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470"/>
    <p:restoredTop sz="94586"/>
  </p:normalViewPr>
  <p:slideViewPr>
    <p:cSldViewPr snapToGrid="0" snapToObjects="1">
      <p:cViewPr varScale="1">
        <p:scale>
          <a:sx n="102" d="100"/>
          <a:sy n="102" d="100"/>
        </p:scale>
        <p:origin x="3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5/17/21</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20360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6873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38554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65554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3753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30253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61182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30216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4705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4207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5/17/21</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07930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5/17/21</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37978552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raising-bilingual-children.com/basics/info/pros-cons/" TargetMode="External"/><Relationship Id="rId3" Type="http://schemas.openxmlformats.org/officeDocument/2006/relationships/hyperlink" Target="https://upload.wikimedia.org/wikipedia/commons/thumb/a/a9/Flag_of_Wales_%281959&#8211;present%29.svg/255px-Flag_of_Wales_%281959&#8211;present%29.svg.png" TargetMode="External"/><Relationship Id="rId7" Type="http://schemas.openxmlformats.org/officeDocument/2006/relationships/hyperlink" Target="https://www.futurelearn.com/info/courses/multilingual-practices/0/steps/22658" TargetMode="External"/><Relationship Id="rId2" Type="http://schemas.openxmlformats.org/officeDocument/2006/relationships/hyperlink" Target="https://www.historic-uk.com/HistoryUK/HistoryofWales/Welsh-Language/" TargetMode="External"/><Relationship Id="rId1" Type="http://schemas.openxmlformats.org/officeDocument/2006/relationships/slideLayout" Target="../slideLayouts/slideLayout2.xml"/><Relationship Id="rId6" Type="http://schemas.openxmlformats.org/officeDocument/2006/relationships/hyperlink" Target="https://whel-primo.hosted.exlibrisgroup.com/primo-explore/fulldisplay?docid=TN_cdi_cristin_nora_11250_2739039&amp;context=PC&amp;vid=44WHELF_UWTSD_VU1&amp;lang=en_US&amp;search_scope=CSCOP_EVERYTHING&amp;adaptor=primo_central_multiple_fe&amp;tab=tab1&amp;query=any,contains,advantages%2Fdisadvantages%20of%20bilingualism%20&amp;mode=basic" TargetMode="External"/><Relationship Id="rId5" Type="http://schemas.openxmlformats.org/officeDocument/2006/relationships/hyperlink" Target="https://s3.amazonaws.com/iexplore_web/images/assets/000/011/804/full/3834974764_3ed9f8d352_b.jpg?1461352881" TargetMode="External"/><Relationship Id="rId10" Type="http://schemas.openxmlformats.org/officeDocument/2006/relationships/hyperlink" Target="https://www.ewc.wales/site/index.php/en/about/blog-archive/1475-aled-roberts-a-million-welsh-speakers-the-role-of-the-education-sector.html" TargetMode="External"/><Relationship Id="rId4" Type="http://schemas.openxmlformats.org/officeDocument/2006/relationships/hyperlink" Target="https://learnwelsh.cymru/about-us/welsh-language-fast-facts/" TargetMode="External"/><Relationship Id="rId9" Type="http://schemas.openxmlformats.org/officeDocument/2006/relationships/hyperlink" Target="https://gov.wales/well-being-of-future-generations-wale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styn.gov.wales/thematic-report/welsh-language-acquisition" TargetMode="External"/><Relationship Id="rId2" Type="http://schemas.openxmlformats.org/officeDocument/2006/relationships/hyperlink" Target="https://oxfordhousebcn.com/wp-content/uploads/renderedbilingual.jpg" TargetMode="External"/><Relationship Id="rId1" Type="http://schemas.openxmlformats.org/officeDocument/2006/relationships/slideLayout" Target="../slideLayouts/slideLayout2.xml"/><Relationship Id="rId5" Type="http://schemas.openxmlformats.org/officeDocument/2006/relationships/hyperlink" Target="https://www.e-ir.info/wp-content/uploads/2017/11/IR-Theory-featured-image.jpg" TargetMode="External"/><Relationship Id="rId4" Type="http://schemas.openxmlformats.org/officeDocument/2006/relationships/hyperlink" Target="https://www.simplypsychology.org/operant-conditioning.html"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11.jpeg"/><Relationship Id="rId4" Type="http://schemas.openxmlformats.org/officeDocument/2006/relationships/image" Target="../media/image10.jpeg"/></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6C273A-38F2-4D34-98BF-47B248862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2E2CF659-EE5D-432C-B47F-10AC4A48A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83AA549-1F0C-46E0-AAD8-DC3DC6CA6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liquid art">
            <a:extLst>
              <a:ext uri="{FF2B5EF4-FFF2-40B4-BE49-F238E27FC236}">
                <a16:creationId xmlns:a16="http://schemas.microsoft.com/office/drawing/2014/main" id="{74DC2308-8975-4ADC-B7C9-7BEC4D0ACD6C}"/>
              </a:ext>
            </a:extLst>
          </p:cNvPr>
          <p:cNvPicPr>
            <a:picLocks noChangeAspect="1"/>
          </p:cNvPicPr>
          <p:nvPr/>
        </p:nvPicPr>
        <p:blipFill>
          <a:blip r:embed="rId2"/>
          <a:srcRect t="9819" b="9819"/>
          <a:stretch/>
        </p:blipFill>
        <p:spPr>
          <a:xfrm>
            <a:off x="20" y="10"/>
            <a:ext cx="12188932" cy="6856614"/>
          </a:xfrm>
          <a:prstGeom prst="rect">
            <a:avLst/>
          </a:prstGeom>
        </p:spPr>
      </p:pic>
      <p:grpSp>
        <p:nvGrpSpPr>
          <p:cNvPr id="15" name="Bottom Right">
            <a:extLst>
              <a:ext uri="{FF2B5EF4-FFF2-40B4-BE49-F238E27FC236}">
                <a16:creationId xmlns:a16="http://schemas.microsoft.com/office/drawing/2014/main" id="{7B2F7E43-35EC-4103-9D95-2ACDB0038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6" name="Graphic 157">
              <a:extLst>
                <a:ext uri="{FF2B5EF4-FFF2-40B4-BE49-F238E27FC236}">
                  <a16:creationId xmlns:a16="http://schemas.microsoft.com/office/drawing/2014/main" id="{4CBE545A-C704-48FA-8193-05D4FDAA2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 name="Freeform: Shape 17">
                <a:extLst>
                  <a:ext uri="{FF2B5EF4-FFF2-40B4-BE49-F238E27FC236}">
                    <a16:creationId xmlns:a16="http://schemas.microsoft.com/office/drawing/2014/main" id="{DFC12F8B-A54C-43DD-B393-14555547B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3B33274-B053-4224-A5A0-B90126BFF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C7170C7-58C1-4C2A-BCB1-A35DA8E12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5931EDD4-C978-4F30-9A9D-2C5D3B3E4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3E984CF3-8D55-4CD4-8256-69FDFE61C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9CC4F5D-4692-4689-807E-46C4886AD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872E016-A490-4CAF-AAC9-3EE29CBD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7" name="Freeform: Shape 16">
              <a:extLst>
                <a:ext uri="{FF2B5EF4-FFF2-40B4-BE49-F238E27FC236}">
                  <a16:creationId xmlns:a16="http://schemas.microsoft.com/office/drawing/2014/main" id="{594A6B7E-847F-437A-BC2F-A78EE3F87D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6" name="Footer Placeholder 42">
            <a:extLst>
              <a:ext uri="{FF2B5EF4-FFF2-40B4-BE49-F238E27FC236}">
                <a16:creationId xmlns:a16="http://schemas.microsoft.com/office/drawing/2014/main" id="{03E51277-1095-412F-913B-8FA8021AA62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28" name="Top Left">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3662362" y="1504950"/>
            <a:chExt cx="4411694" cy="3835431"/>
          </a:xfrm>
          <a:noFill/>
        </p:grpSpPr>
        <p:sp>
          <p:nvSpPr>
            <p:cNvPr id="29" name="Freeform: Shape 28">
              <a:extLst>
                <a:ext uri="{FF2B5EF4-FFF2-40B4-BE49-F238E27FC236}">
                  <a16:creationId xmlns:a16="http://schemas.microsoft.com/office/drawing/2014/main" id="{712269F1-E4D6-4EEB-8A0F-059FAFC40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088D87B2-D2A4-4577-89DC-7AF275C01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31"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62362" y="1504950"/>
              <a:ext cx="1913000" cy="3816381"/>
              <a:chOff x="3662362" y="1504950"/>
              <a:chExt cx="1913000" cy="3816381"/>
            </a:xfrm>
            <a:noFill/>
          </p:grpSpPr>
          <p:sp>
            <p:nvSpPr>
              <p:cNvPr id="42" name="Freeform: Shape 41">
                <a:extLst>
                  <a:ext uri="{FF2B5EF4-FFF2-40B4-BE49-F238E27FC236}">
                    <a16:creationId xmlns:a16="http://schemas.microsoft.com/office/drawing/2014/main" id="{ACCB55F8-F950-431F-9B90-688950D9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27D0AA11-2E4E-479C-B953-547285E72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90D86C66-EDF0-4ABB-87F4-A2882A2E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D026082B-E695-4987-8C03-332366C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461A8835-D9FC-4CAB-AF19-A5513B17B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32" name="Freeform: Shape 31">
              <a:extLst>
                <a:ext uri="{FF2B5EF4-FFF2-40B4-BE49-F238E27FC236}">
                  <a16:creationId xmlns:a16="http://schemas.microsoft.com/office/drawing/2014/main" id="{54E6BA76-9515-415F-BAC9-76958DA6E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C120B3D-CF1C-49AE-B5B4-6BF589737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5F7B6392-DF04-4EF6-A433-4A7A757D6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CFB987BC-4338-4C63-8DB9-5CB9DC489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F0B5029E-655F-4CB5-BCA2-B62400CE7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966F436B-D502-4927-A05D-0691A99F6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63D19BC0-342A-4662-8B01-078F5BC25F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DF32521F-B67B-4D14-BB6E-0DD27E1C70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56F73602-5ACB-4102-894B-D140E71E6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E87FA368-45DC-4276-A257-F67A12B2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F3160EAB-5E3C-9A49-84CC-86BDE216D4E4}"/>
              </a:ext>
            </a:extLst>
          </p:cNvPr>
          <p:cNvSpPr>
            <a:spLocks noGrp="1"/>
          </p:cNvSpPr>
          <p:nvPr>
            <p:ph type="ctrTitle"/>
          </p:nvPr>
        </p:nvSpPr>
        <p:spPr>
          <a:xfrm>
            <a:off x="994404" y="731041"/>
            <a:ext cx="10191942" cy="3173034"/>
          </a:xfrm>
        </p:spPr>
        <p:txBody>
          <a:bodyPr>
            <a:normAutofit/>
          </a:bodyPr>
          <a:lstStyle/>
          <a:p>
            <a:r>
              <a:rPr lang="en-US" sz="6600" dirty="0">
                <a:solidFill>
                  <a:srgbClr val="FFFFFF"/>
                </a:solidFill>
              </a:rPr>
              <a:t>Bilingualism</a:t>
            </a:r>
            <a:br>
              <a:rPr lang="en-US" sz="6600" dirty="0">
                <a:solidFill>
                  <a:srgbClr val="FFFFFF"/>
                </a:solidFill>
              </a:rPr>
            </a:br>
            <a:r>
              <a:rPr lang="en-US" sz="6600" dirty="0">
                <a:solidFill>
                  <a:srgbClr val="FFFFFF"/>
                </a:solidFill>
              </a:rPr>
              <a:t>The Welsh Language  </a:t>
            </a:r>
          </a:p>
        </p:txBody>
      </p:sp>
      <p:sp>
        <p:nvSpPr>
          <p:cNvPr id="3" name="Subtitle 2">
            <a:extLst>
              <a:ext uri="{FF2B5EF4-FFF2-40B4-BE49-F238E27FC236}">
                <a16:creationId xmlns:a16="http://schemas.microsoft.com/office/drawing/2014/main" id="{28FE136C-FE90-A949-87C5-BCFC5440840F}"/>
              </a:ext>
            </a:extLst>
          </p:cNvPr>
          <p:cNvSpPr>
            <a:spLocks noGrp="1"/>
          </p:cNvSpPr>
          <p:nvPr>
            <p:ph type="subTitle" idx="1"/>
          </p:nvPr>
        </p:nvSpPr>
        <p:spPr>
          <a:xfrm>
            <a:off x="1524000" y="4069354"/>
            <a:ext cx="9144000" cy="1265285"/>
          </a:xfrm>
        </p:spPr>
        <p:txBody>
          <a:bodyPr>
            <a:normAutofit/>
          </a:bodyPr>
          <a:lstStyle/>
          <a:p>
            <a:r>
              <a:rPr lang="en-US" sz="2200">
                <a:solidFill>
                  <a:srgbClr val="FFFFFF"/>
                </a:solidFill>
              </a:rPr>
              <a:t>Nicole Thomas </a:t>
            </a:r>
          </a:p>
          <a:p>
            <a:r>
              <a:rPr lang="en-US" sz="2200">
                <a:solidFill>
                  <a:srgbClr val="FFFFFF"/>
                </a:solidFill>
              </a:rPr>
              <a:t>Student No 1904041 </a:t>
            </a:r>
          </a:p>
          <a:p>
            <a:endParaRPr lang="en-US" sz="2200">
              <a:solidFill>
                <a:srgbClr val="FFFFFF"/>
              </a:solidFill>
            </a:endParaRPr>
          </a:p>
        </p:txBody>
      </p:sp>
      <p:grpSp>
        <p:nvGrpSpPr>
          <p:cNvPr id="48" name="Cross">
            <a:extLst>
              <a:ext uri="{FF2B5EF4-FFF2-40B4-BE49-F238E27FC236}">
                <a16:creationId xmlns:a16="http://schemas.microsoft.com/office/drawing/2014/main" id="{DDB99EF5-8801-40E2-83D3-196FADCBBA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30939" y="3874229"/>
            <a:ext cx="118872" cy="118872"/>
            <a:chOff x="1175347" y="3733800"/>
            <a:chExt cx="118872" cy="118872"/>
          </a:xfrm>
        </p:grpSpPr>
        <p:cxnSp>
          <p:nvCxnSpPr>
            <p:cNvPr id="49" name="Straight Connector 48">
              <a:extLst>
                <a:ext uri="{FF2B5EF4-FFF2-40B4-BE49-F238E27FC236}">
                  <a16:creationId xmlns:a16="http://schemas.microsoft.com/office/drawing/2014/main" id="{50FE3A76-C0EC-41F2-92AD-1A75BA3771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0" name="Straight Connector 49">
              <a:extLst>
                <a:ext uri="{FF2B5EF4-FFF2-40B4-BE49-F238E27FC236}">
                  <a16:creationId xmlns:a16="http://schemas.microsoft.com/office/drawing/2014/main" id="{C22AF00A-AACB-4D06-A706-4231FD4EC6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33784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4"/>
                                        </p:tgtEl>
                                        <p:attrNameLst>
                                          <p:attrName>style.visibility</p:attrName>
                                        </p:attrNameLst>
                                      </p:cBhvr>
                                      <p:to>
                                        <p:strVal val="visible"/>
                                      </p:to>
                                    </p:set>
                                    <p:animEffect transition="in" filter="fade">
                                      <p:cBhvr>
                                        <p:cTn id="13" dur="7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9CE84-B622-4B49-893A-1ECF3297F5F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635B53C-37AE-ED40-B412-0174F26E911B}"/>
              </a:ext>
            </a:extLst>
          </p:cNvPr>
          <p:cNvSpPr>
            <a:spLocks noGrp="1"/>
          </p:cNvSpPr>
          <p:nvPr>
            <p:ph idx="1"/>
          </p:nvPr>
        </p:nvSpPr>
        <p:spPr/>
        <p:txBody>
          <a:bodyPr/>
          <a:lstStyle/>
          <a:p>
            <a:r>
              <a:rPr lang="en-US" i="1" dirty="0"/>
              <a:t>“The ability to communicate through a shared language is something we all take for granted. It is part of a nation’s traditions and culture, however over the centuries, some languages have come under threat and have struggled to survive” (Brain, 2021)</a:t>
            </a:r>
          </a:p>
        </p:txBody>
      </p:sp>
    </p:spTree>
    <p:extLst>
      <p:ext uri="{BB962C8B-B14F-4D97-AF65-F5344CB8AC3E}">
        <p14:creationId xmlns:p14="http://schemas.microsoft.com/office/powerpoint/2010/main" val="1095671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29" name="Rectangle 7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30"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31" name="Freeform: Shape 75">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2" name="Freeform: Shape 76">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3" name="Freeform: Shape 77">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4" name="Freeform: Shape 78">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35" name="Freeform: Shape 79">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6" name="Freeform: Shape 80">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37" name="Freeform: Shape 81">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38" name="Freeform: Shape 82">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A5CA820A-E522-2549-8713-1D2C25972D3C}"/>
              </a:ext>
            </a:extLst>
          </p:cNvPr>
          <p:cNvSpPr>
            <a:spLocks noGrp="1"/>
          </p:cNvSpPr>
          <p:nvPr>
            <p:ph type="title"/>
          </p:nvPr>
        </p:nvSpPr>
        <p:spPr>
          <a:xfrm>
            <a:off x="1198182" y="559813"/>
            <a:ext cx="4814412" cy="1664573"/>
          </a:xfrm>
        </p:spPr>
        <p:txBody>
          <a:bodyPr>
            <a:noAutofit/>
          </a:bodyPr>
          <a:lstStyle/>
          <a:p>
            <a:pPr>
              <a:lnSpc>
                <a:spcPct val="90000"/>
              </a:lnSpc>
            </a:pPr>
            <a:br>
              <a:rPr lang="en-US" sz="4800" b="1" dirty="0"/>
            </a:br>
            <a:br>
              <a:rPr lang="en-US" sz="4800" b="1" dirty="0"/>
            </a:br>
            <a:br>
              <a:rPr lang="en-US" sz="4800" b="1" dirty="0"/>
            </a:br>
            <a:br>
              <a:rPr lang="en-US" sz="4800" b="1" dirty="0"/>
            </a:br>
            <a:br>
              <a:rPr lang="en-US" sz="4800" b="1" dirty="0"/>
            </a:br>
            <a:r>
              <a:rPr lang="en-US" sz="4800" b="1" dirty="0"/>
              <a:t>The Historical Development                             of the Welsh Language </a:t>
            </a:r>
          </a:p>
        </p:txBody>
      </p:sp>
      <p:sp>
        <p:nvSpPr>
          <p:cNvPr id="3" name="Content Placeholder 2">
            <a:extLst>
              <a:ext uri="{FF2B5EF4-FFF2-40B4-BE49-F238E27FC236}">
                <a16:creationId xmlns:a16="http://schemas.microsoft.com/office/drawing/2014/main" id="{771CC5D1-F02E-6B44-B98C-16134487DED0}"/>
              </a:ext>
            </a:extLst>
          </p:cNvPr>
          <p:cNvSpPr>
            <a:spLocks noGrp="1"/>
          </p:cNvSpPr>
          <p:nvPr>
            <p:ph idx="1"/>
          </p:nvPr>
        </p:nvSpPr>
        <p:spPr>
          <a:xfrm>
            <a:off x="1185756" y="2384474"/>
            <a:ext cx="4814102" cy="3728613"/>
          </a:xfrm>
        </p:spPr>
        <p:txBody>
          <a:bodyPr>
            <a:normAutofit/>
          </a:bodyPr>
          <a:lstStyle/>
          <a:p>
            <a:endParaRPr lang="en-US" sz="1800"/>
          </a:p>
        </p:txBody>
      </p:sp>
      <p:pic>
        <p:nvPicPr>
          <p:cNvPr id="1026" name="Picture 2" descr="Flag of Wales - Wikipedia">
            <a:extLst>
              <a:ext uri="{FF2B5EF4-FFF2-40B4-BE49-F238E27FC236}">
                <a16:creationId xmlns:a16="http://schemas.microsoft.com/office/drawing/2014/main" id="{09F36EDE-3B57-3841-98BA-7892408BBE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67" r="21450"/>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039"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040" name="Freeform: Shape 85">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87"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041" name="Freeform: Shape 88">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42" name="Freeform: Shape 89">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43" name="Freeform: Shape 90">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44" name="Freeform: Shape 91">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45" name="Freeform: Shape 92">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46" name="Freeform: Shape 93">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47" name="Freeform: Shape 94">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048" name="Freeform: Shape 87">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23416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3" name="Rectangle 7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54"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2055" name="Freeform: Shape 75">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6" name="Freeform: Shape 76">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57" name="Freeform: Shape 77">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58" name="Freeform: Shape 78">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59" name="Freeform: Shape 79">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0" name="Freeform: Shape 80">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61" name="Freeform: Shape 81">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062" name="Freeform: Shape 82">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234BF287-5628-7F4E-B2D5-77528BA0AFCC}"/>
              </a:ext>
            </a:extLst>
          </p:cNvPr>
          <p:cNvSpPr>
            <a:spLocks noGrp="1"/>
          </p:cNvSpPr>
          <p:nvPr>
            <p:ph type="title"/>
          </p:nvPr>
        </p:nvSpPr>
        <p:spPr>
          <a:xfrm>
            <a:off x="1198182" y="559813"/>
            <a:ext cx="2311137" cy="218663"/>
          </a:xfrm>
        </p:spPr>
        <p:txBody>
          <a:bodyPr>
            <a:normAutofit fontScale="90000"/>
          </a:bodyPr>
          <a:lstStyle/>
          <a:p>
            <a:endParaRPr lang="en-US" dirty="0"/>
          </a:p>
        </p:txBody>
      </p:sp>
      <p:sp>
        <p:nvSpPr>
          <p:cNvPr id="3" name="Content Placeholder 2">
            <a:extLst>
              <a:ext uri="{FF2B5EF4-FFF2-40B4-BE49-F238E27FC236}">
                <a16:creationId xmlns:a16="http://schemas.microsoft.com/office/drawing/2014/main" id="{5D2DF522-E092-F14D-A417-02AC90731194}"/>
              </a:ext>
            </a:extLst>
          </p:cNvPr>
          <p:cNvSpPr>
            <a:spLocks noGrp="1"/>
          </p:cNvSpPr>
          <p:nvPr>
            <p:ph idx="1"/>
          </p:nvPr>
        </p:nvSpPr>
        <p:spPr>
          <a:xfrm>
            <a:off x="1127324" y="1500025"/>
            <a:ext cx="4814102" cy="3728613"/>
          </a:xfrm>
        </p:spPr>
        <p:txBody>
          <a:bodyPr>
            <a:normAutofit fontScale="40000" lnSpcReduction="20000"/>
          </a:bodyPr>
          <a:lstStyle/>
          <a:p>
            <a:pPr>
              <a:lnSpc>
                <a:spcPct val="100000"/>
              </a:lnSpc>
              <a:buFontTx/>
              <a:buChar char="-"/>
            </a:pPr>
            <a:r>
              <a:rPr lang="en-US" dirty="0"/>
              <a:t>According to Brain, 2021, the Welsh language is known as ‘British Celtic’ and arrived in Britain around 600 BC. The welsh language is of British Celtic origin, where Celtic languages were spoken across the continent. </a:t>
            </a:r>
          </a:p>
          <a:p>
            <a:pPr>
              <a:lnSpc>
                <a:spcPct val="100000"/>
              </a:lnSpc>
              <a:buFontTx/>
              <a:buChar char="-"/>
            </a:pPr>
            <a:endParaRPr lang="en-US" dirty="0"/>
          </a:p>
          <a:p>
            <a:pPr>
              <a:lnSpc>
                <a:spcPct val="100000"/>
              </a:lnSpc>
              <a:buFontTx/>
              <a:buChar char="-"/>
            </a:pPr>
            <a:r>
              <a:rPr lang="en-US" dirty="0"/>
              <a:t>“Welsh spoken in the Middle Ages period, between 1000 and 1536, became known as Middle Welsh” (Brain, 2021) </a:t>
            </a:r>
          </a:p>
          <a:p>
            <a:pPr>
              <a:lnSpc>
                <a:spcPct val="100000"/>
              </a:lnSpc>
              <a:buFontTx/>
              <a:buChar char="-"/>
            </a:pPr>
            <a:endParaRPr lang="en-US" dirty="0"/>
          </a:p>
          <a:p>
            <a:pPr>
              <a:lnSpc>
                <a:spcPct val="100000"/>
              </a:lnSpc>
              <a:buFontTx/>
              <a:buChar char="-"/>
            </a:pPr>
            <a:r>
              <a:rPr lang="en-US" dirty="0"/>
              <a:t>According to Learn Welsh 2020, it was known that the Bible had been translated into Welsh. This had been done by Bishop William Morgan in 1588. Preacher Griffith Jones, in the 18</a:t>
            </a:r>
            <a:r>
              <a:rPr lang="en-US" baseline="30000" dirty="0"/>
              <a:t>th</a:t>
            </a:r>
            <a:r>
              <a:rPr lang="en-US" dirty="0"/>
              <a:t> century, had made sure that Wales was one European country that had a literate majority where the people of Wales were writing and reading in Welsh. </a:t>
            </a:r>
          </a:p>
          <a:p>
            <a:pPr>
              <a:lnSpc>
                <a:spcPct val="100000"/>
              </a:lnSpc>
              <a:buFontTx/>
              <a:buChar char="-"/>
            </a:pPr>
            <a:endParaRPr lang="en-US" dirty="0"/>
          </a:p>
          <a:p>
            <a:pPr>
              <a:lnSpc>
                <a:spcPct val="100000"/>
              </a:lnSpc>
              <a:buFontTx/>
              <a:buChar char="-"/>
            </a:pPr>
            <a:r>
              <a:rPr lang="en-US" dirty="0"/>
              <a:t>“Alongside the growth in Welsh-medium education and legal reforms, including the 1993 Welsh language Act and Welsh Government’s 2003 Iaith </a:t>
            </a:r>
            <a:r>
              <a:rPr lang="en-US" dirty="0" err="1"/>
              <a:t>Pawb</a:t>
            </a:r>
            <a:r>
              <a:rPr lang="en-US" dirty="0"/>
              <a:t> – A National Action Plan for a Bilingual Wales, there has been a stabilisation in the numbers speaking Welsh” (Learn Welsh, 2020). </a:t>
            </a:r>
          </a:p>
          <a:p>
            <a:pPr>
              <a:lnSpc>
                <a:spcPct val="100000"/>
              </a:lnSpc>
              <a:buFontTx/>
              <a:buChar char="-"/>
            </a:pPr>
            <a:endParaRPr lang="en-US" sz="1000" dirty="0"/>
          </a:p>
        </p:txBody>
      </p:sp>
      <p:pic>
        <p:nvPicPr>
          <p:cNvPr id="2050" name="Picture 2" descr="Wales — History and Culture">
            <a:extLst>
              <a:ext uri="{FF2B5EF4-FFF2-40B4-BE49-F238E27FC236}">
                <a16:creationId xmlns:a16="http://schemas.microsoft.com/office/drawing/2014/main" id="{C0D4D249-EA30-6843-9893-F63DF5EB1C4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57" r="14813" b="2"/>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2063"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86" name="Freeform: Shape 85">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64"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065" name="Freeform: Shape 88">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66" name="Freeform: Shape 89">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67" name="Freeform: Shape 90">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68" name="Freeform: Shape 91">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69" name="Freeform: Shape 92">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0" name="Freeform: Shape 93">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071" name="Freeform: Shape 87">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399146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F5598-DA09-1842-9387-DB1873DBAA55}"/>
              </a:ext>
            </a:extLst>
          </p:cNvPr>
          <p:cNvSpPr>
            <a:spLocks noGrp="1"/>
          </p:cNvSpPr>
          <p:nvPr>
            <p:ph type="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r>
              <a:rPr lang="en-US" b="1" dirty="0"/>
              <a:t>The Advantages/Disadvantages of Bilingualism </a:t>
            </a:r>
          </a:p>
        </p:txBody>
      </p:sp>
      <p:sp>
        <p:nvSpPr>
          <p:cNvPr id="3" name="Content Placeholder 2">
            <a:extLst>
              <a:ext uri="{FF2B5EF4-FFF2-40B4-BE49-F238E27FC236}">
                <a16:creationId xmlns:a16="http://schemas.microsoft.com/office/drawing/2014/main" id="{C7177615-90B7-174C-B8B7-EFFE9A832A44}"/>
              </a:ext>
            </a:extLst>
          </p:cNvPr>
          <p:cNvSpPr>
            <a:spLocks noGrp="1"/>
          </p:cNvSpPr>
          <p:nvPr>
            <p:ph idx="1"/>
          </p:nvPr>
        </p:nvSpPr>
        <p:spPr>
          <a:xfrm flipV="1">
            <a:off x="3595816" y="1062681"/>
            <a:ext cx="7757984" cy="762944"/>
          </a:xfrm>
        </p:spPr>
        <p:txBody>
          <a:bodyPr/>
          <a:lstStyle/>
          <a:p>
            <a:endParaRPr lang="en-US" dirty="0"/>
          </a:p>
        </p:txBody>
      </p:sp>
    </p:spTree>
    <p:extLst>
      <p:ext uri="{BB962C8B-B14F-4D97-AF65-F5344CB8AC3E}">
        <p14:creationId xmlns:p14="http://schemas.microsoft.com/office/powerpoint/2010/main" val="4071125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35AA4-9FD6-0845-AAB1-EB805DE40F8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6DBF113-2F13-D945-9480-F5BB0539E774}"/>
              </a:ext>
            </a:extLst>
          </p:cNvPr>
          <p:cNvSpPr>
            <a:spLocks noGrp="1"/>
          </p:cNvSpPr>
          <p:nvPr>
            <p:ph idx="1"/>
          </p:nvPr>
        </p:nvSpPr>
        <p:spPr/>
        <p:txBody>
          <a:bodyPr>
            <a:normAutofit fontScale="70000" lnSpcReduction="20000"/>
          </a:bodyPr>
          <a:lstStyle/>
          <a:p>
            <a:r>
              <a:rPr lang="en-US" dirty="0"/>
              <a:t>- According to </a:t>
            </a:r>
            <a:r>
              <a:rPr lang="en-US" dirty="0" err="1"/>
              <a:t>Gunnerud</a:t>
            </a:r>
            <a:r>
              <a:rPr lang="en-US" dirty="0"/>
              <a:t>, 2021, from ‘Bilingualism: Advantages and Disadvantages in cognitive processing, language and reading comprehension’, Bilingual toddlers were found to have weaker second language comprehension skills than toddlers who were monolingual. However, the difference in second language skills between groups of those who are bilingual learners are not explained. It was also said that children with mostly first language at home were known to have poorer language comprehension than two of the other bilingual groups.</a:t>
            </a:r>
          </a:p>
          <a:p>
            <a:r>
              <a:rPr lang="en-US" dirty="0"/>
              <a:t>- “Research has overwhelmingly shown that when a Bilingual person uses one language, the other is active at the same time. This is called language co-activation” (Marian and Shook, 2012). </a:t>
            </a:r>
          </a:p>
          <a:p>
            <a:r>
              <a:rPr lang="en-US" dirty="0"/>
              <a:t>- According to Marian and Shook, 2012, people who are bilingual perform better when completing tasks which require conflict management. This is because they are better than those who are monolinguals at ignoring information that is irrelevant.  </a:t>
            </a:r>
          </a:p>
          <a:p>
            <a:endParaRPr lang="en-US" dirty="0"/>
          </a:p>
        </p:txBody>
      </p:sp>
    </p:spTree>
    <p:extLst>
      <p:ext uri="{BB962C8B-B14F-4D97-AF65-F5344CB8AC3E}">
        <p14:creationId xmlns:p14="http://schemas.microsoft.com/office/powerpoint/2010/main" val="1505903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361AF-9EDE-2A4D-A431-64BE21AC3B0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E540C8D-508F-C943-8784-3505C46D9DB1}"/>
              </a:ext>
            </a:extLst>
          </p:cNvPr>
          <p:cNvSpPr>
            <a:spLocks noGrp="1"/>
          </p:cNvSpPr>
          <p:nvPr>
            <p:ph idx="1"/>
          </p:nvPr>
        </p:nvSpPr>
        <p:spPr/>
        <p:txBody>
          <a:bodyPr/>
          <a:lstStyle/>
          <a:p>
            <a:r>
              <a:rPr lang="en-US" dirty="0"/>
              <a:t>- ”Children raised bilingually run the risk of not mastering either language, and subsequently having difficulties in successful completion of a formal education” (RBC, 2021)</a:t>
            </a:r>
          </a:p>
          <a:p>
            <a:endParaRPr lang="en-US" dirty="0"/>
          </a:p>
        </p:txBody>
      </p:sp>
    </p:spTree>
    <p:extLst>
      <p:ext uri="{BB962C8B-B14F-4D97-AF65-F5344CB8AC3E}">
        <p14:creationId xmlns:p14="http://schemas.microsoft.com/office/powerpoint/2010/main" val="2647226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4E1C2-A69E-484B-97EB-CF40DE4C9A27}"/>
              </a:ext>
            </a:extLst>
          </p:cNvPr>
          <p:cNvSpPr>
            <a:spLocks noGrp="1"/>
          </p:cNvSpPr>
          <p:nvPr>
            <p:ph type="title"/>
          </p:nvPr>
        </p:nvSpPr>
        <p:spPr/>
        <p:txBody>
          <a:bodyPr>
            <a:normAutofit fontScale="90000"/>
          </a:bodyPr>
          <a:lstStyle/>
          <a:p>
            <a:br>
              <a:rPr lang="en-US" dirty="0"/>
            </a:br>
            <a:br>
              <a:rPr lang="en-US" dirty="0"/>
            </a:br>
            <a:br>
              <a:rPr lang="en-US" dirty="0"/>
            </a:br>
            <a:br>
              <a:rPr lang="en-US" dirty="0"/>
            </a:br>
            <a:br>
              <a:rPr lang="en-US" dirty="0"/>
            </a:br>
            <a:br>
              <a:rPr lang="en-US" dirty="0"/>
            </a:br>
            <a:r>
              <a:rPr lang="en-US" b="1" dirty="0"/>
              <a:t>Policies relating to Bilingualism </a:t>
            </a:r>
          </a:p>
        </p:txBody>
      </p:sp>
      <p:sp>
        <p:nvSpPr>
          <p:cNvPr id="3" name="Content Placeholder 2">
            <a:extLst>
              <a:ext uri="{FF2B5EF4-FFF2-40B4-BE49-F238E27FC236}">
                <a16:creationId xmlns:a16="http://schemas.microsoft.com/office/drawing/2014/main" id="{F12709EE-3792-F645-89E9-C740603455D6}"/>
              </a:ext>
            </a:extLst>
          </p:cNvPr>
          <p:cNvSpPr>
            <a:spLocks noGrp="1"/>
          </p:cNvSpPr>
          <p:nvPr>
            <p:ph idx="1"/>
          </p:nvPr>
        </p:nvSpPr>
        <p:spPr>
          <a:xfrm>
            <a:off x="2168236" y="-6487102"/>
            <a:ext cx="10515600" cy="4351338"/>
          </a:xfrm>
        </p:spPr>
        <p:txBody>
          <a:bodyPr/>
          <a:lstStyle/>
          <a:p>
            <a:pPr marL="0" indent="0">
              <a:buNone/>
            </a:pPr>
            <a:endParaRPr lang="en-US" dirty="0"/>
          </a:p>
        </p:txBody>
      </p:sp>
    </p:spTree>
    <p:extLst>
      <p:ext uri="{BB962C8B-B14F-4D97-AF65-F5344CB8AC3E}">
        <p14:creationId xmlns:p14="http://schemas.microsoft.com/office/powerpoint/2010/main" val="3188227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9B8C8-0B13-8D44-92DF-EA58AEFD2A92}"/>
              </a:ext>
            </a:extLst>
          </p:cNvPr>
          <p:cNvSpPr>
            <a:spLocks noGrp="1"/>
          </p:cNvSpPr>
          <p:nvPr>
            <p:ph type="title"/>
          </p:nvPr>
        </p:nvSpPr>
        <p:spPr/>
        <p:txBody>
          <a:bodyPr>
            <a:normAutofit fontScale="90000"/>
          </a:bodyPr>
          <a:lstStyle/>
          <a:p>
            <a:r>
              <a:rPr lang="en-US" dirty="0"/>
              <a:t>The Well-being of Future Generations Act 2015  </a:t>
            </a:r>
          </a:p>
        </p:txBody>
      </p:sp>
      <p:sp>
        <p:nvSpPr>
          <p:cNvPr id="3" name="Content Placeholder 2">
            <a:extLst>
              <a:ext uri="{FF2B5EF4-FFF2-40B4-BE49-F238E27FC236}">
                <a16:creationId xmlns:a16="http://schemas.microsoft.com/office/drawing/2014/main" id="{A71AEB9A-AA47-774F-9768-1AD9FB48AA3E}"/>
              </a:ext>
            </a:extLst>
          </p:cNvPr>
          <p:cNvSpPr>
            <a:spLocks noGrp="1"/>
          </p:cNvSpPr>
          <p:nvPr>
            <p:ph idx="1"/>
          </p:nvPr>
        </p:nvSpPr>
        <p:spPr/>
        <p:txBody>
          <a:bodyPr>
            <a:normAutofit fontScale="92500" lnSpcReduction="10000"/>
          </a:bodyPr>
          <a:lstStyle/>
          <a:p>
            <a:r>
              <a:rPr lang="en-US" dirty="0"/>
              <a:t>”There are 7 connected well-being goals for Wales. They are:</a:t>
            </a:r>
          </a:p>
          <a:p>
            <a:r>
              <a:rPr lang="en-US" dirty="0"/>
              <a:t>- A prosperous Wales </a:t>
            </a:r>
          </a:p>
          <a:p>
            <a:r>
              <a:rPr lang="en-US" dirty="0"/>
              <a:t>- A resilient Wales </a:t>
            </a:r>
          </a:p>
          <a:p>
            <a:r>
              <a:rPr lang="en-US" dirty="0"/>
              <a:t>- A healthier Wales </a:t>
            </a:r>
          </a:p>
          <a:p>
            <a:r>
              <a:rPr lang="en-US" dirty="0"/>
              <a:t>- A more equal Wales </a:t>
            </a:r>
          </a:p>
          <a:p>
            <a:r>
              <a:rPr lang="en-US" dirty="0"/>
              <a:t>- A Wales of cohesive communities </a:t>
            </a:r>
          </a:p>
          <a:p>
            <a:r>
              <a:rPr lang="en-US" dirty="0"/>
              <a:t>- A Wales of vibrant culture and thriving Welsh language </a:t>
            </a:r>
          </a:p>
          <a:p>
            <a:r>
              <a:rPr lang="en-US" dirty="0"/>
              <a:t>- A globally responsible Wales” (</a:t>
            </a:r>
            <a:r>
              <a:rPr lang="en-US" dirty="0" err="1"/>
              <a:t>Gov.Wales</a:t>
            </a:r>
            <a:r>
              <a:rPr lang="en-US" dirty="0"/>
              <a:t>, 2021)</a:t>
            </a:r>
          </a:p>
        </p:txBody>
      </p:sp>
    </p:spTree>
    <p:extLst>
      <p:ext uri="{BB962C8B-B14F-4D97-AF65-F5344CB8AC3E}">
        <p14:creationId xmlns:p14="http://schemas.microsoft.com/office/powerpoint/2010/main" val="2604095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4994D-6843-4A4E-9CC6-2F9381BF9DAA}"/>
              </a:ext>
            </a:extLst>
          </p:cNvPr>
          <p:cNvSpPr>
            <a:spLocks noGrp="1"/>
          </p:cNvSpPr>
          <p:nvPr>
            <p:ph type="title"/>
          </p:nvPr>
        </p:nvSpPr>
        <p:spPr/>
        <p:txBody>
          <a:bodyPr/>
          <a:lstStyle/>
          <a:p>
            <a:r>
              <a:rPr lang="en-US" dirty="0"/>
              <a:t>Welsh 2050 </a:t>
            </a:r>
          </a:p>
        </p:txBody>
      </p:sp>
      <p:sp>
        <p:nvSpPr>
          <p:cNvPr id="3" name="Content Placeholder 2">
            <a:extLst>
              <a:ext uri="{FF2B5EF4-FFF2-40B4-BE49-F238E27FC236}">
                <a16:creationId xmlns:a16="http://schemas.microsoft.com/office/drawing/2014/main" id="{DBA732CC-F497-EE4E-B050-B0D9A688F93C}"/>
              </a:ext>
            </a:extLst>
          </p:cNvPr>
          <p:cNvSpPr>
            <a:spLocks noGrp="1"/>
          </p:cNvSpPr>
          <p:nvPr>
            <p:ph idx="1"/>
          </p:nvPr>
        </p:nvSpPr>
        <p:spPr/>
        <p:txBody>
          <a:bodyPr>
            <a:normAutofit fontScale="92500" lnSpcReduction="20000"/>
          </a:bodyPr>
          <a:lstStyle/>
          <a:p>
            <a:pPr marL="0" indent="0">
              <a:buNone/>
            </a:pPr>
            <a:r>
              <a:rPr lang="en-US" dirty="0"/>
              <a:t>There has been two ambitious targets set by the Welsh Government that by 2050 they aim to reach a million Welsh speakers along with doubling up the percentage of the population that use Welsh on a daily basis, according to EWC Wales, 2019. </a:t>
            </a:r>
          </a:p>
          <a:p>
            <a:pPr marL="0" indent="0">
              <a:buNone/>
            </a:pPr>
            <a:endParaRPr lang="en-US" dirty="0"/>
          </a:p>
          <a:p>
            <a:pPr marL="0" indent="0">
              <a:buNone/>
            </a:pPr>
            <a:r>
              <a:rPr lang="en-US" dirty="0"/>
              <a:t>“The Government has set a target that by 2050, 50% of learners who leave English medium statutory education will report that they are Welsh speakers. This entails a complete transformation to the current situation, whereby very few pupils attending English medium schools develop the skills and confidence to use the Welsh language beyond the school gates” (EWC, 2019). </a:t>
            </a:r>
          </a:p>
        </p:txBody>
      </p:sp>
    </p:spTree>
    <p:extLst>
      <p:ext uri="{BB962C8B-B14F-4D97-AF65-F5344CB8AC3E}">
        <p14:creationId xmlns:p14="http://schemas.microsoft.com/office/powerpoint/2010/main" val="618631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07521-FADA-1048-92DA-8FD8910ECD4C}"/>
              </a:ext>
            </a:extLst>
          </p:cNvPr>
          <p:cNvSpPr>
            <a:spLocks noGrp="1"/>
          </p:cNvSpPr>
          <p:nvPr>
            <p:ph type="title"/>
          </p:nvPr>
        </p:nvSpPr>
        <p:spPr>
          <a:xfrm>
            <a:off x="838200" y="-116788"/>
            <a:ext cx="10515600" cy="1325563"/>
          </a:xfrm>
        </p:spPr>
        <p:txBody>
          <a:bodyPr/>
          <a:lstStyle/>
          <a:p>
            <a:r>
              <a:rPr lang="en-US" dirty="0"/>
              <a:t>Reference List </a:t>
            </a:r>
          </a:p>
        </p:txBody>
      </p:sp>
      <p:sp>
        <p:nvSpPr>
          <p:cNvPr id="3" name="Content Placeholder 2">
            <a:extLst>
              <a:ext uri="{FF2B5EF4-FFF2-40B4-BE49-F238E27FC236}">
                <a16:creationId xmlns:a16="http://schemas.microsoft.com/office/drawing/2014/main" id="{B00C5BAD-528F-6F4A-A783-9EFA0D8BCEF8}"/>
              </a:ext>
            </a:extLst>
          </p:cNvPr>
          <p:cNvSpPr>
            <a:spLocks noGrp="1"/>
          </p:cNvSpPr>
          <p:nvPr>
            <p:ph idx="1"/>
          </p:nvPr>
        </p:nvSpPr>
        <p:spPr>
          <a:xfrm>
            <a:off x="838200" y="1027906"/>
            <a:ext cx="10515600" cy="4351338"/>
          </a:xfrm>
        </p:spPr>
        <p:txBody>
          <a:bodyPr>
            <a:normAutofit fontScale="25000" lnSpcReduction="20000"/>
          </a:bodyPr>
          <a:lstStyle/>
          <a:p>
            <a:pPr marL="0" indent="0">
              <a:buNone/>
            </a:pPr>
            <a:r>
              <a:rPr lang="en-GB" sz="4200" dirty="0"/>
              <a:t>Brain. J (2021), Historic UK, URL  </a:t>
            </a:r>
            <a:r>
              <a:rPr lang="en-GB" sz="4200" u="sng" dirty="0">
                <a:hlinkClick r:id="rId2"/>
              </a:rPr>
              <a:t>https://www.historic-uk.com/HistoryUK/HistoryofWales/Welsh-Language/</a:t>
            </a:r>
            <a:r>
              <a:rPr lang="en-GB" sz="4200" dirty="0"/>
              <a:t> </a:t>
            </a:r>
          </a:p>
          <a:p>
            <a:pPr marL="0" indent="0">
              <a:buNone/>
            </a:pPr>
            <a:r>
              <a:rPr lang="en-GB" sz="4200" dirty="0"/>
              <a:t> </a:t>
            </a:r>
          </a:p>
          <a:p>
            <a:pPr marL="0" indent="0">
              <a:buNone/>
            </a:pPr>
            <a:r>
              <a:rPr lang="en-GB" sz="4200" dirty="0"/>
              <a:t>Welsh Flag image, URL </a:t>
            </a:r>
            <a:r>
              <a:rPr lang="en-GB" sz="4200" u="sng" dirty="0">
                <a:hlinkClick r:id="rId3"/>
              </a:rPr>
              <a:t>https://upload.wikimedia.org/wikipedia/commons/thumb/a/a9/Flag_of_Wales_%281959–present%29.svg/255px-Flag_of_Wales_%281959–present%29.svg.png</a:t>
            </a:r>
            <a:r>
              <a:rPr lang="en-GB" sz="4200" dirty="0"/>
              <a:t> </a:t>
            </a:r>
          </a:p>
          <a:p>
            <a:endParaRPr lang="en-GB" sz="4200" dirty="0"/>
          </a:p>
          <a:p>
            <a:pPr marL="0" indent="0">
              <a:buNone/>
            </a:pPr>
            <a:r>
              <a:rPr lang="en-GB" sz="4200" dirty="0"/>
              <a:t>Learn Welsh (2020), URL </a:t>
            </a:r>
            <a:r>
              <a:rPr lang="en-GB" sz="4200" u="sng" dirty="0">
                <a:hlinkClick r:id="rId4"/>
              </a:rPr>
              <a:t>https://learnwelsh.cymru/about-us/welsh-language-fast-facts/</a:t>
            </a:r>
            <a:endParaRPr lang="en-GB" sz="4200" dirty="0"/>
          </a:p>
          <a:p>
            <a:pPr marL="0" indent="0">
              <a:buNone/>
            </a:pPr>
            <a:r>
              <a:rPr lang="en-GB" sz="4200" dirty="0"/>
              <a:t> </a:t>
            </a:r>
          </a:p>
          <a:p>
            <a:pPr marL="0" indent="0">
              <a:buNone/>
            </a:pPr>
            <a:r>
              <a:rPr lang="en-GB" sz="4200" dirty="0"/>
              <a:t>Castle image, URL </a:t>
            </a:r>
            <a:r>
              <a:rPr lang="en-GB" sz="4200" u="sng" dirty="0">
                <a:hlinkClick r:id="rId5"/>
              </a:rPr>
              <a:t>https://s3.amazonaws.com/iexplore_web/images/assets/000/011/804/full/3834974764_3ed9f8d352_b.jpg?1461352881</a:t>
            </a:r>
            <a:r>
              <a:rPr lang="en-GB" sz="4200" dirty="0"/>
              <a:t> </a:t>
            </a:r>
          </a:p>
          <a:p>
            <a:pPr marL="0" indent="0">
              <a:buNone/>
            </a:pPr>
            <a:r>
              <a:rPr lang="en-GB" sz="4200" dirty="0"/>
              <a:t> </a:t>
            </a:r>
          </a:p>
          <a:p>
            <a:pPr marL="0" indent="0">
              <a:buNone/>
            </a:pPr>
            <a:r>
              <a:rPr lang="en-GB" sz="4200" dirty="0" err="1"/>
              <a:t>Gunnerud</a:t>
            </a:r>
            <a:r>
              <a:rPr lang="en-GB" sz="4200" dirty="0"/>
              <a:t>. H, (2021) ‘Bilingualism: Advantages and Disadvantages in Cognitive Processing, Language and Reading Comprehension’ URL </a:t>
            </a:r>
            <a:r>
              <a:rPr lang="en-GB" sz="4200" u="sng" dirty="0">
                <a:hlinkClick r:id="rId6"/>
              </a:rPr>
              <a:t>https://whel-primo.hosted.exlibrisgroup.com/primo-explore/fulldisplay?docid=TN_cdi_cristin_nora_11250_2739039&amp;context=PC&amp;vid=44WHELF_UWTSD_VU1&amp;lang=en_US&amp;search_scope=CSCOP_EVERYTHING&amp;adaptor=primo_central_multiple_fe&amp;tab=tab1&amp;query=any,contains,advantages%2Fdisadvantages%20of%20bilingualism%20&amp;mode=basic</a:t>
            </a:r>
            <a:r>
              <a:rPr lang="en-GB" sz="4200" dirty="0"/>
              <a:t> </a:t>
            </a:r>
          </a:p>
          <a:p>
            <a:pPr marL="0" indent="0">
              <a:buNone/>
            </a:pPr>
            <a:r>
              <a:rPr lang="en-GB" sz="4200" dirty="0"/>
              <a:t> </a:t>
            </a:r>
          </a:p>
          <a:p>
            <a:pPr marL="0" indent="0">
              <a:buNone/>
            </a:pPr>
            <a:r>
              <a:rPr lang="en-GB" sz="4200" dirty="0"/>
              <a:t>Marian. V, Shook. A (2012), Cognitive benefits of being Bilingual, URL </a:t>
            </a:r>
            <a:r>
              <a:rPr lang="en-GB" sz="4200" u="sng" dirty="0">
                <a:hlinkClick r:id="rId7"/>
              </a:rPr>
              <a:t>https://www.futurelearn.com/info/courses/multilingual-practices/0/steps/22658</a:t>
            </a:r>
            <a:r>
              <a:rPr lang="en-GB" sz="4200" dirty="0"/>
              <a:t> </a:t>
            </a:r>
          </a:p>
          <a:p>
            <a:pPr marL="0" indent="0">
              <a:buNone/>
            </a:pPr>
            <a:r>
              <a:rPr lang="en-GB" sz="4200" dirty="0"/>
              <a:t> </a:t>
            </a:r>
          </a:p>
          <a:p>
            <a:pPr marL="0" indent="0">
              <a:buNone/>
            </a:pPr>
            <a:r>
              <a:rPr lang="en-GB" sz="4200" dirty="0"/>
              <a:t>Raising Bilingual Children (2021), URL </a:t>
            </a:r>
            <a:r>
              <a:rPr lang="en-GB" sz="4200" u="sng" dirty="0">
                <a:hlinkClick r:id="rId8"/>
              </a:rPr>
              <a:t>https://www.raising-bilingual-children.com/basics/info/pros-cons/</a:t>
            </a:r>
            <a:r>
              <a:rPr lang="en-GB" sz="4200" dirty="0"/>
              <a:t> </a:t>
            </a:r>
          </a:p>
          <a:p>
            <a:pPr marL="0" indent="0">
              <a:buNone/>
            </a:pPr>
            <a:r>
              <a:rPr lang="en-GB" sz="4200" dirty="0"/>
              <a:t> </a:t>
            </a:r>
          </a:p>
          <a:p>
            <a:pPr marL="0" indent="0">
              <a:buNone/>
            </a:pPr>
            <a:r>
              <a:rPr lang="en-GB" sz="4200" dirty="0" err="1"/>
              <a:t>Gov.Wales</a:t>
            </a:r>
            <a:r>
              <a:rPr lang="en-GB" sz="4200" dirty="0"/>
              <a:t> (2021), URL </a:t>
            </a:r>
            <a:r>
              <a:rPr lang="en-GB" sz="4200" u="sng" dirty="0">
                <a:hlinkClick r:id="rId9"/>
              </a:rPr>
              <a:t>https://gov.wales/well-being-of-future-generations-wales</a:t>
            </a:r>
            <a:r>
              <a:rPr lang="en-GB" sz="4200" dirty="0"/>
              <a:t> </a:t>
            </a:r>
          </a:p>
          <a:p>
            <a:pPr marL="0" indent="0">
              <a:buNone/>
            </a:pPr>
            <a:endParaRPr lang="en-GB" sz="4200" dirty="0"/>
          </a:p>
          <a:p>
            <a:pPr marL="0" indent="0">
              <a:buNone/>
            </a:pPr>
            <a:r>
              <a:rPr lang="en-GB" sz="4200" dirty="0"/>
              <a:t>Education Workforce Council (2019), URL </a:t>
            </a:r>
            <a:r>
              <a:rPr lang="en-GB" sz="4200" u="sng" dirty="0">
                <a:hlinkClick r:id="rId10"/>
              </a:rPr>
              <a:t>https://www.ewc.wales/site/index.php/en/about/blog-archive/1475-aled-roberts-a-million-welsh-speakers-the-role-of-the-education-sector.html</a:t>
            </a:r>
            <a:r>
              <a:rPr lang="en-GB" sz="4200" dirty="0"/>
              <a:t> </a:t>
            </a:r>
          </a:p>
          <a:p>
            <a:endParaRPr lang="en-US" dirty="0"/>
          </a:p>
        </p:txBody>
      </p:sp>
    </p:spTree>
    <p:extLst>
      <p:ext uri="{BB962C8B-B14F-4D97-AF65-F5344CB8AC3E}">
        <p14:creationId xmlns:p14="http://schemas.microsoft.com/office/powerpoint/2010/main" val="19667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Top Left">
            <a:extLst>
              <a:ext uri="{FF2B5EF4-FFF2-40B4-BE49-F238E27FC236}">
                <a16:creationId xmlns:a16="http://schemas.microsoft.com/office/drawing/2014/main" id="{D6CB783F-4879-4A56-B28A-1E2C9A95D4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3" name="Freeform: Shape 12">
              <a:extLst>
                <a:ext uri="{FF2B5EF4-FFF2-40B4-BE49-F238E27FC236}">
                  <a16:creationId xmlns:a16="http://schemas.microsoft.com/office/drawing/2014/main" id="{F03B7790-AC1F-4C9E-82A5-0D3ED9135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24F41532-E3DD-4685-AF21-DC5A504FC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E5153570-165D-4616-83D8-9A81A85947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78D218DB-9E8A-400D-A93E-5F3A437BD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7FD9BE2F-E553-4E8C-A576-FF0883CD7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1DB66DC4-9D1C-4972-9B69-92E0B38ED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458D61B9-00C6-41E7-8666-EE5685A623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60701468-47AF-4411-BA59-AE2B83A64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586DE615-9BC0-7C4A-A440-C2CA0BD8E96A}"/>
              </a:ext>
            </a:extLst>
          </p:cNvPr>
          <p:cNvSpPr>
            <a:spLocks noGrp="1"/>
          </p:cNvSpPr>
          <p:nvPr>
            <p:ph type="title"/>
          </p:nvPr>
        </p:nvSpPr>
        <p:spPr>
          <a:xfrm>
            <a:off x="1198181" y="741024"/>
            <a:ext cx="3812079" cy="5396722"/>
          </a:xfrm>
        </p:spPr>
        <p:txBody>
          <a:bodyPr anchor="t">
            <a:normAutofit/>
          </a:bodyPr>
          <a:lstStyle/>
          <a:p>
            <a:pPr>
              <a:lnSpc>
                <a:spcPct val="90000"/>
              </a:lnSpc>
            </a:pPr>
            <a:br>
              <a:rPr lang="en-US" sz="4100" dirty="0"/>
            </a:br>
            <a:br>
              <a:rPr lang="en-US" sz="4100" dirty="0"/>
            </a:br>
            <a:br>
              <a:rPr lang="en-US" sz="4100" dirty="0"/>
            </a:br>
            <a:br>
              <a:rPr lang="en-US" sz="4100" dirty="0"/>
            </a:br>
            <a:br>
              <a:rPr lang="en-US" sz="4100" dirty="0"/>
            </a:br>
            <a:br>
              <a:rPr lang="en-US" sz="4100" dirty="0"/>
            </a:br>
            <a:r>
              <a:rPr lang="en-US" sz="4100" b="1" dirty="0"/>
              <a:t>Bilingualism – Theory and Pedagogy </a:t>
            </a:r>
          </a:p>
        </p:txBody>
      </p:sp>
      <p:grpSp>
        <p:nvGrpSpPr>
          <p:cNvPr id="22" name="Bottom Right">
            <a:extLst>
              <a:ext uri="{FF2B5EF4-FFF2-40B4-BE49-F238E27FC236}">
                <a16:creationId xmlns:a16="http://schemas.microsoft.com/office/drawing/2014/main" id="{9028FA34-8D15-405C-A297-54A197D403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3" name="Freeform: Shape 22">
              <a:extLst>
                <a:ext uri="{FF2B5EF4-FFF2-40B4-BE49-F238E27FC236}">
                  <a16:creationId xmlns:a16="http://schemas.microsoft.com/office/drawing/2014/main" id="{8AED69D7-BD1D-491F-835F-95796C4DF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aphic 157">
              <a:extLst>
                <a:ext uri="{FF2B5EF4-FFF2-40B4-BE49-F238E27FC236}">
                  <a16:creationId xmlns:a16="http://schemas.microsoft.com/office/drawing/2014/main" id="{9E8BC73D-4B2E-4536-8B48-265F656A83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3DD0BD99-2EC5-440C-A81F-C604BF411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4BDB05EC-0C9A-43B3-A6AB-3D4A0C970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D0EC4D5A-F9ED-429B-8EFF-D45EA7165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8E5202A-45FC-4ACF-A728-CEE4E4842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1AE8ADB-4E56-4A59-94AA-54D5CD603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E4A7AC17-663B-456E-984D-5322ADFA3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B2E6C460-0C43-446E-A206-1C62381E8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667203C1-C538-43DB-ADAF-111F27A2B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789A23D-709C-B345-A75C-88A61D945369}"/>
              </a:ext>
            </a:extLst>
          </p:cNvPr>
          <p:cNvSpPr>
            <a:spLocks noGrp="1"/>
          </p:cNvSpPr>
          <p:nvPr>
            <p:ph idx="1"/>
          </p:nvPr>
        </p:nvSpPr>
        <p:spPr>
          <a:xfrm>
            <a:off x="3074773" y="-4624602"/>
            <a:ext cx="10515600" cy="4351338"/>
          </a:xfrm>
        </p:spPr>
        <p:txBody>
          <a:bodyPr/>
          <a:lstStyle/>
          <a:p>
            <a:endParaRPr lang="en-US" dirty="0"/>
          </a:p>
        </p:txBody>
      </p:sp>
      <p:pic>
        <p:nvPicPr>
          <p:cNvPr id="1026" name="Picture 2" descr="8 Hidden Benefits of Being Bilingual | Oxford House Barcelona">
            <a:extLst>
              <a:ext uri="{FF2B5EF4-FFF2-40B4-BE49-F238E27FC236}">
                <a16:creationId xmlns:a16="http://schemas.microsoft.com/office/drawing/2014/main" id="{D7991D02-289D-5047-BD96-793723ED69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5663" y="637553"/>
            <a:ext cx="5533819" cy="3669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984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016F5-8E33-6D4F-93AF-FC3D94DA8BB3}"/>
              </a:ext>
            </a:extLst>
          </p:cNvPr>
          <p:cNvSpPr>
            <a:spLocks noGrp="1"/>
          </p:cNvSpPr>
          <p:nvPr>
            <p:ph type="title"/>
          </p:nvPr>
        </p:nvSpPr>
        <p:spPr/>
        <p:txBody>
          <a:bodyPr/>
          <a:lstStyle/>
          <a:p>
            <a:r>
              <a:rPr lang="en-US" dirty="0"/>
              <a:t> Welsh Language acquisition </a:t>
            </a:r>
          </a:p>
        </p:txBody>
      </p:sp>
      <p:sp>
        <p:nvSpPr>
          <p:cNvPr id="3" name="Content Placeholder 2">
            <a:extLst>
              <a:ext uri="{FF2B5EF4-FFF2-40B4-BE49-F238E27FC236}">
                <a16:creationId xmlns:a16="http://schemas.microsoft.com/office/drawing/2014/main" id="{0268ADCB-CA2B-D844-9958-986AC1B69A73}"/>
              </a:ext>
            </a:extLst>
          </p:cNvPr>
          <p:cNvSpPr>
            <a:spLocks noGrp="1"/>
          </p:cNvSpPr>
          <p:nvPr>
            <p:ph idx="1"/>
          </p:nvPr>
        </p:nvSpPr>
        <p:spPr/>
        <p:txBody>
          <a:bodyPr>
            <a:normAutofit fontScale="92500"/>
          </a:bodyPr>
          <a:lstStyle/>
          <a:p>
            <a:endParaRPr lang="en-US" u="sng" dirty="0"/>
          </a:p>
          <a:p>
            <a:r>
              <a:rPr lang="en-US" dirty="0"/>
              <a:t>”The aim of the report is to provide the Welsh Government with an overview of how effectively Welsh-medium and bilingual settings and schools teach and support the acquisition and development of Welsh language skills among learners between three and eleven years old” (</a:t>
            </a:r>
            <a:r>
              <a:rPr lang="en-US" dirty="0" err="1"/>
              <a:t>Estyn</a:t>
            </a:r>
            <a:r>
              <a:rPr lang="en-US" dirty="0"/>
              <a:t>, 2021). </a:t>
            </a:r>
          </a:p>
          <a:p>
            <a:r>
              <a:rPr lang="en-US" dirty="0"/>
              <a:t>According to </a:t>
            </a:r>
            <a:r>
              <a:rPr lang="en-US" dirty="0" err="1"/>
              <a:t>Estyn</a:t>
            </a:r>
            <a:r>
              <a:rPr lang="en-US" dirty="0"/>
              <a:t>, 2021, primary schools are advised to provide opportunities for their pupils to read and learn Welsh literature and poetry by Welsh authors, particularly those who are in key stage 2. </a:t>
            </a:r>
          </a:p>
        </p:txBody>
      </p:sp>
    </p:spTree>
    <p:extLst>
      <p:ext uri="{BB962C8B-B14F-4D97-AF65-F5344CB8AC3E}">
        <p14:creationId xmlns:p14="http://schemas.microsoft.com/office/powerpoint/2010/main" val="3264834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8D4F9-38CA-D84A-B786-C6460BF0B90D}"/>
              </a:ext>
            </a:extLst>
          </p:cNvPr>
          <p:cNvSpPr>
            <a:spLocks noGrp="1"/>
          </p:cNvSpPr>
          <p:nvPr>
            <p:ph type="title"/>
          </p:nvPr>
        </p:nvSpPr>
        <p:spPr/>
        <p:txBody>
          <a:bodyPr>
            <a:normAutofit fontScale="90000"/>
          </a:bodyPr>
          <a:lstStyle/>
          <a:p>
            <a:br>
              <a:rPr lang="en-US" dirty="0"/>
            </a:br>
            <a:br>
              <a:rPr lang="en-US" dirty="0"/>
            </a:br>
            <a:br>
              <a:rPr lang="en-US" dirty="0"/>
            </a:br>
            <a:br>
              <a:rPr lang="en-US" dirty="0"/>
            </a:br>
            <a:br>
              <a:rPr lang="en-US" dirty="0"/>
            </a:br>
            <a:br>
              <a:rPr lang="en-US" dirty="0"/>
            </a:br>
            <a:r>
              <a:rPr lang="en-US" dirty="0"/>
              <a:t>Praise Theory – B.F. Skinner </a:t>
            </a:r>
          </a:p>
        </p:txBody>
      </p:sp>
      <p:sp>
        <p:nvSpPr>
          <p:cNvPr id="3" name="Content Placeholder 2">
            <a:extLst>
              <a:ext uri="{FF2B5EF4-FFF2-40B4-BE49-F238E27FC236}">
                <a16:creationId xmlns:a16="http://schemas.microsoft.com/office/drawing/2014/main" id="{3BAF8A50-E549-4649-9698-8E04513BB5C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02812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77A4A-3707-994C-9F8F-29B53D1B17E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CB2E00-BAF3-024D-805C-4DA7363F074A}"/>
              </a:ext>
            </a:extLst>
          </p:cNvPr>
          <p:cNvSpPr>
            <a:spLocks noGrp="1"/>
          </p:cNvSpPr>
          <p:nvPr>
            <p:ph idx="1"/>
          </p:nvPr>
        </p:nvSpPr>
        <p:spPr/>
        <p:txBody>
          <a:bodyPr>
            <a:normAutofit fontScale="77500" lnSpcReduction="20000"/>
          </a:bodyPr>
          <a:lstStyle/>
          <a:p>
            <a:r>
              <a:rPr lang="en-US" dirty="0"/>
              <a:t>“B.F. Skinner was a behavioral psychologist who was convinced classical conditioning was too simplistic to constitute a comprehensive explanation of complex human behavior. He believed that looking at the causes of an action and its consequences was the best way to understand behavior. He called this approach operant conditioning” (first discoverers, 2020). </a:t>
            </a:r>
          </a:p>
          <a:p>
            <a:r>
              <a:rPr lang="en-US" dirty="0"/>
              <a:t>According to Mcleod, 2018, Skinner based a lot of his work around Thorndike’s 1898 ‘law of effect’. It is said that behavior which is followed by a more pleasant consequence is more than likely to be repeated, however if behavior is followed by a more unpleasant consequence, it is less likely to be repeated. </a:t>
            </a:r>
          </a:p>
          <a:p>
            <a:r>
              <a:rPr lang="en-US" dirty="0"/>
              <a:t>In primary schools, the welsh language is incorporated into everyday praises such as ‘Da </a:t>
            </a:r>
            <a:r>
              <a:rPr lang="en-US" dirty="0" err="1"/>
              <a:t>Iawn</a:t>
            </a:r>
            <a:r>
              <a:rPr lang="en-US" dirty="0"/>
              <a:t>, </a:t>
            </a:r>
            <a:r>
              <a:rPr lang="en-US" dirty="0" err="1"/>
              <a:t>Bendigedig</a:t>
            </a:r>
            <a:r>
              <a:rPr lang="en-US" dirty="0"/>
              <a:t> and </a:t>
            </a:r>
            <a:r>
              <a:rPr lang="en-US" dirty="0" err="1"/>
              <a:t>Fantasteg</a:t>
            </a:r>
            <a:r>
              <a:rPr lang="en-US" dirty="0"/>
              <a:t>’. When using such language like this, it builds children’s confidence and also gives them the courage to repeat these phrases themselves. </a:t>
            </a:r>
          </a:p>
        </p:txBody>
      </p:sp>
    </p:spTree>
    <p:extLst>
      <p:ext uri="{BB962C8B-B14F-4D97-AF65-F5344CB8AC3E}">
        <p14:creationId xmlns:p14="http://schemas.microsoft.com/office/powerpoint/2010/main" val="2184331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5" name="Rectangle 7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7" name="Rectangle 76">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ternational Relations Theory – E-International Relations">
            <a:extLst>
              <a:ext uri="{FF2B5EF4-FFF2-40B4-BE49-F238E27FC236}">
                <a16:creationId xmlns:a16="http://schemas.microsoft.com/office/drawing/2014/main" id="{D033B36A-B9ED-F24A-881B-F34ACB14F65C}"/>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r="-1" b="174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AFF515D-677F-8243-807C-CEC71246A245}"/>
              </a:ext>
            </a:extLst>
          </p:cNvPr>
          <p:cNvSpPr>
            <a:spLocks noGrp="1"/>
          </p:cNvSpPr>
          <p:nvPr>
            <p:ph type="title"/>
          </p:nvPr>
        </p:nvSpPr>
        <p:spPr>
          <a:xfrm>
            <a:off x="1198181" y="726066"/>
            <a:ext cx="4795282" cy="5018227"/>
          </a:xfrm>
        </p:spPr>
        <p:txBody>
          <a:bodyPr anchor="ctr">
            <a:normAutofit/>
          </a:bodyPr>
          <a:lstStyle/>
          <a:p>
            <a:pPr>
              <a:lnSpc>
                <a:spcPct val="90000"/>
              </a:lnSpc>
            </a:pPr>
            <a:br>
              <a:rPr lang="en-US" sz="3700">
                <a:solidFill>
                  <a:srgbClr val="FFFFFF"/>
                </a:solidFill>
              </a:rPr>
            </a:br>
            <a:br>
              <a:rPr lang="en-US" sz="3700">
                <a:solidFill>
                  <a:srgbClr val="FFFFFF"/>
                </a:solidFill>
              </a:rPr>
            </a:br>
            <a:br>
              <a:rPr lang="en-US" sz="3700">
                <a:solidFill>
                  <a:srgbClr val="FFFFFF"/>
                </a:solidFill>
              </a:rPr>
            </a:br>
            <a:br>
              <a:rPr lang="en-US" sz="3700">
                <a:solidFill>
                  <a:srgbClr val="FFFFFF"/>
                </a:solidFill>
              </a:rPr>
            </a:br>
            <a:br>
              <a:rPr lang="en-US" sz="3700">
                <a:solidFill>
                  <a:srgbClr val="FFFFFF"/>
                </a:solidFill>
              </a:rPr>
            </a:br>
            <a:br>
              <a:rPr lang="en-US" sz="3700">
                <a:solidFill>
                  <a:srgbClr val="FFFFFF"/>
                </a:solidFill>
              </a:rPr>
            </a:br>
            <a:br>
              <a:rPr lang="en-US" sz="3700">
                <a:solidFill>
                  <a:srgbClr val="FFFFFF"/>
                </a:solidFill>
              </a:rPr>
            </a:br>
            <a:r>
              <a:rPr lang="en-US" sz="3700">
                <a:solidFill>
                  <a:srgbClr val="FFFFFF"/>
                </a:solidFill>
              </a:rPr>
              <a:t>Baker (1992) Theory </a:t>
            </a:r>
            <a:br>
              <a:rPr lang="en-US" sz="3700">
                <a:solidFill>
                  <a:srgbClr val="FFFFFF"/>
                </a:solidFill>
              </a:rPr>
            </a:br>
            <a:endParaRPr lang="en-US" sz="3700">
              <a:solidFill>
                <a:srgbClr val="FFFFFF"/>
              </a:solidFill>
            </a:endParaRPr>
          </a:p>
        </p:txBody>
      </p:sp>
      <p:grpSp>
        <p:nvGrpSpPr>
          <p:cNvPr id="88"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89"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91" name="Freeform: Shape 90">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96" name="Freeform: Shape 95">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97" name="Freeform: Shape 96">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90" name="Freeform: Shape 89">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54" name="Content Placeholder 2053">
            <a:extLst>
              <a:ext uri="{FF2B5EF4-FFF2-40B4-BE49-F238E27FC236}">
                <a16:creationId xmlns:a16="http://schemas.microsoft.com/office/drawing/2014/main" id="{A7F6749F-46F9-4908-9ED1-A9F318D82BDD}"/>
              </a:ext>
            </a:extLst>
          </p:cNvPr>
          <p:cNvSpPr>
            <a:spLocks noGrp="1"/>
          </p:cNvSpPr>
          <p:nvPr>
            <p:ph idx="1"/>
          </p:nvPr>
        </p:nvSpPr>
        <p:spPr>
          <a:xfrm>
            <a:off x="6195372" y="726538"/>
            <a:ext cx="4977905" cy="5017076"/>
          </a:xfrm>
        </p:spPr>
        <p:txBody>
          <a:bodyPr anchor="ctr">
            <a:normAutofit/>
          </a:bodyPr>
          <a:lstStyle/>
          <a:p>
            <a:endParaRPr lang="en-US" sz="1800">
              <a:solidFill>
                <a:srgbClr val="FFFFFF"/>
              </a:solidFill>
            </a:endParaRPr>
          </a:p>
        </p:txBody>
      </p:sp>
    </p:spTree>
    <p:extLst>
      <p:ext uri="{BB962C8B-B14F-4D97-AF65-F5344CB8AC3E}">
        <p14:creationId xmlns:p14="http://schemas.microsoft.com/office/powerpoint/2010/main" val="3189113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B101D-139A-9840-BC91-BEEA4981F9A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94193D-4133-D04D-BDE5-1F80A5B53358}"/>
              </a:ext>
            </a:extLst>
          </p:cNvPr>
          <p:cNvSpPr>
            <a:spLocks noGrp="1"/>
          </p:cNvSpPr>
          <p:nvPr>
            <p:ph idx="1"/>
          </p:nvPr>
        </p:nvSpPr>
        <p:spPr/>
        <p:txBody>
          <a:bodyPr/>
          <a:lstStyle/>
          <a:p>
            <a:endParaRPr lang="en-US" dirty="0"/>
          </a:p>
          <a:p>
            <a:r>
              <a:rPr lang="en-US" dirty="0"/>
              <a:t>“Attitude is a hypothetical construct used to explain the direction and persistence of human </a:t>
            </a:r>
            <a:r>
              <a:rPr lang="en-US" dirty="0" err="1"/>
              <a:t>behaviour</a:t>
            </a:r>
            <a:r>
              <a:rPr lang="en-US" dirty="0"/>
              <a:t>” (Baker, 1992)</a:t>
            </a:r>
          </a:p>
        </p:txBody>
      </p:sp>
    </p:spTree>
    <p:extLst>
      <p:ext uri="{BB962C8B-B14F-4D97-AF65-F5344CB8AC3E}">
        <p14:creationId xmlns:p14="http://schemas.microsoft.com/office/powerpoint/2010/main" val="2358946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9DDEF-3406-4549-82A6-1FBCE2ACD01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FF001AE-1B44-4045-B037-B3E08ED909F1}"/>
              </a:ext>
            </a:extLst>
          </p:cNvPr>
          <p:cNvSpPr>
            <a:spLocks noGrp="1"/>
          </p:cNvSpPr>
          <p:nvPr>
            <p:ph idx="1"/>
          </p:nvPr>
        </p:nvSpPr>
        <p:spPr/>
        <p:txBody>
          <a:bodyPr>
            <a:normAutofit fontScale="85000" lnSpcReduction="20000"/>
          </a:bodyPr>
          <a:lstStyle/>
          <a:p>
            <a:r>
              <a:rPr lang="en-US" dirty="0"/>
              <a:t>According to UWTSD, Baker believed there are three components: cognitive, affective and readiness for action. Cognitive is due to thoughts and beliefs, affective is due to feelings, for example feeling love and hate and action where a plan of action defined by circumstances, where in this case by sending a child to bilingual school. </a:t>
            </a:r>
          </a:p>
          <a:p>
            <a:r>
              <a:rPr lang="en-US" dirty="0"/>
              <a:t>In my opinion, it is important for children to learn a new language. Having a positive approach to learning a new language can build confidence as well as being able to pass on knowledge that has been gained. </a:t>
            </a:r>
          </a:p>
          <a:p>
            <a:r>
              <a:rPr lang="en-US" dirty="0"/>
              <a:t>Today, Teachers are including Welsh phrases even in English schools, where everyday things like asking to go to the toilet, saying hello/goodbye and welcoming someone who may be entering the classroom are all encouraged and taught to be said in Welsh. </a:t>
            </a:r>
          </a:p>
        </p:txBody>
      </p:sp>
    </p:spTree>
    <p:extLst>
      <p:ext uri="{BB962C8B-B14F-4D97-AF65-F5344CB8AC3E}">
        <p14:creationId xmlns:p14="http://schemas.microsoft.com/office/powerpoint/2010/main" val="473179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2436B-4E0E-B345-84A6-C8E4CD852948}"/>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E788B65C-55A3-2F4F-B768-14D0D034B630}"/>
              </a:ext>
            </a:extLst>
          </p:cNvPr>
          <p:cNvSpPr>
            <a:spLocks noGrp="1"/>
          </p:cNvSpPr>
          <p:nvPr>
            <p:ph idx="1"/>
          </p:nvPr>
        </p:nvSpPr>
        <p:spPr/>
        <p:txBody>
          <a:bodyPr>
            <a:normAutofit fontScale="92500" lnSpcReduction="20000"/>
          </a:bodyPr>
          <a:lstStyle/>
          <a:p>
            <a:r>
              <a:rPr lang="en-GB" dirty="0"/>
              <a:t>Bilingual image, URL </a:t>
            </a:r>
            <a:r>
              <a:rPr lang="en-GB" u="sng" dirty="0">
                <a:hlinkClick r:id="rId2"/>
              </a:rPr>
              <a:t>https://oxfordhousebcn.com/wp-content/uploads/renderedbilingual.jpg</a:t>
            </a:r>
            <a:r>
              <a:rPr lang="en-GB" dirty="0"/>
              <a:t> </a:t>
            </a:r>
          </a:p>
          <a:p>
            <a:r>
              <a:rPr lang="en-GB" dirty="0"/>
              <a:t> </a:t>
            </a:r>
          </a:p>
          <a:p>
            <a:r>
              <a:rPr lang="en-GB" dirty="0"/>
              <a:t>Estyn (2021), URL </a:t>
            </a:r>
            <a:r>
              <a:rPr lang="en-GB" u="sng" dirty="0">
                <a:hlinkClick r:id="rId3"/>
              </a:rPr>
              <a:t>https://www.estyn.gov.wales/thematic-report/welsh-language-acquisition</a:t>
            </a:r>
            <a:r>
              <a:rPr lang="en-GB" dirty="0"/>
              <a:t> </a:t>
            </a:r>
          </a:p>
          <a:p>
            <a:r>
              <a:rPr lang="en-GB" dirty="0" err="1"/>
              <a:t>Mcleod</a:t>
            </a:r>
            <a:r>
              <a:rPr lang="en-GB" dirty="0"/>
              <a:t>. S (2018), Skinner Theory, URL </a:t>
            </a:r>
            <a:r>
              <a:rPr lang="en-GB" u="sng" dirty="0">
                <a:hlinkClick r:id="rId4"/>
              </a:rPr>
              <a:t>https://www.simplypsychology.org/operant-conditioning.html</a:t>
            </a:r>
            <a:endParaRPr lang="en-GB" dirty="0"/>
          </a:p>
          <a:p>
            <a:r>
              <a:rPr lang="en-GB" dirty="0"/>
              <a:t> </a:t>
            </a:r>
          </a:p>
          <a:p>
            <a:r>
              <a:rPr lang="en-GB" dirty="0"/>
              <a:t>Theory image, URL, </a:t>
            </a:r>
            <a:r>
              <a:rPr lang="en-GB" u="sng" dirty="0">
                <a:hlinkClick r:id="rId5"/>
              </a:rPr>
              <a:t>https://www.e-ir.info/wp-content/uploads/2017/11/IR-Theory-featured-image.jpg</a:t>
            </a:r>
            <a:r>
              <a:rPr lang="en-GB" dirty="0"/>
              <a:t> </a:t>
            </a:r>
          </a:p>
          <a:p>
            <a:endParaRPr lang="en-US" dirty="0"/>
          </a:p>
        </p:txBody>
      </p:sp>
    </p:spTree>
    <p:extLst>
      <p:ext uri="{BB962C8B-B14F-4D97-AF65-F5344CB8AC3E}">
        <p14:creationId xmlns:p14="http://schemas.microsoft.com/office/powerpoint/2010/main" val="2356594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3" descr="Blue colour shape abstract background">
            <a:extLst>
              <a:ext uri="{FF2B5EF4-FFF2-40B4-BE49-F238E27FC236}">
                <a16:creationId xmlns:a16="http://schemas.microsoft.com/office/drawing/2014/main" id="{D88E3F1C-ADB0-4F7E-8E50-4B94154F7FC5}"/>
              </a:ext>
            </a:extLst>
          </p:cNvPr>
          <p:cNvPicPr>
            <a:picLocks noChangeAspect="1"/>
          </p:cNvPicPr>
          <p:nvPr/>
        </p:nvPicPr>
        <p:blipFill rotWithShape="1">
          <a:blip r:embed="rId2">
            <a:alphaModFix amt="70000"/>
          </a:blip>
          <a:srcRect t="13472" r="-1" b="13471"/>
          <a:stretch/>
        </p:blipFill>
        <p:spPr>
          <a:xfrm>
            <a:off x="20" y="10"/>
            <a:ext cx="12188932" cy="6856614"/>
          </a:xfrm>
          <a:prstGeom prst="rect">
            <a:avLst/>
          </a:prstGeom>
        </p:spPr>
      </p:pic>
      <p:sp>
        <p:nvSpPr>
          <p:cNvPr id="2" name="Title 1">
            <a:extLst>
              <a:ext uri="{FF2B5EF4-FFF2-40B4-BE49-F238E27FC236}">
                <a16:creationId xmlns:a16="http://schemas.microsoft.com/office/drawing/2014/main" id="{639ED5AC-3AC1-A148-BA1C-91D33AD0C15C}"/>
              </a:ext>
            </a:extLst>
          </p:cNvPr>
          <p:cNvSpPr>
            <a:spLocks noGrp="1"/>
          </p:cNvSpPr>
          <p:nvPr>
            <p:ph type="ctrTitle"/>
          </p:nvPr>
        </p:nvSpPr>
        <p:spPr>
          <a:xfrm>
            <a:off x="996275" y="744909"/>
            <a:ext cx="10190071" cy="3145855"/>
          </a:xfrm>
        </p:spPr>
        <p:txBody>
          <a:bodyPr anchor="b">
            <a:normAutofit/>
          </a:bodyPr>
          <a:lstStyle/>
          <a:p>
            <a:r>
              <a:rPr lang="en-US" sz="5400" dirty="0">
                <a:solidFill>
                  <a:srgbClr val="FFFFFF"/>
                </a:solidFill>
              </a:rPr>
              <a:t>Sut </a:t>
            </a:r>
            <a:r>
              <a:rPr lang="en-US" sz="5400" dirty="0" err="1">
                <a:solidFill>
                  <a:srgbClr val="FFFFFF"/>
                </a:solidFill>
              </a:rPr>
              <a:t>mae’r</a:t>
            </a:r>
            <a:r>
              <a:rPr lang="en-US" sz="5400" dirty="0">
                <a:solidFill>
                  <a:srgbClr val="FFFFFF"/>
                </a:solidFill>
              </a:rPr>
              <a:t> </a:t>
            </a:r>
            <a:r>
              <a:rPr lang="en-US" sz="5400" dirty="0" err="1">
                <a:solidFill>
                  <a:srgbClr val="FFFFFF"/>
                </a:solidFill>
              </a:rPr>
              <a:t>tywydd</a:t>
            </a:r>
            <a:r>
              <a:rPr lang="en-US" sz="5400" dirty="0">
                <a:solidFill>
                  <a:srgbClr val="FFFFFF"/>
                </a:solidFill>
              </a:rPr>
              <a:t> </a:t>
            </a:r>
            <a:r>
              <a:rPr lang="en-US" sz="5400" dirty="0" err="1">
                <a:solidFill>
                  <a:srgbClr val="FFFFFF"/>
                </a:solidFill>
              </a:rPr>
              <a:t>heddiw</a:t>
            </a:r>
            <a:r>
              <a:rPr lang="en-US" sz="5400" dirty="0">
                <a:solidFill>
                  <a:srgbClr val="FFFFFF"/>
                </a:solidFill>
              </a:rPr>
              <a:t>?</a:t>
            </a:r>
            <a:br>
              <a:rPr lang="en-US" sz="5400" dirty="0">
                <a:solidFill>
                  <a:srgbClr val="FFFFFF"/>
                </a:solidFill>
              </a:rPr>
            </a:br>
            <a:r>
              <a:rPr lang="en-US" sz="5400" dirty="0">
                <a:solidFill>
                  <a:srgbClr val="FFFFFF"/>
                </a:solidFill>
              </a:rPr>
              <a:t>How is the weather today?</a:t>
            </a:r>
          </a:p>
        </p:txBody>
      </p:sp>
      <p:sp>
        <p:nvSpPr>
          <p:cNvPr id="3" name="Subtitle 2">
            <a:extLst>
              <a:ext uri="{FF2B5EF4-FFF2-40B4-BE49-F238E27FC236}">
                <a16:creationId xmlns:a16="http://schemas.microsoft.com/office/drawing/2014/main" id="{5AA9D524-B3D2-6B41-9DC1-934111773ACA}"/>
              </a:ext>
            </a:extLst>
          </p:cNvPr>
          <p:cNvSpPr>
            <a:spLocks noGrp="1"/>
          </p:cNvSpPr>
          <p:nvPr>
            <p:ph type="subTitle" idx="1"/>
          </p:nvPr>
        </p:nvSpPr>
        <p:spPr>
          <a:xfrm>
            <a:off x="1218708" y="4069780"/>
            <a:ext cx="9781327" cy="2056617"/>
          </a:xfrm>
        </p:spPr>
        <p:txBody>
          <a:bodyPr anchor="t">
            <a:normAutofit/>
          </a:bodyPr>
          <a:lstStyle/>
          <a:p>
            <a:endParaRPr lang="en-US" sz="2200">
              <a:solidFill>
                <a:srgbClr val="FFFFFF"/>
              </a:solidFill>
            </a:endParaRPr>
          </a:p>
        </p:txBody>
      </p:sp>
    </p:spTree>
    <p:extLst>
      <p:ext uri="{BB962C8B-B14F-4D97-AF65-F5344CB8AC3E}">
        <p14:creationId xmlns:p14="http://schemas.microsoft.com/office/powerpoint/2010/main" val="98265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56"/>
                                        </p:tgtEl>
                                        <p:attrNameLst>
                                          <p:attrName>style.visibility</p:attrName>
                                        </p:attrNameLst>
                                      </p:cBhvr>
                                      <p:to>
                                        <p:strVal val="visible"/>
                                      </p:to>
                                    </p:set>
                                    <p:animEffect transition="in" filter="fade">
                                      <p:cBhvr>
                                        <p:cTn id="10" dur="7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0E926-02B5-E94C-8210-307B48CE74EA}"/>
              </a:ext>
            </a:extLst>
          </p:cNvPr>
          <p:cNvSpPr>
            <a:spLocks noGrp="1"/>
          </p:cNvSpPr>
          <p:nvPr>
            <p:ph type="title"/>
          </p:nvPr>
        </p:nvSpPr>
        <p:spPr/>
        <p:txBody>
          <a:bodyPr>
            <a:normAutofit fontScale="90000"/>
          </a:bodyPr>
          <a:lstStyle/>
          <a:p>
            <a:br>
              <a:rPr lang="en-US" dirty="0"/>
            </a:br>
            <a:br>
              <a:rPr lang="en-US" dirty="0"/>
            </a:br>
            <a:r>
              <a:rPr lang="en-US" dirty="0"/>
              <a:t>Hello everyone, I would like you to meet Teddy </a:t>
            </a:r>
            <a:r>
              <a:rPr lang="en-US" dirty="0" err="1"/>
              <a:t>Twt</a:t>
            </a:r>
            <a:r>
              <a:rPr lang="en-US" dirty="0"/>
              <a:t>! </a:t>
            </a:r>
            <a:br>
              <a:rPr lang="en-US" dirty="0"/>
            </a:br>
            <a:r>
              <a:rPr lang="en-US" dirty="0"/>
              <a:t>Teddy is my helper and today we are going to be talking all about the weather!</a:t>
            </a:r>
            <a:br>
              <a:rPr lang="en-US" dirty="0"/>
            </a:br>
            <a:endParaRPr lang="en-US" dirty="0"/>
          </a:p>
        </p:txBody>
      </p:sp>
      <p:pic>
        <p:nvPicPr>
          <p:cNvPr id="1026" name="Picture 2" descr="Bam The Bear Waving - Teddy Bear, HD Png Download - 922x854(#706207) -  PngFind">
            <a:extLst>
              <a:ext uri="{FF2B5EF4-FFF2-40B4-BE49-F238E27FC236}">
                <a16:creationId xmlns:a16="http://schemas.microsoft.com/office/drawing/2014/main" id="{79E183A3-C201-754F-8362-3C342AA405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15138" y="2588563"/>
            <a:ext cx="3913629" cy="3904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549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464A-1CA2-A84A-A422-3A8FDF17DCCE}"/>
              </a:ext>
            </a:extLst>
          </p:cNvPr>
          <p:cNvSpPr>
            <a:spLocks noGrp="1"/>
          </p:cNvSpPr>
          <p:nvPr>
            <p:ph type="title"/>
          </p:nvPr>
        </p:nvSpPr>
        <p:spPr/>
        <p:txBody>
          <a:bodyPr/>
          <a:lstStyle/>
          <a:p>
            <a:r>
              <a:rPr lang="en-US" dirty="0" err="1"/>
              <a:t>Bwrw</a:t>
            </a:r>
            <a:r>
              <a:rPr lang="en-US" dirty="0"/>
              <a:t> </a:t>
            </a:r>
            <a:r>
              <a:rPr lang="en-US" dirty="0" err="1"/>
              <a:t>glaw</a:t>
            </a:r>
            <a:r>
              <a:rPr lang="en-US" dirty="0"/>
              <a:t> - Raining</a:t>
            </a:r>
          </a:p>
        </p:txBody>
      </p:sp>
      <p:pic>
        <p:nvPicPr>
          <p:cNvPr id="2050" name="Picture 2" descr="Rain is underrated – HHS Media">
            <a:extLst>
              <a:ext uri="{FF2B5EF4-FFF2-40B4-BE49-F238E27FC236}">
                <a16:creationId xmlns:a16="http://schemas.microsoft.com/office/drawing/2014/main" id="{1CFD4652-1AE3-5F42-9C22-83ABA487DE4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56059" y="1857375"/>
            <a:ext cx="4897741" cy="32532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A4A17D8-4803-3D4D-9933-C678CF83EE15}"/>
              </a:ext>
            </a:extLst>
          </p:cNvPr>
          <p:cNvSpPr txBox="1"/>
          <p:nvPr/>
        </p:nvSpPr>
        <p:spPr>
          <a:xfrm>
            <a:off x="1671636" y="1440493"/>
            <a:ext cx="4528747" cy="5170646"/>
          </a:xfrm>
          <a:prstGeom prst="rect">
            <a:avLst/>
          </a:prstGeom>
          <a:noFill/>
        </p:spPr>
        <p:txBody>
          <a:bodyPr wrap="square" rtlCol="0">
            <a:spAutoFit/>
          </a:bodyPr>
          <a:lstStyle/>
          <a:p>
            <a:r>
              <a:rPr lang="en-US" sz="2400" u="sng" dirty="0"/>
              <a:t>What do we wear in the rain?</a:t>
            </a:r>
          </a:p>
          <a:p>
            <a:endParaRPr lang="en-US" dirty="0"/>
          </a:p>
          <a:p>
            <a:r>
              <a:rPr lang="en-US" dirty="0"/>
              <a:t>Wellies – </a:t>
            </a:r>
            <a:r>
              <a:rPr lang="en-US" dirty="0" err="1"/>
              <a:t>Esgidiau</a:t>
            </a:r>
            <a:r>
              <a:rPr lang="en-US" dirty="0"/>
              <a:t> </a:t>
            </a:r>
            <a:r>
              <a:rPr lang="en-US" dirty="0" err="1"/>
              <a:t>glaw</a:t>
            </a:r>
            <a:r>
              <a:rPr lang="en-US" dirty="0"/>
              <a:t> </a:t>
            </a:r>
          </a:p>
          <a:p>
            <a:endParaRPr lang="en-US" dirty="0"/>
          </a:p>
          <a:p>
            <a:endParaRPr lang="en-US" dirty="0"/>
          </a:p>
          <a:p>
            <a:endParaRPr lang="en-US" dirty="0"/>
          </a:p>
          <a:p>
            <a:r>
              <a:rPr lang="en-US" dirty="0"/>
              <a:t>Coat – Cot </a:t>
            </a:r>
          </a:p>
          <a:p>
            <a:endParaRPr lang="en-US" dirty="0"/>
          </a:p>
          <a:p>
            <a:endParaRPr lang="en-US" dirty="0"/>
          </a:p>
          <a:p>
            <a:endParaRPr lang="en-US" dirty="0"/>
          </a:p>
          <a:p>
            <a:r>
              <a:rPr lang="en-US" dirty="0"/>
              <a:t>Umbrella – </a:t>
            </a:r>
            <a:r>
              <a:rPr lang="en-US" dirty="0" err="1"/>
              <a:t>Ymbarel</a:t>
            </a:r>
            <a:r>
              <a:rPr lang="en-US" dirty="0"/>
              <a:t> </a:t>
            </a:r>
          </a:p>
          <a:p>
            <a:endParaRPr lang="en-US" dirty="0"/>
          </a:p>
          <a:p>
            <a:endParaRPr lang="en-US" dirty="0"/>
          </a:p>
          <a:p>
            <a:endParaRPr lang="en-US" dirty="0"/>
          </a:p>
          <a:p>
            <a:endParaRPr lang="en-US" dirty="0"/>
          </a:p>
          <a:p>
            <a:endParaRPr lang="en-US" dirty="0"/>
          </a:p>
          <a:p>
            <a:r>
              <a:rPr lang="en-US" dirty="0"/>
              <a:t>Teddy </a:t>
            </a:r>
            <a:r>
              <a:rPr lang="en-US" dirty="0" err="1"/>
              <a:t>Twt</a:t>
            </a:r>
            <a:r>
              <a:rPr lang="en-US" dirty="0"/>
              <a:t> would like for you to practice! Can you say these welsh words?</a:t>
            </a:r>
          </a:p>
        </p:txBody>
      </p:sp>
      <p:pic>
        <p:nvPicPr>
          <p:cNvPr id="2052" name="Picture 4" descr="Cartoon Wellies High Res Stock Images | Shutterstock">
            <a:extLst>
              <a:ext uri="{FF2B5EF4-FFF2-40B4-BE49-F238E27FC236}">
                <a16:creationId xmlns:a16="http://schemas.microsoft.com/office/drawing/2014/main" id="{F235BB4F-B69C-5242-91E2-43A17726FE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2" y="1976246"/>
            <a:ext cx="771524" cy="83087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Jacket Cartoon HD Stock Images | Shutterstock">
            <a:extLst>
              <a:ext uri="{FF2B5EF4-FFF2-40B4-BE49-F238E27FC236}">
                <a16:creationId xmlns:a16="http://schemas.microsoft.com/office/drawing/2014/main" id="{71CD2E76-2E94-474C-A49F-0A40401E12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9155" y="3056320"/>
            <a:ext cx="833437" cy="89935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Umbrella cartoon vector illustration. Parasol... - Stock Illustration  [70593891] - PIXTA">
            <a:extLst>
              <a:ext uri="{FF2B5EF4-FFF2-40B4-BE49-F238E27FC236}">
                <a16:creationId xmlns:a16="http://schemas.microsoft.com/office/drawing/2014/main" id="{0D1E22D5-F449-2341-8C1B-AA3BD7B770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8888" y="4159292"/>
            <a:ext cx="732747" cy="76205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Bam The Bear Waving - Teddy Bear, HD Png Download - 922x854(#706207) -  PngFind">
            <a:extLst>
              <a:ext uri="{FF2B5EF4-FFF2-40B4-BE49-F238E27FC236}">
                <a16:creationId xmlns:a16="http://schemas.microsoft.com/office/drawing/2014/main" id="{5B8AAAC2-26DE-7449-9AAB-5E2B111CD0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5723" y="5494811"/>
            <a:ext cx="1304954" cy="1301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391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A974E-1970-A04D-92C8-D39762CCA54F}"/>
              </a:ext>
            </a:extLst>
          </p:cNvPr>
          <p:cNvSpPr>
            <a:spLocks noGrp="1"/>
          </p:cNvSpPr>
          <p:nvPr>
            <p:ph type="title"/>
          </p:nvPr>
        </p:nvSpPr>
        <p:spPr/>
        <p:txBody>
          <a:bodyPr/>
          <a:lstStyle/>
          <a:p>
            <a:r>
              <a:rPr lang="en-US" dirty="0" err="1"/>
              <a:t>Heulog</a:t>
            </a:r>
            <a:r>
              <a:rPr lang="en-US" dirty="0"/>
              <a:t>– Sunny </a:t>
            </a:r>
          </a:p>
        </p:txBody>
      </p:sp>
      <p:sp>
        <p:nvSpPr>
          <p:cNvPr id="3" name="Content Placeholder 2">
            <a:extLst>
              <a:ext uri="{FF2B5EF4-FFF2-40B4-BE49-F238E27FC236}">
                <a16:creationId xmlns:a16="http://schemas.microsoft.com/office/drawing/2014/main" id="{F461E775-7A03-C145-A7D0-00A5F62BF9EC}"/>
              </a:ext>
            </a:extLst>
          </p:cNvPr>
          <p:cNvSpPr>
            <a:spLocks noGrp="1"/>
          </p:cNvSpPr>
          <p:nvPr>
            <p:ph idx="1"/>
          </p:nvPr>
        </p:nvSpPr>
        <p:spPr>
          <a:xfrm>
            <a:off x="2467627" y="1690688"/>
            <a:ext cx="6225436" cy="4484644"/>
          </a:xfrm>
        </p:spPr>
        <p:txBody>
          <a:bodyPr>
            <a:normAutofit fontScale="92500" lnSpcReduction="10000"/>
          </a:bodyPr>
          <a:lstStyle/>
          <a:p>
            <a:r>
              <a:rPr lang="en-US" sz="3000" u="sng" dirty="0"/>
              <a:t>What do we wear in the sun?</a:t>
            </a:r>
          </a:p>
          <a:p>
            <a:endParaRPr lang="en-US" sz="1800" dirty="0"/>
          </a:p>
          <a:p>
            <a:r>
              <a:rPr lang="en-US" sz="1800" dirty="0"/>
              <a:t>T-shirt – </a:t>
            </a:r>
            <a:r>
              <a:rPr lang="en-US" sz="1800" dirty="0" err="1"/>
              <a:t>Crys</a:t>
            </a:r>
            <a:r>
              <a:rPr lang="en-US" sz="1800" dirty="0"/>
              <a:t> T</a:t>
            </a:r>
          </a:p>
          <a:p>
            <a:endParaRPr lang="en-US" sz="1800" dirty="0"/>
          </a:p>
          <a:p>
            <a:r>
              <a:rPr lang="en-US" sz="1800" dirty="0"/>
              <a:t>Shorts – </a:t>
            </a:r>
            <a:r>
              <a:rPr lang="en-US" sz="1800" dirty="0" err="1"/>
              <a:t>Siorts</a:t>
            </a:r>
            <a:r>
              <a:rPr lang="en-US" sz="1800" dirty="0"/>
              <a:t> </a:t>
            </a:r>
          </a:p>
          <a:p>
            <a:endParaRPr lang="en-US" sz="1800" dirty="0"/>
          </a:p>
          <a:p>
            <a:r>
              <a:rPr lang="en-US" sz="1800" dirty="0"/>
              <a:t>Skirt – </a:t>
            </a:r>
            <a:r>
              <a:rPr lang="en-US" sz="1800" dirty="0" err="1"/>
              <a:t>Sgert</a:t>
            </a:r>
            <a:r>
              <a:rPr lang="en-US" sz="1800" dirty="0"/>
              <a:t> </a:t>
            </a:r>
          </a:p>
          <a:p>
            <a:endParaRPr lang="en-US" sz="1800" dirty="0"/>
          </a:p>
          <a:p>
            <a:r>
              <a:rPr lang="en-US" sz="1800" dirty="0"/>
              <a:t>Hat – Het </a:t>
            </a:r>
          </a:p>
          <a:p>
            <a:endParaRPr lang="en-US" sz="1800" dirty="0"/>
          </a:p>
          <a:p>
            <a:r>
              <a:rPr lang="en-US" sz="1800" dirty="0"/>
              <a:t>Dress – </a:t>
            </a:r>
            <a:r>
              <a:rPr lang="en-US" sz="1800" dirty="0" err="1"/>
              <a:t>Gwisg</a:t>
            </a:r>
            <a:r>
              <a:rPr lang="en-US" sz="1800" dirty="0"/>
              <a:t> </a:t>
            </a:r>
          </a:p>
        </p:txBody>
      </p:sp>
      <p:pic>
        <p:nvPicPr>
          <p:cNvPr id="2050" name="Picture 2" descr="Single cartoon - light green t-shirt Royalty Free Vector">
            <a:extLst>
              <a:ext uri="{FF2B5EF4-FFF2-40B4-BE49-F238E27FC236}">
                <a16:creationId xmlns:a16="http://schemas.microsoft.com/office/drawing/2014/main" id="{2D80AF26-0122-604B-96F6-2C90797D87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4088" y="2768113"/>
            <a:ext cx="1086660" cy="117359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Vector Single Cartoon Illustration Beach Colorful Swimming Shorts Stock  Illustration - Download Image Now - iStock">
            <a:extLst>
              <a:ext uri="{FF2B5EF4-FFF2-40B4-BE49-F238E27FC236}">
                <a16:creationId xmlns:a16="http://schemas.microsoft.com/office/drawing/2014/main" id="{481D33FB-A66C-534B-8C06-4BC2E99B8C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768113"/>
            <a:ext cx="1089764" cy="10897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kirt Cartoon Images, Stock Photos &amp; Vectors | Shutterstock">
            <a:extLst>
              <a:ext uri="{FF2B5EF4-FFF2-40B4-BE49-F238E27FC236}">
                <a16:creationId xmlns:a16="http://schemas.microsoft.com/office/drawing/2014/main" id="{03315047-01FF-1B4A-BAD0-A0D6BB8F50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38512" y="2738191"/>
            <a:ext cx="1089765" cy="117359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5,184 BEST Baseball Cap Cartoon IMAGES, STOCK PHOTOS &amp; VECTORS | Adobe Stock">
            <a:extLst>
              <a:ext uri="{FF2B5EF4-FFF2-40B4-BE49-F238E27FC236}">
                <a16:creationId xmlns:a16="http://schemas.microsoft.com/office/drawing/2014/main" id="{078DF23B-A033-D943-99D3-3303B86F33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37392" y="2738191"/>
            <a:ext cx="1207022" cy="1207022"/>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Polka dot Dress Skirt Clothing, Cartoon Dress, cartoon Character, purple,  white png | Klipartz">
            <a:extLst>
              <a:ext uri="{FF2B5EF4-FFF2-40B4-BE49-F238E27FC236}">
                <a16:creationId xmlns:a16="http://schemas.microsoft.com/office/drawing/2014/main" id="{CB1AA150-B321-7A4C-BA93-F3DC685E94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40827" y="2721687"/>
            <a:ext cx="2055719" cy="1182616"/>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Cartoon sun Royalty Free Vector Image - VectorStock">
            <a:extLst>
              <a:ext uri="{FF2B5EF4-FFF2-40B4-BE49-F238E27FC236}">
                <a16:creationId xmlns:a16="http://schemas.microsoft.com/office/drawing/2014/main" id="{FCCDE4F9-60FE-454F-B4CF-04D39E53D9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4775" y="1630406"/>
            <a:ext cx="1976439" cy="21431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6604589-BFBC-C44A-8C4D-D5E984963371}"/>
              </a:ext>
            </a:extLst>
          </p:cNvPr>
          <p:cNvSpPr txBox="1"/>
          <p:nvPr/>
        </p:nvSpPr>
        <p:spPr>
          <a:xfrm>
            <a:off x="5580345" y="4424180"/>
            <a:ext cx="5066778" cy="646331"/>
          </a:xfrm>
          <a:prstGeom prst="rect">
            <a:avLst/>
          </a:prstGeom>
          <a:noFill/>
        </p:spPr>
        <p:txBody>
          <a:bodyPr wrap="square" rtlCol="0">
            <a:spAutoFit/>
          </a:bodyPr>
          <a:lstStyle/>
          <a:p>
            <a:r>
              <a:rPr lang="en-US" dirty="0"/>
              <a:t>Looking at the different clothing, </a:t>
            </a:r>
          </a:p>
          <a:p>
            <a:r>
              <a:rPr lang="en-US" dirty="0"/>
              <a:t>which one would you wear on a sunny day? </a:t>
            </a:r>
          </a:p>
        </p:txBody>
      </p:sp>
    </p:spTree>
    <p:extLst>
      <p:ext uri="{BB962C8B-B14F-4D97-AF65-F5344CB8AC3E}">
        <p14:creationId xmlns:p14="http://schemas.microsoft.com/office/powerpoint/2010/main" val="5065146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90F87-91B3-9B4D-B615-B7B4BAF7721B}"/>
              </a:ext>
            </a:extLst>
          </p:cNvPr>
          <p:cNvSpPr>
            <a:spLocks noGrp="1"/>
          </p:cNvSpPr>
          <p:nvPr>
            <p:ph type="title"/>
          </p:nvPr>
        </p:nvSpPr>
        <p:spPr>
          <a:xfrm>
            <a:off x="1198182" y="559813"/>
            <a:ext cx="10246090" cy="1471193"/>
          </a:xfrm>
        </p:spPr>
        <p:txBody>
          <a:bodyPr>
            <a:normAutofit/>
          </a:bodyPr>
          <a:lstStyle/>
          <a:p>
            <a:r>
              <a:rPr lang="en-US" u="sng" dirty="0"/>
              <a:t>Weather </a:t>
            </a:r>
          </a:p>
        </p:txBody>
      </p:sp>
      <p:sp>
        <p:nvSpPr>
          <p:cNvPr id="3" name="Content Placeholder 2">
            <a:extLst>
              <a:ext uri="{FF2B5EF4-FFF2-40B4-BE49-F238E27FC236}">
                <a16:creationId xmlns:a16="http://schemas.microsoft.com/office/drawing/2014/main" id="{2C5A7660-3EB1-FD4B-8C64-C13D85204B4F}"/>
              </a:ext>
            </a:extLst>
          </p:cNvPr>
          <p:cNvSpPr>
            <a:spLocks noGrp="1"/>
          </p:cNvSpPr>
          <p:nvPr>
            <p:ph idx="1"/>
          </p:nvPr>
        </p:nvSpPr>
        <p:spPr>
          <a:xfrm>
            <a:off x="1185644" y="1804395"/>
            <a:ext cx="4810872" cy="3728613"/>
          </a:xfrm>
        </p:spPr>
        <p:txBody>
          <a:bodyPr>
            <a:normAutofit fontScale="85000" lnSpcReduction="20000"/>
          </a:bodyPr>
          <a:lstStyle/>
          <a:p>
            <a:pPr marL="0" indent="0">
              <a:buNone/>
            </a:pPr>
            <a:r>
              <a:rPr lang="en-US" sz="1800" dirty="0"/>
              <a:t>Teddy </a:t>
            </a:r>
            <a:r>
              <a:rPr lang="en-US" sz="1800" dirty="0" err="1"/>
              <a:t>twt</a:t>
            </a:r>
            <a:r>
              <a:rPr lang="en-US" sz="1800" dirty="0"/>
              <a:t> would like you to practice the following phrases with me! </a:t>
            </a:r>
          </a:p>
          <a:p>
            <a:pPr marL="0" indent="0">
              <a:buNone/>
            </a:pPr>
            <a:endParaRPr lang="en-US" sz="1800" dirty="0"/>
          </a:p>
          <a:p>
            <a:pPr marL="0" indent="0">
              <a:buNone/>
            </a:pPr>
            <a:r>
              <a:rPr lang="en-US" sz="1800" dirty="0"/>
              <a:t>Mae </a:t>
            </a:r>
            <a:r>
              <a:rPr lang="en-US" sz="1800" dirty="0" err="1"/>
              <a:t>hi’n</a:t>
            </a:r>
            <a:r>
              <a:rPr lang="en-US" sz="1800" dirty="0"/>
              <a:t> </a:t>
            </a:r>
            <a:r>
              <a:rPr lang="en-US" sz="1800" b="1" dirty="0" err="1"/>
              <a:t>heaulog</a:t>
            </a:r>
            <a:r>
              <a:rPr lang="en-US" sz="1800" dirty="0"/>
              <a:t> – It is </a:t>
            </a:r>
            <a:r>
              <a:rPr lang="en-US" sz="1800" b="1" dirty="0"/>
              <a:t>sunny</a:t>
            </a:r>
            <a:r>
              <a:rPr lang="en-US" sz="1800" dirty="0"/>
              <a:t> </a:t>
            </a:r>
          </a:p>
          <a:p>
            <a:pPr marL="0" indent="0">
              <a:buNone/>
            </a:pPr>
            <a:r>
              <a:rPr lang="en-US" sz="1800" dirty="0"/>
              <a:t>Mae </a:t>
            </a:r>
            <a:r>
              <a:rPr lang="en-US" sz="1800" dirty="0" err="1"/>
              <a:t>hi’n</a:t>
            </a:r>
            <a:r>
              <a:rPr lang="en-US" sz="1800" dirty="0"/>
              <a:t> </a:t>
            </a:r>
            <a:r>
              <a:rPr lang="en-US" sz="1800" b="1" dirty="0" err="1"/>
              <a:t>bwrw</a:t>
            </a:r>
            <a:r>
              <a:rPr lang="en-US" sz="1800" b="1" dirty="0"/>
              <a:t> </a:t>
            </a:r>
            <a:r>
              <a:rPr lang="en-US" sz="1800" b="1" dirty="0" err="1"/>
              <a:t>glaw</a:t>
            </a:r>
            <a:r>
              <a:rPr lang="en-US" sz="1800" b="1" dirty="0"/>
              <a:t> </a:t>
            </a:r>
            <a:r>
              <a:rPr lang="en-US" sz="1800" dirty="0"/>
              <a:t>– It is </a:t>
            </a:r>
            <a:r>
              <a:rPr lang="en-US" sz="1800" b="1" dirty="0"/>
              <a:t>raining </a:t>
            </a:r>
          </a:p>
          <a:p>
            <a:pPr marL="0" indent="0">
              <a:buNone/>
            </a:pPr>
            <a:r>
              <a:rPr lang="en-US" sz="1800" dirty="0"/>
              <a:t>Mae </a:t>
            </a:r>
            <a:r>
              <a:rPr lang="en-US" sz="1800" dirty="0" err="1"/>
              <a:t>hi’n</a:t>
            </a:r>
            <a:r>
              <a:rPr lang="en-US" sz="1800" dirty="0"/>
              <a:t> </a:t>
            </a:r>
            <a:r>
              <a:rPr lang="en-US" sz="1800" b="1" dirty="0" err="1"/>
              <a:t>gymylog</a:t>
            </a:r>
            <a:r>
              <a:rPr lang="en-US" sz="1800" dirty="0"/>
              <a:t> – It is </a:t>
            </a:r>
            <a:r>
              <a:rPr lang="en-US" sz="1800" b="1" dirty="0"/>
              <a:t>cloudy </a:t>
            </a:r>
          </a:p>
          <a:p>
            <a:pPr marL="0" indent="0">
              <a:buNone/>
            </a:pPr>
            <a:r>
              <a:rPr lang="en-US" sz="1800" dirty="0"/>
              <a:t>Mae </a:t>
            </a:r>
            <a:r>
              <a:rPr lang="en-US" sz="1800" dirty="0" err="1"/>
              <a:t>hi’n</a:t>
            </a:r>
            <a:r>
              <a:rPr lang="en-US" sz="1800" dirty="0"/>
              <a:t> </a:t>
            </a:r>
            <a:r>
              <a:rPr lang="en-US" sz="1800" b="1" dirty="0" err="1"/>
              <a:t>wyntog</a:t>
            </a:r>
            <a:r>
              <a:rPr lang="en-US" sz="1800" dirty="0"/>
              <a:t> – It is </a:t>
            </a:r>
            <a:r>
              <a:rPr lang="en-US" sz="1800" b="1" dirty="0"/>
              <a:t>windy</a:t>
            </a:r>
            <a:r>
              <a:rPr lang="en-US" sz="1800" dirty="0"/>
              <a:t> </a:t>
            </a:r>
          </a:p>
          <a:p>
            <a:pPr marL="0" indent="0">
              <a:buNone/>
            </a:pPr>
            <a:r>
              <a:rPr lang="en-US" sz="1800" dirty="0"/>
              <a:t>Mae </a:t>
            </a:r>
            <a:r>
              <a:rPr lang="en-US" sz="1800" dirty="0" err="1"/>
              <a:t>hi’n</a:t>
            </a:r>
            <a:r>
              <a:rPr lang="en-US" sz="1800" dirty="0"/>
              <a:t> </a:t>
            </a:r>
            <a:r>
              <a:rPr lang="en-US" sz="1800" b="1" dirty="0" err="1"/>
              <a:t>oer</a:t>
            </a:r>
            <a:r>
              <a:rPr lang="en-US" sz="1800" dirty="0"/>
              <a:t> – It is </a:t>
            </a:r>
            <a:r>
              <a:rPr lang="en-US" sz="1800" b="1" dirty="0"/>
              <a:t>cold</a:t>
            </a:r>
          </a:p>
          <a:p>
            <a:pPr marL="0" indent="0">
              <a:buNone/>
            </a:pPr>
            <a:r>
              <a:rPr lang="en-US" sz="1800" dirty="0"/>
              <a:t>Mae </a:t>
            </a:r>
            <a:r>
              <a:rPr lang="en-US" sz="1800" dirty="0" err="1"/>
              <a:t>hi’n</a:t>
            </a:r>
            <a:r>
              <a:rPr lang="en-US" sz="1800" dirty="0"/>
              <a:t> </a:t>
            </a:r>
            <a:r>
              <a:rPr lang="en-US" sz="1800" b="1" dirty="0" err="1"/>
              <a:t>dymunol</a:t>
            </a:r>
            <a:r>
              <a:rPr lang="en-US" sz="1800" b="1" dirty="0"/>
              <a:t> – </a:t>
            </a:r>
            <a:r>
              <a:rPr lang="en-US" sz="1800" dirty="0"/>
              <a:t>It is </a:t>
            </a:r>
            <a:r>
              <a:rPr lang="en-US" sz="1800" b="1" dirty="0"/>
              <a:t>pleasant  </a:t>
            </a:r>
          </a:p>
          <a:p>
            <a:pPr marL="0" indent="0">
              <a:buNone/>
            </a:pPr>
            <a:endParaRPr lang="en-US" sz="1800" dirty="0"/>
          </a:p>
          <a:p>
            <a:pPr marL="0" indent="0">
              <a:buNone/>
            </a:pPr>
            <a:r>
              <a:rPr lang="en-US" sz="1800" dirty="0"/>
              <a:t>Using these phrases, which one do you think today’s weather is like? </a:t>
            </a:r>
          </a:p>
          <a:p>
            <a:endParaRPr lang="en-US" sz="1800" dirty="0"/>
          </a:p>
        </p:txBody>
      </p:sp>
      <p:pic>
        <p:nvPicPr>
          <p:cNvPr id="4" name="Picture 2" descr="Bam The Bear Waving - Teddy Bear, HD Png Download - 922x854(#706207) -  PngFind">
            <a:extLst>
              <a:ext uri="{FF2B5EF4-FFF2-40B4-BE49-F238E27FC236}">
                <a16:creationId xmlns:a16="http://schemas.microsoft.com/office/drawing/2014/main" id="{39489A45-430A-6B4C-8FB8-9A45FF02AC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051790" y="2304938"/>
            <a:ext cx="3817694" cy="3808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88528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linds(horizont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linds(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linds(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linds(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dissolve">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E85BF-FDE9-6145-BB62-36AB37A13F34}"/>
              </a:ext>
            </a:extLst>
          </p:cNvPr>
          <p:cNvSpPr>
            <a:spLocks noGrp="1"/>
          </p:cNvSpPr>
          <p:nvPr>
            <p:ph type="title"/>
          </p:nvPr>
        </p:nvSpPr>
        <p:spPr/>
        <p:txBody>
          <a:bodyPr/>
          <a:lstStyle/>
          <a:p>
            <a:r>
              <a:rPr lang="en-US" dirty="0"/>
              <a:t>Countries and Weather </a:t>
            </a:r>
          </a:p>
        </p:txBody>
      </p:sp>
      <p:sp>
        <p:nvSpPr>
          <p:cNvPr id="3" name="Content Placeholder 2">
            <a:extLst>
              <a:ext uri="{FF2B5EF4-FFF2-40B4-BE49-F238E27FC236}">
                <a16:creationId xmlns:a16="http://schemas.microsoft.com/office/drawing/2014/main" id="{7B2A1B96-C660-9944-9B37-5C540BB4B339}"/>
              </a:ext>
            </a:extLst>
          </p:cNvPr>
          <p:cNvSpPr>
            <a:spLocks noGrp="1"/>
          </p:cNvSpPr>
          <p:nvPr>
            <p:ph idx="1"/>
          </p:nvPr>
        </p:nvSpPr>
        <p:spPr/>
        <p:txBody>
          <a:bodyPr/>
          <a:lstStyle/>
          <a:p>
            <a:r>
              <a:rPr lang="en-US" dirty="0"/>
              <a:t>Using the phrases from the last slide, which phrase do you think suits each country? </a:t>
            </a:r>
          </a:p>
          <a:p>
            <a:endParaRPr lang="en-US" dirty="0"/>
          </a:p>
          <a:p>
            <a:r>
              <a:rPr lang="en-US" dirty="0"/>
              <a:t>Wales </a:t>
            </a:r>
          </a:p>
          <a:p>
            <a:r>
              <a:rPr lang="en-US" dirty="0"/>
              <a:t>Spain </a:t>
            </a:r>
          </a:p>
          <a:p>
            <a:r>
              <a:rPr lang="en-US" dirty="0"/>
              <a:t>England</a:t>
            </a:r>
          </a:p>
          <a:p>
            <a:r>
              <a:rPr lang="en-US" dirty="0"/>
              <a:t>France </a:t>
            </a:r>
          </a:p>
        </p:txBody>
      </p:sp>
      <p:pic>
        <p:nvPicPr>
          <p:cNvPr id="3076" name="Picture 4" descr="Cymru Flag (wales) Clip Art at Clker.com - vector clip art online, royalty  free &amp; public domain">
            <a:extLst>
              <a:ext uri="{FF2B5EF4-FFF2-40B4-BE49-F238E27FC236}">
                <a16:creationId xmlns:a16="http://schemas.microsoft.com/office/drawing/2014/main" id="{E9B21C08-28B9-5147-B961-694236F035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3882" y="3275014"/>
            <a:ext cx="1302543" cy="86836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Flag spain icon cartoon Royalty Free Vector Image">
            <a:extLst>
              <a:ext uri="{FF2B5EF4-FFF2-40B4-BE49-F238E27FC236}">
                <a16:creationId xmlns:a16="http://schemas.microsoft.com/office/drawing/2014/main" id="{A5B68E77-3C6B-9540-B899-5E7EA24C74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6452" y="2943226"/>
            <a:ext cx="1238250" cy="120015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Free English Flag Cliparts, Download Free English Flag Cliparts png images,  Free ClipArts on Clipart Library">
            <a:extLst>
              <a:ext uri="{FF2B5EF4-FFF2-40B4-BE49-F238E27FC236}">
                <a16:creationId xmlns:a16="http://schemas.microsoft.com/office/drawing/2014/main" id="{46FC659E-79FB-E342-AFDC-327F220A3A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1876" y="2988945"/>
            <a:ext cx="1238250" cy="123825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Flag Background">
            <a:extLst>
              <a:ext uri="{FF2B5EF4-FFF2-40B4-BE49-F238E27FC236}">
                <a16:creationId xmlns:a16="http://schemas.microsoft.com/office/drawing/2014/main" id="{DAB5E50C-EADF-6348-BF3A-3C9D2A0C0C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20153" y="2971802"/>
            <a:ext cx="1676400" cy="13411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B84A384-B781-A245-9722-46070C17F7E3}"/>
              </a:ext>
            </a:extLst>
          </p:cNvPr>
          <p:cNvSpPr txBox="1"/>
          <p:nvPr/>
        </p:nvSpPr>
        <p:spPr>
          <a:xfrm>
            <a:off x="4683134" y="4738549"/>
            <a:ext cx="4211409" cy="1754326"/>
          </a:xfrm>
          <a:prstGeom prst="rect">
            <a:avLst/>
          </a:prstGeom>
          <a:noFill/>
        </p:spPr>
        <p:txBody>
          <a:bodyPr wrap="none" rtlCol="0">
            <a:spAutoFit/>
          </a:bodyPr>
          <a:lstStyle/>
          <a:p>
            <a:r>
              <a:rPr lang="en-US" dirty="0"/>
              <a:t>Here are Teddy </a:t>
            </a:r>
            <a:r>
              <a:rPr lang="en-US" dirty="0" err="1"/>
              <a:t>Twt’s</a:t>
            </a:r>
            <a:r>
              <a:rPr lang="en-US" dirty="0"/>
              <a:t> ideas!</a:t>
            </a:r>
          </a:p>
          <a:p>
            <a:endParaRPr lang="en-US" dirty="0"/>
          </a:p>
          <a:p>
            <a:r>
              <a:rPr lang="en-US" dirty="0"/>
              <a:t>Wales – Mae </a:t>
            </a:r>
            <a:r>
              <a:rPr lang="en-US" dirty="0" err="1"/>
              <a:t>hi’n</a:t>
            </a:r>
            <a:r>
              <a:rPr lang="en-US" dirty="0"/>
              <a:t> </a:t>
            </a:r>
            <a:r>
              <a:rPr lang="en-US" b="1" dirty="0" err="1"/>
              <a:t>gymylog</a:t>
            </a:r>
            <a:r>
              <a:rPr lang="en-US" dirty="0"/>
              <a:t> – </a:t>
            </a:r>
            <a:r>
              <a:rPr lang="en-US" b="1" dirty="0"/>
              <a:t>Cloudy</a:t>
            </a:r>
            <a:r>
              <a:rPr lang="en-US" dirty="0"/>
              <a:t> </a:t>
            </a:r>
          </a:p>
          <a:p>
            <a:r>
              <a:rPr lang="en-US" dirty="0"/>
              <a:t>Spain – Mae </a:t>
            </a:r>
            <a:r>
              <a:rPr lang="en-US" dirty="0" err="1"/>
              <a:t>hi’n</a:t>
            </a:r>
            <a:r>
              <a:rPr lang="en-US" dirty="0"/>
              <a:t> </a:t>
            </a:r>
            <a:r>
              <a:rPr lang="en-US" b="1" dirty="0" err="1"/>
              <a:t>heulog</a:t>
            </a:r>
            <a:r>
              <a:rPr lang="en-US" dirty="0"/>
              <a:t> – </a:t>
            </a:r>
            <a:r>
              <a:rPr lang="en-US" b="1" dirty="0"/>
              <a:t>Sunny </a:t>
            </a:r>
          </a:p>
          <a:p>
            <a:r>
              <a:rPr lang="en-US" dirty="0"/>
              <a:t>England – Mae </a:t>
            </a:r>
            <a:r>
              <a:rPr lang="en-US" dirty="0" err="1"/>
              <a:t>hi’n</a:t>
            </a:r>
            <a:r>
              <a:rPr lang="en-US" dirty="0"/>
              <a:t> </a:t>
            </a:r>
            <a:r>
              <a:rPr lang="en-US" b="1" dirty="0" err="1"/>
              <a:t>wyntog</a:t>
            </a:r>
            <a:r>
              <a:rPr lang="en-US" dirty="0"/>
              <a:t> – </a:t>
            </a:r>
            <a:r>
              <a:rPr lang="en-US" b="1" dirty="0"/>
              <a:t>Windy</a:t>
            </a:r>
            <a:r>
              <a:rPr lang="en-US" dirty="0"/>
              <a:t> </a:t>
            </a:r>
          </a:p>
          <a:p>
            <a:r>
              <a:rPr lang="en-US" dirty="0"/>
              <a:t>France – Mae </a:t>
            </a:r>
            <a:r>
              <a:rPr lang="en-US" dirty="0" err="1"/>
              <a:t>hi’n</a:t>
            </a:r>
            <a:r>
              <a:rPr lang="en-US" dirty="0"/>
              <a:t> </a:t>
            </a:r>
            <a:r>
              <a:rPr lang="en-US" b="1" dirty="0" err="1"/>
              <a:t>dymunol</a:t>
            </a:r>
            <a:r>
              <a:rPr lang="en-US" dirty="0"/>
              <a:t> - </a:t>
            </a:r>
            <a:r>
              <a:rPr lang="en-US" b="1" dirty="0"/>
              <a:t>Pleasant</a:t>
            </a:r>
          </a:p>
        </p:txBody>
      </p:sp>
    </p:spTree>
    <p:extLst>
      <p:ext uri="{BB962C8B-B14F-4D97-AF65-F5344CB8AC3E}">
        <p14:creationId xmlns:p14="http://schemas.microsoft.com/office/powerpoint/2010/main" val="231581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checkerboard(across)">
                                      <p:cBhvr>
                                        <p:cTn id="13" dur="500"/>
                                        <p:tgtEl>
                                          <p:spTgt spid="3">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 calcmode="lin" valueType="num">
                                      <p:cBhvr additive="base">
                                        <p:cTn id="1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5" presetClass="entr" presetSubtype="10"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checkerboard(across)">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anim calcmode="lin" valueType="num">
                                      <p:cBhvr additive="base">
                                        <p:cTn id="2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anim calcmode="lin" valueType="num">
                                      <p:cBhvr additive="base">
                                        <p:cTn id="3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 calcmode="lin" valueType="num">
                                      <p:cBhvr additive="base">
                                        <p:cTn id="3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anim calcmode="lin" valueType="num">
                                      <p:cBhvr additive="base">
                                        <p:cTn id="4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4" end="4"/>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anim calcmode="lin" valueType="num">
                                      <p:cBhvr additive="base">
                                        <p:cTn id="4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86D81-378A-3549-AA23-0454A6F61170}"/>
              </a:ext>
            </a:extLst>
          </p:cNvPr>
          <p:cNvSpPr>
            <a:spLocks noGrp="1"/>
          </p:cNvSpPr>
          <p:nvPr>
            <p:ph type="title"/>
          </p:nvPr>
        </p:nvSpPr>
        <p:spPr/>
        <p:txBody>
          <a:bodyPr/>
          <a:lstStyle/>
          <a:p>
            <a:pPr algn="ctr"/>
            <a:r>
              <a:rPr lang="en-US" b="1" u="sng" dirty="0"/>
              <a:t>Recap</a:t>
            </a:r>
            <a:r>
              <a:rPr lang="en-US" dirty="0"/>
              <a:t> </a:t>
            </a:r>
          </a:p>
        </p:txBody>
      </p:sp>
      <p:sp>
        <p:nvSpPr>
          <p:cNvPr id="3" name="Content Placeholder 2">
            <a:extLst>
              <a:ext uri="{FF2B5EF4-FFF2-40B4-BE49-F238E27FC236}">
                <a16:creationId xmlns:a16="http://schemas.microsoft.com/office/drawing/2014/main" id="{DADFAFF0-CF8B-FF42-B4B9-B01A1C12C797}"/>
              </a:ext>
            </a:extLst>
          </p:cNvPr>
          <p:cNvSpPr>
            <a:spLocks noGrp="1"/>
          </p:cNvSpPr>
          <p:nvPr>
            <p:ph idx="1"/>
          </p:nvPr>
        </p:nvSpPr>
        <p:spPr/>
        <p:txBody>
          <a:bodyPr/>
          <a:lstStyle/>
          <a:p>
            <a:r>
              <a:rPr lang="en-US" dirty="0"/>
              <a:t>Looking back on the slides from today, here is what we have learned!</a:t>
            </a:r>
          </a:p>
          <a:p>
            <a:r>
              <a:rPr lang="en-US" b="1" dirty="0"/>
              <a:t>Clothing </a:t>
            </a:r>
          </a:p>
          <a:p>
            <a:r>
              <a:rPr lang="en-US" b="1" dirty="0"/>
              <a:t>Weather</a:t>
            </a:r>
            <a:r>
              <a:rPr lang="en-US" dirty="0"/>
              <a:t> </a:t>
            </a:r>
          </a:p>
          <a:p>
            <a:r>
              <a:rPr lang="en-US" b="1" dirty="0"/>
              <a:t>Countries and Weather </a:t>
            </a:r>
          </a:p>
          <a:p>
            <a:endParaRPr lang="en-US" dirty="0"/>
          </a:p>
          <a:p>
            <a:endParaRPr lang="en-US" dirty="0"/>
          </a:p>
        </p:txBody>
      </p:sp>
    </p:spTree>
    <p:extLst>
      <p:ext uri="{BB962C8B-B14F-4D97-AF65-F5344CB8AC3E}">
        <p14:creationId xmlns:p14="http://schemas.microsoft.com/office/powerpoint/2010/main" val="1888045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50CDC-B857-A148-9870-F2FD5A9618B6}"/>
              </a:ext>
            </a:extLst>
          </p:cNvPr>
          <p:cNvSpPr>
            <a:spLocks noGrp="1"/>
          </p:cNvSpPr>
          <p:nvPr>
            <p:ph type="title"/>
          </p:nvPr>
        </p:nvSpPr>
        <p:spPr>
          <a:xfrm>
            <a:off x="1005654" y="744909"/>
            <a:ext cx="5132388" cy="3155419"/>
          </a:xfrm>
        </p:spPr>
        <p:txBody>
          <a:bodyPr vert="horz" lIns="91440" tIns="45720" rIns="91440" bIns="45720" rtlCol="0" anchor="b">
            <a:normAutofit/>
          </a:bodyPr>
          <a:lstStyle/>
          <a:p>
            <a:r>
              <a:rPr lang="en-US" sz="5400" kern="1200">
                <a:solidFill>
                  <a:schemeClr val="tx2"/>
                </a:solidFill>
                <a:latin typeface="+mj-lt"/>
                <a:ea typeface="+mj-ea"/>
                <a:cs typeface="+mj-cs"/>
              </a:rPr>
              <a:t>Thank you for taking part in today’s lesson!</a:t>
            </a:r>
          </a:p>
        </p:txBody>
      </p:sp>
      <p:sp>
        <p:nvSpPr>
          <p:cNvPr id="3" name="Content Placeholder 2">
            <a:extLst>
              <a:ext uri="{FF2B5EF4-FFF2-40B4-BE49-F238E27FC236}">
                <a16:creationId xmlns:a16="http://schemas.microsoft.com/office/drawing/2014/main" id="{C8F03E6E-6E7C-9E40-882C-3B91DAA0147A}"/>
              </a:ext>
            </a:extLst>
          </p:cNvPr>
          <p:cNvSpPr>
            <a:spLocks noGrp="1"/>
          </p:cNvSpPr>
          <p:nvPr>
            <p:ph idx="1"/>
          </p:nvPr>
        </p:nvSpPr>
        <p:spPr>
          <a:xfrm>
            <a:off x="1012785" y="4074784"/>
            <a:ext cx="5132387" cy="2054306"/>
          </a:xfrm>
        </p:spPr>
        <p:txBody>
          <a:bodyPr vert="horz" lIns="91440" tIns="45720" rIns="91440" bIns="45720" rtlCol="0" anchor="t">
            <a:normAutofit/>
          </a:bodyPr>
          <a:lstStyle/>
          <a:p>
            <a:pPr marL="0" indent="0">
              <a:buNone/>
            </a:pPr>
            <a:r>
              <a:rPr lang="en-US" sz="2200" kern="1200">
                <a:solidFill>
                  <a:schemeClr val="tx2"/>
                </a:solidFill>
                <a:latin typeface="+mn-lt"/>
                <a:ea typeface="+mn-ea"/>
                <a:cs typeface="+mn-cs"/>
              </a:rPr>
              <a:t>Myself and Teddy Twt look forward to seeing you again!</a:t>
            </a:r>
          </a:p>
        </p:txBody>
      </p:sp>
      <p:pic>
        <p:nvPicPr>
          <p:cNvPr id="4" name="Picture 2" descr="Bam The Bear Waving - Teddy Bear, HD Png Download - 922x854(#706207) -  PngFind">
            <a:extLst>
              <a:ext uri="{FF2B5EF4-FFF2-40B4-BE49-F238E27FC236}">
                <a16:creationId xmlns:a16="http://schemas.microsoft.com/office/drawing/2014/main" id="{ABA00FF1-6D93-C448-B89E-40F9B9D02B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 r="-1" b="-1"/>
          <a:stretch/>
        </p:blipFill>
        <p:spPr bwMode="auto">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796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ExploreVTI">
  <a:themeElements>
    <a:clrScheme name="AnalogousFromDarkSeedLeftStep">
      <a:dk1>
        <a:srgbClr val="000000"/>
      </a:dk1>
      <a:lt1>
        <a:srgbClr val="FFFFFF"/>
      </a:lt1>
      <a:dk2>
        <a:srgbClr val="413424"/>
      </a:dk2>
      <a:lt2>
        <a:srgbClr val="E8E2E7"/>
      </a:lt2>
      <a:accent1>
        <a:srgbClr val="32B751"/>
      </a:accent1>
      <a:accent2>
        <a:srgbClr val="41B726"/>
      </a:accent2>
      <a:accent3>
        <a:srgbClr val="7CAF30"/>
      </a:accent3>
      <a:accent4>
        <a:srgbClr val="A9A723"/>
      </a:accent4>
      <a:accent5>
        <a:srgbClr val="D5923B"/>
      </a:accent5>
      <a:accent6>
        <a:srgbClr val="C34029"/>
      </a:accent6>
      <a:hlink>
        <a:srgbClr val="9A7F33"/>
      </a:hlink>
      <a:folHlink>
        <a:srgbClr val="7F7F7F"/>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367</TotalTime>
  <Words>1838</Words>
  <Application>Microsoft Macintosh PowerPoint</Application>
  <PresentationFormat>Widescreen</PresentationFormat>
  <Paragraphs>136</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Avenir Next LT Pro</vt:lpstr>
      <vt:lpstr>AvenirNext LT Pro Medium</vt:lpstr>
      <vt:lpstr>Sagona Book</vt:lpstr>
      <vt:lpstr>Segoe UI Semilight</vt:lpstr>
      <vt:lpstr>ExploreVTI</vt:lpstr>
      <vt:lpstr>Bilingualism The Welsh Language  </vt:lpstr>
      <vt:lpstr>PowerPoint Presentation</vt:lpstr>
      <vt:lpstr>     The Historical Development                             of the Welsh Language </vt:lpstr>
      <vt:lpstr>PowerPoint Presentation</vt:lpstr>
      <vt:lpstr>       The Advantages/Disadvantages of Bilingualism </vt:lpstr>
      <vt:lpstr>PowerPoint Presentation</vt:lpstr>
      <vt:lpstr>PowerPoint Presentation</vt:lpstr>
      <vt:lpstr>      Policies relating to Bilingualism </vt:lpstr>
      <vt:lpstr>The Well-being of Future Generations Act 2015  </vt:lpstr>
      <vt:lpstr>Welsh 2050 </vt:lpstr>
      <vt:lpstr>Reference List </vt:lpstr>
      <vt:lpstr>      Bilingualism – Theory and Pedagogy </vt:lpstr>
      <vt:lpstr> Welsh Language acquisition </vt:lpstr>
      <vt:lpstr>      Praise Theory – B.F. Skinner </vt:lpstr>
      <vt:lpstr>PowerPoint Presentation</vt:lpstr>
      <vt:lpstr>       Baker (1992) Theory  </vt:lpstr>
      <vt:lpstr>PowerPoint Presentation</vt:lpstr>
      <vt:lpstr>PowerPoint Presentation</vt:lpstr>
      <vt:lpstr>Reference List </vt:lpstr>
      <vt:lpstr>Sut mae’r tywydd heddiw? How is the weather today?</vt:lpstr>
      <vt:lpstr>  Hello everyone, I would like you to meet Teddy Twt!  Teddy is my helper and today we are going to be talking all about the weather! </vt:lpstr>
      <vt:lpstr>Bwrw glaw - Raining</vt:lpstr>
      <vt:lpstr>Heulog– Sunny </vt:lpstr>
      <vt:lpstr>Weather </vt:lpstr>
      <vt:lpstr>Countries and Weather </vt:lpstr>
      <vt:lpstr>Recap </vt:lpstr>
      <vt:lpstr>Thank you for taking part in today’s lesson!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Bilingualism The Welsh Language  </dc:title>
  <dc:creator>Nicole Thomas (1904041)</dc:creator>
  <cp:lastModifiedBy>Nicole Thomas (1904041)</cp:lastModifiedBy>
  <cp:revision>17</cp:revision>
  <dcterms:created xsi:type="dcterms:W3CDTF">2021-05-17T12:25:22Z</dcterms:created>
  <dcterms:modified xsi:type="dcterms:W3CDTF">2021-05-17T22:42:20Z</dcterms:modified>
</cp:coreProperties>
</file>