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sldIdLst>
    <p:sldId id="256" r:id="rId2"/>
    <p:sldId id="260" r:id="rId3"/>
    <p:sldId id="257" r:id="rId4"/>
    <p:sldId id="258" r:id="rId5"/>
    <p:sldId id="259" r:id="rId6"/>
    <p:sldId id="261" r:id="rId7"/>
    <p:sldId id="263" r:id="rId8"/>
    <p:sldId id="262"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81" r:id="rId25"/>
    <p:sldId id="279" r:id="rId26"/>
    <p:sldId id="282" r:id="rId27"/>
    <p:sldId id="280" r:id="rId28"/>
    <p:sldId id="283" r:id="rId29"/>
    <p:sldId id="284" r:id="rId30"/>
    <p:sldId id="285" r:id="rId31"/>
    <p:sldId id="286" r:id="rId32"/>
    <p:sldId id="287" r:id="rId33"/>
    <p:sldId id="288" r:id="rId34"/>
    <p:sldId id="289"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119" d="100"/>
          <a:sy n="119" d="100"/>
        </p:scale>
        <p:origin x="96"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54213-CB37-ADF1-2C08-ACDB5369E7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DE08376-D541-4282-F48D-E77DF1456C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B5023B5-5096-2533-C1D9-34680876E1DB}"/>
              </a:ext>
            </a:extLst>
          </p:cNvPr>
          <p:cNvSpPr>
            <a:spLocks noGrp="1"/>
          </p:cNvSpPr>
          <p:nvPr>
            <p:ph type="dt" sz="half" idx="10"/>
          </p:nvPr>
        </p:nvSpPr>
        <p:spPr/>
        <p:txBody>
          <a:bodyPr/>
          <a:lstStyle/>
          <a:p>
            <a:fld id="{DA4595BA-BE1E-4D3A-BBB7-92121F9155CE}" type="datetimeFigureOut">
              <a:rPr lang="en-GB" smtClean="0"/>
              <a:t>12/03/2023</a:t>
            </a:fld>
            <a:endParaRPr lang="en-GB"/>
          </a:p>
        </p:txBody>
      </p:sp>
      <p:sp>
        <p:nvSpPr>
          <p:cNvPr id="5" name="Footer Placeholder 4">
            <a:extLst>
              <a:ext uri="{FF2B5EF4-FFF2-40B4-BE49-F238E27FC236}">
                <a16:creationId xmlns:a16="http://schemas.microsoft.com/office/drawing/2014/main" id="{5D6EB636-7119-D113-5038-51054809EF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DFB7B4-9BD6-A677-F185-660F26494FFA}"/>
              </a:ext>
            </a:extLst>
          </p:cNvPr>
          <p:cNvSpPr>
            <a:spLocks noGrp="1"/>
          </p:cNvSpPr>
          <p:nvPr>
            <p:ph type="sldNum" sz="quarter" idx="12"/>
          </p:nvPr>
        </p:nvSpPr>
        <p:spPr/>
        <p:txBody>
          <a:bodyPr/>
          <a:lstStyle/>
          <a:p>
            <a:fld id="{1B983CB6-9BCA-45D4-99ED-F624B1EB7262}" type="slidenum">
              <a:rPr lang="en-GB" smtClean="0"/>
              <a:t>‹#›</a:t>
            </a:fld>
            <a:endParaRPr lang="en-GB"/>
          </a:p>
        </p:txBody>
      </p:sp>
    </p:spTree>
    <p:extLst>
      <p:ext uri="{BB962C8B-B14F-4D97-AF65-F5344CB8AC3E}">
        <p14:creationId xmlns:p14="http://schemas.microsoft.com/office/powerpoint/2010/main" val="318945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782BC-8E75-A55A-AFC1-BBC40F9A30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371D02-2181-E61D-FA82-DB6D1DB8C3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DE3DB0-A49C-0998-B823-065BA1550EBE}"/>
              </a:ext>
            </a:extLst>
          </p:cNvPr>
          <p:cNvSpPr>
            <a:spLocks noGrp="1"/>
          </p:cNvSpPr>
          <p:nvPr>
            <p:ph type="dt" sz="half" idx="10"/>
          </p:nvPr>
        </p:nvSpPr>
        <p:spPr/>
        <p:txBody>
          <a:bodyPr/>
          <a:lstStyle/>
          <a:p>
            <a:fld id="{DA4595BA-BE1E-4D3A-BBB7-92121F9155CE}" type="datetimeFigureOut">
              <a:rPr lang="en-GB" smtClean="0"/>
              <a:t>12/03/2023</a:t>
            </a:fld>
            <a:endParaRPr lang="en-GB"/>
          </a:p>
        </p:txBody>
      </p:sp>
      <p:sp>
        <p:nvSpPr>
          <p:cNvPr id="5" name="Footer Placeholder 4">
            <a:extLst>
              <a:ext uri="{FF2B5EF4-FFF2-40B4-BE49-F238E27FC236}">
                <a16:creationId xmlns:a16="http://schemas.microsoft.com/office/drawing/2014/main" id="{4531E066-AF60-7FB5-EB40-D12BADC368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34B8FC-D0FB-B17D-6971-8E6B24F388DD}"/>
              </a:ext>
            </a:extLst>
          </p:cNvPr>
          <p:cNvSpPr>
            <a:spLocks noGrp="1"/>
          </p:cNvSpPr>
          <p:nvPr>
            <p:ph type="sldNum" sz="quarter" idx="12"/>
          </p:nvPr>
        </p:nvSpPr>
        <p:spPr/>
        <p:txBody>
          <a:bodyPr/>
          <a:lstStyle/>
          <a:p>
            <a:fld id="{1B983CB6-9BCA-45D4-99ED-F624B1EB7262}" type="slidenum">
              <a:rPr lang="en-GB" smtClean="0"/>
              <a:t>‹#›</a:t>
            </a:fld>
            <a:endParaRPr lang="en-GB"/>
          </a:p>
        </p:txBody>
      </p:sp>
    </p:spTree>
    <p:extLst>
      <p:ext uri="{BB962C8B-B14F-4D97-AF65-F5344CB8AC3E}">
        <p14:creationId xmlns:p14="http://schemas.microsoft.com/office/powerpoint/2010/main" val="3611991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4E80F-D4B2-1B1D-EFAC-1A74F70EB0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4E78AD-27EF-544D-444F-10E29726730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B008BAD-33CA-40D0-B975-3D1D5E773B1D}"/>
              </a:ext>
            </a:extLst>
          </p:cNvPr>
          <p:cNvSpPr>
            <a:spLocks noGrp="1"/>
          </p:cNvSpPr>
          <p:nvPr>
            <p:ph type="dt" sz="half" idx="10"/>
          </p:nvPr>
        </p:nvSpPr>
        <p:spPr/>
        <p:txBody>
          <a:bodyPr/>
          <a:lstStyle/>
          <a:p>
            <a:fld id="{DA4595BA-BE1E-4D3A-BBB7-92121F9155CE}" type="datetimeFigureOut">
              <a:rPr lang="en-GB" smtClean="0"/>
              <a:t>12/03/2023</a:t>
            </a:fld>
            <a:endParaRPr lang="en-GB"/>
          </a:p>
        </p:txBody>
      </p:sp>
      <p:sp>
        <p:nvSpPr>
          <p:cNvPr id="5" name="Footer Placeholder 4">
            <a:extLst>
              <a:ext uri="{FF2B5EF4-FFF2-40B4-BE49-F238E27FC236}">
                <a16:creationId xmlns:a16="http://schemas.microsoft.com/office/drawing/2014/main" id="{C7C39E8F-C825-8B95-F824-10B786D46D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383596-A337-200B-ADFF-B567D497C75C}"/>
              </a:ext>
            </a:extLst>
          </p:cNvPr>
          <p:cNvSpPr>
            <a:spLocks noGrp="1"/>
          </p:cNvSpPr>
          <p:nvPr>
            <p:ph type="sldNum" sz="quarter" idx="12"/>
          </p:nvPr>
        </p:nvSpPr>
        <p:spPr/>
        <p:txBody>
          <a:bodyPr/>
          <a:lstStyle/>
          <a:p>
            <a:fld id="{1B983CB6-9BCA-45D4-99ED-F624B1EB7262}" type="slidenum">
              <a:rPr lang="en-GB" smtClean="0"/>
              <a:t>‹#›</a:t>
            </a:fld>
            <a:endParaRPr lang="en-GB"/>
          </a:p>
        </p:txBody>
      </p:sp>
    </p:spTree>
    <p:extLst>
      <p:ext uri="{BB962C8B-B14F-4D97-AF65-F5344CB8AC3E}">
        <p14:creationId xmlns:p14="http://schemas.microsoft.com/office/powerpoint/2010/main" val="2963297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FAB19-473A-EF27-634B-E21CD90D91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FBF753-AC1E-EFE7-CD85-7BEC0CD24BB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D765DBE-1113-ADFD-BCDC-64265AE74E2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6B7ED7-52B6-7AE8-0191-FFA6C339CD4F}"/>
              </a:ext>
            </a:extLst>
          </p:cNvPr>
          <p:cNvSpPr>
            <a:spLocks noGrp="1"/>
          </p:cNvSpPr>
          <p:nvPr>
            <p:ph type="dt" sz="half" idx="10"/>
          </p:nvPr>
        </p:nvSpPr>
        <p:spPr/>
        <p:txBody>
          <a:bodyPr/>
          <a:lstStyle/>
          <a:p>
            <a:fld id="{DA4595BA-BE1E-4D3A-BBB7-92121F9155CE}" type="datetimeFigureOut">
              <a:rPr lang="en-GB" smtClean="0"/>
              <a:t>12/03/2023</a:t>
            </a:fld>
            <a:endParaRPr lang="en-GB"/>
          </a:p>
        </p:txBody>
      </p:sp>
      <p:sp>
        <p:nvSpPr>
          <p:cNvPr id="6" name="Footer Placeholder 5">
            <a:extLst>
              <a:ext uri="{FF2B5EF4-FFF2-40B4-BE49-F238E27FC236}">
                <a16:creationId xmlns:a16="http://schemas.microsoft.com/office/drawing/2014/main" id="{E0330127-BD1A-425E-3EC6-547250F31A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6E3F24-E583-31A2-5569-44E29D7A88BC}"/>
              </a:ext>
            </a:extLst>
          </p:cNvPr>
          <p:cNvSpPr>
            <a:spLocks noGrp="1"/>
          </p:cNvSpPr>
          <p:nvPr>
            <p:ph type="sldNum" sz="quarter" idx="12"/>
          </p:nvPr>
        </p:nvSpPr>
        <p:spPr/>
        <p:txBody>
          <a:bodyPr/>
          <a:lstStyle/>
          <a:p>
            <a:fld id="{1B983CB6-9BCA-45D4-99ED-F624B1EB7262}" type="slidenum">
              <a:rPr lang="en-GB" smtClean="0"/>
              <a:t>‹#›</a:t>
            </a:fld>
            <a:endParaRPr lang="en-GB"/>
          </a:p>
        </p:txBody>
      </p:sp>
    </p:spTree>
    <p:extLst>
      <p:ext uri="{BB962C8B-B14F-4D97-AF65-F5344CB8AC3E}">
        <p14:creationId xmlns:p14="http://schemas.microsoft.com/office/powerpoint/2010/main" val="2305328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EDB80-1199-1BCF-F3C6-0D4D5F258CF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C14383-21FE-A119-11CF-205D319209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FEC5F5E-A962-CC02-FA0D-B1693BF8ABE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8391B59-FFD7-B9FB-2CCC-F3E16CC9A8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443B373-DA44-2C06-6682-8A900E424D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7673B05-C42D-B77A-5FD4-4F9A7AA1940B}"/>
              </a:ext>
            </a:extLst>
          </p:cNvPr>
          <p:cNvSpPr>
            <a:spLocks noGrp="1"/>
          </p:cNvSpPr>
          <p:nvPr>
            <p:ph type="dt" sz="half" idx="10"/>
          </p:nvPr>
        </p:nvSpPr>
        <p:spPr/>
        <p:txBody>
          <a:bodyPr/>
          <a:lstStyle/>
          <a:p>
            <a:fld id="{DA4595BA-BE1E-4D3A-BBB7-92121F9155CE}" type="datetimeFigureOut">
              <a:rPr lang="en-GB" smtClean="0"/>
              <a:t>12/03/2023</a:t>
            </a:fld>
            <a:endParaRPr lang="en-GB"/>
          </a:p>
        </p:txBody>
      </p:sp>
      <p:sp>
        <p:nvSpPr>
          <p:cNvPr id="8" name="Footer Placeholder 7">
            <a:extLst>
              <a:ext uri="{FF2B5EF4-FFF2-40B4-BE49-F238E27FC236}">
                <a16:creationId xmlns:a16="http://schemas.microsoft.com/office/drawing/2014/main" id="{44C3E7F3-F149-D15D-296B-7EAD02CA9D2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BC463F3-A766-6443-0F1F-C37C9F90B2B6}"/>
              </a:ext>
            </a:extLst>
          </p:cNvPr>
          <p:cNvSpPr>
            <a:spLocks noGrp="1"/>
          </p:cNvSpPr>
          <p:nvPr>
            <p:ph type="sldNum" sz="quarter" idx="12"/>
          </p:nvPr>
        </p:nvSpPr>
        <p:spPr/>
        <p:txBody>
          <a:bodyPr/>
          <a:lstStyle/>
          <a:p>
            <a:fld id="{1B983CB6-9BCA-45D4-99ED-F624B1EB7262}" type="slidenum">
              <a:rPr lang="en-GB" smtClean="0"/>
              <a:t>‹#›</a:t>
            </a:fld>
            <a:endParaRPr lang="en-GB"/>
          </a:p>
        </p:txBody>
      </p:sp>
    </p:spTree>
    <p:extLst>
      <p:ext uri="{BB962C8B-B14F-4D97-AF65-F5344CB8AC3E}">
        <p14:creationId xmlns:p14="http://schemas.microsoft.com/office/powerpoint/2010/main" val="611292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4BE11-C6B9-2B8A-648E-904EE63A55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6A61F06-2FC8-DF8C-8225-52FE7DA989A8}"/>
              </a:ext>
            </a:extLst>
          </p:cNvPr>
          <p:cNvSpPr>
            <a:spLocks noGrp="1"/>
          </p:cNvSpPr>
          <p:nvPr>
            <p:ph type="dt" sz="half" idx="10"/>
          </p:nvPr>
        </p:nvSpPr>
        <p:spPr/>
        <p:txBody>
          <a:bodyPr/>
          <a:lstStyle/>
          <a:p>
            <a:fld id="{DA4595BA-BE1E-4D3A-BBB7-92121F9155CE}" type="datetimeFigureOut">
              <a:rPr lang="en-GB" smtClean="0"/>
              <a:t>12/03/2023</a:t>
            </a:fld>
            <a:endParaRPr lang="en-GB"/>
          </a:p>
        </p:txBody>
      </p:sp>
      <p:sp>
        <p:nvSpPr>
          <p:cNvPr id="4" name="Footer Placeholder 3">
            <a:extLst>
              <a:ext uri="{FF2B5EF4-FFF2-40B4-BE49-F238E27FC236}">
                <a16:creationId xmlns:a16="http://schemas.microsoft.com/office/drawing/2014/main" id="{9EC9F589-E25C-009F-F7BB-3D91942A7EB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CC0417B-D0CB-32E9-0DA4-FBB968FF8CAC}"/>
              </a:ext>
            </a:extLst>
          </p:cNvPr>
          <p:cNvSpPr>
            <a:spLocks noGrp="1"/>
          </p:cNvSpPr>
          <p:nvPr>
            <p:ph type="sldNum" sz="quarter" idx="12"/>
          </p:nvPr>
        </p:nvSpPr>
        <p:spPr/>
        <p:txBody>
          <a:bodyPr/>
          <a:lstStyle/>
          <a:p>
            <a:fld id="{1B983CB6-9BCA-45D4-99ED-F624B1EB7262}" type="slidenum">
              <a:rPr lang="en-GB" smtClean="0"/>
              <a:t>‹#›</a:t>
            </a:fld>
            <a:endParaRPr lang="en-GB"/>
          </a:p>
        </p:txBody>
      </p:sp>
    </p:spTree>
    <p:extLst>
      <p:ext uri="{BB962C8B-B14F-4D97-AF65-F5344CB8AC3E}">
        <p14:creationId xmlns:p14="http://schemas.microsoft.com/office/powerpoint/2010/main" val="3793621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EF4A81-0418-03D4-787C-1D8F3A3183FC}"/>
              </a:ext>
            </a:extLst>
          </p:cNvPr>
          <p:cNvSpPr>
            <a:spLocks noGrp="1"/>
          </p:cNvSpPr>
          <p:nvPr>
            <p:ph type="dt" sz="half" idx="10"/>
          </p:nvPr>
        </p:nvSpPr>
        <p:spPr/>
        <p:txBody>
          <a:bodyPr/>
          <a:lstStyle/>
          <a:p>
            <a:fld id="{DA4595BA-BE1E-4D3A-BBB7-92121F9155CE}" type="datetimeFigureOut">
              <a:rPr lang="en-GB" smtClean="0"/>
              <a:t>12/03/2023</a:t>
            </a:fld>
            <a:endParaRPr lang="en-GB"/>
          </a:p>
        </p:txBody>
      </p:sp>
      <p:sp>
        <p:nvSpPr>
          <p:cNvPr id="3" name="Footer Placeholder 2">
            <a:extLst>
              <a:ext uri="{FF2B5EF4-FFF2-40B4-BE49-F238E27FC236}">
                <a16:creationId xmlns:a16="http://schemas.microsoft.com/office/drawing/2014/main" id="{0343D948-B462-7B7A-44D8-44E79126169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F898B2B-4FBE-C291-F355-7D6F83B40A0D}"/>
              </a:ext>
            </a:extLst>
          </p:cNvPr>
          <p:cNvSpPr>
            <a:spLocks noGrp="1"/>
          </p:cNvSpPr>
          <p:nvPr>
            <p:ph type="sldNum" sz="quarter" idx="12"/>
          </p:nvPr>
        </p:nvSpPr>
        <p:spPr/>
        <p:txBody>
          <a:bodyPr/>
          <a:lstStyle/>
          <a:p>
            <a:fld id="{1B983CB6-9BCA-45D4-99ED-F624B1EB7262}" type="slidenum">
              <a:rPr lang="en-GB" smtClean="0"/>
              <a:t>‹#›</a:t>
            </a:fld>
            <a:endParaRPr lang="en-GB"/>
          </a:p>
        </p:txBody>
      </p:sp>
    </p:spTree>
    <p:extLst>
      <p:ext uri="{BB962C8B-B14F-4D97-AF65-F5344CB8AC3E}">
        <p14:creationId xmlns:p14="http://schemas.microsoft.com/office/powerpoint/2010/main" val="1691463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2DC4D-D4EE-AAD9-D7B2-55925C9780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4D8AAC6-FB93-ACE8-6422-61BC40ACA9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CFD32F-B4BD-D6B9-61B9-0696BDFB68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0DC06A-E5B4-15E4-61EB-F33F95A16EFF}"/>
              </a:ext>
            </a:extLst>
          </p:cNvPr>
          <p:cNvSpPr>
            <a:spLocks noGrp="1"/>
          </p:cNvSpPr>
          <p:nvPr>
            <p:ph type="dt" sz="half" idx="10"/>
          </p:nvPr>
        </p:nvSpPr>
        <p:spPr/>
        <p:txBody>
          <a:bodyPr/>
          <a:lstStyle/>
          <a:p>
            <a:fld id="{DA4595BA-BE1E-4D3A-BBB7-92121F9155CE}" type="datetimeFigureOut">
              <a:rPr lang="en-GB" smtClean="0"/>
              <a:t>12/03/2023</a:t>
            </a:fld>
            <a:endParaRPr lang="en-GB"/>
          </a:p>
        </p:txBody>
      </p:sp>
      <p:sp>
        <p:nvSpPr>
          <p:cNvPr id="6" name="Footer Placeholder 5">
            <a:extLst>
              <a:ext uri="{FF2B5EF4-FFF2-40B4-BE49-F238E27FC236}">
                <a16:creationId xmlns:a16="http://schemas.microsoft.com/office/drawing/2014/main" id="{8C855C7A-5DEE-C8EC-2617-05369C4B3A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E03A5A-601C-B9E5-065B-4D2BEB6FB769}"/>
              </a:ext>
            </a:extLst>
          </p:cNvPr>
          <p:cNvSpPr>
            <a:spLocks noGrp="1"/>
          </p:cNvSpPr>
          <p:nvPr>
            <p:ph type="sldNum" sz="quarter" idx="12"/>
          </p:nvPr>
        </p:nvSpPr>
        <p:spPr/>
        <p:txBody>
          <a:bodyPr/>
          <a:lstStyle/>
          <a:p>
            <a:fld id="{1B983CB6-9BCA-45D4-99ED-F624B1EB7262}" type="slidenum">
              <a:rPr lang="en-GB" smtClean="0"/>
              <a:t>‹#›</a:t>
            </a:fld>
            <a:endParaRPr lang="en-GB"/>
          </a:p>
        </p:txBody>
      </p:sp>
    </p:spTree>
    <p:extLst>
      <p:ext uri="{BB962C8B-B14F-4D97-AF65-F5344CB8AC3E}">
        <p14:creationId xmlns:p14="http://schemas.microsoft.com/office/powerpoint/2010/main" val="132243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0561F-7918-CFC1-B9A5-8B710EE3C1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ABF8DAB-F767-4AFF-4205-C607CE8F3D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A7406A-2B88-C8F1-BDD3-FBEFB2EB43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AAAB3C-904B-F20E-33A8-44CA15D77C9D}"/>
              </a:ext>
            </a:extLst>
          </p:cNvPr>
          <p:cNvSpPr>
            <a:spLocks noGrp="1"/>
          </p:cNvSpPr>
          <p:nvPr>
            <p:ph type="dt" sz="half" idx="10"/>
          </p:nvPr>
        </p:nvSpPr>
        <p:spPr/>
        <p:txBody>
          <a:bodyPr/>
          <a:lstStyle/>
          <a:p>
            <a:fld id="{DA4595BA-BE1E-4D3A-BBB7-92121F9155CE}" type="datetimeFigureOut">
              <a:rPr lang="en-GB" smtClean="0"/>
              <a:t>12/03/2023</a:t>
            </a:fld>
            <a:endParaRPr lang="en-GB"/>
          </a:p>
        </p:txBody>
      </p:sp>
      <p:sp>
        <p:nvSpPr>
          <p:cNvPr id="6" name="Footer Placeholder 5">
            <a:extLst>
              <a:ext uri="{FF2B5EF4-FFF2-40B4-BE49-F238E27FC236}">
                <a16:creationId xmlns:a16="http://schemas.microsoft.com/office/drawing/2014/main" id="{6EEC7B20-11F8-657E-8A2F-349024AD5C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1CD125-E514-2595-F878-2D8B7F0719C5}"/>
              </a:ext>
            </a:extLst>
          </p:cNvPr>
          <p:cNvSpPr>
            <a:spLocks noGrp="1"/>
          </p:cNvSpPr>
          <p:nvPr>
            <p:ph type="sldNum" sz="quarter" idx="12"/>
          </p:nvPr>
        </p:nvSpPr>
        <p:spPr/>
        <p:txBody>
          <a:bodyPr/>
          <a:lstStyle/>
          <a:p>
            <a:fld id="{1B983CB6-9BCA-45D4-99ED-F624B1EB7262}" type="slidenum">
              <a:rPr lang="en-GB" smtClean="0"/>
              <a:t>‹#›</a:t>
            </a:fld>
            <a:endParaRPr lang="en-GB"/>
          </a:p>
        </p:txBody>
      </p:sp>
    </p:spTree>
    <p:extLst>
      <p:ext uri="{BB962C8B-B14F-4D97-AF65-F5344CB8AC3E}">
        <p14:creationId xmlns:p14="http://schemas.microsoft.com/office/powerpoint/2010/main" val="1836052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BD4F9-9A8C-F1F9-7BB1-FFB6626D7F1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5DABBD-9175-3B4A-8DD8-0E1341C32C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3A5006-D64D-7C8B-90E5-983DC2C5EE90}"/>
              </a:ext>
            </a:extLst>
          </p:cNvPr>
          <p:cNvSpPr>
            <a:spLocks noGrp="1"/>
          </p:cNvSpPr>
          <p:nvPr>
            <p:ph type="dt" sz="half" idx="10"/>
          </p:nvPr>
        </p:nvSpPr>
        <p:spPr/>
        <p:txBody>
          <a:bodyPr/>
          <a:lstStyle/>
          <a:p>
            <a:fld id="{DA4595BA-BE1E-4D3A-BBB7-92121F9155CE}" type="datetimeFigureOut">
              <a:rPr lang="en-GB" smtClean="0"/>
              <a:t>12/03/2023</a:t>
            </a:fld>
            <a:endParaRPr lang="en-GB"/>
          </a:p>
        </p:txBody>
      </p:sp>
      <p:sp>
        <p:nvSpPr>
          <p:cNvPr id="5" name="Footer Placeholder 4">
            <a:extLst>
              <a:ext uri="{FF2B5EF4-FFF2-40B4-BE49-F238E27FC236}">
                <a16:creationId xmlns:a16="http://schemas.microsoft.com/office/drawing/2014/main" id="{CFEF8547-41C6-556C-2C7B-D2C1FE106E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0E9DE2-71CA-DCA0-68EA-94294CBB7707}"/>
              </a:ext>
            </a:extLst>
          </p:cNvPr>
          <p:cNvSpPr>
            <a:spLocks noGrp="1"/>
          </p:cNvSpPr>
          <p:nvPr>
            <p:ph type="sldNum" sz="quarter" idx="12"/>
          </p:nvPr>
        </p:nvSpPr>
        <p:spPr/>
        <p:txBody>
          <a:bodyPr/>
          <a:lstStyle/>
          <a:p>
            <a:fld id="{1B983CB6-9BCA-45D4-99ED-F624B1EB7262}" type="slidenum">
              <a:rPr lang="en-GB" smtClean="0"/>
              <a:t>‹#›</a:t>
            </a:fld>
            <a:endParaRPr lang="en-GB"/>
          </a:p>
        </p:txBody>
      </p:sp>
    </p:spTree>
    <p:extLst>
      <p:ext uri="{BB962C8B-B14F-4D97-AF65-F5344CB8AC3E}">
        <p14:creationId xmlns:p14="http://schemas.microsoft.com/office/powerpoint/2010/main" val="2211183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57D6E0-D78B-FD33-D14C-DD0F82ECA2E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BEC68E-F70E-9004-D49E-C15EB95BB7D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E7A0A7-9230-B31A-3F12-A9042DB02211}"/>
              </a:ext>
            </a:extLst>
          </p:cNvPr>
          <p:cNvSpPr>
            <a:spLocks noGrp="1"/>
          </p:cNvSpPr>
          <p:nvPr>
            <p:ph type="dt" sz="half" idx="10"/>
          </p:nvPr>
        </p:nvSpPr>
        <p:spPr/>
        <p:txBody>
          <a:bodyPr/>
          <a:lstStyle/>
          <a:p>
            <a:fld id="{DA4595BA-BE1E-4D3A-BBB7-92121F9155CE}" type="datetimeFigureOut">
              <a:rPr lang="en-GB" smtClean="0"/>
              <a:t>12/03/2023</a:t>
            </a:fld>
            <a:endParaRPr lang="en-GB"/>
          </a:p>
        </p:txBody>
      </p:sp>
      <p:sp>
        <p:nvSpPr>
          <p:cNvPr id="5" name="Footer Placeholder 4">
            <a:extLst>
              <a:ext uri="{FF2B5EF4-FFF2-40B4-BE49-F238E27FC236}">
                <a16:creationId xmlns:a16="http://schemas.microsoft.com/office/drawing/2014/main" id="{AAFD9689-D5D1-9AE6-5BEC-274BB2DB11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25458E-C48C-6A20-BC07-4BBD2574B0AE}"/>
              </a:ext>
            </a:extLst>
          </p:cNvPr>
          <p:cNvSpPr>
            <a:spLocks noGrp="1"/>
          </p:cNvSpPr>
          <p:nvPr>
            <p:ph type="sldNum" sz="quarter" idx="12"/>
          </p:nvPr>
        </p:nvSpPr>
        <p:spPr/>
        <p:txBody>
          <a:bodyPr/>
          <a:lstStyle/>
          <a:p>
            <a:fld id="{1B983CB6-9BCA-45D4-99ED-F624B1EB7262}" type="slidenum">
              <a:rPr lang="en-GB" smtClean="0"/>
              <a:t>‹#›</a:t>
            </a:fld>
            <a:endParaRPr lang="en-GB"/>
          </a:p>
        </p:txBody>
      </p:sp>
    </p:spTree>
    <p:extLst>
      <p:ext uri="{BB962C8B-B14F-4D97-AF65-F5344CB8AC3E}">
        <p14:creationId xmlns:p14="http://schemas.microsoft.com/office/powerpoint/2010/main" val="2576405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0C9FF9-AC3F-B0E9-9B44-0E21797616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EEC6DD3-AE75-CE94-5C47-9074BCFD2C2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98C170-7173-34AF-D312-CC40E6DCE8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4595BA-BE1E-4D3A-BBB7-92121F9155CE}" type="datetimeFigureOut">
              <a:rPr lang="en-GB" smtClean="0"/>
              <a:t>12/03/2023</a:t>
            </a:fld>
            <a:endParaRPr lang="en-GB"/>
          </a:p>
        </p:txBody>
      </p:sp>
      <p:sp>
        <p:nvSpPr>
          <p:cNvPr id="5" name="Footer Placeholder 4">
            <a:extLst>
              <a:ext uri="{FF2B5EF4-FFF2-40B4-BE49-F238E27FC236}">
                <a16:creationId xmlns:a16="http://schemas.microsoft.com/office/drawing/2014/main" id="{455DEB7B-56B3-EDAA-D0EA-838D1F054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981E3AB-D54C-4D2B-2C9B-C0A06BCB84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983CB6-9BCA-45D4-99ED-F624B1EB7262}" type="slidenum">
              <a:rPr lang="en-GB" smtClean="0"/>
              <a:t>‹#›</a:t>
            </a:fld>
            <a:endParaRPr lang="en-GB"/>
          </a:p>
        </p:txBody>
      </p:sp>
    </p:spTree>
    <p:extLst>
      <p:ext uri="{BB962C8B-B14F-4D97-AF65-F5344CB8AC3E}">
        <p14:creationId xmlns:p14="http://schemas.microsoft.com/office/powerpoint/2010/main" val="31652517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2B916-FF3E-8EAE-B28B-CCA557CA7555}"/>
              </a:ext>
            </a:extLst>
          </p:cNvPr>
          <p:cNvSpPr>
            <a:spLocks noGrp="1"/>
          </p:cNvSpPr>
          <p:nvPr>
            <p:ph type="ctrTitle"/>
          </p:nvPr>
        </p:nvSpPr>
        <p:spPr/>
        <p:txBody>
          <a:bodyPr/>
          <a:lstStyle/>
          <a:p>
            <a:r>
              <a:rPr lang="en-GB" dirty="0">
                <a:latin typeface="Gill Sans Nova" panose="020B0602020104020203" pitchFamily="34" charset="0"/>
              </a:rPr>
              <a:t>Late Antique Intellectual History</a:t>
            </a:r>
          </a:p>
        </p:txBody>
      </p:sp>
      <p:sp>
        <p:nvSpPr>
          <p:cNvPr id="3" name="Subtitle 2">
            <a:extLst>
              <a:ext uri="{FF2B5EF4-FFF2-40B4-BE49-F238E27FC236}">
                <a16:creationId xmlns:a16="http://schemas.microsoft.com/office/drawing/2014/main" id="{C8DC4619-D8CE-7784-16E3-26D3B3E892AA}"/>
              </a:ext>
            </a:extLst>
          </p:cNvPr>
          <p:cNvSpPr>
            <a:spLocks noGrp="1"/>
          </p:cNvSpPr>
          <p:nvPr>
            <p:ph type="subTitle" idx="1"/>
          </p:nvPr>
        </p:nvSpPr>
        <p:spPr/>
        <p:txBody>
          <a:bodyPr/>
          <a:lstStyle/>
          <a:p>
            <a:r>
              <a:rPr lang="en-GB" dirty="0">
                <a:latin typeface="Gill Sans Nova" panose="020B0602020104020203" pitchFamily="34" charset="0"/>
              </a:rPr>
              <a:t>Plato’s Heirs</a:t>
            </a:r>
          </a:p>
        </p:txBody>
      </p:sp>
    </p:spTree>
    <p:extLst>
      <p:ext uri="{BB962C8B-B14F-4D97-AF65-F5344CB8AC3E}">
        <p14:creationId xmlns:p14="http://schemas.microsoft.com/office/powerpoint/2010/main" val="33640341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AD69A-11B4-F80B-4528-446D63C87AE8}"/>
              </a:ext>
            </a:extLst>
          </p:cNvPr>
          <p:cNvSpPr>
            <a:spLocks noGrp="1"/>
          </p:cNvSpPr>
          <p:nvPr>
            <p:ph type="title"/>
          </p:nvPr>
        </p:nvSpPr>
        <p:spPr/>
        <p:txBody>
          <a:bodyPr/>
          <a:lstStyle/>
          <a:p>
            <a:pPr algn="ctr"/>
            <a:r>
              <a:rPr lang="en-GB" dirty="0">
                <a:latin typeface="Gill Sans Nova" panose="020B0602020104020203" pitchFamily="34" charset="0"/>
              </a:rPr>
              <a:t>Philosophy &amp; Religion In Late Antiquity</a:t>
            </a:r>
          </a:p>
        </p:txBody>
      </p:sp>
      <p:sp>
        <p:nvSpPr>
          <p:cNvPr id="3" name="Content Placeholder 2">
            <a:extLst>
              <a:ext uri="{FF2B5EF4-FFF2-40B4-BE49-F238E27FC236}">
                <a16:creationId xmlns:a16="http://schemas.microsoft.com/office/drawing/2014/main" id="{D5C62064-D0F5-E4DC-A611-7F513E29D0A6}"/>
              </a:ext>
            </a:extLst>
          </p:cNvPr>
          <p:cNvSpPr>
            <a:spLocks noGrp="1"/>
          </p:cNvSpPr>
          <p:nvPr>
            <p:ph idx="1"/>
          </p:nvPr>
        </p:nvSpPr>
        <p:spPr/>
        <p:txBody>
          <a:bodyPr>
            <a:normAutofit/>
          </a:bodyPr>
          <a:lstStyle/>
          <a:p>
            <a:r>
              <a:rPr lang="en-GB" dirty="0">
                <a:latin typeface="Gill Sans Nova" panose="020B0602020104020203" pitchFamily="34" charset="0"/>
              </a:rPr>
              <a:t>The Hellenistic Age, and then Late Antiquity, can be understood as a “dialogue” between philosophy, religion, and rhetoric. This dialogue is sometimes fruitful; sometimes fraught.</a:t>
            </a:r>
          </a:p>
          <a:p>
            <a:pPr lvl="1"/>
            <a:r>
              <a:rPr lang="en-GB" dirty="0">
                <a:latin typeface="Gill Sans Nova" panose="020B0602020104020203" pitchFamily="34" charset="0"/>
              </a:rPr>
              <a:t>His successors approach his writings with an almost-religious reverence. They write </a:t>
            </a:r>
            <a:r>
              <a:rPr lang="en-GB" b="1" dirty="0">
                <a:latin typeface="Gill Sans Nova" panose="020B0602020104020203" pitchFamily="34" charset="0"/>
              </a:rPr>
              <a:t>commentaries</a:t>
            </a:r>
            <a:r>
              <a:rPr lang="en-GB" dirty="0">
                <a:latin typeface="Gill Sans Nova" panose="020B0602020104020203" pitchFamily="34" charset="0"/>
              </a:rPr>
              <a:t> on his works, much as Jewish scholars would write on the Old Testament (and later Christians would write on the New).</a:t>
            </a:r>
          </a:p>
          <a:p>
            <a:pPr lvl="1"/>
            <a:r>
              <a:rPr lang="en-GB" dirty="0">
                <a:latin typeface="Gill Sans Nova" panose="020B0602020104020203" pitchFamily="34" charset="0"/>
              </a:rPr>
              <a:t>Other thinkers would try to approach religion through the lens of philosophy: trying to understand apparently-absurd religious practices or doctrines through a philosophical lens. </a:t>
            </a:r>
          </a:p>
          <a:p>
            <a:pPr lvl="1"/>
            <a:r>
              <a:rPr lang="en-GB" dirty="0">
                <a:latin typeface="Gill Sans Nova" panose="020B0602020104020203" pitchFamily="34" charset="0"/>
              </a:rPr>
              <a:t>Other approaches try and find a “hidden wisdom” in Plato, looking back especially to </a:t>
            </a:r>
            <a:r>
              <a:rPr lang="en-GB" b="1" dirty="0">
                <a:latin typeface="Gill Sans Nova" panose="020B0602020104020203" pitchFamily="34" charset="0"/>
              </a:rPr>
              <a:t>Pythagoras. </a:t>
            </a:r>
            <a:endParaRPr lang="en-GB" dirty="0">
              <a:latin typeface="Gill Sans Nova" panose="020B0602020104020203" pitchFamily="34" charset="0"/>
            </a:endParaRPr>
          </a:p>
        </p:txBody>
      </p:sp>
    </p:spTree>
    <p:extLst>
      <p:ext uri="{BB962C8B-B14F-4D97-AF65-F5344CB8AC3E}">
        <p14:creationId xmlns:p14="http://schemas.microsoft.com/office/powerpoint/2010/main" val="3141364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B12D8-7490-656C-01E9-E67F4DB9D14E}"/>
              </a:ext>
            </a:extLst>
          </p:cNvPr>
          <p:cNvSpPr>
            <a:spLocks noGrp="1"/>
          </p:cNvSpPr>
          <p:nvPr>
            <p:ph type="title"/>
          </p:nvPr>
        </p:nvSpPr>
        <p:spPr>
          <a:xfrm>
            <a:off x="838200" y="365125"/>
            <a:ext cx="10515600" cy="765843"/>
          </a:xfrm>
        </p:spPr>
        <p:txBody>
          <a:bodyPr/>
          <a:lstStyle/>
          <a:p>
            <a:pPr algn="ctr"/>
            <a:r>
              <a:rPr lang="en-GB" dirty="0">
                <a:latin typeface="Gill Sans Nova" panose="020B0602020104020203" pitchFamily="34" charset="0"/>
              </a:rPr>
              <a:t>Platonic Principles</a:t>
            </a:r>
          </a:p>
        </p:txBody>
      </p:sp>
      <p:sp>
        <p:nvSpPr>
          <p:cNvPr id="3" name="Content Placeholder 2">
            <a:extLst>
              <a:ext uri="{FF2B5EF4-FFF2-40B4-BE49-F238E27FC236}">
                <a16:creationId xmlns:a16="http://schemas.microsoft.com/office/drawing/2014/main" id="{AB4777B3-2A07-DCA9-8D8F-28498B2E453E}"/>
              </a:ext>
            </a:extLst>
          </p:cNvPr>
          <p:cNvSpPr>
            <a:spLocks noGrp="1"/>
          </p:cNvSpPr>
          <p:nvPr>
            <p:ph idx="1"/>
          </p:nvPr>
        </p:nvSpPr>
        <p:spPr>
          <a:xfrm>
            <a:off x="838200" y="1347537"/>
            <a:ext cx="10515600" cy="4829426"/>
          </a:xfrm>
        </p:spPr>
        <p:txBody>
          <a:bodyPr>
            <a:normAutofit fontScale="85000" lnSpcReduction="10000"/>
          </a:bodyPr>
          <a:lstStyle/>
          <a:p>
            <a:pPr>
              <a:lnSpc>
                <a:spcPct val="150000"/>
              </a:lnSpc>
            </a:pPr>
            <a:r>
              <a:rPr lang="en-GB" dirty="0"/>
              <a:t>The “Twin Pillars” of Platonism: Immortality of the Soul; The Forms.</a:t>
            </a:r>
          </a:p>
          <a:p>
            <a:pPr lvl="1">
              <a:lnSpc>
                <a:spcPct val="150000"/>
              </a:lnSpc>
            </a:pPr>
            <a:r>
              <a:rPr lang="en-GB" dirty="0">
                <a:latin typeface="Gill Sans Nova" panose="020B0602020104020203" pitchFamily="34" charset="0"/>
              </a:rPr>
              <a:t>“But when the soul inquires alone by itself, it departs into the realm of the </a:t>
            </a:r>
            <a:r>
              <a:rPr lang="en-GB" b="1" dirty="0">
                <a:latin typeface="Gill Sans Nova" panose="020B0602020104020203" pitchFamily="34" charset="0"/>
              </a:rPr>
              <a:t>pure</a:t>
            </a:r>
            <a:r>
              <a:rPr lang="en-GB" dirty="0">
                <a:latin typeface="Gill Sans Nova" panose="020B0602020104020203" pitchFamily="34" charset="0"/>
              </a:rPr>
              <a:t>, the </a:t>
            </a:r>
            <a:r>
              <a:rPr lang="en-GB" b="1" dirty="0">
                <a:latin typeface="Gill Sans Nova" panose="020B0602020104020203" pitchFamily="34" charset="0"/>
              </a:rPr>
              <a:t>everlasting</a:t>
            </a:r>
            <a:r>
              <a:rPr lang="en-GB" dirty="0">
                <a:latin typeface="Gill Sans Nova" panose="020B0602020104020203" pitchFamily="34" charset="0"/>
              </a:rPr>
              <a:t>, the </a:t>
            </a:r>
            <a:r>
              <a:rPr lang="en-GB" b="1" dirty="0">
                <a:latin typeface="Gill Sans Nova" panose="020B0602020104020203" pitchFamily="34" charset="0"/>
              </a:rPr>
              <a:t>immortal</a:t>
            </a:r>
            <a:r>
              <a:rPr lang="en-GB" dirty="0">
                <a:latin typeface="Gill Sans Nova" panose="020B0602020104020203" pitchFamily="34" charset="0"/>
              </a:rPr>
              <a:t> and the </a:t>
            </a:r>
            <a:r>
              <a:rPr lang="en-GB" b="1" dirty="0">
                <a:latin typeface="Gill Sans Nova" panose="020B0602020104020203" pitchFamily="34" charset="0"/>
              </a:rPr>
              <a:t>changeless</a:t>
            </a:r>
            <a:r>
              <a:rPr lang="en-GB" dirty="0">
                <a:latin typeface="Gill Sans Nova" panose="020B0602020104020203" pitchFamily="34" charset="0"/>
              </a:rPr>
              <a:t>, and being akin to these it dwells always with them whenever it is by itself and is not hindered, and it has rest from its wanderings and remains always the same and unchanging with the changeless, since it is in communion therewith. And this state of the soul is called wisdom. Is it not so?” – </a:t>
            </a:r>
            <a:r>
              <a:rPr lang="en-GB" i="1" dirty="0">
                <a:latin typeface="Gill Sans Nova" panose="020B0602020104020203" pitchFamily="34" charset="0"/>
              </a:rPr>
              <a:t>Phaedo</a:t>
            </a:r>
            <a:r>
              <a:rPr lang="en-GB" dirty="0">
                <a:latin typeface="Gill Sans Nova" panose="020B0602020104020203" pitchFamily="34" charset="0"/>
              </a:rPr>
              <a:t> 79c-d.</a:t>
            </a:r>
          </a:p>
          <a:p>
            <a:pPr>
              <a:lnSpc>
                <a:spcPct val="150000"/>
              </a:lnSpc>
            </a:pPr>
            <a:r>
              <a:rPr lang="en-GB" dirty="0">
                <a:latin typeface="Gill Sans Nova" panose="020B0602020104020203" pitchFamily="34" charset="0"/>
              </a:rPr>
              <a:t>The Forms: changeless exemplars of concepts (“The Beautiful”: what is </a:t>
            </a:r>
            <a:r>
              <a:rPr lang="en-GB" b="1" dirty="0">
                <a:latin typeface="Gill Sans Nova" panose="020B0602020104020203" pitchFamily="34" charset="0"/>
              </a:rPr>
              <a:t>always</a:t>
            </a:r>
            <a:r>
              <a:rPr lang="en-GB" dirty="0">
                <a:latin typeface="Gill Sans Nova" panose="020B0602020104020203" pitchFamily="34" charset="0"/>
              </a:rPr>
              <a:t> beautiful; and makes other things beautiful by participating therein). </a:t>
            </a:r>
          </a:p>
          <a:p>
            <a:endParaRPr lang="en-GB" dirty="0"/>
          </a:p>
          <a:p>
            <a:endParaRPr lang="en-GB" dirty="0"/>
          </a:p>
          <a:p>
            <a:endParaRPr lang="en-GB" dirty="0"/>
          </a:p>
        </p:txBody>
      </p:sp>
    </p:spTree>
    <p:extLst>
      <p:ext uri="{BB962C8B-B14F-4D97-AF65-F5344CB8AC3E}">
        <p14:creationId xmlns:p14="http://schemas.microsoft.com/office/powerpoint/2010/main" val="3043937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3394A-CD92-3C55-37FA-5DFA894A9ACE}"/>
              </a:ext>
            </a:extLst>
          </p:cNvPr>
          <p:cNvSpPr>
            <a:spLocks noGrp="1"/>
          </p:cNvSpPr>
          <p:nvPr>
            <p:ph type="title"/>
          </p:nvPr>
        </p:nvSpPr>
        <p:spPr/>
        <p:txBody>
          <a:bodyPr/>
          <a:lstStyle/>
          <a:p>
            <a:pPr algn="ctr"/>
            <a:r>
              <a:rPr lang="en-GB" dirty="0">
                <a:latin typeface="Gill Sans Nova" panose="020B0602020104020203" pitchFamily="34" charset="0"/>
              </a:rPr>
              <a:t>Platonic Principles: Ethics</a:t>
            </a:r>
          </a:p>
        </p:txBody>
      </p:sp>
      <p:sp>
        <p:nvSpPr>
          <p:cNvPr id="3" name="Content Placeholder 2">
            <a:extLst>
              <a:ext uri="{FF2B5EF4-FFF2-40B4-BE49-F238E27FC236}">
                <a16:creationId xmlns:a16="http://schemas.microsoft.com/office/drawing/2014/main" id="{F8371843-FEEC-CA23-4F58-77CD77D7E6B5}"/>
              </a:ext>
            </a:extLst>
          </p:cNvPr>
          <p:cNvSpPr>
            <a:spLocks noGrp="1"/>
          </p:cNvSpPr>
          <p:nvPr>
            <p:ph idx="1"/>
          </p:nvPr>
        </p:nvSpPr>
        <p:spPr/>
        <p:txBody>
          <a:bodyPr>
            <a:normAutofit fontScale="77500" lnSpcReduction="20000"/>
          </a:bodyPr>
          <a:lstStyle/>
          <a:p>
            <a:pPr>
              <a:lnSpc>
                <a:spcPct val="150000"/>
              </a:lnSpc>
            </a:pPr>
            <a:r>
              <a:rPr lang="en-GB" dirty="0">
                <a:latin typeface="Gill Sans Nova" panose="020B0602020104020203" pitchFamily="34" charset="0"/>
              </a:rPr>
              <a:t>Plato’s philosophy has an </a:t>
            </a:r>
            <a:r>
              <a:rPr lang="en-GB" b="1" dirty="0">
                <a:latin typeface="Gill Sans Nova" panose="020B0602020104020203" pitchFamily="34" charset="0"/>
              </a:rPr>
              <a:t>ethos</a:t>
            </a:r>
            <a:r>
              <a:rPr lang="en-GB" dirty="0">
                <a:latin typeface="Gill Sans Nova" panose="020B0602020104020203" pitchFamily="34" charset="0"/>
              </a:rPr>
              <a:t> of </a:t>
            </a:r>
            <a:r>
              <a:rPr lang="en-GB" b="1" dirty="0">
                <a:latin typeface="Gill Sans Nova" panose="020B0602020104020203" pitchFamily="34" charset="0"/>
              </a:rPr>
              <a:t>apotheosis</a:t>
            </a:r>
            <a:r>
              <a:rPr lang="en-GB" dirty="0">
                <a:latin typeface="Gill Sans Nova" panose="020B0602020104020203" pitchFamily="34" charset="0"/>
              </a:rPr>
              <a:t>: we should live so as to “become like God”.</a:t>
            </a:r>
          </a:p>
          <a:p>
            <a:pPr lvl="1">
              <a:lnSpc>
                <a:spcPct val="150000"/>
              </a:lnSpc>
            </a:pPr>
            <a:r>
              <a:rPr lang="en-GB" dirty="0">
                <a:latin typeface="Gill Sans Nova" panose="020B0602020104020203" pitchFamily="34" charset="0"/>
              </a:rPr>
              <a:t>“But, I think, if when it departs from the body it is defiled and impure, because it was always with the body and cared for it and loved it and was fascinated by it and its desires and pleasures, so that it thought nothing was true except the corporeal, which one can touch and see and drink and eat and employ in the pleasures of love, and if it is accustomed to hate and fear and avoid that which is shadowy and invisible to the eyes but is intelligible and tangible to philosophy—do you think a soul in this condition will depart pure and uncontaminated?” – Plato, </a:t>
            </a:r>
            <a:r>
              <a:rPr lang="en-GB" i="1" dirty="0">
                <a:latin typeface="Gill Sans Nova" panose="020B0602020104020203" pitchFamily="34" charset="0"/>
              </a:rPr>
              <a:t>Phaedo</a:t>
            </a:r>
            <a:r>
              <a:rPr lang="en-GB" dirty="0">
                <a:latin typeface="Gill Sans Nova" panose="020B0602020104020203" pitchFamily="34" charset="0"/>
              </a:rPr>
              <a:t> 81c-d. </a:t>
            </a:r>
          </a:p>
          <a:p>
            <a:pPr>
              <a:lnSpc>
                <a:spcPct val="150000"/>
              </a:lnSpc>
            </a:pPr>
            <a:r>
              <a:rPr lang="en-GB" dirty="0">
                <a:latin typeface="Gill Sans Nova" panose="020B0602020104020203" pitchFamily="34" charset="0"/>
              </a:rPr>
              <a:t>One achieves this lofty aim by contemplation, mathematics, philosophy, etc. </a:t>
            </a:r>
          </a:p>
        </p:txBody>
      </p:sp>
    </p:spTree>
    <p:extLst>
      <p:ext uri="{BB962C8B-B14F-4D97-AF65-F5344CB8AC3E}">
        <p14:creationId xmlns:p14="http://schemas.microsoft.com/office/powerpoint/2010/main" val="16397144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7E61D-FAAC-17A4-72CB-DA458A8ED0EF}"/>
              </a:ext>
            </a:extLst>
          </p:cNvPr>
          <p:cNvSpPr>
            <a:spLocks noGrp="1"/>
          </p:cNvSpPr>
          <p:nvPr>
            <p:ph type="title"/>
          </p:nvPr>
        </p:nvSpPr>
        <p:spPr/>
        <p:txBody>
          <a:bodyPr/>
          <a:lstStyle/>
          <a:p>
            <a:pPr algn="ctr"/>
            <a:r>
              <a:rPr lang="en-GB" dirty="0">
                <a:latin typeface="Gill Sans Nova" panose="020B0602020104020203" pitchFamily="34" charset="0"/>
              </a:rPr>
              <a:t>Platonic Principles: Theology</a:t>
            </a:r>
            <a:endParaRPr lang="en-GB" dirty="0"/>
          </a:p>
        </p:txBody>
      </p:sp>
      <p:sp>
        <p:nvSpPr>
          <p:cNvPr id="3" name="Content Placeholder 2">
            <a:extLst>
              <a:ext uri="{FF2B5EF4-FFF2-40B4-BE49-F238E27FC236}">
                <a16:creationId xmlns:a16="http://schemas.microsoft.com/office/drawing/2014/main" id="{5C9C81AC-BBCD-EB48-6CA9-0B045B2A3AF5}"/>
              </a:ext>
            </a:extLst>
          </p:cNvPr>
          <p:cNvSpPr>
            <a:spLocks noGrp="1"/>
          </p:cNvSpPr>
          <p:nvPr>
            <p:ph idx="1"/>
          </p:nvPr>
        </p:nvSpPr>
        <p:spPr>
          <a:xfrm>
            <a:off x="838200" y="1690688"/>
            <a:ext cx="10515600" cy="4486275"/>
          </a:xfrm>
        </p:spPr>
        <p:txBody>
          <a:bodyPr>
            <a:normAutofit fontScale="77500" lnSpcReduction="20000"/>
          </a:bodyPr>
          <a:lstStyle/>
          <a:p>
            <a:pPr>
              <a:lnSpc>
                <a:spcPct val="150000"/>
              </a:lnSpc>
            </a:pPr>
            <a:r>
              <a:rPr lang="en-GB" dirty="0">
                <a:latin typeface="Gill Sans Nova" panose="020B0602020104020203" pitchFamily="34" charset="0"/>
              </a:rPr>
              <a:t>Plato moves towards a </a:t>
            </a:r>
            <a:r>
              <a:rPr lang="en-GB" b="1" dirty="0">
                <a:latin typeface="Gill Sans Nova" panose="020B0602020104020203" pitchFamily="34" charset="0"/>
              </a:rPr>
              <a:t>henotheism</a:t>
            </a:r>
            <a:r>
              <a:rPr lang="en-GB" dirty="0">
                <a:latin typeface="Gill Sans Nova" panose="020B0602020104020203" pitchFamily="34" charset="0"/>
              </a:rPr>
              <a:t> or </a:t>
            </a:r>
            <a:r>
              <a:rPr lang="en-GB" b="1" dirty="0">
                <a:latin typeface="Gill Sans Nova" panose="020B0602020104020203" pitchFamily="34" charset="0"/>
              </a:rPr>
              <a:t>monotheism</a:t>
            </a:r>
            <a:r>
              <a:rPr lang="en-GB" dirty="0">
                <a:latin typeface="Gill Sans Nova" panose="020B0602020104020203" pitchFamily="34" charset="0"/>
              </a:rPr>
              <a:t>. There is one God, who is the Creator, and the source of all good.</a:t>
            </a:r>
          </a:p>
          <a:p>
            <a:pPr>
              <a:lnSpc>
                <a:spcPct val="150000"/>
              </a:lnSpc>
            </a:pPr>
            <a:r>
              <a:rPr lang="en-GB" dirty="0">
                <a:latin typeface="Gill Sans Nova" panose="020B0602020104020203" pitchFamily="34" charset="0"/>
              </a:rPr>
              <a:t>God is eternal and intelligible.</a:t>
            </a:r>
          </a:p>
          <a:p>
            <a:pPr lvl="1">
              <a:lnSpc>
                <a:spcPct val="150000"/>
              </a:lnSpc>
            </a:pPr>
            <a:r>
              <a:rPr lang="en-GB" dirty="0">
                <a:latin typeface="Gill Sans Nova" panose="020B0602020104020203" pitchFamily="34" charset="0"/>
              </a:rPr>
              <a:t>Was it after that which is self-identical and uniform, or after that which has come into existence? Now if so be that this Cosmos is beautiful and its Constructor good, it is plain that he fixed his gaze on the Eternal; but if otherwise (which is an impious supposition), his gaze was on that which has come into existence. But it is clear to everyone that his gaze was on the Eternal; for the Cosmos is the fairest of all that has come into existence, and He the best of all the Causes. So having in this wise come into existence, it has been constructed after the pattern of that which is apprehensible by reason and thought and is self-identical. – Plato </a:t>
            </a:r>
            <a:r>
              <a:rPr lang="en-GB" i="1" dirty="0">
                <a:latin typeface="Gill Sans Nova" panose="020B0602020104020203" pitchFamily="34" charset="0"/>
              </a:rPr>
              <a:t>Timaeus</a:t>
            </a:r>
            <a:r>
              <a:rPr lang="en-GB" dirty="0">
                <a:latin typeface="Gill Sans Nova" panose="020B0602020104020203" pitchFamily="34" charset="0"/>
              </a:rPr>
              <a:t> 29a</a:t>
            </a:r>
          </a:p>
          <a:p>
            <a:pPr lvl="1"/>
            <a:endParaRPr lang="en-GB" dirty="0">
              <a:latin typeface="Gill Sans Nova" panose="020B0602020104020203" pitchFamily="34" charset="0"/>
            </a:endParaRPr>
          </a:p>
        </p:txBody>
      </p:sp>
    </p:spTree>
    <p:extLst>
      <p:ext uri="{BB962C8B-B14F-4D97-AF65-F5344CB8AC3E}">
        <p14:creationId xmlns:p14="http://schemas.microsoft.com/office/powerpoint/2010/main" val="1133588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37C75-B85D-9BB0-E9B1-5F95473583CC}"/>
              </a:ext>
            </a:extLst>
          </p:cNvPr>
          <p:cNvSpPr>
            <a:spLocks noGrp="1"/>
          </p:cNvSpPr>
          <p:nvPr>
            <p:ph type="title"/>
          </p:nvPr>
        </p:nvSpPr>
        <p:spPr/>
        <p:txBody>
          <a:bodyPr/>
          <a:lstStyle/>
          <a:p>
            <a:pPr algn="ctr"/>
            <a:r>
              <a:rPr lang="en-GB" dirty="0">
                <a:latin typeface="Gill Sans Nova" panose="020B0602020104020203" pitchFamily="34" charset="0"/>
              </a:rPr>
              <a:t>The World-Soul</a:t>
            </a:r>
          </a:p>
        </p:txBody>
      </p:sp>
      <p:sp>
        <p:nvSpPr>
          <p:cNvPr id="3" name="Content Placeholder 2">
            <a:extLst>
              <a:ext uri="{FF2B5EF4-FFF2-40B4-BE49-F238E27FC236}">
                <a16:creationId xmlns:a16="http://schemas.microsoft.com/office/drawing/2014/main" id="{7433F9C1-2A08-1658-1135-51A6CFE0170A}"/>
              </a:ext>
            </a:extLst>
          </p:cNvPr>
          <p:cNvSpPr>
            <a:spLocks noGrp="1"/>
          </p:cNvSpPr>
          <p:nvPr>
            <p:ph idx="1"/>
          </p:nvPr>
        </p:nvSpPr>
        <p:spPr>
          <a:xfrm>
            <a:off x="838200" y="1451811"/>
            <a:ext cx="10515600" cy="4725152"/>
          </a:xfrm>
        </p:spPr>
        <p:txBody>
          <a:bodyPr>
            <a:normAutofit fontScale="62500" lnSpcReduction="20000"/>
          </a:bodyPr>
          <a:lstStyle/>
          <a:p>
            <a:pPr>
              <a:lnSpc>
                <a:spcPct val="170000"/>
              </a:lnSpc>
            </a:pPr>
            <a:r>
              <a:rPr lang="en-GB" dirty="0">
                <a:latin typeface="Gill Sans Nova" panose="020B0602020104020203" pitchFamily="34" charset="0"/>
              </a:rPr>
              <a:t>The universe is itself “ensouled”: a living thing. </a:t>
            </a:r>
          </a:p>
          <a:p>
            <a:pPr lvl="1">
              <a:lnSpc>
                <a:spcPct val="170000"/>
              </a:lnSpc>
            </a:pPr>
            <a:r>
              <a:rPr lang="en-GB" dirty="0">
                <a:latin typeface="Gill Sans Nova" panose="020B0602020104020203" pitchFamily="34" charset="0"/>
              </a:rPr>
              <a:t>Such, then, was the sum of the reasoning of the ever-existing God concerning the god which was one day to be existent, whereby He made it smooth and even and equal on all sides from the </a:t>
            </a:r>
            <a:r>
              <a:rPr lang="en-GB" dirty="0" err="1">
                <a:latin typeface="Gill Sans Nova" panose="020B0602020104020203" pitchFamily="34" charset="0"/>
              </a:rPr>
              <a:t>center</a:t>
            </a:r>
            <a:r>
              <a:rPr lang="en-GB" dirty="0">
                <a:latin typeface="Gill Sans Nova" panose="020B0602020104020203" pitchFamily="34" charset="0"/>
              </a:rPr>
              <a:t>, a whole and perfect body compounded of perfect bodies, And in the midst thereof He set Soul, which He stretched throughout the whole of it, and therewith He enveloped also the exterior of its body; and as a Circle revolving in a circle He established one sole and solitary Heaven, able of itself because of its excellence to company with itself and needing none other beside, sufficing unto itself as acquaintance and friend. And because of all this He generated it to be a blessed God.</a:t>
            </a:r>
          </a:p>
          <a:p>
            <a:pPr lvl="1">
              <a:lnSpc>
                <a:spcPct val="170000"/>
              </a:lnSpc>
            </a:pPr>
            <a:r>
              <a:rPr lang="en-GB" dirty="0">
                <a:latin typeface="Gill Sans Nova" panose="020B0602020104020203" pitchFamily="34" charset="0"/>
              </a:rPr>
              <a:t>Now as regards the Soul, although we are essaying to describe it after the body, God did not likewise plan it to be younger than the body; for, when uniting them, He would not have permitted the elder to be ruled by the younger; but as for us men, even as we ourselves partake largely of the accidental and casual, so also do our words. God, however, constructed Soul to be older than Body and prior in birth and excellence, since she was to be the mistress and ruler and it the ruled; and, He made her of the materials – Plato </a:t>
            </a:r>
            <a:r>
              <a:rPr lang="en-GB" i="1" dirty="0">
                <a:latin typeface="Gill Sans Nova" panose="020B0602020104020203" pitchFamily="34" charset="0"/>
              </a:rPr>
              <a:t>Timaeus</a:t>
            </a:r>
            <a:r>
              <a:rPr lang="en-GB" dirty="0">
                <a:latin typeface="Gill Sans Nova" panose="020B0602020104020203" pitchFamily="34" charset="0"/>
              </a:rPr>
              <a:t> 34a-c</a:t>
            </a:r>
          </a:p>
          <a:p>
            <a:pPr lvl="1"/>
            <a:endParaRPr lang="en-GB" dirty="0">
              <a:latin typeface="Gill Sans Nova" panose="020B0602020104020203" pitchFamily="34" charset="0"/>
            </a:endParaRPr>
          </a:p>
        </p:txBody>
      </p:sp>
    </p:spTree>
    <p:extLst>
      <p:ext uri="{BB962C8B-B14F-4D97-AF65-F5344CB8AC3E}">
        <p14:creationId xmlns:p14="http://schemas.microsoft.com/office/powerpoint/2010/main" val="1042717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46076-AD5C-E3B2-6BA1-74753A539E86}"/>
              </a:ext>
            </a:extLst>
          </p:cNvPr>
          <p:cNvSpPr>
            <a:spLocks noGrp="1"/>
          </p:cNvSpPr>
          <p:nvPr>
            <p:ph type="title"/>
          </p:nvPr>
        </p:nvSpPr>
        <p:spPr/>
        <p:txBody>
          <a:bodyPr/>
          <a:lstStyle/>
          <a:p>
            <a:pPr algn="ctr"/>
            <a:r>
              <a:rPr lang="en-GB" dirty="0">
                <a:latin typeface="Gill Sans Nova" panose="020B0602020104020203" pitchFamily="34" charset="0"/>
              </a:rPr>
              <a:t>Plutarch</a:t>
            </a:r>
          </a:p>
        </p:txBody>
      </p:sp>
      <p:sp>
        <p:nvSpPr>
          <p:cNvPr id="3" name="Content Placeholder 2">
            <a:extLst>
              <a:ext uri="{FF2B5EF4-FFF2-40B4-BE49-F238E27FC236}">
                <a16:creationId xmlns:a16="http://schemas.microsoft.com/office/drawing/2014/main" id="{C61F2E95-6573-DED3-D2B1-1B306417DF37}"/>
              </a:ext>
            </a:extLst>
          </p:cNvPr>
          <p:cNvSpPr>
            <a:spLocks noGrp="1"/>
          </p:cNvSpPr>
          <p:nvPr>
            <p:ph idx="1"/>
          </p:nvPr>
        </p:nvSpPr>
        <p:spPr/>
        <p:txBody>
          <a:bodyPr/>
          <a:lstStyle/>
          <a:p>
            <a:r>
              <a:rPr lang="en-GB" dirty="0">
                <a:latin typeface="Gill Sans Nova" panose="020B0602020104020203" pitchFamily="34" charset="0"/>
              </a:rPr>
              <a:t>AD 46-119 (approx.). He studies under the </a:t>
            </a:r>
            <a:r>
              <a:rPr lang="en-GB" b="1" dirty="0">
                <a:latin typeface="Gill Sans Nova" panose="020B0602020104020203" pitchFamily="34" charset="0"/>
              </a:rPr>
              <a:t>Peripatetic</a:t>
            </a:r>
            <a:r>
              <a:rPr lang="en-GB" dirty="0">
                <a:latin typeface="Gill Sans Nova" panose="020B0602020104020203" pitchFamily="34" charset="0"/>
              </a:rPr>
              <a:t> philosopher </a:t>
            </a:r>
            <a:r>
              <a:rPr lang="en-GB" b="1" dirty="0" err="1">
                <a:latin typeface="Gill Sans Nova" panose="020B0602020104020203" pitchFamily="34" charset="0"/>
              </a:rPr>
              <a:t>Ammonius</a:t>
            </a:r>
            <a:r>
              <a:rPr lang="en-GB" b="1" dirty="0">
                <a:latin typeface="Gill Sans Nova" panose="020B0602020104020203" pitchFamily="34" charset="0"/>
              </a:rPr>
              <a:t>. </a:t>
            </a:r>
            <a:endParaRPr lang="en-GB" dirty="0">
              <a:latin typeface="Gill Sans Nova" panose="020B0602020104020203" pitchFamily="34" charset="0"/>
            </a:endParaRPr>
          </a:p>
          <a:p>
            <a:r>
              <a:rPr lang="en-GB" dirty="0">
                <a:latin typeface="Gill Sans Nova" panose="020B0602020104020203" pitchFamily="34" charset="0"/>
              </a:rPr>
              <a:t>Plutarch is most famous for his “Parallel Lives”, comparing the deeds and characters of various Greek and Roman statesmen. </a:t>
            </a:r>
          </a:p>
          <a:p>
            <a:r>
              <a:rPr lang="en-GB" dirty="0">
                <a:latin typeface="Gill Sans Nova" panose="020B0602020104020203" pitchFamily="34" charset="0"/>
              </a:rPr>
              <a:t>The greatest philosophical influence, however, is in his </a:t>
            </a:r>
            <a:r>
              <a:rPr lang="en-GB" i="1" dirty="0" err="1">
                <a:latin typeface="Gill Sans Nova" panose="020B0602020104020203" pitchFamily="34" charset="0"/>
              </a:rPr>
              <a:t>Moralia</a:t>
            </a:r>
            <a:r>
              <a:rPr lang="en-GB" dirty="0">
                <a:latin typeface="Gill Sans Nova" panose="020B0602020104020203" pitchFamily="34" charset="0"/>
              </a:rPr>
              <a:t>: an a collection of essays on eclectic topics. Standard “ethical” questions, but then discourses on Egyptian religion; the “E” at Delphi; vegetarianism…).</a:t>
            </a:r>
          </a:p>
          <a:p>
            <a:pPr marL="0" indent="0">
              <a:buNone/>
            </a:pPr>
            <a:endParaRPr lang="en-GB" dirty="0">
              <a:latin typeface="Gill Sans Nova" panose="020B0602020104020203" pitchFamily="34" charset="0"/>
            </a:endParaRPr>
          </a:p>
        </p:txBody>
      </p:sp>
    </p:spTree>
    <p:extLst>
      <p:ext uri="{BB962C8B-B14F-4D97-AF65-F5344CB8AC3E}">
        <p14:creationId xmlns:p14="http://schemas.microsoft.com/office/powerpoint/2010/main" val="42769679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36D56-EE7A-505E-00B9-A955181B5031}"/>
              </a:ext>
            </a:extLst>
          </p:cNvPr>
          <p:cNvSpPr>
            <a:spLocks noGrp="1"/>
          </p:cNvSpPr>
          <p:nvPr>
            <p:ph type="title"/>
          </p:nvPr>
        </p:nvSpPr>
        <p:spPr/>
        <p:txBody>
          <a:bodyPr/>
          <a:lstStyle/>
          <a:p>
            <a:pPr algn="ctr"/>
            <a:r>
              <a:rPr lang="en-GB" dirty="0">
                <a:latin typeface="Gill Sans Nova" panose="020B0602020104020203" pitchFamily="34" charset="0"/>
              </a:rPr>
              <a:t>Plutarch</a:t>
            </a:r>
          </a:p>
        </p:txBody>
      </p:sp>
      <p:sp>
        <p:nvSpPr>
          <p:cNvPr id="3" name="Content Placeholder 2">
            <a:extLst>
              <a:ext uri="{FF2B5EF4-FFF2-40B4-BE49-F238E27FC236}">
                <a16:creationId xmlns:a16="http://schemas.microsoft.com/office/drawing/2014/main" id="{FA5C6F13-6651-FA65-1226-58BA615654D8}"/>
              </a:ext>
            </a:extLst>
          </p:cNvPr>
          <p:cNvSpPr>
            <a:spLocks noGrp="1"/>
          </p:cNvSpPr>
          <p:nvPr>
            <p:ph idx="1"/>
          </p:nvPr>
        </p:nvSpPr>
        <p:spPr/>
        <p:txBody>
          <a:bodyPr/>
          <a:lstStyle/>
          <a:p>
            <a:r>
              <a:rPr lang="en-GB" dirty="0">
                <a:latin typeface="Gill Sans Nova" panose="020B0602020104020203" pitchFamily="34" charset="0"/>
              </a:rPr>
              <a:t>However, Plutarch isn’t just a belletrist: there is a consistent Platonic ethos underlying his work. </a:t>
            </a:r>
          </a:p>
          <a:p>
            <a:r>
              <a:rPr lang="en-GB" dirty="0">
                <a:latin typeface="Gill Sans Nova" panose="020B0602020104020203" pitchFamily="34" charset="0"/>
              </a:rPr>
              <a:t>He is a </a:t>
            </a:r>
            <a:r>
              <a:rPr lang="en-GB" b="1" dirty="0">
                <a:latin typeface="Gill Sans Nova" panose="020B0602020104020203" pitchFamily="34" charset="0"/>
              </a:rPr>
              <a:t>monotheist</a:t>
            </a:r>
            <a:r>
              <a:rPr lang="en-GB" dirty="0">
                <a:latin typeface="Gill Sans Nova" panose="020B0602020104020203" pitchFamily="34" charset="0"/>
              </a:rPr>
              <a:t>; a vegetarian; he is extremely well-versed in mathematics, harmonics, etc.</a:t>
            </a:r>
          </a:p>
          <a:p>
            <a:r>
              <a:rPr lang="en-GB" dirty="0">
                <a:latin typeface="Gill Sans Nova" panose="020B0602020104020203" pitchFamily="34" charset="0"/>
              </a:rPr>
              <a:t>However, he takes a fairly relaxed view of other religious traditions: they can all be understood in the light of Platonic philosophy, as expressions of a single, intelligible God. </a:t>
            </a:r>
          </a:p>
        </p:txBody>
      </p:sp>
    </p:spTree>
    <p:extLst>
      <p:ext uri="{BB962C8B-B14F-4D97-AF65-F5344CB8AC3E}">
        <p14:creationId xmlns:p14="http://schemas.microsoft.com/office/powerpoint/2010/main" val="986071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A3385-609D-9F71-EAE0-AF326D2B1B88}"/>
              </a:ext>
            </a:extLst>
          </p:cNvPr>
          <p:cNvSpPr>
            <a:spLocks noGrp="1"/>
          </p:cNvSpPr>
          <p:nvPr>
            <p:ph type="title"/>
          </p:nvPr>
        </p:nvSpPr>
        <p:spPr/>
        <p:txBody>
          <a:bodyPr/>
          <a:lstStyle/>
          <a:p>
            <a:pPr algn="ctr"/>
            <a:r>
              <a:rPr lang="en-GB" dirty="0">
                <a:latin typeface="Gill Sans Nova" panose="020B0602020104020203" pitchFamily="34" charset="0"/>
              </a:rPr>
              <a:t>“The E at Delphi”</a:t>
            </a:r>
          </a:p>
        </p:txBody>
      </p:sp>
      <p:sp>
        <p:nvSpPr>
          <p:cNvPr id="3" name="Content Placeholder 2">
            <a:extLst>
              <a:ext uri="{FF2B5EF4-FFF2-40B4-BE49-F238E27FC236}">
                <a16:creationId xmlns:a16="http://schemas.microsoft.com/office/drawing/2014/main" id="{CC6FF83A-9760-32C6-BD5B-830FAB578903}"/>
              </a:ext>
            </a:extLst>
          </p:cNvPr>
          <p:cNvSpPr>
            <a:spLocks noGrp="1"/>
          </p:cNvSpPr>
          <p:nvPr>
            <p:ph idx="1"/>
          </p:nvPr>
        </p:nvSpPr>
        <p:spPr/>
        <p:txBody>
          <a:bodyPr>
            <a:normAutofit fontScale="77500" lnSpcReduction="20000"/>
          </a:bodyPr>
          <a:lstStyle/>
          <a:p>
            <a:pPr>
              <a:lnSpc>
                <a:spcPct val="160000"/>
              </a:lnSpc>
            </a:pPr>
            <a:r>
              <a:rPr lang="en-GB" dirty="0">
                <a:latin typeface="Gill Sans Nova" panose="020B0602020104020203" pitchFamily="34" charset="0"/>
              </a:rPr>
              <a:t>A dialogue concerning an inscription on the Temple of Apollo at Delphi: a simple </a:t>
            </a:r>
            <a:r>
              <a:rPr lang="el-GR" dirty="0">
                <a:latin typeface="Gill Sans Nova" panose="020B0602020104020203" pitchFamily="34" charset="0"/>
              </a:rPr>
              <a:t>Ε</a:t>
            </a:r>
            <a:r>
              <a:rPr lang="en-GB" dirty="0">
                <a:latin typeface="Gill Sans Nova" panose="020B0602020104020203" pitchFamily="34" charset="0"/>
              </a:rPr>
              <a:t> (epsilon; called in Greek </a:t>
            </a:r>
            <a:r>
              <a:rPr lang="en-GB" i="1" dirty="0" err="1">
                <a:latin typeface="Gill Sans Nova" panose="020B0602020104020203" pitchFamily="34" charset="0"/>
              </a:rPr>
              <a:t>ei</a:t>
            </a:r>
            <a:r>
              <a:rPr lang="en-GB" dirty="0">
                <a:latin typeface="Gill Sans Nova" panose="020B0602020104020203" pitchFamily="34" charset="0"/>
              </a:rPr>
              <a:t>), whose meaning was an enigma even to the Greeks.</a:t>
            </a:r>
          </a:p>
          <a:p>
            <a:pPr>
              <a:lnSpc>
                <a:spcPct val="160000"/>
              </a:lnSpc>
            </a:pPr>
            <a:r>
              <a:rPr lang="en-GB" dirty="0">
                <a:latin typeface="Gill Sans Nova" panose="020B0602020104020203" pitchFamily="34" charset="0"/>
              </a:rPr>
              <a:t>The speakers give a dazzling variety of possible explanations:</a:t>
            </a:r>
          </a:p>
          <a:p>
            <a:pPr lvl="1">
              <a:lnSpc>
                <a:spcPct val="160000"/>
              </a:lnSpc>
            </a:pPr>
            <a:r>
              <a:rPr lang="en-GB" dirty="0">
                <a:latin typeface="Gill Sans Nova" panose="020B0602020104020203" pitchFamily="34" charset="0"/>
              </a:rPr>
              <a:t>The </a:t>
            </a:r>
            <a:r>
              <a:rPr lang="en-GB" b="1" dirty="0">
                <a:latin typeface="Gill Sans Nova" panose="020B0602020104020203" pitchFamily="34" charset="0"/>
              </a:rPr>
              <a:t>true</a:t>
            </a:r>
            <a:r>
              <a:rPr lang="en-GB" dirty="0">
                <a:latin typeface="Gill Sans Nova" panose="020B0602020104020203" pitchFamily="34" charset="0"/>
              </a:rPr>
              <a:t> number of the Seven Sages; excluding the interlopers </a:t>
            </a:r>
            <a:r>
              <a:rPr lang="en-GB" dirty="0" err="1">
                <a:latin typeface="Gill Sans Nova" panose="020B0602020104020203" pitchFamily="34" charset="0"/>
              </a:rPr>
              <a:t>Cleobulus</a:t>
            </a:r>
            <a:r>
              <a:rPr lang="en-GB" dirty="0">
                <a:latin typeface="Gill Sans Nova" panose="020B0602020104020203" pitchFamily="34" charset="0"/>
              </a:rPr>
              <a:t> and </a:t>
            </a:r>
            <a:r>
              <a:rPr lang="en-GB" dirty="0" err="1">
                <a:latin typeface="Gill Sans Nova" panose="020B0602020104020203" pitchFamily="34" charset="0"/>
              </a:rPr>
              <a:t>Periander</a:t>
            </a:r>
            <a:r>
              <a:rPr lang="en-GB" dirty="0">
                <a:latin typeface="Gill Sans Nova" panose="020B0602020104020203" pitchFamily="34" charset="0"/>
              </a:rPr>
              <a:t> (385);</a:t>
            </a:r>
          </a:p>
          <a:p>
            <a:pPr lvl="1">
              <a:lnSpc>
                <a:spcPct val="160000"/>
              </a:lnSpc>
            </a:pPr>
            <a:r>
              <a:rPr lang="en-GB" dirty="0">
                <a:latin typeface="Gill Sans Nova" panose="020B0602020104020203" pitchFamily="34" charset="0"/>
              </a:rPr>
              <a:t>The ‘if’ (</a:t>
            </a:r>
            <a:r>
              <a:rPr lang="en-GB" i="1" dirty="0" err="1">
                <a:latin typeface="Gill Sans Nova" panose="020B0602020104020203" pitchFamily="34" charset="0"/>
              </a:rPr>
              <a:t>ei</a:t>
            </a:r>
            <a:r>
              <a:rPr lang="en-GB" dirty="0">
                <a:latin typeface="Gill Sans Nova" panose="020B0602020104020203" pitchFamily="34" charset="0"/>
              </a:rPr>
              <a:t>) that inquirers use (386), and therefore to hypothetical syllogism in general (387);</a:t>
            </a:r>
          </a:p>
          <a:p>
            <a:pPr lvl="1">
              <a:lnSpc>
                <a:spcPct val="160000"/>
              </a:lnSpc>
            </a:pPr>
            <a:r>
              <a:rPr lang="en-GB" dirty="0">
                <a:latin typeface="Gill Sans Nova" panose="020B0602020104020203" pitchFamily="34" charset="0"/>
              </a:rPr>
              <a:t>“E” as the </a:t>
            </a:r>
            <a:r>
              <a:rPr lang="en-GB" i="1" dirty="0">
                <a:latin typeface="Gill Sans Nova" panose="020B0602020104020203" pitchFamily="34" charset="0"/>
              </a:rPr>
              <a:t>fifth</a:t>
            </a:r>
            <a:r>
              <a:rPr lang="en-GB" dirty="0">
                <a:latin typeface="Gill Sans Nova" panose="020B0602020104020203" pitchFamily="34" charset="0"/>
              </a:rPr>
              <a:t> letter, and therefore an exaltation to the power of 5 (387-391);</a:t>
            </a:r>
          </a:p>
          <a:p>
            <a:pPr lvl="1">
              <a:lnSpc>
                <a:spcPct val="160000"/>
              </a:lnSpc>
            </a:pPr>
            <a:r>
              <a:rPr lang="en-GB" dirty="0">
                <a:latin typeface="Gill Sans Nova" panose="020B0602020104020203" pitchFamily="34" charset="0"/>
              </a:rPr>
              <a:t>The </a:t>
            </a:r>
            <a:r>
              <a:rPr lang="en-GB" i="1" dirty="0" err="1">
                <a:latin typeface="Gill Sans Nova" panose="020B0602020104020203" pitchFamily="34" charset="0"/>
              </a:rPr>
              <a:t>ei</a:t>
            </a:r>
            <a:r>
              <a:rPr lang="en-GB" dirty="0">
                <a:latin typeface="Gill Sans Nova" panose="020B0602020104020203" pitchFamily="34" charset="0"/>
              </a:rPr>
              <a:t> as the Greek “you are!”: a declaration of the supreme, unchangeable being of the god, and consequently the inferiority of mortals.  </a:t>
            </a:r>
          </a:p>
        </p:txBody>
      </p:sp>
    </p:spTree>
    <p:extLst>
      <p:ext uri="{BB962C8B-B14F-4D97-AF65-F5344CB8AC3E}">
        <p14:creationId xmlns:p14="http://schemas.microsoft.com/office/powerpoint/2010/main" val="13282878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051D7-872D-2364-9ADC-994A1ED142A5}"/>
              </a:ext>
            </a:extLst>
          </p:cNvPr>
          <p:cNvSpPr>
            <a:spLocks noGrp="1"/>
          </p:cNvSpPr>
          <p:nvPr>
            <p:ph type="title"/>
          </p:nvPr>
        </p:nvSpPr>
        <p:spPr/>
        <p:txBody>
          <a:bodyPr/>
          <a:lstStyle/>
          <a:p>
            <a:pPr algn="ctr"/>
            <a:r>
              <a:rPr lang="en-GB" dirty="0">
                <a:latin typeface="Gill Sans Nova" panose="020B0602020104020203" pitchFamily="34" charset="0"/>
              </a:rPr>
              <a:t>Plutarch’s Method</a:t>
            </a:r>
          </a:p>
        </p:txBody>
      </p:sp>
      <p:sp>
        <p:nvSpPr>
          <p:cNvPr id="3" name="Content Placeholder 2">
            <a:extLst>
              <a:ext uri="{FF2B5EF4-FFF2-40B4-BE49-F238E27FC236}">
                <a16:creationId xmlns:a16="http://schemas.microsoft.com/office/drawing/2014/main" id="{C6A4B7FF-E0DC-D04E-E007-D53597AB05D1}"/>
              </a:ext>
            </a:extLst>
          </p:cNvPr>
          <p:cNvSpPr>
            <a:spLocks noGrp="1"/>
          </p:cNvSpPr>
          <p:nvPr>
            <p:ph idx="1"/>
          </p:nvPr>
        </p:nvSpPr>
        <p:spPr>
          <a:xfrm>
            <a:off x="838200" y="1408530"/>
            <a:ext cx="10515600" cy="4351338"/>
          </a:xfrm>
        </p:spPr>
        <p:txBody>
          <a:bodyPr>
            <a:normAutofit fontScale="62500" lnSpcReduction="20000"/>
          </a:bodyPr>
          <a:lstStyle/>
          <a:p>
            <a:pPr>
              <a:lnSpc>
                <a:spcPct val="170000"/>
              </a:lnSpc>
            </a:pPr>
            <a:r>
              <a:rPr lang="en-GB" dirty="0">
                <a:latin typeface="Gill Sans Nova" panose="020B0602020104020203" pitchFamily="34" charset="0"/>
              </a:rPr>
              <a:t>This essay encapsulates Plutarch’s method nicely. Each consideration is never simply “mythological”, or “religious”, or “philosophical”, but has all three.</a:t>
            </a:r>
          </a:p>
          <a:p>
            <a:pPr>
              <a:lnSpc>
                <a:spcPct val="170000"/>
              </a:lnSpc>
            </a:pPr>
            <a:r>
              <a:rPr lang="en-GB" dirty="0">
                <a:latin typeface="Gill Sans Nova" panose="020B0602020104020203" pitchFamily="34" charset="0"/>
              </a:rPr>
              <a:t>E.g. the authority of Homer:</a:t>
            </a:r>
          </a:p>
          <a:p>
            <a:pPr marL="457200" lvl="1" indent="0">
              <a:lnSpc>
                <a:spcPct val="150000"/>
              </a:lnSpc>
              <a:buNone/>
            </a:pPr>
            <a:r>
              <a:rPr lang="en-GB" dirty="0">
                <a:latin typeface="Gill Sans Nova" panose="020B0602020104020203" pitchFamily="34" charset="0"/>
              </a:rPr>
              <a:t> Therefore he who knows how to link causes together into one, and combine them into a natural process, can also declare beforehand things </a:t>
            </a:r>
            <a:r>
              <a:rPr lang="en-GB" i="1" dirty="0">
                <a:latin typeface="Gill Sans Nova" panose="020B0602020104020203" pitchFamily="34" charset="0"/>
              </a:rPr>
              <a:t>Which are, which shall be, and which were of old: </a:t>
            </a:r>
            <a:r>
              <a:rPr lang="en-GB" dirty="0">
                <a:latin typeface="Gill Sans Nova" panose="020B0602020104020203" pitchFamily="34" charset="0"/>
              </a:rPr>
              <a:t>Homer did well in putting the present first, the future next, and the past last. Inference starts with the present, and works by the force of the conjunction: "If this is, that was its antecedent", "If this is, that will be". As we have said, the technical and logical requirement is knowledge of consequence; sense supplies the minor premiss. (387b)</a:t>
            </a:r>
          </a:p>
          <a:p>
            <a:pPr marL="457200" lvl="1" indent="0">
              <a:lnSpc>
                <a:spcPct val="150000"/>
              </a:lnSpc>
              <a:buNone/>
            </a:pPr>
            <a:r>
              <a:rPr lang="en-GB" dirty="0">
                <a:latin typeface="Gill Sans Nova" panose="020B0602020104020203" pitchFamily="34" charset="0"/>
              </a:rPr>
              <a:t>'What has happened to us, </a:t>
            </a:r>
            <a:r>
              <a:rPr lang="en-GB" dirty="0" err="1">
                <a:latin typeface="Gill Sans Nova" panose="020B0602020104020203" pitchFamily="34" charset="0"/>
              </a:rPr>
              <a:t>Eustrophus</a:t>
            </a:r>
            <a:r>
              <a:rPr lang="en-GB" dirty="0">
                <a:latin typeface="Gill Sans Nova" panose="020B0602020104020203" pitchFamily="34" charset="0"/>
              </a:rPr>
              <a:t>? We have almost forgotten Homer, as if he had not been the first to divide the universe into five parts, assigning the three in the middle to the extremes, Olympus and earth, one the limit of what is below, the other of what is above. (390c)</a:t>
            </a:r>
          </a:p>
        </p:txBody>
      </p:sp>
    </p:spTree>
    <p:extLst>
      <p:ext uri="{BB962C8B-B14F-4D97-AF65-F5344CB8AC3E}">
        <p14:creationId xmlns:p14="http://schemas.microsoft.com/office/powerpoint/2010/main" val="13679397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57AE6A-0297-714C-4D4C-56E72F725866}"/>
              </a:ext>
            </a:extLst>
          </p:cNvPr>
          <p:cNvSpPr>
            <a:spLocks noGrp="1"/>
          </p:cNvSpPr>
          <p:nvPr>
            <p:ph idx="1"/>
          </p:nvPr>
        </p:nvSpPr>
        <p:spPr>
          <a:xfrm>
            <a:off x="838200" y="529389"/>
            <a:ext cx="10515600" cy="5647574"/>
          </a:xfrm>
        </p:spPr>
        <p:txBody>
          <a:bodyPr>
            <a:normAutofit fontScale="62500" lnSpcReduction="20000"/>
          </a:bodyPr>
          <a:lstStyle/>
          <a:p>
            <a:pPr>
              <a:lnSpc>
                <a:spcPct val="160000"/>
              </a:lnSpc>
            </a:pPr>
            <a:r>
              <a:rPr lang="en-GB" dirty="0">
                <a:latin typeface="Gill Sans Nova" panose="020B0602020104020203" pitchFamily="34" charset="0"/>
              </a:rPr>
              <a:t>Pythagorean Numerology:</a:t>
            </a:r>
          </a:p>
          <a:p>
            <a:pPr lvl="1">
              <a:lnSpc>
                <a:spcPct val="160000"/>
              </a:lnSpc>
            </a:pPr>
            <a:r>
              <a:rPr lang="en-GB" dirty="0">
                <a:latin typeface="Gill Sans Nova" panose="020B0602020104020203" pitchFamily="34" charset="0"/>
              </a:rPr>
              <a:t>Odd numbers with odd yield even numbers in plenty because of their unfailing fertility. The other powers of numbers and their distinctions cannot be now pursued in detail. However, the Pythagoreans called five "Marriage", as produced by the union of the first male number and the first female. From another point of view it has been called "Nature", because when multiplied into itself it ends at last in itself. (388c)</a:t>
            </a:r>
          </a:p>
          <a:p>
            <a:pPr>
              <a:lnSpc>
                <a:spcPct val="160000"/>
              </a:lnSpc>
            </a:pPr>
            <a:r>
              <a:rPr lang="en-GB" dirty="0">
                <a:latin typeface="Gill Sans Nova" panose="020B0602020104020203" pitchFamily="34" charset="0"/>
              </a:rPr>
              <a:t>Which helps us understand the nature of Apollo </a:t>
            </a:r>
            <a:r>
              <a:rPr lang="en-GB" i="1" dirty="0">
                <a:latin typeface="Gill Sans Nova" panose="020B0602020104020203" pitchFamily="34" charset="0"/>
              </a:rPr>
              <a:t>and</a:t>
            </a:r>
            <a:r>
              <a:rPr lang="en-GB" dirty="0">
                <a:latin typeface="Gill Sans Nova" panose="020B0602020104020203" pitchFamily="34" charset="0"/>
              </a:rPr>
              <a:t> Dionysus</a:t>
            </a:r>
          </a:p>
          <a:p>
            <a:pPr lvl="1">
              <a:lnSpc>
                <a:spcPct val="160000"/>
              </a:lnSpc>
            </a:pPr>
            <a:r>
              <a:rPr lang="en-GB" dirty="0">
                <a:latin typeface="Gill Sans Nova" panose="020B0602020104020203" pitchFamily="34" charset="0"/>
              </a:rPr>
              <a:t>Much, we will answer, not to Apollo only but also to Dionysus, who has no less to do with Delphi than has Apollo. Now we hear theologians saying or singing, in poems or in plain prose, that the God subsists indestructible and eternal, and that, by force of some appointed plan and method, he passes through changes of his person; at one time he sets fire to Nature and so makes all like unto all, at another passes through all phases of difference — shapes, sufferings, powers — at the present time, for instance, he becomes "Cosmos", and that is his most familiar name. The wiser people disguise from the vulgar the change into fire, and call him "Apollo" from his isolation, "Phoebus" from his undefiled purity. As for his passage and distribution into waves and water, and earth, and stars, and nascent plants and animals, they hint at the actual change undergone as a rending and dismemberment, but name the God himself Dionysus or Zagreus or </a:t>
            </a:r>
            <a:r>
              <a:rPr lang="en-GB" dirty="0" err="1">
                <a:latin typeface="Gill Sans Nova" panose="020B0602020104020203" pitchFamily="34" charset="0"/>
              </a:rPr>
              <a:t>Nyctelius</a:t>
            </a:r>
            <a:r>
              <a:rPr lang="en-GB" dirty="0">
                <a:latin typeface="Gill Sans Nova" panose="020B0602020104020203" pitchFamily="34" charset="0"/>
              </a:rPr>
              <a:t> or </a:t>
            </a:r>
            <a:r>
              <a:rPr lang="en-GB" dirty="0" err="1">
                <a:latin typeface="Gill Sans Nova" panose="020B0602020104020203" pitchFamily="34" charset="0"/>
              </a:rPr>
              <a:t>Isodaites</a:t>
            </a:r>
            <a:r>
              <a:rPr lang="en-GB" dirty="0">
                <a:latin typeface="Gill Sans Nova" panose="020B0602020104020203" pitchFamily="34" charset="0"/>
              </a:rPr>
              <a:t>. (388e-389a)</a:t>
            </a:r>
          </a:p>
        </p:txBody>
      </p:sp>
    </p:spTree>
    <p:extLst>
      <p:ext uri="{BB962C8B-B14F-4D97-AF65-F5344CB8AC3E}">
        <p14:creationId xmlns:p14="http://schemas.microsoft.com/office/powerpoint/2010/main" val="9139478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02475C-902E-30AE-2264-D1E883096463}"/>
              </a:ext>
            </a:extLst>
          </p:cNvPr>
          <p:cNvSpPr>
            <a:spLocks noGrp="1"/>
          </p:cNvSpPr>
          <p:nvPr>
            <p:ph idx="1"/>
          </p:nvPr>
        </p:nvSpPr>
        <p:spPr>
          <a:xfrm>
            <a:off x="838200" y="585537"/>
            <a:ext cx="10515600" cy="5591426"/>
          </a:xfrm>
        </p:spPr>
        <p:txBody>
          <a:bodyPr>
            <a:normAutofit/>
          </a:bodyPr>
          <a:lstStyle/>
          <a:p>
            <a:r>
              <a:rPr lang="en-GB" dirty="0">
                <a:latin typeface="Gill Sans Nova" panose="020B0602020104020203" pitchFamily="34" charset="0"/>
              </a:rPr>
              <a:t>Platonic and Aristotelian cosmology:</a:t>
            </a:r>
          </a:p>
          <a:p>
            <a:pPr lvl="1">
              <a:lnSpc>
                <a:spcPct val="150000"/>
              </a:lnSpc>
            </a:pPr>
            <a:r>
              <a:rPr lang="en-GB" dirty="0">
                <a:latin typeface="Gill Sans Nova" panose="020B0602020104020203" pitchFamily="34" charset="0"/>
              </a:rPr>
              <a:t>Very well then; you know, I suppose, that in the </a:t>
            </a:r>
            <a:r>
              <a:rPr lang="en-GB" i="1" dirty="0">
                <a:latin typeface="Gill Sans Nova" panose="020B0602020104020203" pitchFamily="34" charset="0"/>
              </a:rPr>
              <a:t>Sophist</a:t>
            </a:r>
            <a:r>
              <a:rPr lang="en-GB" dirty="0">
                <a:latin typeface="Gill Sans Nova" panose="020B0602020104020203" pitchFamily="34" charset="0"/>
              </a:rPr>
              <a:t> he proves that the supreme principles are five: being, identity, difference, and after these, as fourth and fifth, movement and position. (391b)</a:t>
            </a:r>
          </a:p>
          <a:p>
            <a:pPr lvl="1">
              <a:lnSpc>
                <a:spcPct val="150000"/>
              </a:lnSpc>
            </a:pPr>
            <a:r>
              <a:rPr lang="en-GB" dirty="0">
                <a:latin typeface="Gill Sans Nova" panose="020B0602020104020203" pitchFamily="34" charset="0"/>
              </a:rPr>
              <a:t>But further, having perceived that the good also takes shape under five heads, firstly moderation, secondly symmetry, thirdly mind, fourthly the sciences and arts and true opinions which relate to soul, fifthly every pleasure which is pure and unmingled with what causes pain, he there leaves off, merely suggesting the Orphic verse, </a:t>
            </a:r>
            <a:r>
              <a:rPr lang="en-GB" i="1" dirty="0">
                <a:latin typeface="Gill Sans Nova" panose="020B0602020104020203" pitchFamily="34" charset="0"/>
              </a:rPr>
              <a:t>In the sixth order let the strain be stayed! </a:t>
            </a:r>
            <a:r>
              <a:rPr lang="en-GB" dirty="0">
                <a:latin typeface="Gill Sans Nova" panose="020B0602020104020203" pitchFamily="34" charset="0"/>
              </a:rPr>
              <a:t>(391d)</a:t>
            </a:r>
            <a:endParaRPr lang="en-GB" i="1" dirty="0">
              <a:latin typeface="Gill Sans Nova" panose="020B0602020104020203" pitchFamily="34" charset="0"/>
            </a:endParaRPr>
          </a:p>
        </p:txBody>
      </p:sp>
    </p:spTree>
    <p:extLst>
      <p:ext uri="{BB962C8B-B14F-4D97-AF65-F5344CB8AC3E}">
        <p14:creationId xmlns:p14="http://schemas.microsoft.com/office/powerpoint/2010/main" val="14205584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C8CE27-6AC8-5888-F951-E9DFB76130F0}"/>
              </a:ext>
            </a:extLst>
          </p:cNvPr>
          <p:cNvSpPr>
            <a:spLocks noGrp="1"/>
          </p:cNvSpPr>
          <p:nvPr>
            <p:ph idx="1"/>
          </p:nvPr>
        </p:nvSpPr>
        <p:spPr>
          <a:xfrm>
            <a:off x="838200" y="593558"/>
            <a:ext cx="10515600" cy="5583405"/>
          </a:xfrm>
        </p:spPr>
        <p:txBody>
          <a:bodyPr>
            <a:normAutofit fontScale="62500" lnSpcReduction="20000"/>
          </a:bodyPr>
          <a:lstStyle/>
          <a:p>
            <a:pPr>
              <a:lnSpc>
                <a:spcPct val="160000"/>
              </a:lnSpc>
            </a:pPr>
            <a:r>
              <a:rPr lang="en-GB" dirty="0">
                <a:latin typeface="Gill Sans Nova" panose="020B0602020104020203" pitchFamily="34" charset="0"/>
              </a:rPr>
              <a:t>And concludes with the Platonic division of Being over Becoming:</a:t>
            </a:r>
          </a:p>
          <a:p>
            <a:pPr marL="457200" lvl="1" indent="0">
              <a:lnSpc>
                <a:spcPct val="160000"/>
              </a:lnSpc>
              <a:buNone/>
            </a:pPr>
            <a:r>
              <a:rPr lang="en-GB" dirty="0">
                <a:latin typeface="Gill Sans Nova" panose="020B0602020104020203" pitchFamily="34" charset="0"/>
              </a:rPr>
              <a:t>'My own view is that the letter signifies neither number, nor order, nor conjunction, nor any other omitted part of speech; it is a complete and self-operating mode of addressing the God; the word once spoken brings the speaker into apprehension of his power. The God, as it were, addresses each of us, as he enters, with his "KNOW THYSELF", which is at least as good as "Hail". We answer the God back with "EI" (Thou Art), rendering to him the designation which is true and has no lie in it, and alone belongs to him, and to no other, that of BEING.</a:t>
            </a:r>
          </a:p>
          <a:p>
            <a:pPr marL="457200" lvl="1" indent="0">
              <a:lnSpc>
                <a:spcPct val="160000"/>
              </a:lnSpc>
              <a:buNone/>
            </a:pPr>
            <a:r>
              <a:rPr lang="en-GB" dirty="0">
                <a:latin typeface="Gill Sans Nova" panose="020B0602020104020203" pitchFamily="34" charset="0"/>
              </a:rPr>
              <a:t>'For we have, really, no part in real being; all mortal nature is in a middle state between becoming and perishing, and presents but an appearance, a faint unstable image, of itself.</a:t>
            </a:r>
          </a:p>
          <a:p>
            <a:pPr marL="457200" lvl="1" indent="0">
              <a:lnSpc>
                <a:spcPct val="160000"/>
              </a:lnSpc>
              <a:buNone/>
            </a:pPr>
            <a:r>
              <a:rPr lang="en-GB" dirty="0">
                <a:latin typeface="Gill Sans Nova" panose="020B0602020104020203" pitchFamily="34" charset="0"/>
              </a:rPr>
              <a:t> 'What then really is? That which is eternal, was never brought into being, is never destroyed, to which no time ever brings change. Time is a thing which moves and takes the fashion of moving matter, which ever flows or is a sort of leaky vessel which holds destruction and becoming. Of time we use the words "afterwards", "before", "shall be", and "has been", each on its face an avowal of not being. For, in this question of being, to say of a thing which has not yet come into being, or which has already ceased from being, that "it is", is silly and absurd. (392a-f)</a:t>
            </a:r>
          </a:p>
          <a:p>
            <a:pPr>
              <a:lnSpc>
                <a:spcPct val="160000"/>
              </a:lnSpc>
            </a:pPr>
            <a:r>
              <a:rPr lang="en-GB" dirty="0">
                <a:latin typeface="Gill Sans Nova" panose="020B0602020104020203" pitchFamily="34" charset="0"/>
              </a:rPr>
              <a:t>There’s a nice parallel too with God’s revelation of His name to Moses: “I AM THAT I AM.”</a:t>
            </a:r>
          </a:p>
        </p:txBody>
      </p:sp>
    </p:spTree>
    <p:extLst>
      <p:ext uri="{BB962C8B-B14F-4D97-AF65-F5344CB8AC3E}">
        <p14:creationId xmlns:p14="http://schemas.microsoft.com/office/powerpoint/2010/main" val="29424705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FA096D-F5EC-4355-272E-90C2263439FE}"/>
              </a:ext>
            </a:extLst>
          </p:cNvPr>
          <p:cNvSpPr>
            <a:spLocks noGrp="1"/>
          </p:cNvSpPr>
          <p:nvPr>
            <p:ph idx="1"/>
          </p:nvPr>
        </p:nvSpPr>
        <p:spPr>
          <a:xfrm>
            <a:off x="838200" y="922421"/>
            <a:ext cx="10515600" cy="5254542"/>
          </a:xfrm>
        </p:spPr>
        <p:txBody>
          <a:bodyPr>
            <a:normAutofit fontScale="70000" lnSpcReduction="20000"/>
          </a:bodyPr>
          <a:lstStyle/>
          <a:p>
            <a:pPr>
              <a:lnSpc>
                <a:spcPct val="160000"/>
              </a:lnSpc>
            </a:pPr>
            <a:r>
              <a:rPr lang="en-GB" dirty="0">
                <a:latin typeface="Gill Sans Nova" panose="020B0602020104020203" pitchFamily="34" charset="0"/>
              </a:rPr>
              <a:t>But of course, the religious traditions and practices at the time are still given their proper place:</a:t>
            </a:r>
          </a:p>
          <a:p>
            <a:pPr lvl="1">
              <a:lnSpc>
                <a:spcPct val="160000"/>
              </a:lnSpc>
            </a:pPr>
            <a:r>
              <a:rPr lang="en-GB" dirty="0">
                <a:latin typeface="Gill Sans Nova" panose="020B0602020104020203" pitchFamily="34" charset="0"/>
              </a:rPr>
              <a:t>Why speak about the others? Apollo's holy "Seven" will take up all one day before we have exhausted its powers. Are we then to show the Seven Wise Men at odds with common usage, and "the time which runs", and to suppose that they ousted the "Seven" from its pre-eminence before the God, and consecrated the "Five" as perhaps more appropriate? (391f-392a)</a:t>
            </a:r>
          </a:p>
          <a:p>
            <a:pPr lvl="1">
              <a:lnSpc>
                <a:spcPct val="160000"/>
              </a:lnSpc>
            </a:pPr>
            <a:r>
              <a:rPr lang="en-GB" dirty="0">
                <a:latin typeface="Gill Sans Nova" panose="020B0602020104020203" pitchFamily="34" charset="0"/>
              </a:rPr>
              <a:t>'There are those who think that Apollo and the sun are the same; we hail them and love them for the fair name they give, and it is fitting to do so; for they associate their idea of the God with that which they honour and desire more than all other things which they know. But now that we see them dreaming of the God in the fairest of nightly visions, let us rise and encourage them to mount yet higher, to contemplate him in a dream of the day, and to see his own being. Let them pay honour also to the image of him and worship the principle of increase which is about it; so far as what is of sense can lead to what is of mind, a moving body to that which abides, it allows presentments and appearances of his kind and blessed self to shine through after a fashion. (393d)</a:t>
            </a:r>
          </a:p>
        </p:txBody>
      </p:sp>
    </p:spTree>
    <p:extLst>
      <p:ext uri="{BB962C8B-B14F-4D97-AF65-F5344CB8AC3E}">
        <p14:creationId xmlns:p14="http://schemas.microsoft.com/office/powerpoint/2010/main" val="33404244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3200A-0234-FEEF-1CF8-29C833F0094A}"/>
              </a:ext>
            </a:extLst>
          </p:cNvPr>
          <p:cNvSpPr>
            <a:spLocks noGrp="1"/>
          </p:cNvSpPr>
          <p:nvPr>
            <p:ph type="title"/>
          </p:nvPr>
        </p:nvSpPr>
        <p:spPr/>
        <p:txBody>
          <a:bodyPr/>
          <a:lstStyle/>
          <a:p>
            <a:pPr algn="ctr"/>
            <a:r>
              <a:rPr lang="en-GB" dirty="0">
                <a:latin typeface="Gill Sans Nova" panose="020B0602020104020203" pitchFamily="34" charset="0"/>
              </a:rPr>
              <a:t>Isis &amp; Osiris</a:t>
            </a:r>
          </a:p>
        </p:txBody>
      </p:sp>
      <p:sp>
        <p:nvSpPr>
          <p:cNvPr id="3" name="Content Placeholder 2">
            <a:extLst>
              <a:ext uri="{FF2B5EF4-FFF2-40B4-BE49-F238E27FC236}">
                <a16:creationId xmlns:a16="http://schemas.microsoft.com/office/drawing/2014/main" id="{EC82DC22-8BB0-D12F-F500-CE3ABB039AB1}"/>
              </a:ext>
            </a:extLst>
          </p:cNvPr>
          <p:cNvSpPr>
            <a:spLocks noGrp="1"/>
          </p:cNvSpPr>
          <p:nvPr>
            <p:ph idx="1"/>
          </p:nvPr>
        </p:nvSpPr>
        <p:spPr>
          <a:xfrm>
            <a:off x="838200" y="1515979"/>
            <a:ext cx="10515600" cy="4660984"/>
          </a:xfrm>
        </p:spPr>
        <p:txBody>
          <a:bodyPr/>
          <a:lstStyle/>
          <a:p>
            <a:r>
              <a:rPr lang="en-GB" dirty="0">
                <a:latin typeface="Gill Sans Nova" panose="020B0602020104020203" pitchFamily="34" charset="0"/>
              </a:rPr>
              <a:t>The essay on Isis &amp; Osiris, likewise, not only Hellenises, but rationalises the gods:</a:t>
            </a:r>
          </a:p>
          <a:p>
            <a:pPr lvl="1"/>
            <a:r>
              <a:rPr lang="en-GB" dirty="0">
                <a:latin typeface="Gill Sans Nova" panose="020B0602020104020203" pitchFamily="34" charset="0"/>
              </a:rPr>
              <a:t>For the search for truth requires for its study and investigation the consideration of sacred subjects, and it is a work more hallowed than any form of holy living or temple service; and, not least of all, it is well-pleasing to that goddess whom you worship, a goddess exceptionally wise and a lover of wisdom, to whom, as her name at least seems to indicate, knowledge and understanding are in the highest degree appropriate. For Isis is a Greek word [a derivation of </a:t>
            </a:r>
            <a:r>
              <a:rPr lang="en-GB" i="1" dirty="0" err="1">
                <a:latin typeface="Gill Sans Nova" panose="020B0602020104020203" pitchFamily="34" charset="0"/>
              </a:rPr>
              <a:t>oida</a:t>
            </a:r>
            <a:r>
              <a:rPr lang="en-GB" dirty="0">
                <a:latin typeface="Gill Sans Nova" panose="020B0602020104020203" pitchFamily="34" charset="0"/>
              </a:rPr>
              <a:t>, “I know],​ and so also is Typhon, her enemy, who is conceited, as his name implies,​ [</a:t>
            </a:r>
            <a:r>
              <a:rPr lang="en-GB" i="1" dirty="0" err="1">
                <a:latin typeface="Gill Sans Nova" panose="020B0602020104020203" pitchFamily="34" charset="0"/>
              </a:rPr>
              <a:t>typhw</a:t>
            </a:r>
            <a:r>
              <a:rPr lang="en-GB" dirty="0">
                <a:latin typeface="Gill Sans Nova" panose="020B0602020104020203" pitchFamily="34" charset="0"/>
              </a:rPr>
              <a:t>, “I puff up”]</a:t>
            </a:r>
            <a:r>
              <a:rPr lang="en-GB" i="1" dirty="0">
                <a:latin typeface="Gill Sans Nova" panose="020B0602020104020203" pitchFamily="34" charset="0"/>
              </a:rPr>
              <a:t> </a:t>
            </a:r>
            <a:r>
              <a:rPr lang="en-GB" dirty="0">
                <a:latin typeface="Gill Sans Nova" panose="020B0602020104020203" pitchFamily="34" charset="0"/>
              </a:rPr>
              <a:t>because of his ignorance and self-deception. (352b)</a:t>
            </a:r>
          </a:p>
          <a:p>
            <a:pPr lvl="1"/>
            <a:endParaRPr lang="en-GB" dirty="0">
              <a:latin typeface="Gill Sans Nova" panose="020B0602020104020203" pitchFamily="34" charset="0"/>
            </a:endParaRPr>
          </a:p>
        </p:txBody>
      </p:sp>
    </p:spTree>
    <p:extLst>
      <p:ext uri="{BB962C8B-B14F-4D97-AF65-F5344CB8AC3E}">
        <p14:creationId xmlns:p14="http://schemas.microsoft.com/office/powerpoint/2010/main" val="11326021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A7364E-667A-E9D5-2840-002E7371CC03}"/>
              </a:ext>
            </a:extLst>
          </p:cNvPr>
          <p:cNvSpPr>
            <a:spLocks noGrp="1"/>
          </p:cNvSpPr>
          <p:nvPr>
            <p:ph idx="1"/>
          </p:nvPr>
        </p:nvSpPr>
        <p:spPr>
          <a:xfrm>
            <a:off x="838200" y="962526"/>
            <a:ext cx="10515600" cy="5214437"/>
          </a:xfrm>
        </p:spPr>
        <p:txBody>
          <a:bodyPr>
            <a:normAutofit fontScale="70000" lnSpcReduction="20000"/>
          </a:bodyPr>
          <a:lstStyle/>
          <a:p>
            <a:pPr>
              <a:lnSpc>
                <a:spcPct val="160000"/>
              </a:lnSpc>
            </a:pPr>
            <a:r>
              <a:rPr lang="en-GB" dirty="0">
                <a:latin typeface="Gill Sans Nova" panose="020B0602020104020203" pitchFamily="34" charset="0"/>
              </a:rPr>
              <a:t>Throughout the text, Plutarch attempts to “rationalise” the exotic rituals of the priests:</a:t>
            </a:r>
          </a:p>
          <a:p>
            <a:pPr lvl="1">
              <a:lnSpc>
                <a:spcPct val="160000"/>
              </a:lnSpc>
            </a:pPr>
            <a:r>
              <a:rPr lang="en-GB" dirty="0">
                <a:latin typeface="Gill Sans Nova" panose="020B0602020104020203" pitchFamily="34" charset="0"/>
              </a:rPr>
              <a:t>For this reason, too, the fact that the deceased votaries of Isis are decked with these garments is a sign that these sacred writings accompany them, cand that they pass to the other world possessed of these and of naught else. It is a fact, </a:t>
            </a:r>
            <a:r>
              <a:rPr lang="en-GB" dirty="0" err="1">
                <a:latin typeface="Gill Sans Nova" panose="020B0602020104020203" pitchFamily="34" charset="0"/>
              </a:rPr>
              <a:t>Clea</a:t>
            </a:r>
            <a:r>
              <a:rPr lang="en-GB" dirty="0">
                <a:latin typeface="Gill Sans Nova" panose="020B0602020104020203" pitchFamily="34" charset="0"/>
              </a:rPr>
              <a:t>, that having a beard and wearing a coarse cloak does not make philosophers, nor does dressing in linen and shaving the hair make votaries of Isis; but the true votary of Isis is he who, when he has legitimately received what is set forth in the ceremonies connected with these gods, uses reason in investigating and in studying the truth contained therein. (352c).</a:t>
            </a:r>
          </a:p>
          <a:p>
            <a:pPr lvl="1">
              <a:lnSpc>
                <a:spcPct val="160000"/>
              </a:lnSpc>
            </a:pPr>
            <a:r>
              <a:rPr lang="en-GB" dirty="0">
                <a:latin typeface="Gill Sans Nova" panose="020B0602020104020203" pitchFamily="34" charset="0"/>
              </a:rPr>
              <a:t>this consecration, by a strict regimen and by abstinence from many kinds of food and from the lusts of the flesh, curtails licentiousness and the love of pleasure, and induces a habit of patient submission to the stern and rigorous services in shrines, the end and aim of which is the knowledge of Him who is the First, the Lord of All, the Ideal One.​ Him does the goddess urge us to seek, since He is near her and with her and in close communion. (352b)</a:t>
            </a:r>
          </a:p>
        </p:txBody>
      </p:sp>
    </p:spTree>
    <p:extLst>
      <p:ext uri="{BB962C8B-B14F-4D97-AF65-F5344CB8AC3E}">
        <p14:creationId xmlns:p14="http://schemas.microsoft.com/office/powerpoint/2010/main" val="14777813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EA344-101B-3B35-7B80-2E42BF509EF8}"/>
              </a:ext>
            </a:extLst>
          </p:cNvPr>
          <p:cNvSpPr>
            <a:spLocks noGrp="1"/>
          </p:cNvSpPr>
          <p:nvPr>
            <p:ph type="title"/>
          </p:nvPr>
        </p:nvSpPr>
        <p:spPr/>
        <p:txBody>
          <a:bodyPr/>
          <a:lstStyle/>
          <a:p>
            <a:pPr algn="ctr"/>
            <a:r>
              <a:rPr lang="en-GB" dirty="0">
                <a:latin typeface="Gill Sans Nova" panose="020B0602020104020203" pitchFamily="34" charset="0"/>
              </a:rPr>
              <a:t>Plutarch’s Reception</a:t>
            </a:r>
          </a:p>
        </p:txBody>
      </p:sp>
      <p:sp>
        <p:nvSpPr>
          <p:cNvPr id="3" name="Content Placeholder 2">
            <a:extLst>
              <a:ext uri="{FF2B5EF4-FFF2-40B4-BE49-F238E27FC236}">
                <a16:creationId xmlns:a16="http://schemas.microsoft.com/office/drawing/2014/main" id="{B343D85F-CBB2-B9B0-F2E0-33322F0F6EC7}"/>
              </a:ext>
            </a:extLst>
          </p:cNvPr>
          <p:cNvSpPr>
            <a:spLocks noGrp="1"/>
          </p:cNvSpPr>
          <p:nvPr>
            <p:ph idx="1"/>
          </p:nvPr>
        </p:nvSpPr>
        <p:spPr/>
        <p:txBody>
          <a:bodyPr>
            <a:normAutofit lnSpcReduction="10000"/>
          </a:bodyPr>
          <a:lstStyle/>
          <a:p>
            <a:r>
              <a:rPr lang="en-GB" dirty="0">
                <a:latin typeface="Gill Sans Nova" panose="020B0602020104020203" pitchFamily="34" charset="0"/>
              </a:rPr>
              <a:t>Other themes of Plutarch: “demons” (</a:t>
            </a:r>
            <a:r>
              <a:rPr lang="en-GB" i="1" dirty="0" err="1">
                <a:latin typeface="Gill Sans Nova" panose="020B0602020104020203" pitchFamily="34" charset="0"/>
              </a:rPr>
              <a:t>daimones</a:t>
            </a:r>
            <a:r>
              <a:rPr lang="en-GB" dirty="0">
                <a:latin typeface="Gill Sans Nova" panose="020B0602020104020203" pitchFamily="34" charset="0"/>
              </a:rPr>
              <a:t>) as intermediaries between mortals and divine; which are invoked in religious rites. </a:t>
            </a:r>
          </a:p>
          <a:p>
            <a:r>
              <a:rPr lang="en-GB" dirty="0">
                <a:latin typeface="Gill Sans Nova" panose="020B0602020104020203" pitchFamily="34" charset="0"/>
              </a:rPr>
              <a:t>The correctness of names: names are not arbitrary, but are connected to the “essence” of a thing (even if they’re Egyptian and the “real meaning” is in Greek…)</a:t>
            </a:r>
          </a:p>
          <a:p>
            <a:r>
              <a:rPr lang="en-GB" dirty="0">
                <a:latin typeface="Gill Sans Nova" panose="020B0602020104020203" pitchFamily="34" charset="0"/>
              </a:rPr>
              <a:t>Plutarch is something of an odd-ball: he’s not an academic; nor does he give his philosophy systematically. Rather, he:</a:t>
            </a:r>
          </a:p>
          <a:p>
            <a:pPr marL="0" indent="0" algn="l">
              <a:buNone/>
            </a:pPr>
            <a:r>
              <a:rPr lang="en-GB" sz="1800" b="0" i="0" u="none" strike="noStrike" baseline="0" dirty="0">
                <a:latin typeface="Gill Sans Nova" panose="020B0602020104020203" pitchFamily="34" charset="0"/>
              </a:rPr>
              <a:t>we have enough of Plutarch to know that he did not leave behind the clearly articulated Platonic system that was thought to have been influential, for he often communicates obliquely, making considerable use of multi-speaker dialogues when writing in the Platonic tradition, sometimes employing myth and metaphor to hint at his deepest views, and at others applying Platonism to more peripheral questions of some contemporary interest. (</a:t>
            </a:r>
            <a:r>
              <a:rPr lang="en-GB" sz="1800" b="0" i="0" u="none" strike="noStrike" baseline="0" dirty="0" err="1">
                <a:latin typeface="Gill Sans Nova" panose="020B0602020104020203" pitchFamily="34" charset="0"/>
              </a:rPr>
              <a:t>CHoAP</a:t>
            </a:r>
            <a:r>
              <a:rPr lang="en-GB" sz="1800" b="0" i="0" u="none" strike="noStrike" baseline="0" dirty="0">
                <a:latin typeface="Gill Sans Nova" panose="020B0602020104020203" pitchFamily="34" charset="0"/>
              </a:rPr>
              <a:t> p.71)</a:t>
            </a:r>
          </a:p>
          <a:p>
            <a:pPr marL="0" indent="0" algn="l">
              <a:buNone/>
            </a:pPr>
            <a:r>
              <a:rPr lang="en-GB" sz="1800" dirty="0">
                <a:latin typeface="Gill Sans Nova" panose="020B0602020104020203" pitchFamily="34" charset="0"/>
              </a:rPr>
              <a:t>However, he’s an influence on Proclus, Apuleius, and Aulus </a:t>
            </a:r>
            <a:r>
              <a:rPr lang="en-GB" sz="1800" dirty="0" err="1">
                <a:latin typeface="Gill Sans Nova" panose="020B0602020104020203" pitchFamily="34" charset="0"/>
              </a:rPr>
              <a:t>Gellius</a:t>
            </a:r>
            <a:r>
              <a:rPr lang="en-GB" sz="1800" dirty="0">
                <a:latin typeface="Gill Sans Nova" panose="020B0602020104020203" pitchFamily="34" charset="0"/>
              </a:rPr>
              <a:t>. </a:t>
            </a:r>
            <a:endParaRPr lang="en-GB" dirty="0">
              <a:latin typeface="Gill Sans Nova" panose="020B0602020104020203" pitchFamily="34" charset="0"/>
            </a:endParaRPr>
          </a:p>
        </p:txBody>
      </p:sp>
    </p:spTree>
    <p:extLst>
      <p:ext uri="{BB962C8B-B14F-4D97-AF65-F5344CB8AC3E}">
        <p14:creationId xmlns:p14="http://schemas.microsoft.com/office/powerpoint/2010/main" val="29927974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1B81E-2730-7FAE-060F-9F8D180B9D08}"/>
              </a:ext>
            </a:extLst>
          </p:cNvPr>
          <p:cNvSpPr>
            <a:spLocks noGrp="1"/>
          </p:cNvSpPr>
          <p:nvPr>
            <p:ph type="title"/>
          </p:nvPr>
        </p:nvSpPr>
        <p:spPr/>
        <p:txBody>
          <a:bodyPr/>
          <a:lstStyle/>
          <a:p>
            <a:pPr algn="ctr"/>
            <a:r>
              <a:rPr lang="en-GB" dirty="0">
                <a:latin typeface="Gill Sans Nova" panose="020B0602020104020203" pitchFamily="34" charset="0"/>
              </a:rPr>
              <a:t>The Second Sophistic</a:t>
            </a:r>
          </a:p>
        </p:txBody>
      </p:sp>
      <p:sp>
        <p:nvSpPr>
          <p:cNvPr id="3" name="Content Placeholder 2">
            <a:extLst>
              <a:ext uri="{FF2B5EF4-FFF2-40B4-BE49-F238E27FC236}">
                <a16:creationId xmlns:a16="http://schemas.microsoft.com/office/drawing/2014/main" id="{2E6961C0-B052-577C-9300-B62C1B00F622}"/>
              </a:ext>
            </a:extLst>
          </p:cNvPr>
          <p:cNvSpPr>
            <a:spLocks noGrp="1"/>
          </p:cNvSpPr>
          <p:nvPr>
            <p:ph idx="1"/>
          </p:nvPr>
        </p:nvSpPr>
        <p:spPr/>
        <p:txBody>
          <a:bodyPr>
            <a:normAutofit fontScale="85000" lnSpcReduction="10000"/>
          </a:bodyPr>
          <a:lstStyle/>
          <a:p>
            <a:pPr marL="0" indent="0">
              <a:lnSpc>
                <a:spcPct val="160000"/>
              </a:lnSpc>
              <a:buNone/>
            </a:pPr>
            <a:r>
              <a:rPr lang="en-GB" dirty="0">
                <a:latin typeface="Gill Sans Nova" panose="020B0602020104020203" pitchFamily="34" charset="0"/>
              </a:rPr>
              <a:t>Plato was also a big influence on the “</a:t>
            </a:r>
            <a:r>
              <a:rPr lang="en-GB" dirty="0" err="1">
                <a:latin typeface="Gill Sans Nova" panose="020B0602020104020203" pitchFamily="34" charset="0"/>
              </a:rPr>
              <a:t>Atticising</a:t>
            </a:r>
            <a:r>
              <a:rPr lang="en-GB" dirty="0">
                <a:latin typeface="Gill Sans Nova" panose="020B0602020104020203" pitchFamily="34" charset="0"/>
              </a:rPr>
              <a:t>” style of the “Second Sophistic”.</a:t>
            </a:r>
          </a:p>
          <a:p>
            <a:pPr lvl="1">
              <a:lnSpc>
                <a:spcPct val="160000"/>
              </a:lnSpc>
            </a:pPr>
            <a:r>
              <a:rPr lang="en-GB" sz="1400" b="0" i="0" u="none" strike="noStrike" baseline="0" dirty="0">
                <a:latin typeface="Gill Sans Nova" panose="020B0602020104020203" pitchFamily="34" charset="0"/>
              </a:rPr>
              <a:t>‘firmly set in his importance and magnificent solemnity’ (“Longinus” </a:t>
            </a:r>
            <a:r>
              <a:rPr lang="en-GB" sz="1400" b="0" i="1" u="none" strike="noStrike" baseline="0" dirty="0">
                <a:latin typeface="Gill Sans Nova" panose="020B0602020104020203" pitchFamily="34" charset="0"/>
              </a:rPr>
              <a:t>On the Sublime</a:t>
            </a:r>
            <a:r>
              <a:rPr lang="en-GB" sz="1400" b="0" u="none" strike="noStrike" baseline="0" dirty="0">
                <a:latin typeface="Gill Sans Nova" panose="020B0602020104020203" pitchFamily="34" charset="0"/>
              </a:rPr>
              <a:t>)</a:t>
            </a:r>
          </a:p>
          <a:p>
            <a:pPr lvl="1">
              <a:lnSpc>
                <a:spcPct val="160000"/>
              </a:lnSpc>
            </a:pPr>
            <a:r>
              <a:rPr lang="en-GB" sz="1400" b="0" i="0" u="none" strike="noStrike" baseline="0" dirty="0">
                <a:latin typeface="Gill Sans Nova" panose="020B0602020104020203" pitchFamily="34" charset="0"/>
              </a:rPr>
              <a:t>‘high thoughts, perfect Attic style, grace, persuasion, insight, subtlety, and cogency of well-ordered demonstration’ (Lucian </a:t>
            </a:r>
            <a:r>
              <a:rPr lang="en-GB" sz="1400" b="0" i="1" u="none" strike="noStrike" baseline="0" dirty="0">
                <a:latin typeface="Gill Sans Nova" panose="020B0602020104020203" pitchFamily="34" charset="0"/>
              </a:rPr>
              <a:t>Piscator</a:t>
            </a:r>
            <a:r>
              <a:rPr lang="en-GB" sz="1400" b="0" u="none" strike="noStrike" baseline="0" dirty="0">
                <a:latin typeface="Gill Sans Nova" panose="020B0602020104020203" pitchFamily="34" charset="0"/>
              </a:rPr>
              <a:t>)</a:t>
            </a:r>
          </a:p>
          <a:p>
            <a:pPr marL="0" indent="0">
              <a:lnSpc>
                <a:spcPct val="160000"/>
              </a:lnSpc>
              <a:buNone/>
            </a:pPr>
            <a:r>
              <a:rPr lang="en-GB" sz="1800" dirty="0">
                <a:latin typeface="Gill Sans Nova" panose="020B0602020104020203" pitchFamily="34" charset="0"/>
              </a:rPr>
              <a:t>However, they reject the dialectical subtleties of Plato:</a:t>
            </a:r>
          </a:p>
          <a:p>
            <a:pPr lvl="1">
              <a:lnSpc>
                <a:spcPct val="160000"/>
              </a:lnSpc>
            </a:pPr>
            <a:r>
              <a:rPr lang="en-GB" sz="1400" b="0" i="0" u="none" strike="noStrike" baseline="0" dirty="0">
                <a:latin typeface="Gill Sans Nova" panose="020B0602020104020203" pitchFamily="34" charset="0"/>
              </a:rPr>
              <a:t>Is the goal for us human beings so specialized and complicated a matter and so hard to grasp, so obscure and so implicated with lengthy study, that we could not achieve it except by humming and strumming and protracting geometrical lines this way and that, and exhausting ourselves in such pursuits, as if our aim were quite other than that of becoming good men? Maximus, </a:t>
            </a:r>
            <a:r>
              <a:rPr lang="en-GB" sz="1400" b="0" i="1" u="none" strike="noStrike" baseline="0" dirty="0" err="1">
                <a:latin typeface="Gill Sans Nova" panose="020B0602020104020203" pitchFamily="34" charset="0"/>
              </a:rPr>
              <a:t>Dialexis</a:t>
            </a:r>
            <a:r>
              <a:rPr lang="en-GB" sz="1400" b="0" i="1" u="none" strike="noStrike" baseline="0" dirty="0">
                <a:latin typeface="Gill Sans Nova" panose="020B0602020104020203" pitchFamily="34" charset="0"/>
              </a:rPr>
              <a:t> </a:t>
            </a:r>
            <a:r>
              <a:rPr lang="en-GB" sz="1400" b="0" i="0" u="none" strike="noStrike" baseline="0" dirty="0">
                <a:latin typeface="Gill Sans Nova" panose="020B0602020104020203" pitchFamily="34" charset="0"/>
              </a:rPr>
              <a:t>37.2</a:t>
            </a:r>
            <a:endParaRPr lang="en-GB" sz="1400" dirty="0">
              <a:latin typeface="Gill Sans Nova" panose="020B0602020104020203" pitchFamily="34" charset="0"/>
            </a:endParaRPr>
          </a:p>
          <a:p>
            <a:pPr marL="0" indent="0">
              <a:lnSpc>
                <a:spcPct val="160000"/>
              </a:lnSpc>
              <a:buNone/>
            </a:pPr>
            <a:r>
              <a:rPr lang="en-GB" sz="1800" dirty="0">
                <a:latin typeface="Gill Sans Nova" panose="020B0602020104020203" pitchFamily="34" charset="0"/>
              </a:rPr>
              <a:t>Their aim, rather, is the edification of the public by philosophical means.</a:t>
            </a:r>
          </a:p>
          <a:p>
            <a:pPr marL="0" indent="0">
              <a:lnSpc>
                <a:spcPct val="160000"/>
              </a:lnSpc>
              <a:buNone/>
            </a:pPr>
            <a:r>
              <a:rPr lang="en-GB" sz="1800" dirty="0">
                <a:latin typeface="Gill Sans Nova" panose="020B0602020104020203" pitchFamily="34" charset="0"/>
              </a:rPr>
              <a:t>Of course, they have to contend with Plato’s treatment of rhetoric in the </a:t>
            </a:r>
            <a:r>
              <a:rPr lang="en-GB" sz="1800" i="1" dirty="0">
                <a:latin typeface="Gill Sans Nova" panose="020B0602020104020203" pitchFamily="34" charset="0"/>
              </a:rPr>
              <a:t>Gorgias</a:t>
            </a:r>
            <a:r>
              <a:rPr lang="en-GB" sz="1800" dirty="0">
                <a:latin typeface="Gill Sans Nova" panose="020B0602020104020203" pitchFamily="34" charset="0"/>
              </a:rPr>
              <a:t>: rhetoric is not an art, but a mere “knack”.</a:t>
            </a:r>
          </a:p>
          <a:p>
            <a:pPr lvl="1">
              <a:lnSpc>
                <a:spcPct val="160000"/>
              </a:lnSpc>
            </a:pPr>
            <a:r>
              <a:rPr lang="en-GB" dirty="0">
                <a:latin typeface="Gill Sans Nova" panose="020B0602020104020203" pitchFamily="34" charset="0"/>
              </a:rPr>
              <a:t>Lucian </a:t>
            </a:r>
            <a:r>
              <a:rPr lang="en-GB" i="1" dirty="0">
                <a:latin typeface="Gill Sans Nova" panose="020B0602020104020203" pitchFamily="34" charset="0"/>
              </a:rPr>
              <a:t>On the Parasite</a:t>
            </a:r>
            <a:r>
              <a:rPr lang="en-GB" dirty="0">
                <a:latin typeface="Gill Sans Nova" panose="020B0602020104020203" pitchFamily="34" charset="0"/>
              </a:rPr>
              <a:t>: flattery and parasitism are rhetoric elevated to an art-form.</a:t>
            </a:r>
          </a:p>
          <a:p>
            <a:pPr marL="0" indent="0">
              <a:buNone/>
            </a:pPr>
            <a:endParaRPr lang="en-GB" sz="1800" dirty="0">
              <a:latin typeface="Bembo" panose="02020502050201020203" pitchFamily="18" charset="0"/>
            </a:endParaRPr>
          </a:p>
        </p:txBody>
      </p:sp>
    </p:spTree>
    <p:extLst>
      <p:ext uri="{BB962C8B-B14F-4D97-AF65-F5344CB8AC3E}">
        <p14:creationId xmlns:p14="http://schemas.microsoft.com/office/powerpoint/2010/main" val="39942647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7BF19-B87A-297D-B641-C3649DD2AC7B}"/>
              </a:ext>
            </a:extLst>
          </p:cNvPr>
          <p:cNvSpPr>
            <a:spLocks noGrp="1"/>
          </p:cNvSpPr>
          <p:nvPr>
            <p:ph type="title"/>
          </p:nvPr>
        </p:nvSpPr>
        <p:spPr/>
        <p:txBody>
          <a:bodyPr/>
          <a:lstStyle/>
          <a:p>
            <a:pPr algn="ctr"/>
            <a:r>
              <a:rPr lang="en-GB" dirty="0">
                <a:latin typeface="Gill Sans Nova" panose="020B0602020104020203" pitchFamily="34" charset="0"/>
              </a:rPr>
              <a:t>Numenius</a:t>
            </a:r>
          </a:p>
        </p:txBody>
      </p:sp>
      <p:sp>
        <p:nvSpPr>
          <p:cNvPr id="3" name="Content Placeholder 2">
            <a:extLst>
              <a:ext uri="{FF2B5EF4-FFF2-40B4-BE49-F238E27FC236}">
                <a16:creationId xmlns:a16="http://schemas.microsoft.com/office/drawing/2014/main" id="{FD31C60F-09F1-54EB-F7CB-7F39F02F55DE}"/>
              </a:ext>
            </a:extLst>
          </p:cNvPr>
          <p:cNvSpPr>
            <a:spLocks noGrp="1"/>
          </p:cNvSpPr>
          <p:nvPr>
            <p:ph idx="1"/>
          </p:nvPr>
        </p:nvSpPr>
        <p:spPr>
          <a:xfrm>
            <a:off x="838200" y="1690688"/>
            <a:ext cx="10515600" cy="4486275"/>
          </a:xfrm>
        </p:spPr>
        <p:txBody>
          <a:bodyPr>
            <a:normAutofit/>
          </a:bodyPr>
          <a:lstStyle/>
          <a:p>
            <a:r>
              <a:rPr lang="en-GB" dirty="0">
                <a:latin typeface="Gill Sans Nova" panose="020B0602020104020203" pitchFamily="34" charset="0"/>
              </a:rPr>
              <a:t>A very different style of the </a:t>
            </a:r>
            <a:r>
              <a:rPr lang="en-GB" i="1" dirty="0">
                <a:latin typeface="Gill Sans Nova" panose="020B0602020104020203" pitchFamily="34" charset="0"/>
              </a:rPr>
              <a:t>ad </a:t>
            </a:r>
            <a:r>
              <a:rPr lang="en-GB" i="1" dirty="0" err="1">
                <a:latin typeface="Gill Sans Nova" panose="020B0602020104020203" pitchFamily="34" charset="0"/>
              </a:rPr>
              <a:t>fontes</a:t>
            </a:r>
            <a:r>
              <a:rPr lang="en-GB" dirty="0">
                <a:latin typeface="Gill Sans Nova" panose="020B0602020104020203" pitchFamily="34" charset="0"/>
              </a:rPr>
              <a:t> approach is found in the shadowy figure of </a:t>
            </a:r>
            <a:r>
              <a:rPr lang="en-GB" b="1" dirty="0">
                <a:latin typeface="Gill Sans Nova" panose="020B0602020104020203" pitchFamily="34" charset="0"/>
              </a:rPr>
              <a:t>Numenius </a:t>
            </a:r>
            <a:r>
              <a:rPr lang="en-GB" dirty="0">
                <a:latin typeface="Gill Sans Nova" panose="020B0602020104020203" pitchFamily="34" charset="0"/>
              </a:rPr>
              <a:t>(2</a:t>
            </a:r>
            <a:r>
              <a:rPr lang="en-GB" baseline="30000" dirty="0">
                <a:latin typeface="Gill Sans Nova" panose="020B0602020104020203" pitchFamily="34" charset="0"/>
              </a:rPr>
              <a:t>nd</a:t>
            </a:r>
            <a:r>
              <a:rPr lang="en-GB" dirty="0">
                <a:latin typeface="Gill Sans Nova" panose="020B0602020104020203" pitchFamily="34" charset="0"/>
              </a:rPr>
              <a:t> C. AD)</a:t>
            </a:r>
          </a:p>
          <a:p>
            <a:r>
              <a:rPr lang="en-GB" dirty="0">
                <a:latin typeface="Gill Sans Nova" panose="020B0602020104020203" pitchFamily="34" charset="0"/>
              </a:rPr>
              <a:t>Little of his work today survives except for fragments. </a:t>
            </a:r>
          </a:p>
          <a:p>
            <a:r>
              <a:rPr lang="en-GB" dirty="0">
                <a:latin typeface="Gill Sans Nova" panose="020B0602020104020203" pitchFamily="34" charset="0"/>
              </a:rPr>
              <a:t>However, he’s important not only as a key influence on </a:t>
            </a:r>
            <a:r>
              <a:rPr lang="en-GB" b="1" dirty="0">
                <a:latin typeface="Gill Sans Nova" panose="020B0602020104020203" pitchFamily="34" charset="0"/>
              </a:rPr>
              <a:t>Plotinus</a:t>
            </a:r>
            <a:r>
              <a:rPr lang="en-GB" dirty="0">
                <a:latin typeface="Gill Sans Nova" panose="020B0602020104020203" pitchFamily="34" charset="0"/>
              </a:rPr>
              <a:t>; but also on the Church Fathers (especially </a:t>
            </a:r>
            <a:r>
              <a:rPr lang="en-GB" b="1" dirty="0">
                <a:latin typeface="Gill Sans Nova" panose="020B0602020104020203" pitchFamily="34" charset="0"/>
              </a:rPr>
              <a:t>Origen</a:t>
            </a:r>
            <a:r>
              <a:rPr lang="en-GB" dirty="0">
                <a:latin typeface="Gill Sans Nova" panose="020B0602020104020203" pitchFamily="34" charset="0"/>
              </a:rPr>
              <a:t>), because of his positive reception of Jewish scripture; his “allegorising” method; and  his prefiguration of the Trinity.</a:t>
            </a:r>
          </a:p>
          <a:p>
            <a:pPr lvl="1"/>
            <a:r>
              <a:rPr lang="en-GB" sz="1400" b="0" i="1" u="none" strike="noStrike" baseline="0" dirty="0">
                <a:latin typeface="Gill Sans Nova" panose="020B0602020104020203" pitchFamily="34" charset="0"/>
              </a:rPr>
              <a:t>This, then, is what Numenius has said, expounding with clarity the doctrines that were both Plato’s and, much earlier, those of Moses. It lends plausibility to the attribution to him of the motto in which (as it is recorded) he said: </a:t>
            </a:r>
            <a:r>
              <a:rPr lang="en-GB" sz="1400" b="0" i="0" u="none" strike="noStrike" baseline="0" dirty="0">
                <a:latin typeface="Gill Sans Nova" panose="020B0602020104020203" pitchFamily="34" charset="0"/>
              </a:rPr>
              <a:t>‘For what is Plato but Moses speaking Attic Greek?’ (</a:t>
            </a:r>
            <a:r>
              <a:rPr lang="en-GB" sz="1400" b="0" i="1" u="none" strike="noStrike" baseline="0" dirty="0">
                <a:latin typeface="Gill Sans Nova" panose="020B0602020104020203" pitchFamily="34" charset="0"/>
              </a:rPr>
              <a:t>PE </a:t>
            </a:r>
            <a:r>
              <a:rPr lang="en-GB" sz="1400" b="0" i="0" u="none" strike="noStrike" baseline="0" dirty="0">
                <a:latin typeface="Gill Sans Nova" panose="020B0602020104020203" pitchFamily="34" charset="0"/>
              </a:rPr>
              <a:t>xi. 10.12-14, 526d- 527a)</a:t>
            </a:r>
          </a:p>
          <a:p>
            <a:pPr lvl="1"/>
            <a:r>
              <a:rPr lang="en-GB" sz="1400" b="0" i="0" u="none" strike="noStrike" baseline="0" dirty="0">
                <a:latin typeface="Gill Sans Nova" panose="020B0602020104020203" pitchFamily="34" charset="0"/>
              </a:rPr>
              <a:t>The philosopher Porphyry is of this opinion (though it would be amazing if he said anything very different from Numenius) – Proclus, </a:t>
            </a:r>
            <a:r>
              <a:rPr lang="en-GB" sz="1400" b="0" i="1" u="none" strike="noStrike" baseline="0" dirty="0">
                <a:latin typeface="Gill Sans Nova" panose="020B0602020104020203" pitchFamily="34" charset="0"/>
              </a:rPr>
              <a:t>Commentary on the Timaeus</a:t>
            </a:r>
            <a:endParaRPr lang="en-GB" dirty="0">
              <a:latin typeface="Gill Sans Nova" panose="020B0602020104020203" pitchFamily="34" charset="0"/>
            </a:endParaRPr>
          </a:p>
        </p:txBody>
      </p:sp>
    </p:spTree>
    <p:extLst>
      <p:ext uri="{BB962C8B-B14F-4D97-AF65-F5344CB8AC3E}">
        <p14:creationId xmlns:p14="http://schemas.microsoft.com/office/powerpoint/2010/main" val="26056032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1CC44-FC42-D6D4-06C4-DA673EADB029}"/>
              </a:ext>
            </a:extLst>
          </p:cNvPr>
          <p:cNvSpPr>
            <a:spLocks noGrp="1"/>
          </p:cNvSpPr>
          <p:nvPr>
            <p:ph type="title"/>
          </p:nvPr>
        </p:nvSpPr>
        <p:spPr/>
        <p:txBody>
          <a:bodyPr/>
          <a:lstStyle/>
          <a:p>
            <a:pPr algn="ctr"/>
            <a:r>
              <a:rPr lang="en-GB" dirty="0">
                <a:latin typeface="Gill Sans Nova" panose="020B0602020104020203" pitchFamily="34" charset="0"/>
              </a:rPr>
              <a:t>Numenius</a:t>
            </a:r>
          </a:p>
        </p:txBody>
      </p:sp>
      <p:sp>
        <p:nvSpPr>
          <p:cNvPr id="3" name="Content Placeholder 2">
            <a:extLst>
              <a:ext uri="{FF2B5EF4-FFF2-40B4-BE49-F238E27FC236}">
                <a16:creationId xmlns:a16="http://schemas.microsoft.com/office/drawing/2014/main" id="{EA4C6795-901A-B3CE-3388-49B2B17B633E}"/>
              </a:ext>
            </a:extLst>
          </p:cNvPr>
          <p:cNvSpPr>
            <a:spLocks noGrp="1"/>
          </p:cNvSpPr>
          <p:nvPr>
            <p:ph idx="1"/>
          </p:nvPr>
        </p:nvSpPr>
        <p:spPr>
          <a:xfrm>
            <a:off x="838200" y="1419726"/>
            <a:ext cx="10515600" cy="4757237"/>
          </a:xfrm>
        </p:spPr>
        <p:txBody>
          <a:bodyPr>
            <a:normAutofit fontScale="77500" lnSpcReduction="20000"/>
          </a:bodyPr>
          <a:lstStyle/>
          <a:p>
            <a:pPr marL="0" indent="0" algn="l">
              <a:lnSpc>
                <a:spcPct val="160000"/>
              </a:lnSpc>
              <a:buNone/>
            </a:pPr>
            <a:r>
              <a:rPr lang="en-GB" sz="1800" b="0" i="0" u="none" strike="noStrike" baseline="0" dirty="0">
                <a:latin typeface="Gill Sans Nova" panose="020B0602020104020203" pitchFamily="34" charset="0"/>
              </a:rPr>
              <a:t>Numenius agrees with Plutarch in thinking there is a “common thread” linking different religious rites, even the seemingly-irrational:</a:t>
            </a:r>
          </a:p>
          <a:p>
            <a:pPr>
              <a:lnSpc>
                <a:spcPct val="160000"/>
              </a:lnSpc>
            </a:pPr>
            <a:r>
              <a:rPr lang="en-GB" sz="1800" b="0" i="0" u="none" strike="noStrike" baseline="0" dirty="0">
                <a:latin typeface="Gill Sans Nova" panose="020B0602020104020203" pitchFamily="34" charset="0"/>
              </a:rPr>
              <a:t>‘On this matter, when one has set out a position and drawn one’s conclusions, it will be necessary to retire into the testimony of Plato and bind it all together by the words of Pythagoras; and to call on the aid of those nations held in honour, as Plato did, adducing their rites and ordinances and their rituals of consecration – whatever Brahmans and Jews and Magi and Egyptians have organised.’ - PE ix 7.1, 411bc.</a:t>
            </a:r>
          </a:p>
          <a:p>
            <a:pPr algn="l">
              <a:lnSpc>
                <a:spcPct val="160000"/>
              </a:lnSpc>
            </a:pPr>
            <a:r>
              <a:rPr lang="en-GB" sz="1800" b="0" i="0" u="none" strike="noStrike" baseline="0" dirty="0">
                <a:latin typeface="Gill Sans Nova" panose="020B0602020104020203" pitchFamily="34" charset="0"/>
              </a:rPr>
              <a:t>They call him ‘Delphine’ Apollo </a:t>
            </a:r>
            <a:r>
              <a:rPr lang="en-GB" sz="1800" b="0" i="1" u="none" strike="noStrike" baseline="0" dirty="0">
                <a:latin typeface="Gill Sans Nova" panose="020B0602020104020203" pitchFamily="34" charset="0"/>
              </a:rPr>
              <a:t>ek </a:t>
            </a:r>
            <a:r>
              <a:rPr lang="en-GB" sz="1800" b="0" i="1" u="none" strike="noStrike" baseline="0" dirty="0" err="1">
                <a:latin typeface="Gill Sans Nova" panose="020B0602020104020203" pitchFamily="34" charset="0"/>
              </a:rPr>
              <a:t>tou</a:t>
            </a:r>
            <a:r>
              <a:rPr lang="en-GB" sz="1800" b="0" i="1" u="none" strike="noStrike" baseline="0" dirty="0">
                <a:latin typeface="Gill Sans Nova" panose="020B0602020104020203" pitchFamily="34" charset="0"/>
              </a:rPr>
              <a:t> </a:t>
            </a:r>
            <a:r>
              <a:rPr lang="en-GB" sz="1800" b="0" i="1" u="none" strike="noStrike" baseline="0" dirty="0" err="1">
                <a:latin typeface="Gill Sans Nova" panose="020B0602020104020203" pitchFamily="34" charset="0"/>
              </a:rPr>
              <a:t>deloun</a:t>
            </a:r>
            <a:r>
              <a:rPr lang="en-GB" sz="1800" b="0" i="1" u="none" strike="noStrike" baseline="0" dirty="0">
                <a:latin typeface="Gill Sans Nova" panose="020B0602020104020203" pitchFamily="34" charset="0"/>
              </a:rPr>
              <a:t> ta </a:t>
            </a:r>
            <a:r>
              <a:rPr lang="en-GB" sz="1800" b="0" i="1" u="none" strike="noStrike" baseline="0" dirty="0" err="1">
                <a:latin typeface="Gill Sans Nova" panose="020B0602020104020203" pitchFamily="34" charset="0"/>
              </a:rPr>
              <a:t>aphane</a:t>
            </a:r>
            <a:r>
              <a:rPr lang="el-GR" sz="1800" b="0" i="0" u="none" strike="noStrike" baseline="0" dirty="0">
                <a:latin typeface="Gill Sans Nova" panose="020B0602020104020203" pitchFamily="34" charset="0"/>
              </a:rPr>
              <a:t>– </a:t>
            </a:r>
            <a:r>
              <a:rPr lang="en-GB" sz="1800" b="0" i="0" u="none" strike="noStrike" baseline="0" dirty="0">
                <a:latin typeface="Gill Sans Nova" panose="020B0602020104020203" pitchFamily="34" charset="0"/>
              </a:rPr>
              <a:t>i.e. because he shows in the clarity of light what was obscure; or else, as Numenius thinks, because he is one and unique. For he says that in early Greek the word </a:t>
            </a:r>
            <a:r>
              <a:rPr lang="en-GB" sz="1800" b="0" i="1" u="none" strike="noStrike" baseline="0" dirty="0" err="1">
                <a:latin typeface="Gill Sans Nova" panose="020B0602020104020203" pitchFamily="34" charset="0"/>
              </a:rPr>
              <a:t>delphos</a:t>
            </a:r>
            <a:r>
              <a:rPr lang="en-GB" sz="1800" b="0" i="1" u="none" strike="noStrike" baseline="0" dirty="0">
                <a:latin typeface="Gill Sans Nova" panose="020B0602020104020203" pitchFamily="34" charset="0"/>
              </a:rPr>
              <a:t> </a:t>
            </a:r>
            <a:r>
              <a:rPr lang="en-GB" sz="1800" b="0" i="0" u="none" strike="noStrike" baseline="0" dirty="0">
                <a:latin typeface="Gill Sans Nova" panose="020B0602020104020203" pitchFamily="34" charset="0"/>
              </a:rPr>
              <a:t>meant ‘one’: this is why (he says) the word for brother is </a:t>
            </a:r>
            <a:r>
              <a:rPr lang="en-GB" sz="1800" b="0" i="1" u="none" strike="noStrike" baseline="0" dirty="0">
                <a:latin typeface="Gill Sans Nova" panose="020B0602020104020203" pitchFamily="34" charset="0"/>
              </a:rPr>
              <a:t>a-</a:t>
            </a:r>
            <a:r>
              <a:rPr lang="en-GB" sz="1800" b="0" i="1" u="none" strike="noStrike" baseline="0" dirty="0" err="1">
                <a:latin typeface="Gill Sans Nova" panose="020B0602020104020203" pitchFamily="34" charset="0"/>
              </a:rPr>
              <a:t>delphos</a:t>
            </a:r>
            <a:r>
              <a:rPr lang="en-GB" sz="1800" b="0" i="1" u="none" strike="noStrike" baseline="0" dirty="0">
                <a:latin typeface="Gill Sans Nova" panose="020B0602020104020203" pitchFamily="34" charset="0"/>
              </a:rPr>
              <a:t> </a:t>
            </a:r>
            <a:r>
              <a:rPr lang="en-GB" sz="1800" b="0" i="0" u="none" strike="noStrike" baseline="0" dirty="0">
                <a:latin typeface="Gill Sans Nova" panose="020B0602020104020203" pitchFamily="34" charset="0"/>
              </a:rPr>
              <a:t>as if to say someone who is ‘not alone’. (</a:t>
            </a:r>
            <a:r>
              <a:rPr lang="en-GB" sz="1800" b="0" i="0" u="none" strike="noStrike" baseline="0" dirty="0" err="1">
                <a:latin typeface="Gill Sans Nova" panose="020B0602020104020203" pitchFamily="34" charset="0"/>
              </a:rPr>
              <a:t>Macrobius</a:t>
            </a:r>
            <a:r>
              <a:rPr lang="en-GB" sz="1800" b="0" i="0" u="none" strike="noStrike" baseline="0" dirty="0">
                <a:latin typeface="Gill Sans Nova" panose="020B0602020104020203" pitchFamily="34" charset="0"/>
              </a:rPr>
              <a:t>, </a:t>
            </a:r>
            <a:r>
              <a:rPr lang="en-GB" sz="1800" b="0" i="1" u="none" strike="noStrike" baseline="0" dirty="0">
                <a:latin typeface="Gill Sans Nova" panose="020B0602020104020203" pitchFamily="34" charset="0"/>
              </a:rPr>
              <a:t>Sat. </a:t>
            </a:r>
            <a:r>
              <a:rPr lang="en-GB" sz="1800" b="0" i="0" u="none" strike="noStrike" baseline="0" dirty="0" err="1">
                <a:latin typeface="Gill Sans Nova" panose="020B0602020104020203" pitchFamily="34" charset="0"/>
              </a:rPr>
              <a:t>i</a:t>
            </a:r>
            <a:r>
              <a:rPr lang="en-GB" sz="1800" b="0" i="0" u="none" strike="noStrike" baseline="0" dirty="0">
                <a:latin typeface="Gill Sans Nova" panose="020B0602020104020203" pitchFamily="34" charset="0"/>
              </a:rPr>
              <a:t>. 17.65, p. 99.1-16 Willis)</a:t>
            </a:r>
          </a:p>
          <a:p>
            <a:pPr algn="l">
              <a:lnSpc>
                <a:spcPct val="160000"/>
              </a:lnSpc>
            </a:pPr>
            <a:r>
              <a:rPr lang="en-GB" sz="1800" b="0" i="0" u="none" strike="noStrike" baseline="0" dirty="0">
                <a:latin typeface="Gill Sans Nova" panose="020B0602020104020203" pitchFamily="34" charset="0"/>
              </a:rPr>
              <a:t>Numenius the Roman thinks that Hermes represents the uttered word. For an embryo does not speak out, he says, until it has touched the earth, so that people rightly take ‘Maia’ to mean ‘earth’. (</a:t>
            </a:r>
            <a:r>
              <a:rPr lang="en-GB" sz="1800" b="0" i="0" u="none" strike="noStrike" baseline="0" dirty="0" err="1">
                <a:latin typeface="Gill Sans Nova" panose="020B0602020104020203" pitchFamily="34" charset="0"/>
              </a:rPr>
              <a:t>Lydus</a:t>
            </a:r>
            <a:r>
              <a:rPr lang="en-GB" sz="1800" b="0" i="0" u="none" strike="noStrike" baseline="0" dirty="0">
                <a:latin typeface="Gill Sans Nova" panose="020B0602020104020203" pitchFamily="34" charset="0"/>
              </a:rPr>
              <a:t>, </a:t>
            </a:r>
            <a:r>
              <a:rPr lang="en-GB" sz="1800" b="0" i="1" u="none" strike="noStrike" baseline="0" dirty="0">
                <a:latin typeface="Gill Sans Nova" panose="020B0602020104020203" pitchFamily="34" charset="0"/>
              </a:rPr>
              <a:t>de </a:t>
            </a:r>
            <a:r>
              <a:rPr lang="en-GB" sz="1800" b="0" i="1" u="none" strike="noStrike" baseline="0" dirty="0" err="1">
                <a:latin typeface="Gill Sans Nova" panose="020B0602020104020203" pitchFamily="34" charset="0"/>
              </a:rPr>
              <a:t>mensibus</a:t>
            </a:r>
            <a:r>
              <a:rPr lang="en-GB" sz="1800" b="0" i="1" u="none" strike="noStrike" baseline="0" dirty="0">
                <a:latin typeface="Gill Sans Nova" panose="020B0602020104020203" pitchFamily="34" charset="0"/>
              </a:rPr>
              <a:t> </a:t>
            </a:r>
            <a:r>
              <a:rPr lang="en-GB" sz="1800" b="0" i="0" u="none" strike="noStrike" baseline="0" dirty="0">
                <a:latin typeface="Gill Sans Nova" panose="020B0602020104020203" pitchFamily="34" charset="0"/>
              </a:rPr>
              <a:t>iv. 80.)</a:t>
            </a:r>
          </a:p>
          <a:p>
            <a:pPr algn="l">
              <a:lnSpc>
                <a:spcPct val="160000"/>
              </a:lnSpc>
            </a:pPr>
            <a:r>
              <a:rPr lang="en-GB" sz="1800" b="0" i="0" u="none" strike="noStrike" baseline="0" dirty="0">
                <a:latin typeface="Gill Sans Nova" panose="020B0602020104020203" pitchFamily="34" charset="0"/>
              </a:rPr>
              <a:t>Hephaestus, as Numenius says, is generative fire, the </a:t>
            </a:r>
            <a:r>
              <a:rPr lang="en-GB" sz="1800" b="0" i="0" u="none" strike="noStrike" baseline="0" dirty="0" err="1">
                <a:latin typeface="Gill Sans Nova" panose="020B0602020104020203" pitchFamily="34" charset="0"/>
              </a:rPr>
              <a:t>zoogonic</a:t>
            </a:r>
            <a:r>
              <a:rPr lang="en-GB" sz="1800" b="0" i="0" u="none" strike="noStrike" baseline="0" dirty="0">
                <a:latin typeface="Gill Sans Nova" panose="020B0602020104020203" pitchFamily="34" charset="0"/>
              </a:rPr>
              <a:t> warmth of the sun. This is why they make Hephaestus lame: it is the nature of fire to limp when left on its own, when it is not joined by the other elements (</a:t>
            </a:r>
            <a:r>
              <a:rPr lang="en-GB" sz="1800" b="0" i="0" u="none" strike="noStrike" baseline="0" dirty="0" err="1">
                <a:latin typeface="Gill Sans Nova" panose="020B0602020104020203" pitchFamily="34" charset="0"/>
              </a:rPr>
              <a:t>Lydus</a:t>
            </a:r>
            <a:r>
              <a:rPr lang="en-GB" sz="1800" b="0" i="0" u="none" strike="noStrike" baseline="0" dirty="0">
                <a:latin typeface="Gill Sans Nova" panose="020B0602020104020203" pitchFamily="34" charset="0"/>
              </a:rPr>
              <a:t>, </a:t>
            </a:r>
            <a:r>
              <a:rPr lang="en-GB" sz="1800" b="0" i="1" u="none" strike="noStrike" baseline="0" dirty="0">
                <a:latin typeface="Gill Sans Nova" panose="020B0602020104020203" pitchFamily="34" charset="0"/>
              </a:rPr>
              <a:t>de </a:t>
            </a:r>
            <a:r>
              <a:rPr lang="en-GB" sz="1800" b="0" i="1" u="none" strike="noStrike" baseline="0" dirty="0" err="1">
                <a:latin typeface="Gill Sans Nova" panose="020B0602020104020203" pitchFamily="34" charset="0"/>
              </a:rPr>
              <a:t>mensibus</a:t>
            </a:r>
            <a:r>
              <a:rPr lang="en-GB" sz="1800" b="0" i="1" u="none" strike="noStrike" baseline="0" dirty="0">
                <a:latin typeface="Gill Sans Nova" panose="020B0602020104020203" pitchFamily="34" charset="0"/>
              </a:rPr>
              <a:t> </a:t>
            </a:r>
            <a:r>
              <a:rPr lang="en-GB" sz="1800" b="0" i="0" u="none" strike="noStrike" baseline="0" dirty="0">
                <a:latin typeface="Gill Sans Nova" panose="020B0602020104020203" pitchFamily="34" charset="0"/>
              </a:rPr>
              <a:t>iv. 86.)</a:t>
            </a:r>
          </a:p>
          <a:p>
            <a:pPr marL="0" indent="0" algn="l">
              <a:lnSpc>
                <a:spcPct val="160000"/>
              </a:lnSpc>
              <a:buNone/>
            </a:pPr>
            <a:r>
              <a:rPr lang="en-GB" sz="1800" dirty="0">
                <a:latin typeface="Gill Sans Nova" panose="020B0602020104020203" pitchFamily="34" charset="0"/>
              </a:rPr>
              <a:t>However, it’s Pythagoras who is supreme: one “ascends” from Plato to Pythagoras. </a:t>
            </a:r>
            <a:endParaRPr lang="en-GB" sz="1800" b="0" i="0" u="none" strike="noStrike" baseline="0" dirty="0">
              <a:latin typeface="Gill Sans Nova" panose="020B0602020104020203" pitchFamily="34" charset="0"/>
            </a:endParaRPr>
          </a:p>
        </p:txBody>
      </p:sp>
    </p:spTree>
    <p:extLst>
      <p:ext uri="{BB962C8B-B14F-4D97-AF65-F5344CB8AC3E}">
        <p14:creationId xmlns:p14="http://schemas.microsoft.com/office/powerpoint/2010/main" val="23107855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A5742-7099-7F6A-452A-9008EAFB9DD2}"/>
              </a:ext>
            </a:extLst>
          </p:cNvPr>
          <p:cNvSpPr>
            <a:spLocks noGrp="1"/>
          </p:cNvSpPr>
          <p:nvPr>
            <p:ph type="title"/>
          </p:nvPr>
        </p:nvSpPr>
        <p:spPr/>
        <p:txBody>
          <a:bodyPr/>
          <a:lstStyle/>
          <a:p>
            <a:pPr algn="ctr"/>
            <a:r>
              <a:rPr lang="en-GB" dirty="0">
                <a:latin typeface="Gill Sans Nova" panose="020B0602020104020203" pitchFamily="34" charset="0"/>
              </a:rPr>
              <a:t>Numenius and the Jews</a:t>
            </a:r>
          </a:p>
        </p:txBody>
      </p:sp>
      <p:sp>
        <p:nvSpPr>
          <p:cNvPr id="3" name="Content Placeholder 2">
            <a:extLst>
              <a:ext uri="{FF2B5EF4-FFF2-40B4-BE49-F238E27FC236}">
                <a16:creationId xmlns:a16="http://schemas.microsoft.com/office/drawing/2014/main" id="{B7213235-E7FA-86CA-2D0F-479758771F45}"/>
              </a:ext>
            </a:extLst>
          </p:cNvPr>
          <p:cNvSpPr>
            <a:spLocks noGrp="1"/>
          </p:cNvSpPr>
          <p:nvPr>
            <p:ph idx="1"/>
          </p:nvPr>
        </p:nvSpPr>
        <p:spPr/>
        <p:txBody>
          <a:bodyPr>
            <a:normAutofit fontScale="62500" lnSpcReduction="20000"/>
          </a:bodyPr>
          <a:lstStyle/>
          <a:p>
            <a:pPr>
              <a:lnSpc>
                <a:spcPct val="160000"/>
              </a:lnSpc>
            </a:pPr>
            <a:r>
              <a:rPr lang="en-GB" sz="2800" b="0" i="1" u="none" strike="noStrike" baseline="0" dirty="0">
                <a:latin typeface="Gill Sans Nova" panose="020B0602020104020203" pitchFamily="34" charset="0"/>
              </a:rPr>
              <a:t>And in book 3, he mentions Moses when he says this: </a:t>
            </a:r>
            <a:r>
              <a:rPr lang="en-GB" sz="2800" b="0" i="0" u="none" strike="noStrike" baseline="0" dirty="0">
                <a:latin typeface="Gill Sans Nova" panose="020B0602020104020203" pitchFamily="34" charset="0"/>
              </a:rPr>
              <a:t>‘Next, at the time when the Jews were being expelled from Egypt, came the Egyptians </a:t>
            </a:r>
            <a:r>
              <a:rPr lang="en-GB" sz="2800" b="0" i="0" u="none" strike="noStrike" baseline="0" dirty="0" err="1">
                <a:latin typeface="Gill Sans Nova" panose="020B0602020104020203" pitchFamily="34" charset="0"/>
              </a:rPr>
              <a:t>Jannes</a:t>
            </a:r>
            <a:r>
              <a:rPr lang="en-GB" sz="2800" b="0" i="0" u="none" strike="noStrike" baseline="0" dirty="0">
                <a:latin typeface="Gill Sans Nova" panose="020B0602020104020203" pitchFamily="34" charset="0"/>
              </a:rPr>
              <a:t> and </a:t>
            </a:r>
            <a:r>
              <a:rPr lang="en-GB" sz="2800" b="0" i="0" u="none" strike="noStrike" baseline="0" dirty="0" err="1">
                <a:latin typeface="Gill Sans Nova" panose="020B0602020104020203" pitchFamily="34" charset="0"/>
              </a:rPr>
              <a:t>Jambres</a:t>
            </a:r>
            <a:r>
              <a:rPr lang="en-GB" sz="2800" b="0" i="0" u="none" strike="noStrike" baseline="0" dirty="0">
                <a:latin typeface="Gill Sans Nova" panose="020B0602020104020203" pitchFamily="34" charset="0"/>
              </a:rPr>
              <a:t>, sacred scribes, reckoned to be inferior to none in magic. These are the men whom the Egyptian people deemed capable of confronting Moses – the leader of the Jewish exodus, and man whose power of prayer to god was very great. And they proved themselves capable of dispersing the most violent of the plagues which Moses brought down on Egypt.’ </a:t>
            </a:r>
            <a:r>
              <a:rPr lang="en-GB" sz="2800" b="0" i="1" u="none" strike="noStrike" baseline="0" dirty="0">
                <a:latin typeface="Gill Sans Nova" panose="020B0602020104020203" pitchFamily="34" charset="0"/>
              </a:rPr>
              <a:t>In these words, Numenius bears witness both to the miracles performed by Moses, and to the fact that he was loved by god. </a:t>
            </a:r>
            <a:r>
              <a:rPr lang="en-GB" sz="2800" b="0" i="0" u="none" strike="noStrike" baseline="0" dirty="0">
                <a:latin typeface="Gill Sans Nova" panose="020B0602020104020203" pitchFamily="34" charset="0"/>
              </a:rPr>
              <a:t>(</a:t>
            </a:r>
            <a:r>
              <a:rPr lang="en-GB" sz="2800" b="0" i="1" u="none" strike="noStrike" baseline="0" dirty="0">
                <a:latin typeface="Gill Sans Nova" panose="020B0602020104020203" pitchFamily="34" charset="0"/>
              </a:rPr>
              <a:t>PE </a:t>
            </a:r>
            <a:r>
              <a:rPr lang="en-GB" sz="2800" b="0" i="0" u="none" strike="noStrike" baseline="0" dirty="0">
                <a:latin typeface="Gill Sans Nova" panose="020B0602020104020203" pitchFamily="34" charset="0"/>
              </a:rPr>
              <a:t>ix. 8.1-2, 411d - 412a)</a:t>
            </a:r>
            <a:endParaRPr lang="en-GB" dirty="0">
              <a:latin typeface="Gill Sans Nova" panose="020B0602020104020203" pitchFamily="34" charset="0"/>
            </a:endParaRPr>
          </a:p>
          <a:p>
            <a:pPr>
              <a:lnSpc>
                <a:spcPct val="160000"/>
              </a:lnSpc>
            </a:pPr>
            <a:r>
              <a:rPr lang="en-GB" dirty="0">
                <a:latin typeface="Gill Sans Nova" panose="020B0602020104020203" pitchFamily="34" charset="0"/>
              </a:rPr>
              <a:t>Lucan says that god of the temple in Jerusalem is obscure; but Numenius says that he is unique, the father of all gods, who rates no other worthy to share in his honour. (</a:t>
            </a:r>
            <a:r>
              <a:rPr lang="en-GB" dirty="0" err="1">
                <a:latin typeface="Gill Sans Nova" panose="020B0602020104020203" pitchFamily="34" charset="0"/>
              </a:rPr>
              <a:t>Lydus</a:t>
            </a:r>
            <a:r>
              <a:rPr lang="en-GB" dirty="0">
                <a:latin typeface="Gill Sans Nova" panose="020B0602020104020203" pitchFamily="34" charset="0"/>
              </a:rPr>
              <a:t>, de </a:t>
            </a:r>
            <a:r>
              <a:rPr lang="en-GB" dirty="0" err="1">
                <a:latin typeface="Gill Sans Nova" panose="020B0602020104020203" pitchFamily="34" charset="0"/>
              </a:rPr>
              <a:t>mensibus</a:t>
            </a:r>
            <a:r>
              <a:rPr lang="en-GB" dirty="0">
                <a:latin typeface="Gill Sans Nova" panose="020B0602020104020203" pitchFamily="34" charset="0"/>
              </a:rPr>
              <a:t> iv. 53)</a:t>
            </a:r>
          </a:p>
        </p:txBody>
      </p:sp>
    </p:spTree>
    <p:extLst>
      <p:ext uri="{BB962C8B-B14F-4D97-AF65-F5344CB8AC3E}">
        <p14:creationId xmlns:p14="http://schemas.microsoft.com/office/powerpoint/2010/main" val="17504655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F629C-21C1-51AD-528B-07790B499CDF}"/>
              </a:ext>
            </a:extLst>
          </p:cNvPr>
          <p:cNvSpPr>
            <a:spLocks noGrp="1"/>
          </p:cNvSpPr>
          <p:nvPr>
            <p:ph type="title"/>
          </p:nvPr>
        </p:nvSpPr>
        <p:spPr/>
        <p:txBody>
          <a:bodyPr/>
          <a:lstStyle/>
          <a:p>
            <a:pPr algn="ctr"/>
            <a:r>
              <a:rPr lang="en-GB" dirty="0">
                <a:latin typeface="Gill Sans Nova" panose="020B0602020104020203" pitchFamily="34" charset="0"/>
              </a:rPr>
              <a:t>Interpretation of Scripture</a:t>
            </a:r>
          </a:p>
        </p:txBody>
      </p:sp>
      <p:sp>
        <p:nvSpPr>
          <p:cNvPr id="3" name="Content Placeholder 2">
            <a:extLst>
              <a:ext uri="{FF2B5EF4-FFF2-40B4-BE49-F238E27FC236}">
                <a16:creationId xmlns:a16="http://schemas.microsoft.com/office/drawing/2014/main" id="{79B362E2-CC8C-4A6D-B902-9711ABA81414}"/>
              </a:ext>
            </a:extLst>
          </p:cNvPr>
          <p:cNvSpPr>
            <a:spLocks noGrp="1"/>
          </p:cNvSpPr>
          <p:nvPr>
            <p:ph idx="1"/>
          </p:nvPr>
        </p:nvSpPr>
        <p:spPr/>
        <p:txBody>
          <a:bodyPr/>
          <a:lstStyle/>
          <a:p>
            <a:pPr algn="l">
              <a:lnSpc>
                <a:spcPct val="150000"/>
              </a:lnSpc>
            </a:pPr>
            <a:r>
              <a:rPr lang="en-GB" sz="1800" b="0" i="0" u="none" strike="noStrike" baseline="0" dirty="0">
                <a:latin typeface="Gill Sans Nova" panose="020B0602020104020203" pitchFamily="34" charset="0"/>
              </a:rPr>
              <a:t>And I know that Numenius the Pythagorean too, a much better interpreter of Plato, and an advocate of Pythagorean doctrines, often quotes Moses and the prophets in his books, and interprets them as allegory in ways which are not implausible.</a:t>
            </a:r>
          </a:p>
          <a:p>
            <a:pPr algn="l">
              <a:lnSpc>
                <a:spcPct val="150000"/>
              </a:lnSpc>
            </a:pPr>
            <a:r>
              <a:rPr lang="en-GB" sz="1800" b="0" i="0" u="none" strike="noStrike" baseline="0" dirty="0">
                <a:latin typeface="Gill Sans Nova" panose="020B0602020104020203" pitchFamily="34" charset="0"/>
              </a:rPr>
              <a:t>Nymphs which represent the powers of the waters we call, specifically, ‘Naiads’, a name used by the Pythagoreans to refer in general to all souls descending into generation. For they think that the souls settle on the water which contains the breath of god, as Numenius says, adding that it is because of this that the prophet said that the </a:t>
            </a:r>
            <a:r>
              <a:rPr lang="en-GB" sz="1800" b="0" i="1" u="none" strike="noStrike" baseline="0" dirty="0">
                <a:latin typeface="Gill Sans Nova" panose="020B0602020104020203" pitchFamily="34" charset="0"/>
              </a:rPr>
              <a:t>spirit of god was borne over the water</a:t>
            </a:r>
            <a:r>
              <a:rPr lang="en-GB" sz="1800" dirty="0">
                <a:latin typeface="Gill Sans Nova" panose="020B0602020104020203" pitchFamily="34" charset="0"/>
              </a:rPr>
              <a:t>… - Porphyry </a:t>
            </a:r>
            <a:r>
              <a:rPr lang="en-GB" sz="1800" i="1" dirty="0">
                <a:latin typeface="Gill Sans Nova" panose="020B0602020104020203" pitchFamily="34" charset="0"/>
              </a:rPr>
              <a:t>Cave of the Nymphs</a:t>
            </a:r>
            <a:endParaRPr lang="en-GB" dirty="0">
              <a:latin typeface="Gill Sans Nova" panose="020B0602020104020203" pitchFamily="34" charset="0"/>
            </a:endParaRPr>
          </a:p>
        </p:txBody>
      </p:sp>
    </p:spTree>
    <p:extLst>
      <p:ext uri="{BB962C8B-B14F-4D97-AF65-F5344CB8AC3E}">
        <p14:creationId xmlns:p14="http://schemas.microsoft.com/office/powerpoint/2010/main" val="41243977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B7380-CC2C-2582-07E4-6E62EF394281}"/>
              </a:ext>
            </a:extLst>
          </p:cNvPr>
          <p:cNvSpPr>
            <a:spLocks noGrp="1"/>
          </p:cNvSpPr>
          <p:nvPr>
            <p:ph type="title"/>
          </p:nvPr>
        </p:nvSpPr>
        <p:spPr/>
        <p:txBody>
          <a:bodyPr/>
          <a:lstStyle/>
          <a:p>
            <a:pPr algn="ctr"/>
            <a:r>
              <a:rPr lang="en-GB" dirty="0">
                <a:latin typeface="Gill Sans Nova" panose="020B0602020104020203" pitchFamily="34" charset="0"/>
              </a:rPr>
              <a:t>Numenius’ Metaphysics</a:t>
            </a:r>
          </a:p>
        </p:txBody>
      </p:sp>
      <p:sp>
        <p:nvSpPr>
          <p:cNvPr id="3" name="Content Placeholder 2">
            <a:extLst>
              <a:ext uri="{FF2B5EF4-FFF2-40B4-BE49-F238E27FC236}">
                <a16:creationId xmlns:a16="http://schemas.microsoft.com/office/drawing/2014/main" id="{CB2F9811-2A91-D0EE-13F7-863225786325}"/>
              </a:ext>
            </a:extLst>
          </p:cNvPr>
          <p:cNvSpPr>
            <a:spLocks noGrp="1"/>
          </p:cNvSpPr>
          <p:nvPr>
            <p:ph idx="1"/>
          </p:nvPr>
        </p:nvSpPr>
        <p:spPr/>
        <p:txBody>
          <a:bodyPr>
            <a:normAutofit fontScale="77500" lnSpcReduction="20000"/>
          </a:bodyPr>
          <a:lstStyle/>
          <a:p>
            <a:pPr>
              <a:lnSpc>
                <a:spcPct val="150000"/>
              </a:lnSpc>
            </a:pPr>
            <a:r>
              <a:rPr lang="en-GB" dirty="0">
                <a:latin typeface="Gill Sans Nova" panose="020B0602020104020203" pitchFamily="34" charset="0"/>
              </a:rPr>
              <a:t>Numenius is a card-carrying Platonist: there’s a sharp divide between the intelligible and visible worlds; higher than the intelligible world, however, is The Good.</a:t>
            </a:r>
          </a:p>
          <a:p>
            <a:pPr>
              <a:lnSpc>
                <a:spcPct val="150000"/>
              </a:lnSpc>
            </a:pPr>
            <a:r>
              <a:rPr lang="en-GB" dirty="0">
                <a:latin typeface="Gill Sans Nova" panose="020B0602020104020203" pitchFamily="34" charset="0"/>
              </a:rPr>
              <a:t>Matter, as such, is undefined, disordered and unknowable; it cannot </a:t>
            </a:r>
            <a:r>
              <a:rPr lang="en-GB" i="1" dirty="0">
                <a:latin typeface="Gill Sans Nova" panose="020B0602020104020203" pitchFamily="34" charset="0"/>
              </a:rPr>
              <a:t>be</a:t>
            </a:r>
            <a:r>
              <a:rPr lang="en-GB" b="1" dirty="0">
                <a:latin typeface="Gill Sans Nova" panose="020B0602020104020203" pitchFamily="34" charset="0"/>
              </a:rPr>
              <a:t> </a:t>
            </a:r>
            <a:r>
              <a:rPr lang="en-GB" dirty="0">
                <a:latin typeface="Gill Sans Nova" panose="020B0602020104020203" pitchFamily="34" charset="0"/>
              </a:rPr>
              <a:t>unless there is something that holds it together.  </a:t>
            </a:r>
          </a:p>
          <a:p>
            <a:pPr algn="l">
              <a:lnSpc>
                <a:spcPct val="150000"/>
              </a:lnSpc>
            </a:pPr>
            <a:r>
              <a:rPr lang="en-GB" sz="1800" b="0" i="0" u="none" strike="noStrike" baseline="0" dirty="0">
                <a:solidFill>
                  <a:srgbClr val="000000"/>
                </a:solidFill>
                <a:latin typeface="Gill Sans Nova" panose="020B0602020104020203" pitchFamily="34" charset="0"/>
              </a:rPr>
              <a:t>“But that is completely impossible, since it lacks the strength to persist. Matter is a fast-flowing, turbulent river, deep and broad, in length unlimited and without </a:t>
            </a:r>
            <a:r>
              <a:rPr lang="da-DK" sz="1800" b="0" i="0" u="none" strike="noStrike" baseline="0" dirty="0">
                <a:solidFill>
                  <a:srgbClr val="000000"/>
                </a:solidFill>
                <a:latin typeface="Gill Sans Nova" panose="020B0602020104020203" pitchFamily="34" charset="0"/>
              </a:rPr>
              <a:t>end.”’ </a:t>
            </a:r>
            <a:r>
              <a:rPr lang="da-DK" sz="1800" b="0" i="0" u="none" strike="noStrike" baseline="0" dirty="0">
                <a:solidFill>
                  <a:srgbClr val="808080"/>
                </a:solidFill>
                <a:latin typeface="Gill Sans Nova" panose="020B0602020104020203" pitchFamily="34" charset="0"/>
              </a:rPr>
              <a:t>(</a:t>
            </a:r>
            <a:r>
              <a:rPr lang="da-DK" sz="1800" b="0" i="1" u="none" strike="noStrike" baseline="0" dirty="0">
                <a:solidFill>
                  <a:srgbClr val="808080"/>
                </a:solidFill>
                <a:latin typeface="Gill Sans Nova" panose="020B0602020104020203" pitchFamily="34" charset="0"/>
              </a:rPr>
              <a:t>PE </a:t>
            </a:r>
            <a:r>
              <a:rPr lang="da-DK" sz="1800" b="0" i="0" u="none" strike="noStrike" baseline="0" dirty="0">
                <a:solidFill>
                  <a:srgbClr val="808080"/>
                </a:solidFill>
                <a:latin typeface="Gill Sans Nova" panose="020B0602020104020203" pitchFamily="34" charset="0"/>
              </a:rPr>
              <a:t>xv. 17.1-2, 819ab.)</a:t>
            </a:r>
            <a:endParaRPr lang="en-GB" dirty="0">
              <a:latin typeface="Gill Sans Nova" panose="020B0602020104020203" pitchFamily="34" charset="0"/>
            </a:endParaRPr>
          </a:p>
          <a:p>
            <a:pPr>
              <a:lnSpc>
                <a:spcPct val="150000"/>
              </a:lnSpc>
            </a:pPr>
            <a:r>
              <a:rPr lang="en-GB" dirty="0">
                <a:latin typeface="Gill Sans Nova" panose="020B0602020104020203" pitchFamily="34" charset="0"/>
              </a:rPr>
              <a:t>That “higher thing” is God, who is (as is the Platonic tradition) conceived as a totally rational entity, who brings rationality and order to the world.</a:t>
            </a:r>
          </a:p>
          <a:p>
            <a:pPr algn="l"/>
            <a:endParaRPr lang="en-GB" dirty="0"/>
          </a:p>
        </p:txBody>
      </p:sp>
    </p:spTree>
    <p:extLst>
      <p:ext uri="{BB962C8B-B14F-4D97-AF65-F5344CB8AC3E}">
        <p14:creationId xmlns:p14="http://schemas.microsoft.com/office/powerpoint/2010/main" val="32474936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5026E5-9CF6-FA0F-684D-CF935F7440BA}"/>
              </a:ext>
            </a:extLst>
          </p:cNvPr>
          <p:cNvSpPr>
            <a:spLocks noGrp="1"/>
          </p:cNvSpPr>
          <p:nvPr>
            <p:ph idx="1"/>
          </p:nvPr>
        </p:nvSpPr>
        <p:spPr>
          <a:xfrm>
            <a:off x="838200" y="834189"/>
            <a:ext cx="10515600" cy="5342774"/>
          </a:xfrm>
        </p:spPr>
        <p:txBody>
          <a:bodyPr>
            <a:normAutofit/>
          </a:bodyPr>
          <a:lstStyle/>
          <a:p>
            <a:pPr marL="0" indent="0">
              <a:lnSpc>
                <a:spcPct val="150000"/>
              </a:lnSpc>
              <a:buNone/>
            </a:pPr>
            <a:endParaRPr lang="en-GB" sz="2800" b="0" i="0" u="none" strike="noStrike" baseline="0" dirty="0">
              <a:latin typeface="Times-Roman"/>
            </a:endParaRPr>
          </a:p>
          <a:p>
            <a:pPr>
              <a:lnSpc>
                <a:spcPct val="150000"/>
              </a:lnSpc>
            </a:pPr>
            <a:r>
              <a:rPr lang="en-GB" sz="2000" b="0" i="0" u="none" strike="noStrike" baseline="0" dirty="0">
                <a:latin typeface="Gill Sans Nova" panose="020B0602020104020203" pitchFamily="34" charset="0"/>
              </a:rPr>
              <a:t>‘Come then, let us cast off to get as close as we can towards </a:t>
            </a:r>
            <a:r>
              <a:rPr lang="en-GB" sz="2000" b="0" i="1" u="none" strike="noStrike" baseline="0" dirty="0">
                <a:latin typeface="Gill Sans Nova" panose="020B0602020104020203" pitchFamily="34" charset="0"/>
              </a:rPr>
              <a:t>what exists (to </a:t>
            </a:r>
            <a:r>
              <a:rPr lang="en-GB" sz="2000" i="1" dirty="0">
                <a:latin typeface="Gill Sans Nova" panose="020B0602020104020203" pitchFamily="34" charset="0"/>
              </a:rPr>
              <a:t>o</a:t>
            </a:r>
            <a:r>
              <a:rPr lang="en-GB" sz="2000" b="0" i="1" u="none" strike="noStrike" baseline="0" dirty="0">
                <a:latin typeface="Gill Sans Nova" panose="020B0602020104020203" pitchFamily="34" charset="0"/>
              </a:rPr>
              <a:t>n),</a:t>
            </a:r>
            <a:r>
              <a:rPr lang="en-GB" sz="2000" b="0" i="0" u="none" strike="noStrike" baseline="0" dirty="0">
                <a:latin typeface="Gill Sans Nova" panose="020B0602020104020203" pitchFamily="34" charset="0"/>
              </a:rPr>
              <a:t> and speak. </a:t>
            </a:r>
            <a:r>
              <a:rPr lang="en-GB" sz="2000" b="0" i="1" u="none" strike="noStrike" baseline="0" dirty="0">
                <a:latin typeface="Gill Sans Nova" panose="020B0602020104020203" pitchFamily="34" charset="0"/>
              </a:rPr>
              <a:t>What exists </a:t>
            </a:r>
            <a:r>
              <a:rPr lang="en-GB" sz="2000" b="0" i="0" u="none" strike="noStrike" baseline="0" dirty="0">
                <a:latin typeface="Gill Sans Nova" panose="020B0602020104020203" pitchFamily="34" charset="0"/>
              </a:rPr>
              <a:t>never once was nor one day will come to be: it </a:t>
            </a:r>
            <a:r>
              <a:rPr lang="en-GB" sz="2000" b="0" i="1" u="none" strike="noStrike" baseline="0" dirty="0">
                <a:latin typeface="Gill Sans Nova" panose="020B0602020104020203" pitchFamily="34" charset="0"/>
              </a:rPr>
              <a:t>is </a:t>
            </a:r>
            <a:r>
              <a:rPr lang="en-GB" sz="2000" b="0" i="0" u="none" strike="noStrike" baseline="0" dirty="0">
                <a:latin typeface="Gill Sans Nova" panose="020B0602020104020203" pitchFamily="34" charset="0"/>
              </a:rPr>
              <a:t>always in delimited time: the present alone.</a:t>
            </a:r>
          </a:p>
          <a:p>
            <a:pPr lvl="1">
              <a:lnSpc>
                <a:spcPct val="150000"/>
              </a:lnSpc>
            </a:pPr>
            <a:r>
              <a:rPr lang="en-GB" sz="1600" b="0" i="0" u="none" strike="noStrike" baseline="0" dirty="0">
                <a:latin typeface="Gill Sans Nova" panose="020B0602020104020203" pitchFamily="34" charset="0"/>
              </a:rPr>
              <a:t>And don’t let anyone laugh if I say that the name of the incorporeal is </a:t>
            </a:r>
            <a:r>
              <a:rPr lang="en-GB" sz="1600" b="0" i="1" u="none" strike="noStrike" baseline="0" dirty="0">
                <a:latin typeface="Gill Sans Nova" panose="020B0602020104020203" pitchFamily="34" charset="0"/>
              </a:rPr>
              <a:t>substance </a:t>
            </a:r>
            <a:r>
              <a:rPr lang="en-GB" sz="1600" b="0" i="0" u="none" strike="noStrike" baseline="0" dirty="0">
                <a:latin typeface="Gill Sans Nova" panose="020B0602020104020203" pitchFamily="34" charset="0"/>
              </a:rPr>
              <a:t>and </a:t>
            </a:r>
            <a:r>
              <a:rPr lang="en-GB" sz="1600" b="0" i="1" u="none" strike="noStrike" baseline="0" dirty="0">
                <a:latin typeface="Gill Sans Nova" panose="020B0602020104020203" pitchFamily="34" charset="0"/>
              </a:rPr>
              <a:t>being</a:t>
            </a:r>
            <a:r>
              <a:rPr lang="en-GB" sz="1600" b="0" u="none" strike="noStrike" baseline="0" dirty="0">
                <a:latin typeface="Gill Sans Nova" panose="020B0602020104020203" pitchFamily="34" charset="0"/>
              </a:rPr>
              <a:t> </a:t>
            </a:r>
            <a:r>
              <a:rPr lang="en-GB" sz="1600" b="0" i="1" u="none" strike="noStrike" baseline="0" dirty="0">
                <a:latin typeface="Gill Sans Nova" panose="020B0602020104020203" pitchFamily="34" charset="0"/>
              </a:rPr>
              <a:t>(to on</a:t>
            </a:r>
            <a:r>
              <a:rPr lang="en-GB" sz="1600" i="1" dirty="0">
                <a:latin typeface="Gill Sans Nova" panose="020B0602020104020203" pitchFamily="34" charset="0"/>
              </a:rPr>
              <a:t>)</a:t>
            </a:r>
            <a:r>
              <a:rPr lang="en-GB" sz="1600" b="0" i="1" u="none" strike="noStrike" baseline="0" dirty="0">
                <a:latin typeface="Gill Sans Nova" panose="020B0602020104020203" pitchFamily="34" charset="0"/>
              </a:rPr>
              <a:t>.</a:t>
            </a:r>
            <a:r>
              <a:rPr lang="en-GB" sz="1600" b="0" i="0" u="none" strike="noStrike" baseline="0" dirty="0">
                <a:latin typeface="Gill Sans Nova" panose="020B0602020104020203" pitchFamily="34" charset="0"/>
              </a:rPr>
              <a:t> The reason it is called </a:t>
            </a:r>
            <a:r>
              <a:rPr lang="en-GB" sz="1600" b="0" i="1" u="none" strike="noStrike" baseline="0" dirty="0">
                <a:latin typeface="Gill Sans Nova" panose="020B0602020104020203" pitchFamily="34" charset="0"/>
              </a:rPr>
              <a:t>being </a:t>
            </a:r>
            <a:r>
              <a:rPr lang="en-GB" sz="1600" b="0" i="0" u="none" strike="noStrike" baseline="0" dirty="0">
                <a:latin typeface="Gill Sans Nova" panose="020B0602020104020203" pitchFamily="34" charset="0"/>
              </a:rPr>
              <a:t>is that it was not generated and will not be destroyed, and permits of no other movement, or change for greater or worse whatsoever. It is simple and unchangeable, it takes the same form; it has no wish to distance itself from sameness, and nor will it be forced to do so by anything else. Plato says in the </a:t>
            </a:r>
            <a:r>
              <a:rPr lang="en-GB" sz="1600" b="0" i="1" u="none" strike="noStrike" baseline="0" dirty="0" err="1">
                <a:latin typeface="Gill Sans Nova" panose="020B0602020104020203" pitchFamily="34" charset="0"/>
              </a:rPr>
              <a:t>Cratylus</a:t>
            </a:r>
            <a:r>
              <a:rPr lang="en-GB" sz="1600" b="0" i="1" u="none" strike="noStrike" baseline="0" dirty="0">
                <a:latin typeface="Gill Sans Nova" panose="020B0602020104020203" pitchFamily="34" charset="0"/>
              </a:rPr>
              <a:t> </a:t>
            </a:r>
            <a:r>
              <a:rPr lang="en-GB" sz="1600" b="0" i="0" u="none" strike="noStrike" baseline="0" dirty="0">
                <a:latin typeface="Gill Sans Nova" panose="020B0602020104020203" pitchFamily="34" charset="0"/>
              </a:rPr>
              <a:t>that names are applied to things by virtue of their likeness to them. So be it – and let </a:t>
            </a:r>
            <a:r>
              <a:rPr lang="en-GB" sz="1600" b="0" i="1" u="none" strike="noStrike" baseline="0" dirty="0">
                <a:latin typeface="Gill Sans Nova" panose="020B0602020104020203" pitchFamily="34" charset="0"/>
              </a:rPr>
              <a:t>what exists </a:t>
            </a:r>
            <a:r>
              <a:rPr lang="en-GB" sz="1600" b="0" i="0" u="none" strike="noStrike" baseline="0" dirty="0">
                <a:latin typeface="Gill Sans Nova" panose="020B0602020104020203" pitchFamily="34" charset="0"/>
              </a:rPr>
              <a:t>be considered incorporeal.’ (</a:t>
            </a:r>
            <a:r>
              <a:rPr lang="en-GB" sz="1600" b="0" i="1" u="none" strike="noStrike" baseline="0" dirty="0">
                <a:latin typeface="Gill Sans Nova" panose="020B0602020104020203" pitchFamily="34" charset="0"/>
              </a:rPr>
              <a:t>PE </a:t>
            </a:r>
            <a:r>
              <a:rPr lang="en-GB" sz="1600" b="0" i="0" u="none" strike="noStrike" baseline="0" dirty="0">
                <a:latin typeface="Gill Sans Nova" panose="020B0602020104020203" pitchFamily="34" charset="0"/>
              </a:rPr>
              <a:t>xi. 10.6-8, 526a-c)</a:t>
            </a:r>
          </a:p>
          <a:p>
            <a:pPr>
              <a:lnSpc>
                <a:spcPct val="150000"/>
              </a:lnSpc>
            </a:pPr>
            <a:r>
              <a:rPr lang="en-GB" sz="2000" b="0" i="0" u="none" strike="noStrike" baseline="0" dirty="0">
                <a:latin typeface="Gill Sans Nova" panose="020B0602020104020203" pitchFamily="34" charset="0"/>
              </a:rPr>
              <a:t>Hence God’s response to Moses’ question about his name: “Ego </a:t>
            </a:r>
            <a:r>
              <a:rPr lang="en-GB" sz="2000" b="0" i="0" u="none" strike="noStrike" baseline="0" dirty="0" err="1">
                <a:latin typeface="Gill Sans Nova" panose="020B0602020104020203" pitchFamily="34" charset="0"/>
              </a:rPr>
              <a:t>eimi</a:t>
            </a:r>
            <a:r>
              <a:rPr lang="en-GB" sz="2000" b="0" i="0" u="none" strike="noStrike" baseline="0" dirty="0">
                <a:latin typeface="Gill Sans Nova" panose="020B0602020104020203" pitchFamily="34" charset="0"/>
              </a:rPr>
              <a:t> </a:t>
            </a:r>
            <a:r>
              <a:rPr lang="en-GB" sz="2000" b="0" i="1" u="none" strike="noStrike" baseline="0" dirty="0" err="1">
                <a:latin typeface="Gill Sans Nova" panose="020B0602020104020203" pitchFamily="34" charset="0"/>
              </a:rPr>
              <a:t>ho</a:t>
            </a:r>
            <a:r>
              <a:rPr lang="en-GB" sz="2000" b="0" i="1" u="none" strike="noStrike" baseline="0" dirty="0">
                <a:latin typeface="Gill Sans Nova" panose="020B0602020104020203" pitchFamily="34" charset="0"/>
              </a:rPr>
              <a:t> </a:t>
            </a:r>
            <a:r>
              <a:rPr lang="en-GB" sz="2000" b="0" i="1" u="none" strike="noStrike" baseline="0" dirty="0" err="1">
                <a:latin typeface="Gill Sans Nova" panose="020B0602020104020203" pitchFamily="34" charset="0"/>
              </a:rPr>
              <a:t>ôn</a:t>
            </a:r>
            <a:r>
              <a:rPr lang="en-GB" sz="2000" b="0" i="0" u="none" strike="noStrike" baseline="0" dirty="0">
                <a:latin typeface="Gill Sans Nova" panose="020B0602020104020203" pitchFamily="34" charset="0"/>
              </a:rPr>
              <a:t>”: I am </a:t>
            </a:r>
            <a:r>
              <a:rPr lang="en-GB" sz="2000" b="0" i="1" u="none" strike="noStrike" baseline="0" dirty="0">
                <a:latin typeface="Gill Sans Nova" panose="020B0602020104020203" pitchFamily="34" charset="0"/>
              </a:rPr>
              <a:t>that I am</a:t>
            </a:r>
            <a:r>
              <a:rPr lang="en-GB" sz="2000" b="0" u="none" strike="noStrike" baseline="0" dirty="0">
                <a:latin typeface="Gill Sans Nova" panose="020B0602020104020203" pitchFamily="34" charset="0"/>
              </a:rPr>
              <a:t>.</a:t>
            </a:r>
            <a:endParaRPr lang="en-GB" sz="2000" b="0" i="0" u="none" strike="noStrike" baseline="0" dirty="0">
              <a:latin typeface="Gill Sans Nova" panose="020B0602020104020203" pitchFamily="34" charset="0"/>
            </a:endParaRPr>
          </a:p>
          <a:p>
            <a:endParaRPr lang="en-GB" dirty="0"/>
          </a:p>
        </p:txBody>
      </p:sp>
    </p:spTree>
    <p:extLst>
      <p:ext uri="{BB962C8B-B14F-4D97-AF65-F5344CB8AC3E}">
        <p14:creationId xmlns:p14="http://schemas.microsoft.com/office/powerpoint/2010/main" val="18247242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C49CA-2DF7-F145-BFCC-8C5CFD63E6B3}"/>
              </a:ext>
            </a:extLst>
          </p:cNvPr>
          <p:cNvSpPr>
            <a:spLocks noGrp="1"/>
          </p:cNvSpPr>
          <p:nvPr>
            <p:ph type="title"/>
          </p:nvPr>
        </p:nvSpPr>
        <p:spPr/>
        <p:txBody>
          <a:bodyPr/>
          <a:lstStyle/>
          <a:p>
            <a:pPr algn="ctr"/>
            <a:r>
              <a:rPr lang="en-GB" dirty="0">
                <a:latin typeface="Gill Sans Nova" panose="020B0602020104020203" pitchFamily="34" charset="0"/>
              </a:rPr>
              <a:t>Prefiguration of the Trinity</a:t>
            </a:r>
            <a:endParaRPr lang="en-GB" dirty="0"/>
          </a:p>
        </p:txBody>
      </p:sp>
      <p:sp>
        <p:nvSpPr>
          <p:cNvPr id="3" name="Content Placeholder 2">
            <a:extLst>
              <a:ext uri="{FF2B5EF4-FFF2-40B4-BE49-F238E27FC236}">
                <a16:creationId xmlns:a16="http://schemas.microsoft.com/office/drawing/2014/main" id="{4B40F649-DDF8-4038-8493-994997CB98C8}"/>
              </a:ext>
            </a:extLst>
          </p:cNvPr>
          <p:cNvSpPr>
            <a:spLocks noGrp="1"/>
          </p:cNvSpPr>
          <p:nvPr>
            <p:ph idx="1"/>
          </p:nvPr>
        </p:nvSpPr>
        <p:spPr/>
        <p:txBody>
          <a:bodyPr>
            <a:normAutofit fontScale="85000" lnSpcReduction="20000"/>
          </a:bodyPr>
          <a:lstStyle/>
          <a:p>
            <a:pPr>
              <a:lnSpc>
                <a:spcPct val="160000"/>
              </a:lnSpc>
            </a:pPr>
            <a:r>
              <a:rPr lang="en-GB" b="1" dirty="0">
                <a:latin typeface="Gill Sans Nova" panose="020B0602020104020203" pitchFamily="34" charset="0"/>
              </a:rPr>
              <a:t>But,</a:t>
            </a:r>
            <a:r>
              <a:rPr lang="en-GB" dirty="0">
                <a:latin typeface="Gill Sans Nova" panose="020B0602020104020203" pitchFamily="34" charset="0"/>
              </a:rPr>
              <a:t> it’s not that simple.</a:t>
            </a:r>
            <a:endParaRPr lang="en-GB" b="1" dirty="0">
              <a:latin typeface="Gill Sans Nova" panose="020B0602020104020203" pitchFamily="34" charset="0"/>
            </a:endParaRPr>
          </a:p>
          <a:p>
            <a:pPr>
              <a:lnSpc>
                <a:spcPct val="160000"/>
              </a:lnSpc>
            </a:pPr>
            <a:r>
              <a:rPr lang="en-GB" dirty="0">
                <a:latin typeface="Gill Sans Nova" panose="020B0602020104020203" pitchFamily="34" charset="0"/>
              </a:rPr>
              <a:t>Previous philosophers take God to be </a:t>
            </a:r>
            <a:r>
              <a:rPr lang="en-GB" b="1" dirty="0">
                <a:latin typeface="Gill Sans Nova" panose="020B0602020104020203" pitchFamily="34" charset="0"/>
              </a:rPr>
              <a:t>One</a:t>
            </a:r>
            <a:r>
              <a:rPr lang="en-GB" dirty="0">
                <a:latin typeface="Gill Sans Nova" panose="020B0602020104020203" pitchFamily="34" charset="0"/>
              </a:rPr>
              <a:t>, or “the One”. Numenius has </a:t>
            </a:r>
            <a:r>
              <a:rPr lang="en-GB" b="1" dirty="0">
                <a:latin typeface="Gill Sans Nova" panose="020B0602020104020203" pitchFamily="34" charset="0"/>
              </a:rPr>
              <a:t>at least </a:t>
            </a:r>
            <a:r>
              <a:rPr lang="en-GB" dirty="0">
                <a:latin typeface="Gill Sans Nova" panose="020B0602020104020203" pitchFamily="34" charset="0"/>
              </a:rPr>
              <a:t>two gods: God-the-Father, and the creator (the </a:t>
            </a:r>
            <a:r>
              <a:rPr lang="en-GB" b="1" dirty="0">
                <a:latin typeface="Gill Sans Nova" panose="020B0602020104020203" pitchFamily="34" charset="0"/>
              </a:rPr>
              <a:t>Demiurge</a:t>
            </a:r>
            <a:r>
              <a:rPr lang="en-GB" dirty="0">
                <a:latin typeface="Gill Sans Nova" panose="020B0602020104020203" pitchFamily="34" charset="0"/>
              </a:rPr>
              <a:t>). </a:t>
            </a:r>
          </a:p>
          <a:p>
            <a:pPr algn="l">
              <a:lnSpc>
                <a:spcPct val="160000"/>
              </a:lnSpc>
            </a:pPr>
            <a:r>
              <a:rPr lang="en-GB" dirty="0">
                <a:latin typeface="Gill Sans Nova" panose="020B0602020104020203" pitchFamily="34" charset="0"/>
              </a:rPr>
              <a:t>God-the-good (or: God-the-Father) is identified with </a:t>
            </a:r>
            <a:r>
              <a:rPr lang="en-GB" b="1" dirty="0">
                <a:latin typeface="Gill Sans Nova" panose="020B0602020104020203" pitchFamily="34" charset="0"/>
              </a:rPr>
              <a:t>being itself </a:t>
            </a:r>
            <a:r>
              <a:rPr lang="en-GB" dirty="0">
                <a:latin typeface="Gill Sans Nova" panose="020B0602020104020203" pitchFamily="34" charset="0"/>
              </a:rPr>
              <a:t>(</a:t>
            </a:r>
            <a:r>
              <a:rPr lang="en-GB" i="1" dirty="0" err="1">
                <a:latin typeface="Gill Sans Nova" panose="020B0602020104020203" pitchFamily="34" charset="0"/>
              </a:rPr>
              <a:t>ho</a:t>
            </a:r>
            <a:r>
              <a:rPr lang="en-GB" i="1" dirty="0">
                <a:latin typeface="Gill Sans Nova" panose="020B0602020104020203" pitchFamily="34" charset="0"/>
              </a:rPr>
              <a:t> </a:t>
            </a:r>
            <a:r>
              <a:rPr lang="en-GB" i="1" dirty="0" err="1">
                <a:latin typeface="Gill Sans Nova" panose="020B0602020104020203" pitchFamily="34" charset="0"/>
              </a:rPr>
              <a:t>ôn</a:t>
            </a:r>
            <a:r>
              <a:rPr lang="en-GB" dirty="0">
                <a:latin typeface="Gill Sans Nova" panose="020B0602020104020203" pitchFamily="34" charset="0"/>
              </a:rPr>
              <a:t>: </a:t>
            </a:r>
            <a:r>
              <a:rPr lang="en-GB" b="0" i="1" u="none" strike="noStrike" baseline="0" dirty="0">
                <a:latin typeface="Gill Sans Nova" panose="020B0602020104020203" pitchFamily="34" charset="0"/>
              </a:rPr>
              <a:t>PE </a:t>
            </a:r>
            <a:r>
              <a:rPr lang="en-GB" b="0" i="0" u="none" strike="noStrike" baseline="0" dirty="0">
                <a:latin typeface="Gill Sans Nova" panose="020B0602020104020203" pitchFamily="34" charset="0"/>
              </a:rPr>
              <a:t>xi. 18.13-14, 536bc</a:t>
            </a:r>
            <a:r>
              <a:rPr lang="en-GB" dirty="0">
                <a:latin typeface="Gill Sans Nova" panose="020B0602020104020203" pitchFamily="34" charset="0"/>
              </a:rPr>
              <a:t>) (!!) he is totally inert. He doesn’t do anything; rather, He transmits his goodness like a Platonic form. </a:t>
            </a:r>
          </a:p>
          <a:p>
            <a:pPr lvl="1">
              <a:lnSpc>
                <a:spcPct val="160000"/>
              </a:lnSpc>
            </a:pPr>
            <a:r>
              <a:rPr lang="en-GB" sz="1400" b="0" i="0" u="none" strike="noStrike" baseline="0" dirty="0">
                <a:latin typeface="Gill Sans Nova" panose="020B0602020104020203" pitchFamily="34" charset="0"/>
              </a:rPr>
              <a:t>The first is concerned with intelligible objects, but the second with intelligible and sensible objects. Don’t be surprised that I say this – you will hear more surprising things yet. For instead of the motion which belongs to the second god, I maintain that the natural motion of the first is </a:t>
            </a:r>
            <a:r>
              <a:rPr lang="en-GB" sz="1400" b="0" i="1" u="none" strike="noStrike" baseline="0" dirty="0">
                <a:latin typeface="Gill Sans Nova" panose="020B0602020104020203" pitchFamily="34" charset="0"/>
              </a:rPr>
              <a:t>stillness</a:t>
            </a:r>
            <a:r>
              <a:rPr lang="en-GB" sz="1400" b="0" i="0" u="none" strike="noStrike" baseline="0" dirty="0">
                <a:latin typeface="Gill Sans Nova" panose="020B0602020104020203" pitchFamily="34" charset="0"/>
              </a:rPr>
              <a:t>, and from it pours out into the universe the order of the cosmos and its permanence and stability and safety.’ </a:t>
            </a:r>
            <a:r>
              <a:rPr lang="de-DE" sz="1400" b="0" i="0" u="none" strike="noStrike" baseline="0" dirty="0">
                <a:solidFill>
                  <a:srgbClr val="808080"/>
                </a:solidFill>
                <a:latin typeface="Gill Sans Nova" panose="020B0602020104020203" pitchFamily="34" charset="0"/>
              </a:rPr>
              <a:t>(</a:t>
            </a:r>
            <a:r>
              <a:rPr lang="de-DE" sz="1400" b="0" i="1" u="none" strike="noStrike" baseline="0" dirty="0">
                <a:solidFill>
                  <a:srgbClr val="808080"/>
                </a:solidFill>
                <a:latin typeface="Gill Sans Nova" panose="020B0602020104020203" pitchFamily="34" charset="0"/>
              </a:rPr>
              <a:t>PE </a:t>
            </a:r>
            <a:r>
              <a:rPr lang="de-DE" sz="1400" b="0" i="0" u="none" strike="noStrike" baseline="0" dirty="0">
                <a:solidFill>
                  <a:srgbClr val="808080"/>
                </a:solidFill>
                <a:latin typeface="Gill Sans Nova" panose="020B0602020104020203" pitchFamily="34" charset="0"/>
              </a:rPr>
              <a:t>xi. 18.20-1, 539ab. Fr.</a:t>
            </a:r>
            <a:r>
              <a:rPr lang="en-GB" sz="1400" b="0" i="0" u="none" strike="noStrike" baseline="0" dirty="0">
                <a:solidFill>
                  <a:srgbClr val="808080"/>
                </a:solidFill>
                <a:latin typeface="Gill Sans Nova" panose="020B0602020104020203" pitchFamily="34" charset="0"/>
              </a:rPr>
              <a:t>17 follows)</a:t>
            </a:r>
            <a:endParaRPr lang="en-GB" dirty="0">
              <a:latin typeface="Gill Sans Nova" panose="020B0602020104020203" pitchFamily="34" charset="0"/>
            </a:endParaRPr>
          </a:p>
          <a:p>
            <a:pPr lvl="1"/>
            <a:endParaRPr lang="en-GB" dirty="0"/>
          </a:p>
        </p:txBody>
      </p:sp>
    </p:spTree>
    <p:extLst>
      <p:ext uri="{BB962C8B-B14F-4D97-AF65-F5344CB8AC3E}">
        <p14:creationId xmlns:p14="http://schemas.microsoft.com/office/powerpoint/2010/main" val="255590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E21C08-DA14-ADD4-CB40-10094D70EFC3}"/>
              </a:ext>
            </a:extLst>
          </p:cNvPr>
          <p:cNvSpPr>
            <a:spLocks noGrp="1"/>
          </p:cNvSpPr>
          <p:nvPr>
            <p:ph idx="1"/>
          </p:nvPr>
        </p:nvSpPr>
        <p:spPr>
          <a:xfrm>
            <a:off x="838200" y="729916"/>
            <a:ext cx="10515600" cy="5447047"/>
          </a:xfrm>
        </p:spPr>
        <p:txBody>
          <a:bodyPr>
            <a:normAutofit fontScale="92500"/>
          </a:bodyPr>
          <a:lstStyle/>
          <a:p>
            <a:pPr>
              <a:lnSpc>
                <a:spcPct val="160000"/>
              </a:lnSpc>
            </a:pPr>
            <a:r>
              <a:rPr lang="en-GB" b="1" dirty="0">
                <a:latin typeface="Gill Sans Nova" panose="020B0602020104020203" pitchFamily="34" charset="0"/>
              </a:rPr>
              <a:t>However</a:t>
            </a:r>
            <a:r>
              <a:rPr lang="en-GB" dirty="0">
                <a:latin typeface="Gill Sans Nova" panose="020B0602020104020203" pitchFamily="34" charset="0"/>
              </a:rPr>
              <a:t>, there is also a </a:t>
            </a:r>
            <a:r>
              <a:rPr lang="en-GB" b="1" dirty="0">
                <a:latin typeface="Gill Sans Nova" panose="020B0602020104020203" pitchFamily="34" charset="0"/>
              </a:rPr>
              <a:t>third</a:t>
            </a:r>
            <a:r>
              <a:rPr lang="en-GB" dirty="0">
                <a:latin typeface="Gill Sans Nova" panose="020B0602020104020203" pitchFamily="34" charset="0"/>
              </a:rPr>
              <a:t> god (possibly?), who is also somehow identical to the Demiurge (???).</a:t>
            </a:r>
          </a:p>
          <a:p>
            <a:pPr>
              <a:lnSpc>
                <a:spcPct val="160000"/>
              </a:lnSpc>
            </a:pPr>
            <a:r>
              <a:rPr lang="en-GB" dirty="0">
                <a:latin typeface="Gill Sans Nova" panose="020B0602020104020203" pitchFamily="34" charset="0"/>
              </a:rPr>
              <a:t>The Demiurge (lawgiver) is inspired by the First god. He doesn’t make the world directly, but fills himself with images of the Forms. </a:t>
            </a:r>
          </a:p>
          <a:p>
            <a:pPr lvl="1">
              <a:lnSpc>
                <a:spcPct val="160000"/>
              </a:lnSpc>
            </a:pPr>
            <a:r>
              <a:rPr lang="en-GB" sz="1400" b="0" i="0" u="none" strike="noStrike" baseline="0" dirty="0">
                <a:solidFill>
                  <a:srgbClr val="000000"/>
                </a:solidFill>
                <a:latin typeface="Gill Sans Nova" panose="020B0602020104020203" pitchFamily="34" charset="0"/>
              </a:rPr>
              <a:t>Numenius raises a hymn to three gods. He calls the first </a:t>
            </a:r>
            <a:r>
              <a:rPr lang="en-GB" sz="1400" b="0" i="1" u="none" strike="noStrike" baseline="0" dirty="0">
                <a:solidFill>
                  <a:srgbClr val="000000"/>
                </a:solidFill>
                <a:latin typeface="Gill Sans Nova" panose="020B0602020104020203" pitchFamily="34" charset="0"/>
              </a:rPr>
              <a:t>father</a:t>
            </a:r>
            <a:r>
              <a:rPr lang="en-GB" sz="1400" b="0" i="0" u="none" strike="noStrike" baseline="0" dirty="0">
                <a:solidFill>
                  <a:srgbClr val="000000"/>
                </a:solidFill>
                <a:latin typeface="Gill Sans Nova" panose="020B0602020104020203" pitchFamily="34" charset="0"/>
              </a:rPr>
              <a:t>, the second </a:t>
            </a:r>
            <a:r>
              <a:rPr lang="en-GB" sz="1400" b="0" i="1" u="none" strike="noStrike" baseline="0" dirty="0">
                <a:solidFill>
                  <a:srgbClr val="000000"/>
                </a:solidFill>
                <a:latin typeface="Gill Sans Nova" panose="020B0602020104020203" pitchFamily="34" charset="0"/>
              </a:rPr>
              <a:t>maker </a:t>
            </a:r>
            <a:r>
              <a:rPr lang="en-GB" sz="1400" b="0" i="0" u="none" strike="noStrike" baseline="0" dirty="0">
                <a:solidFill>
                  <a:srgbClr val="000000"/>
                </a:solidFill>
                <a:latin typeface="Gill Sans Nova" panose="020B0602020104020203" pitchFamily="34" charset="0"/>
              </a:rPr>
              <a:t>and the third, </a:t>
            </a:r>
            <a:r>
              <a:rPr lang="en-GB" sz="1400" b="0" i="1" u="none" strike="noStrike" baseline="0" dirty="0">
                <a:solidFill>
                  <a:srgbClr val="000000"/>
                </a:solidFill>
                <a:latin typeface="Gill Sans Nova" panose="020B0602020104020203" pitchFamily="34" charset="0"/>
              </a:rPr>
              <a:t>artefact </a:t>
            </a:r>
            <a:r>
              <a:rPr lang="en-GB" sz="1400" b="0" i="0" u="none" strike="noStrike" baseline="0" dirty="0">
                <a:solidFill>
                  <a:srgbClr val="000000"/>
                </a:solidFill>
                <a:latin typeface="Gill Sans Nova" panose="020B0602020104020203" pitchFamily="34" charset="0"/>
              </a:rPr>
              <a:t>– for according to him the cosmos is the third god. According to him, then, the creator is double, the first god and the second, while what is created is the third. It is better to put it like this than to use his own rather dramatic language: </a:t>
            </a:r>
            <a:r>
              <a:rPr lang="en-GB" sz="1400" b="0" i="1" u="none" strike="noStrike" baseline="0" dirty="0">
                <a:solidFill>
                  <a:srgbClr val="000000"/>
                </a:solidFill>
                <a:latin typeface="Gill Sans Nova" panose="020B0602020104020203" pitchFamily="34" charset="0"/>
              </a:rPr>
              <a:t>ancestor, offspring, descendant</a:t>
            </a:r>
            <a:r>
              <a:rPr lang="en-GB" sz="1400" b="0" i="0" u="none" strike="noStrike" baseline="0" dirty="0">
                <a:solidFill>
                  <a:srgbClr val="000000"/>
                </a:solidFill>
                <a:latin typeface="Gill Sans Nova" panose="020B0602020104020203" pitchFamily="34" charset="0"/>
              </a:rPr>
              <a:t>. </a:t>
            </a:r>
            <a:r>
              <a:rPr lang="en-GB" sz="1400" b="0" i="0" u="none" strike="noStrike" baseline="0" dirty="0">
                <a:solidFill>
                  <a:srgbClr val="808080"/>
                </a:solidFill>
                <a:latin typeface="Gill Sans Nova" panose="020B0602020104020203" pitchFamily="34" charset="0"/>
              </a:rPr>
              <a:t>(Proclus, </a:t>
            </a:r>
            <a:r>
              <a:rPr lang="en-GB" sz="1400" b="0" i="1" u="none" strike="noStrike" baseline="0" dirty="0">
                <a:solidFill>
                  <a:srgbClr val="808080"/>
                </a:solidFill>
                <a:latin typeface="Gill Sans Nova" panose="020B0602020104020203" pitchFamily="34" charset="0"/>
              </a:rPr>
              <a:t>in Tim. </a:t>
            </a:r>
            <a:r>
              <a:rPr lang="en-GB" sz="1400" b="0" i="0" u="none" strike="noStrike" baseline="0" dirty="0" err="1">
                <a:solidFill>
                  <a:srgbClr val="808080"/>
                </a:solidFill>
                <a:latin typeface="Gill Sans Nova" panose="020B0602020104020203" pitchFamily="34" charset="0"/>
              </a:rPr>
              <a:t>i</a:t>
            </a:r>
            <a:r>
              <a:rPr lang="en-GB" sz="1400" b="0" i="0" u="none" strike="noStrike" baseline="0" dirty="0">
                <a:solidFill>
                  <a:srgbClr val="808080"/>
                </a:solidFill>
                <a:latin typeface="Gill Sans Nova" panose="020B0602020104020203" pitchFamily="34" charset="0"/>
              </a:rPr>
              <a:t>. 303.27 - 304.7 Diehl)</a:t>
            </a:r>
          </a:p>
          <a:p>
            <a:pPr lvl="1">
              <a:lnSpc>
                <a:spcPct val="160000"/>
              </a:lnSpc>
            </a:pPr>
            <a:r>
              <a:rPr lang="en-GB" sz="1400" b="0" i="0" u="none" strike="noStrike" baseline="0" dirty="0">
                <a:solidFill>
                  <a:srgbClr val="000000"/>
                </a:solidFill>
                <a:latin typeface="Gill Sans Nova" panose="020B0602020104020203" pitchFamily="34" charset="0"/>
              </a:rPr>
              <a:t>The first god, being in his own place is </a:t>
            </a:r>
            <a:r>
              <a:rPr lang="en-GB" sz="1400" b="0" i="1" u="none" strike="noStrike" baseline="0" dirty="0">
                <a:solidFill>
                  <a:srgbClr val="000000"/>
                </a:solidFill>
                <a:latin typeface="Gill Sans Nova" panose="020B0602020104020203" pitchFamily="34" charset="0"/>
              </a:rPr>
              <a:t>simple</a:t>
            </a:r>
            <a:r>
              <a:rPr lang="en-GB" sz="1400" b="0" i="0" u="none" strike="noStrike" baseline="0" dirty="0">
                <a:solidFill>
                  <a:srgbClr val="000000"/>
                </a:solidFill>
                <a:latin typeface="Gill Sans Nova" panose="020B0602020104020203" pitchFamily="34" charset="0"/>
              </a:rPr>
              <a:t>; and being together with himself throughout can never be divided. </a:t>
            </a:r>
            <a:r>
              <a:rPr lang="en-GB" sz="1400" b="1" i="0" u="none" strike="noStrike" baseline="0" dirty="0">
                <a:solidFill>
                  <a:srgbClr val="000000"/>
                </a:solidFill>
                <a:latin typeface="Gill Sans Nova" panose="020B0602020104020203" pitchFamily="34" charset="0"/>
              </a:rPr>
              <a:t>The second and third god, however, is </a:t>
            </a:r>
            <a:r>
              <a:rPr lang="en-GB" sz="1400" b="1" i="1" u="none" strike="noStrike" baseline="0" dirty="0">
                <a:solidFill>
                  <a:srgbClr val="000000"/>
                </a:solidFill>
                <a:latin typeface="Gill Sans Nova" panose="020B0602020104020203" pitchFamily="34" charset="0"/>
              </a:rPr>
              <a:t>one</a:t>
            </a:r>
            <a:r>
              <a:rPr lang="en-GB" sz="1400" b="1" i="0" u="none" strike="noStrike" baseline="0" dirty="0">
                <a:solidFill>
                  <a:srgbClr val="000000"/>
                </a:solidFill>
                <a:latin typeface="Gill Sans Nova" panose="020B0602020104020203" pitchFamily="34" charset="0"/>
              </a:rPr>
              <a:t>.</a:t>
            </a:r>
            <a:r>
              <a:rPr lang="en-GB" sz="1400" b="0" i="0" u="none" strike="noStrike" baseline="0" dirty="0">
                <a:solidFill>
                  <a:srgbClr val="000000"/>
                </a:solidFill>
                <a:latin typeface="Gill Sans Nova" panose="020B0602020104020203" pitchFamily="34" charset="0"/>
              </a:rPr>
              <a:t> He comes into contact with matter, but it is dyadic and, although he unifies it, he is divided by it, since it has an appetitive and fluid character. Because he is gazing on matter, he is not intent on the intelligible (for in that case he would have been intent on himself); and by giving his attention to matter he becomes heedless of himself. And he gets to grips with the perceptible and is absorbed in his work with it, and by devoting himself to matter he takes it up even into his own character.’ </a:t>
            </a:r>
            <a:r>
              <a:rPr lang="en-GB" sz="1400" b="0" i="0" u="none" strike="noStrike" baseline="0" dirty="0">
                <a:solidFill>
                  <a:srgbClr val="808080"/>
                </a:solidFill>
                <a:latin typeface="Gill Sans Nova" panose="020B0602020104020203" pitchFamily="34" charset="0"/>
              </a:rPr>
              <a:t>(</a:t>
            </a:r>
            <a:r>
              <a:rPr lang="en-GB" sz="1400" b="0" i="1" u="none" strike="noStrike" baseline="0" dirty="0">
                <a:solidFill>
                  <a:srgbClr val="808080"/>
                </a:solidFill>
                <a:latin typeface="Gill Sans Nova" panose="020B0602020104020203" pitchFamily="34" charset="0"/>
              </a:rPr>
              <a:t>PE </a:t>
            </a:r>
            <a:r>
              <a:rPr lang="en-GB" sz="1400" b="0" i="0" u="none" strike="noStrike" baseline="0" dirty="0">
                <a:solidFill>
                  <a:srgbClr val="808080"/>
                </a:solidFill>
                <a:latin typeface="Gill Sans Nova" panose="020B0602020104020203" pitchFamily="34" charset="0"/>
              </a:rPr>
              <a:t>xi. 17.11-18.5, 536d-537b)</a:t>
            </a:r>
            <a:endParaRPr lang="en-GB" sz="1000" b="0" i="0" u="none" strike="noStrike" baseline="0" dirty="0">
              <a:solidFill>
                <a:srgbClr val="808080"/>
              </a:solidFill>
              <a:latin typeface="Gill Sans Nova" panose="020B0602020104020203" pitchFamily="34" charset="0"/>
            </a:endParaRPr>
          </a:p>
          <a:p>
            <a:pPr algn="l"/>
            <a:endParaRPr lang="en-GB" dirty="0"/>
          </a:p>
        </p:txBody>
      </p:sp>
    </p:spTree>
    <p:extLst>
      <p:ext uri="{BB962C8B-B14F-4D97-AF65-F5344CB8AC3E}">
        <p14:creationId xmlns:p14="http://schemas.microsoft.com/office/powerpoint/2010/main" val="1729429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08405-0303-490E-821D-663D8CEBF10C}"/>
              </a:ext>
            </a:extLst>
          </p:cNvPr>
          <p:cNvSpPr>
            <a:spLocks noGrp="1"/>
          </p:cNvSpPr>
          <p:nvPr>
            <p:ph type="title"/>
          </p:nvPr>
        </p:nvSpPr>
        <p:spPr>
          <a:xfrm>
            <a:off x="4965430" y="629268"/>
            <a:ext cx="6586491" cy="1286160"/>
          </a:xfrm>
        </p:spPr>
        <p:txBody>
          <a:bodyPr anchor="b">
            <a:normAutofit/>
          </a:bodyPr>
          <a:lstStyle/>
          <a:p>
            <a:r>
              <a:rPr lang="en-GB">
                <a:latin typeface="Gill Sans Nova" panose="020B0602020104020203" pitchFamily="34" charset="0"/>
              </a:rPr>
              <a:t>The Gnostics</a:t>
            </a:r>
          </a:p>
        </p:txBody>
      </p:sp>
      <p:sp>
        <p:nvSpPr>
          <p:cNvPr id="3" name="Content Placeholder 2">
            <a:extLst>
              <a:ext uri="{FF2B5EF4-FFF2-40B4-BE49-F238E27FC236}">
                <a16:creationId xmlns:a16="http://schemas.microsoft.com/office/drawing/2014/main" id="{516E9A4E-BCA8-9764-1027-DD5B4C55530C}"/>
              </a:ext>
            </a:extLst>
          </p:cNvPr>
          <p:cNvSpPr>
            <a:spLocks noGrp="1"/>
          </p:cNvSpPr>
          <p:nvPr>
            <p:ph idx="1"/>
          </p:nvPr>
        </p:nvSpPr>
        <p:spPr>
          <a:xfrm>
            <a:off x="4965431" y="2438400"/>
            <a:ext cx="6586489" cy="3785419"/>
          </a:xfrm>
        </p:spPr>
        <p:txBody>
          <a:bodyPr>
            <a:normAutofit/>
          </a:bodyPr>
          <a:lstStyle/>
          <a:p>
            <a:r>
              <a:rPr lang="en-GB" sz="2000" dirty="0">
                <a:latin typeface="Gill Sans Nova" panose="020B0602020104020203" pitchFamily="34" charset="0"/>
              </a:rPr>
              <a:t>The label “Gnostic” applies to a huge variety of thinkers. Although it’s a Christian heresy (cf. </a:t>
            </a:r>
            <a:r>
              <a:rPr lang="en-GB" sz="2000" dirty="0" err="1">
                <a:latin typeface="Gill Sans Nova" panose="020B0602020104020203" pitchFamily="34" charset="0"/>
              </a:rPr>
              <a:t>Celsus</a:t>
            </a:r>
            <a:r>
              <a:rPr lang="en-GB" sz="2000" dirty="0">
                <a:latin typeface="Gill Sans Nova" panose="020B0602020104020203" pitchFamily="34" charset="0"/>
              </a:rPr>
              <a:t>; Irenaeus of Lyons), it’s also a broader pseudo-philosophical movement. </a:t>
            </a:r>
          </a:p>
          <a:p>
            <a:r>
              <a:rPr lang="en-GB" sz="2000" dirty="0">
                <a:latin typeface="Gill Sans Nova" panose="020B0602020104020203" pitchFamily="34" charset="0"/>
              </a:rPr>
              <a:t>We know a lot more of them thanks to the Nag Hammadi Codices, uncovered in 1945. </a:t>
            </a:r>
          </a:p>
          <a:p>
            <a:r>
              <a:rPr lang="en-GB" sz="2000" dirty="0">
                <a:latin typeface="Gill Sans Nova" panose="020B0602020104020203" pitchFamily="34" charset="0"/>
              </a:rPr>
              <a:t>Basic tenets: the world created by a bad god (the </a:t>
            </a:r>
            <a:r>
              <a:rPr lang="en-GB" sz="2000" b="1" dirty="0" err="1">
                <a:latin typeface="Gill Sans Nova" panose="020B0602020104020203" pitchFamily="34" charset="0"/>
              </a:rPr>
              <a:t>Demurge</a:t>
            </a:r>
            <a:r>
              <a:rPr lang="en-GB" sz="2000" dirty="0">
                <a:latin typeface="Gill Sans Nova" panose="020B0602020104020203" pitchFamily="34" charset="0"/>
              </a:rPr>
              <a:t>); our task is to achieve enlightenment by contemplating the real god. </a:t>
            </a:r>
          </a:p>
          <a:p>
            <a:r>
              <a:rPr lang="en-GB" sz="2000" dirty="0">
                <a:latin typeface="Gill Sans Nova" panose="020B0602020104020203" pitchFamily="34" charset="0"/>
              </a:rPr>
              <a:t>Many refer to the </a:t>
            </a:r>
            <a:r>
              <a:rPr lang="en-GB" sz="2000" b="1" dirty="0">
                <a:latin typeface="Gill Sans Nova" panose="020B0602020104020203" pitchFamily="34" charset="0"/>
              </a:rPr>
              <a:t>Sethians</a:t>
            </a:r>
            <a:r>
              <a:rPr lang="en-GB" sz="2000" dirty="0">
                <a:latin typeface="Gill Sans Nova" panose="020B0602020104020203" pitchFamily="34" charset="0"/>
              </a:rPr>
              <a:t>: descendants of </a:t>
            </a:r>
            <a:r>
              <a:rPr lang="en-GB" sz="2000" b="1" dirty="0">
                <a:latin typeface="Gill Sans Nova" panose="020B0602020104020203" pitchFamily="34" charset="0"/>
              </a:rPr>
              <a:t>Seth</a:t>
            </a:r>
            <a:r>
              <a:rPr lang="en-GB" sz="2000" dirty="0">
                <a:latin typeface="Gill Sans Nova" panose="020B0602020104020203" pitchFamily="34" charset="0"/>
              </a:rPr>
              <a:t>, the brother of Cain &amp; Abel, who form a special “elite” of humanity. </a:t>
            </a:r>
          </a:p>
        </p:txBody>
      </p:sp>
      <p:pic>
        <p:nvPicPr>
          <p:cNvPr id="4" name="Picture 3">
            <a:extLst>
              <a:ext uri="{FF2B5EF4-FFF2-40B4-BE49-F238E27FC236}">
                <a16:creationId xmlns:a16="http://schemas.microsoft.com/office/drawing/2014/main" id="{E1F7DB40-1942-308C-EB30-F578B3F3B898}"/>
              </a:ext>
            </a:extLst>
          </p:cNvPr>
          <p:cNvPicPr>
            <a:picLocks noChangeAspect="1"/>
          </p:cNvPicPr>
          <p:nvPr/>
        </p:nvPicPr>
        <p:blipFill rotWithShape="1">
          <a:blip r:embed="rId2"/>
          <a:srcRect l="14622" r="17784"/>
          <a:stretch/>
        </p:blipFill>
        <p:spPr>
          <a:xfrm>
            <a:off x="20" y="10"/>
            <a:ext cx="4635571" cy="6857990"/>
          </a:xfrm>
          <a:prstGeom prst="rect">
            <a:avLst/>
          </a:prstGeom>
          <a:effectLst/>
        </p:spPr>
      </p:pic>
      <p:cxnSp>
        <p:nvCxnSpPr>
          <p:cNvPr id="13"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6BC3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12506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C330F2-C233-5254-2780-9F470F1D4049}"/>
              </a:ext>
            </a:extLst>
          </p:cNvPr>
          <p:cNvSpPr>
            <a:spLocks noGrp="1"/>
          </p:cNvSpPr>
          <p:nvPr>
            <p:ph idx="1"/>
          </p:nvPr>
        </p:nvSpPr>
        <p:spPr/>
        <p:txBody>
          <a:bodyPr>
            <a:normAutofit fontScale="92500" lnSpcReduction="10000"/>
          </a:bodyPr>
          <a:lstStyle/>
          <a:p>
            <a:pPr algn="l"/>
            <a:r>
              <a:rPr lang="en-GB" dirty="0" err="1"/>
              <a:t>E.g</a:t>
            </a:r>
            <a:r>
              <a:rPr lang="en-GB" dirty="0"/>
              <a:t> the </a:t>
            </a:r>
            <a:r>
              <a:rPr lang="en-GB" b="1" dirty="0"/>
              <a:t>Apocryphon</a:t>
            </a:r>
            <a:r>
              <a:rPr lang="en-GB" dirty="0"/>
              <a:t>: </a:t>
            </a:r>
            <a:r>
              <a:rPr lang="en-GB" dirty="0">
                <a:latin typeface="Gill Sans Nova" panose="020B0602020104020203" pitchFamily="34" charset="0"/>
              </a:rPr>
              <a:t>the first principles referred to as </a:t>
            </a:r>
            <a:r>
              <a:rPr lang="en-GB" b="0" i="0" u="none" strike="noStrike" baseline="0" dirty="0">
                <a:latin typeface="Gill Sans Nova" panose="020B0602020104020203" pitchFamily="34" charset="0"/>
              </a:rPr>
              <a:t>‘Father-Mother-Child’. </a:t>
            </a:r>
          </a:p>
          <a:p>
            <a:pPr lvl="1"/>
            <a:r>
              <a:rPr lang="en-GB" dirty="0">
                <a:latin typeface="Gill Sans Nova" panose="020B0602020104020203" pitchFamily="34" charset="0"/>
              </a:rPr>
              <a:t>The </a:t>
            </a:r>
            <a:r>
              <a:rPr lang="en-GB" b="1" dirty="0">
                <a:latin typeface="Gill Sans Nova" panose="020B0602020104020203" pitchFamily="34" charset="0"/>
              </a:rPr>
              <a:t>Father</a:t>
            </a:r>
            <a:r>
              <a:rPr lang="en-GB" dirty="0">
                <a:latin typeface="Gill Sans Nova" panose="020B0602020104020203" pitchFamily="34" charset="0"/>
              </a:rPr>
              <a:t> is the Highest Principle, beyond Being; then, reflecting on its own creative power, makes Being.</a:t>
            </a:r>
          </a:p>
          <a:p>
            <a:pPr lvl="1"/>
            <a:r>
              <a:rPr lang="en-GB" dirty="0">
                <a:latin typeface="Gill Sans Nova" panose="020B0602020104020203" pitchFamily="34" charset="0"/>
              </a:rPr>
              <a:t>The two then generate the </a:t>
            </a:r>
            <a:r>
              <a:rPr lang="en-GB" b="1" dirty="0">
                <a:latin typeface="Gill Sans Nova" panose="020B0602020104020203" pitchFamily="34" charset="0"/>
              </a:rPr>
              <a:t>Child of Light</a:t>
            </a:r>
            <a:r>
              <a:rPr lang="en-GB" dirty="0">
                <a:latin typeface="Gill Sans Nova" panose="020B0602020104020203" pitchFamily="34" charset="0"/>
              </a:rPr>
              <a:t>, who acknowledges the Father.</a:t>
            </a:r>
          </a:p>
          <a:p>
            <a:pPr lvl="1"/>
            <a:r>
              <a:rPr lang="en-GB" dirty="0">
                <a:latin typeface="Gill Sans Nova" panose="020B0602020104020203" pitchFamily="34" charset="0"/>
              </a:rPr>
              <a:t>They go on to beget more </a:t>
            </a:r>
            <a:r>
              <a:rPr lang="en-GB" b="1" dirty="0">
                <a:latin typeface="Gill Sans Nova" panose="020B0602020104020203" pitchFamily="34" charset="0"/>
              </a:rPr>
              <a:t>aeons</a:t>
            </a:r>
            <a:r>
              <a:rPr lang="en-GB" dirty="0">
                <a:latin typeface="Gill Sans Nova" panose="020B0602020104020203" pitchFamily="34" charset="0"/>
              </a:rPr>
              <a:t>, which go on to produce more: the father giving the matter, the mother the form. </a:t>
            </a:r>
          </a:p>
          <a:p>
            <a:pPr lvl="1"/>
            <a:r>
              <a:rPr lang="en-GB" dirty="0">
                <a:latin typeface="Gill Sans Nova" panose="020B0602020104020203" pitchFamily="34" charset="0"/>
              </a:rPr>
              <a:t>But they go on to generate a child </a:t>
            </a:r>
            <a:r>
              <a:rPr lang="en-GB" b="1" dirty="0">
                <a:latin typeface="Gill Sans Nova" panose="020B0602020104020203" pitchFamily="34" charset="0"/>
              </a:rPr>
              <a:t>Sophia</a:t>
            </a:r>
            <a:r>
              <a:rPr lang="en-GB" dirty="0">
                <a:latin typeface="Gill Sans Nova" panose="020B0602020104020203" pitchFamily="34" charset="0"/>
              </a:rPr>
              <a:t>, who conceives a child unapproved: </a:t>
            </a:r>
            <a:r>
              <a:rPr lang="en-GB" b="1" dirty="0">
                <a:latin typeface="Gill Sans Nova" panose="020B0602020104020203" pitchFamily="34" charset="0"/>
              </a:rPr>
              <a:t>Yaldabaoth, </a:t>
            </a:r>
            <a:r>
              <a:rPr lang="en-GB" dirty="0">
                <a:latin typeface="Gill Sans Nova" panose="020B0602020104020203" pitchFamily="34" charset="0"/>
              </a:rPr>
              <a:t>the </a:t>
            </a:r>
            <a:r>
              <a:rPr lang="en-GB" b="1" dirty="0">
                <a:latin typeface="Gill Sans Nova" panose="020B0602020104020203" pitchFamily="34" charset="0"/>
              </a:rPr>
              <a:t>Demiurge </a:t>
            </a:r>
            <a:r>
              <a:rPr lang="en-GB" dirty="0">
                <a:latin typeface="Gill Sans Nova" panose="020B0602020104020203" pitchFamily="34" charset="0"/>
              </a:rPr>
              <a:t>(uh-oh!). </a:t>
            </a:r>
          </a:p>
          <a:p>
            <a:pPr lvl="1"/>
            <a:r>
              <a:rPr lang="en-GB" dirty="0">
                <a:latin typeface="Gill Sans Nova" panose="020B0602020104020203" pitchFamily="34" charset="0"/>
              </a:rPr>
              <a:t>This Demiurge is ignorant of the higher things, seeing only formless waste, which he sets about forming in his own image. </a:t>
            </a:r>
          </a:p>
          <a:p>
            <a:pPr lvl="1"/>
            <a:r>
              <a:rPr lang="en-GB" dirty="0">
                <a:latin typeface="Gill Sans Nova" panose="020B0602020104020203" pitchFamily="34" charset="0"/>
              </a:rPr>
              <a:t>This Demiurge claims himself supreme, commanding all under his command that “thou shalt have no other gods before me”. </a:t>
            </a:r>
          </a:p>
        </p:txBody>
      </p:sp>
    </p:spTree>
    <p:extLst>
      <p:ext uri="{BB962C8B-B14F-4D97-AF65-F5344CB8AC3E}">
        <p14:creationId xmlns:p14="http://schemas.microsoft.com/office/powerpoint/2010/main" val="42312536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2FC7A-508B-AB48-93A1-26C330A2C79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565A1A9-CFFE-11FE-DB96-745A6CDD064F}"/>
              </a:ext>
            </a:extLst>
          </p:cNvPr>
          <p:cNvSpPr>
            <a:spLocks noGrp="1"/>
          </p:cNvSpPr>
          <p:nvPr>
            <p:ph idx="1"/>
          </p:nvPr>
        </p:nvSpPr>
        <p:spPr/>
        <p:txBody>
          <a:bodyPr/>
          <a:lstStyle/>
          <a:p>
            <a:r>
              <a:rPr lang="en-GB" dirty="0">
                <a:latin typeface="Gill Sans Nova" panose="020B0602020104020203" pitchFamily="34" charset="0"/>
              </a:rPr>
              <a:t>What’s archetypically “Gnostic” about this theology is its implication that the world is, in itself, </a:t>
            </a:r>
            <a:r>
              <a:rPr lang="en-GB" b="1" dirty="0">
                <a:latin typeface="Gill Sans Nova" panose="020B0602020104020203" pitchFamily="34" charset="0"/>
              </a:rPr>
              <a:t>bad.</a:t>
            </a:r>
            <a:r>
              <a:rPr lang="en-GB" dirty="0">
                <a:latin typeface="Gill Sans Nova" panose="020B0602020104020203" pitchFamily="34" charset="0"/>
              </a:rPr>
              <a:t> Plato and his successors, by contrast, saw the world as the best thing that could be formed through matter. </a:t>
            </a:r>
          </a:p>
          <a:p>
            <a:r>
              <a:rPr lang="en-GB" dirty="0">
                <a:latin typeface="Gill Sans Nova" panose="020B0602020104020203" pitchFamily="34" charset="0"/>
              </a:rPr>
              <a:t>Man is part of the same flawed creation. However, Adam can only be animated by the breath of </a:t>
            </a:r>
            <a:r>
              <a:rPr lang="en-GB" b="1" dirty="0">
                <a:latin typeface="Gill Sans Nova" panose="020B0602020104020203" pitchFamily="34" charset="0"/>
              </a:rPr>
              <a:t>Sophia</a:t>
            </a:r>
            <a:r>
              <a:rPr lang="en-GB" dirty="0">
                <a:latin typeface="Gill Sans Nova" panose="020B0602020104020203" pitchFamily="34" charset="0"/>
              </a:rPr>
              <a:t>; likewise Eve, because infused with life (</a:t>
            </a:r>
            <a:r>
              <a:rPr lang="en-GB" b="1" dirty="0">
                <a:latin typeface="Gill Sans Nova" panose="020B0602020104020203" pitchFamily="34" charset="0"/>
              </a:rPr>
              <a:t>Zoe</a:t>
            </a:r>
            <a:r>
              <a:rPr lang="en-GB" dirty="0">
                <a:latin typeface="Gill Sans Nova" panose="020B0602020104020203" pitchFamily="34" charset="0"/>
              </a:rPr>
              <a:t>).</a:t>
            </a:r>
          </a:p>
          <a:p>
            <a:r>
              <a:rPr lang="en-GB" dirty="0">
                <a:latin typeface="Gill Sans Nova" panose="020B0602020104020203" pitchFamily="34" charset="0"/>
              </a:rPr>
              <a:t>We are made of flawed matter: however, we can be saved because Sophia has animated us.</a:t>
            </a:r>
          </a:p>
          <a:p>
            <a:pPr lvl="1"/>
            <a:r>
              <a:rPr lang="en-GB" sz="1400" b="0" i="0" u="none" strike="noStrike" baseline="0" dirty="0">
                <a:latin typeface="Gill Sans Nova" panose="020B0602020104020203" pitchFamily="34" charset="0"/>
              </a:rPr>
              <a:t>After the soul leaves the body, she is handed over to the authorities [archons] who have come into being through the archon [Yaldabaoth]. They bind her [the soul] with chains and throw her into prison [i.e., reincarnation, another body]. They go around with her until she awakens from forgetfulness and acquires knowledge. This is how she attains perfection and is saved. (</a:t>
            </a:r>
            <a:r>
              <a:rPr lang="en-GB" sz="1400" b="0" i="1" u="none" strike="noStrike" baseline="0" dirty="0">
                <a:latin typeface="Gill Sans Nova" panose="020B0602020104020203" pitchFamily="34" charset="0"/>
              </a:rPr>
              <a:t>Ap. John </a:t>
            </a:r>
            <a:r>
              <a:rPr lang="en-GB" sz="1400" b="0" i="0" u="none" strike="noStrike" baseline="0" dirty="0">
                <a:latin typeface="Gill Sans Nova" panose="020B0602020104020203" pitchFamily="34" charset="0"/>
              </a:rPr>
              <a:t>NHC ii, 1.27, tr. M. Meyer)</a:t>
            </a:r>
          </a:p>
          <a:p>
            <a:pPr algn="l"/>
            <a:endParaRPr lang="en-GB" dirty="0">
              <a:latin typeface="Gill Sans Nova" panose="020B0602020104020203" pitchFamily="34" charset="0"/>
            </a:endParaRPr>
          </a:p>
        </p:txBody>
      </p:sp>
    </p:spTree>
    <p:extLst>
      <p:ext uri="{BB962C8B-B14F-4D97-AF65-F5344CB8AC3E}">
        <p14:creationId xmlns:p14="http://schemas.microsoft.com/office/powerpoint/2010/main" val="18546599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944E9D-0DCB-DE13-7309-00EF631BAA54}"/>
              </a:ext>
            </a:extLst>
          </p:cNvPr>
          <p:cNvSpPr>
            <a:spLocks noGrp="1"/>
          </p:cNvSpPr>
          <p:nvPr>
            <p:ph idx="1"/>
          </p:nvPr>
        </p:nvSpPr>
        <p:spPr>
          <a:xfrm>
            <a:off x="838200" y="850232"/>
            <a:ext cx="10515600" cy="5326731"/>
          </a:xfrm>
        </p:spPr>
        <p:txBody>
          <a:bodyPr>
            <a:normAutofit fontScale="92500" lnSpcReduction="10000"/>
          </a:bodyPr>
          <a:lstStyle/>
          <a:p>
            <a:pPr>
              <a:lnSpc>
                <a:spcPct val="150000"/>
              </a:lnSpc>
            </a:pPr>
            <a:r>
              <a:rPr lang="en-GB" dirty="0">
                <a:latin typeface="Gill Sans Nova" panose="020B0602020104020203" pitchFamily="34" charset="0"/>
              </a:rPr>
              <a:t>These treatises, too, have something like a “triple God”:</a:t>
            </a:r>
          </a:p>
          <a:p>
            <a:pPr lvl="1">
              <a:lnSpc>
                <a:spcPct val="150000"/>
              </a:lnSpc>
            </a:pPr>
            <a:r>
              <a:rPr lang="en-GB" dirty="0">
                <a:latin typeface="Gill Sans Nova" panose="020B0602020104020203" pitchFamily="34" charset="0"/>
              </a:rPr>
              <a:t>The “Unknowable One”, who is beyond being;</a:t>
            </a:r>
          </a:p>
          <a:p>
            <a:pPr lvl="1">
              <a:lnSpc>
                <a:spcPct val="150000"/>
              </a:lnSpc>
            </a:pPr>
            <a:r>
              <a:rPr lang="en-GB" b="1" dirty="0" err="1">
                <a:latin typeface="Gill Sans Nova" panose="020B0602020104020203" pitchFamily="34" charset="0"/>
              </a:rPr>
              <a:t>Barbelo</a:t>
            </a:r>
            <a:r>
              <a:rPr lang="en-GB" dirty="0">
                <a:latin typeface="Gill Sans Nova" panose="020B0602020104020203" pitchFamily="34" charset="0"/>
              </a:rPr>
              <a:t>, who is divided into:</a:t>
            </a:r>
          </a:p>
          <a:p>
            <a:pPr lvl="2">
              <a:lnSpc>
                <a:spcPct val="150000"/>
              </a:lnSpc>
            </a:pPr>
            <a:r>
              <a:rPr lang="en-GB" b="1" dirty="0" err="1">
                <a:latin typeface="Gill Sans Nova" panose="020B0602020104020203" pitchFamily="34" charset="0"/>
              </a:rPr>
              <a:t>Kalyptos</a:t>
            </a:r>
            <a:r>
              <a:rPr lang="en-GB" dirty="0">
                <a:latin typeface="Gill Sans Nova" panose="020B0602020104020203" pitchFamily="34" charset="0"/>
              </a:rPr>
              <a:t>: “the hidden”, the contemplator;</a:t>
            </a:r>
          </a:p>
          <a:p>
            <a:pPr lvl="2">
              <a:lnSpc>
                <a:spcPct val="150000"/>
              </a:lnSpc>
            </a:pPr>
            <a:r>
              <a:rPr lang="en-GB" b="1" dirty="0" err="1">
                <a:latin typeface="Gill Sans Nova" panose="020B0602020104020203" pitchFamily="34" charset="0"/>
              </a:rPr>
              <a:t>Protophanes</a:t>
            </a:r>
            <a:r>
              <a:rPr lang="en-GB" dirty="0">
                <a:latin typeface="Gill Sans Nova" panose="020B0602020104020203" pitchFamily="34" charset="0"/>
              </a:rPr>
              <a:t>: “first-manifesting” who contemplates Forms;</a:t>
            </a:r>
          </a:p>
          <a:p>
            <a:pPr lvl="2">
              <a:lnSpc>
                <a:spcPct val="150000"/>
              </a:lnSpc>
            </a:pPr>
            <a:r>
              <a:rPr lang="en-GB" b="1" dirty="0" err="1">
                <a:latin typeface="Gill Sans Nova" panose="020B0602020104020203" pitchFamily="34" charset="0"/>
              </a:rPr>
              <a:t>Autogenes</a:t>
            </a:r>
            <a:r>
              <a:rPr lang="en-GB" dirty="0">
                <a:latin typeface="Gill Sans Nova" panose="020B0602020104020203" pitchFamily="34" charset="0"/>
              </a:rPr>
              <a:t>: “self-generation”, who makes the world. </a:t>
            </a:r>
          </a:p>
          <a:p>
            <a:pPr lvl="1">
              <a:lnSpc>
                <a:spcPct val="150000"/>
              </a:lnSpc>
            </a:pPr>
            <a:r>
              <a:rPr lang="en-GB" dirty="0">
                <a:latin typeface="Gill Sans Nova" panose="020B0602020104020203" pitchFamily="34" charset="0"/>
              </a:rPr>
              <a:t>And the two are mediated by a </a:t>
            </a:r>
            <a:r>
              <a:rPr lang="en-GB" b="1" dirty="0">
                <a:latin typeface="Gill Sans Nova" panose="020B0602020104020203" pitchFamily="34" charset="0"/>
              </a:rPr>
              <a:t>Triple Powered One, </a:t>
            </a:r>
            <a:r>
              <a:rPr lang="en-GB" dirty="0">
                <a:latin typeface="Gill Sans Nova" panose="020B0602020104020203" pitchFamily="34" charset="0"/>
              </a:rPr>
              <a:t>who has the powers of </a:t>
            </a:r>
            <a:r>
              <a:rPr lang="en-GB" b="1" dirty="0">
                <a:latin typeface="Gill Sans Nova" panose="020B0602020104020203" pitchFamily="34" charset="0"/>
              </a:rPr>
              <a:t>existence</a:t>
            </a:r>
            <a:r>
              <a:rPr lang="en-GB" dirty="0">
                <a:latin typeface="Gill Sans Nova" panose="020B0602020104020203" pitchFamily="34" charset="0"/>
              </a:rPr>
              <a:t>, </a:t>
            </a:r>
            <a:r>
              <a:rPr lang="en-GB" b="1" dirty="0">
                <a:latin typeface="Gill Sans Nova" panose="020B0602020104020203" pitchFamily="34" charset="0"/>
              </a:rPr>
              <a:t>vitality</a:t>
            </a:r>
            <a:r>
              <a:rPr lang="en-GB" dirty="0">
                <a:latin typeface="Gill Sans Nova" panose="020B0602020104020203" pitchFamily="34" charset="0"/>
              </a:rPr>
              <a:t>, and </a:t>
            </a:r>
            <a:r>
              <a:rPr lang="en-GB" b="1" dirty="0">
                <a:latin typeface="Gill Sans Nova" panose="020B0602020104020203" pitchFamily="34" charset="0"/>
              </a:rPr>
              <a:t>contemplation</a:t>
            </a:r>
            <a:r>
              <a:rPr lang="en-GB" dirty="0">
                <a:latin typeface="Gill Sans Nova" panose="020B0602020104020203" pitchFamily="34" charset="0"/>
              </a:rPr>
              <a:t>. The first is sheer existence; the second is an animating power; the third limits.</a:t>
            </a:r>
          </a:p>
          <a:p>
            <a:pPr>
              <a:lnSpc>
                <a:spcPct val="150000"/>
              </a:lnSpc>
            </a:pPr>
            <a:r>
              <a:rPr lang="en-GB" dirty="0">
                <a:latin typeface="Gill Sans Nova" panose="020B0602020104020203" pitchFamily="34" charset="0"/>
              </a:rPr>
              <a:t>Either way, this seems more a prefiguration of the Trinity…</a:t>
            </a:r>
          </a:p>
        </p:txBody>
      </p:sp>
    </p:spTree>
    <p:extLst>
      <p:ext uri="{BB962C8B-B14F-4D97-AF65-F5344CB8AC3E}">
        <p14:creationId xmlns:p14="http://schemas.microsoft.com/office/powerpoint/2010/main" val="14262603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DD1FD-C833-C999-521A-D7BBA86BB8B4}"/>
              </a:ext>
            </a:extLst>
          </p:cNvPr>
          <p:cNvSpPr>
            <a:spLocks noGrp="1"/>
          </p:cNvSpPr>
          <p:nvPr>
            <p:ph type="title"/>
          </p:nvPr>
        </p:nvSpPr>
        <p:spPr/>
        <p:txBody>
          <a:bodyPr/>
          <a:lstStyle/>
          <a:p>
            <a:pPr algn="ctr"/>
            <a:r>
              <a:rPr lang="en-GB" dirty="0">
                <a:latin typeface="Gill Sans Nova" panose="020B0602020104020203" pitchFamily="34" charset="0"/>
              </a:rPr>
              <a:t>Christian Gnosticism</a:t>
            </a:r>
          </a:p>
        </p:txBody>
      </p:sp>
      <p:sp>
        <p:nvSpPr>
          <p:cNvPr id="3" name="Content Placeholder 2">
            <a:extLst>
              <a:ext uri="{FF2B5EF4-FFF2-40B4-BE49-F238E27FC236}">
                <a16:creationId xmlns:a16="http://schemas.microsoft.com/office/drawing/2014/main" id="{2103D3F8-CB01-D073-04F6-949F9B456E91}"/>
              </a:ext>
            </a:extLst>
          </p:cNvPr>
          <p:cNvSpPr>
            <a:spLocks noGrp="1"/>
          </p:cNvSpPr>
          <p:nvPr>
            <p:ph idx="1"/>
          </p:nvPr>
        </p:nvSpPr>
        <p:spPr/>
        <p:txBody>
          <a:bodyPr>
            <a:normAutofit/>
          </a:bodyPr>
          <a:lstStyle/>
          <a:p>
            <a:r>
              <a:rPr lang="en-GB" dirty="0">
                <a:latin typeface="Gill Sans Nova" panose="020B0602020104020203" pitchFamily="34" charset="0"/>
              </a:rPr>
              <a:t>Other Gnostics work within the Christian tradition: most notably, </a:t>
            </a:r>
            <a:r>
              <a:rPr lang="en-GB" b="1" dirty="0">
                <a:latin typeface="Gill Sans Nova" panose="020B0602020104020203" pitchFamily="34" charset="0"/>
              </a:rPr>
              <a:t>Basilides, Valentinus</a:t>
            </a:r>
            <a:r>
              <a:rPr lang="en-GB" dirty="0">
                <a:latin typeface="Gill Sans Nova" panose="020B0602020104020203" pitchFamily="34" charset="0"/>
              </a:rPr>
              <a:t>, and </a:t>
            </a:r>
            <a:r>
              <a:rPr lang="en-GB" b="1" dirty="0">
                <a:latin typeface="Gill Sans Nova" panose="020B0602020104020203" pitchFamily="34" charset="0"/>
              </a:rPr>
              <a:t>Ptolemy </a:t>
            </a:r>
            <a:r>
              <a:rPr lang="en-GB" dirty="0">
                <a:latin typeface="Gill Sans Nova" panose="020B0602020104020203" pitchFamily="34" charset="0"/>
              </a:rPr>
              <a:t>(AD 100-175)</a:t>
            </a:r>
            <a:r>
              <a:rPr lang="en-GB" b="1" dirty="0">
                <a:latin typeface="Gill Sans Nova" panose="020B0602020104020203" pitchFamily="34" charset="0"/>
              </a:rPr>
              <a:t>.</a:t>
            </a:r>
          </a:p>
          <a:p>
            <a:r>
              <a:rPr lang="en-GB" dirty="0">
                <a:latin typeface="Gill Sans Nova" panose="020B0602020104020203" pitchFamily="34" charset="0"/>
              </a:rPr>
              <a:t>Valentinus’ cosmology:</a:t>
            </a:r>
          </a:p>
          <a:p>
            <a:pPr lvl="1"/>
            <a:r>
              <a:rPr lang="en-GB" dirty="0">
                <a:latin typeface="Gill Sans Nova" panose="020B0602020104020203" pitchFamily="34" charset="0"/>
              </a:rPr>
              <a:t>Start with the principle of </a:t>
            </a:r>
            <a:r>
              <a:rPr lang="en-GB" b="1" dirty="0" err="1">
                <a:latin typeface="Gill Sans Nova" panose="020B0602020104020203" pitchFamily="34" charset="0"/>
              </a:rPr>
              <a:t>Bythos</a:t>
            </a:r>
            <a:r>
              <a:rPr lang="en-GB" dirty="0">
                <a:latin typeface="Gill Sans Nova" panose="020B0602020104020203" pitchFamily="34" charset="0"/>
              </a:rPr>
              <a:t> (depth); which is separated by </a:t>
            </a:r>
            <a:r>
              <a:rPr lang="en-GB" b="1" dirty="0">
                <a:latin typeface="Gill Sans Nova" panose="020B0602020104020203" pitchFamily="34" charset="0"/>
              </a:rPr>
              <a:t>limit</a:t>
            </a:r>
            <a:r>
              <a:rPr lang="en-GB" dirty="0">
                <a:latin typeface="Gill Sans Nova" panose="020B0602020104020203" pitchFamily="34" charset="0"/>
              </a:rPr>
              <a:t> to give…</a:t>
            </a:r>
          </a:p>
          <a:p>
            <a:pPr lvl="1"/>
            <a:r>
              <a:rPr lang="en-GB" dirty="0">
                <a:latin typeface="Gill Sans Nova" panose="020B0602020104020203" pitchFamily="34" charset="0"/>
              </a:rPr>
              <a:t>The primitive dyad of “the Ineffable” and “Silence”; which yield…</a:t>
            </a:r>
          </a:p>
          <a:p>
            <a:pPr lvl="1"/>
            <a:r>
              <a:rPr lang="en-GB" dirty="0">
                <a:latin typeface="Gill Sans Nova" panose="020B0602020104020203" pitchFamily="34" charset="0"/>
              </a:rPr>
              <a:t>The second dyad of “Father” and “Truth”, which yield…</a:t>
            </a:r>
          </a:p>
          <a:p>
            <a:pPr lvl="1"/>
            <a:r>
              <a:rPr lang="en-GB" dirty="0">
                <a:latin typeface="Gill Sans Nova" panose="020B0602020104020203" pitchFamily="34" charset="0"/>
              </a:rPr>
              <a:t>A final four: “Word”, “Life”, “Man”, “Church”. </a:t>
            </a:r>
          </a:p>
          <a:p>
            <a:pPr lvl="1"/>
            <a:r>
              <a:rPr lang="en-GB" dirty="0">
                <a:latin typeface="Gill Sans Nova" panose="020B0602020104020203" pitchFamily="34" charset="0"/>
              </a:rPr>
              <a:t>This yields, eventually, </a:t>
            </a:r>
            <a:r>
              <a:rPr lang="en-GB" b="1" dirty="0">
                <a:latin typeface="Gill Sans Nova" panose="020B0602020104020203" pitchFamily="34" charset="0"/>
              </a:rPr>
              <a:t>Sophia</a:t>
            </a:r>
            <a:r>
              <a:rPr lang="en-GB" dirty="0">
                <a:latin typeface="Gill Sans Nova" panose="020B0602020104020203" pitchFamily="34" charset="0"/>
              </a:rPr>
              <a:t> (wisdom), which yields </a:t>
            </a:r>
            <a:r>
              <a:rPr lang="en-GB" b="1" dirty="0">
                <a:latin typeface="Gill Sans Nova" panose="020B0602020104020203" pitchFamily="34" charset="0"/>
              </a:rPr>
              <a:t>matter </a:t>
            </a:r>
            <a:r>
              <a:rPr lang="en-GB" dirty="0">
                <a:latin typeface="Gill Sans Nova" panose="020B0602020104020203" pitchFamily="34" charset="0"/>
              </a:rPr>
              <a:t>and the </a:t>
            </a:r>
            <a:r>
              <a:rPr lang="en-GB" b="1" dirty="0">
                <a:latin typeface="Gill Sans Nova" panose="020B0602020104020203" pitchFamily="34" charset="0"/>
              </a:rPr>
              <a:t>Demiurge</a:t>
            </a:r>
            <a:r>
              <a:rPr lang="en-GB" dirty="0">
                <a:latin typeface="Gill Sans Nova" panose="020B0602020104020203" pitchFamily="34" charset="0"/>
              </a:rPr>
              <a:t>; but also </a:t>
            </a:r>
            <a:r>
              <a:rPr lang="en-GB" b="1" dirty="0">
                <a:latin typeface="Gill Sans Nova" panose="020B0602020104020203" pitchFamily="34" charset="0"/>
              </a:rPr>
              <a:t>Christ. </a:t>
            </a:r>
            <a:endParaRPr lang="en-GB" dirty="0">
              <a:latin typeface="Gill Sans Nova" panose="020B0602020104020203" pitchFamily="34" charset="0"/>
            </a:endParaRPr>
          </a:p>
          <a:p>
            <a:pPr lvl="1"/>
            <a:endParaRPr lang="en-GB" dirty="0">
              <a:latin typeface="Gill Sans Nova" panose="020B0602020104020203" pitchFamily="34" charset="0"/>
            </a:endParaRPr>
          </a:p>
          <a:p>
            <a:endParaRPr lang="en-GB" dirty="0">
              <a:latin typeface="Gill Sans Nova" panose="020B0602020104020203" pitchFamily="34" charset="0"/>
            </a:endParaRPr>
          </a:p>
        </p:txBody>
      </p:sp>
    </p:spTree>
    <p:extLst>
      <p:ext uri="{BB962C8B-B14F-4D97-AF65-F5344CB8AC3E}">
        <p14:creationId xmlns:p14="http://schemas.microsoft.com/office/powerpoint/2010/main" val="6669616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01B75-F851-A5CD-F574-DCC39282C2F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4E399C3-6F8C-9A4B-48E6-C82B5C5BADE1}"/>
              </a:ext>
            </a:extLst>
          </p:cNvPr>
          <p:cNvSpPr>
            <a:spLocks noGrp="1"/>
          </p:cNvSpPr>
          <p:nvPr>
            <p:ph idx="1"/>
          </p:nvPr>
        </p:nvSpPr>
        <p:spPr/>
        <p:txBody>
          <a:bodyPr/>
          <a:lstStyle/>
          <a:p>
            <a:r>
              <a:rPr lang="en-GB" dirty="0">
                <a:latin typeface="Gill Sans Nova" panose="020B0602020104020203" pitchFamily="34" charset="0"/>
              </a:rPr>
              <a:t>Valentinus’ view seems to imply that the role of the Elect (the Sethians) is to “destroy death”: they have the same </a:t>
            </a:r>
            <a:r>
              <a:rPr lang="en-GB" dirty="0" err="1">
                <a:latin typeface="Gill Sans Nova" panose="020B0602020104020203" pitchFamily="34" charset="0"/>
              </a:rPr>
              <a:t>salvic</a:t>
            </a:r>
            <a:r>
              <a:rPr lang="en-GB" dirty="0">
                <a:latin typeface="Gill Sans Nova" panose="020B0602020104020203" pitchFamily="34" charset="0"/>
              </a:rPr>
              <a:t> role as Jesus had:</a:t>
            </a:r>
          </a:p>
          <a:p>
            <a:pPr lvl="1"/>
            <a:r>
              <a:rPr lang="en-GB" sz="1400" b="0" i="0" u="none" strike="noStrike" baseline="0" dirty="0">
                <a:latin typeface="Gill Sans Nova" panose="020B0602020104020203" pitchFamily="34" charset="0"/>
              </a:rPr>
              <a:t>From the beginning you [the ‘elect’ or Gnostic Christians] have been immortal, and you are children of eternal life. And you wanted death to be allocated to yourselves so that you might spend it and use it up, and that death might die in you and through you. For when you nullify the world and are not yourselves annihilated, you are lord over creation and all corruption. (Valentinus, </a:t>
            </a:r>
            <a:r>
              <a:rPr lang="en-GB" sz="1400" b="0" i="0" u="none" strike="noStrike" baseline="0" dirty="0" err="1">
                <a:latin typeface="Gill Sans Nova" panose="020B0602020104020203" pitchFamily="34" charset="0"/>
              </a:rPr>
              <a:t>fr.</a:t>
            </a:r>
            <a:r>
              <a:rPr lang="en-GB" sz="1400" b="0" i="0" u="none" strike="noStrike" baseline="0" dirty="0">
                <a:latin typeface="Gill Sans Nova" panose="020B0602020104020203" pitchFamily="34" charset="0"/>
              </a:rPr>
              <a:t> F Layton)</a:t>
            </a:r>
            <a:endParaRPr lang="en-GB" dirty="0">
              <a:latin typeface="Gill Sans Nova" panose="020B0602020104020203" pitchFamily="34" charset="0"/>
            </a:endParaRPr>
          </a:p>
        </p:txBody>
      </p:sp>
    </p:spTree>
    <p:extLst>
      <p:ext uri="{BB962C8B-B14F-4D97-AF65-F5344CB8AC3E}">
        <p14:creationId xmlns:p14="http://schemas.microsoft.com/office/powerpoint/2010/main" val="26296552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9044E-7770-01AA-1E40-7D628FA2950A}"/>
              </a:ext>
            </a:extLst>
          </p:cNvPr>
          <p:cNvSpPr>
            <a:spLocks noGrp="1"/>
          </p:cNvSpPr>
          <p:nvPr>
            <p:ph type="title"/>
          </p:nvPr>
        </p:nvSpPr>
        <p:spPr/>
        <p:txBody>
          <a:bodyPr/>
          <a:lstStyle/>
          <a:p>
            <a:pPr algn="ctr"/>
            <a:r>
              <a:rPr lang="en-GB" dirty="0">
                <a:latin typeface="Gill Sans Nova" panose="020B0602020104020203" pitchFamily="34" charset="0"/>
              </a:rPr>
              <a:t>Ptolemy the Gnostic</a:t>
            </a:r>
          </a:p>
        </p:txBody>
      </p:sp>
      <p:sp>
        <p:nvSpPr>
          <p:cNvPr id="3" name="Content Placeholder 2">
            <a:extLst>
              <a:ext uri="{FF2B5EF4-FFF2-40B4-BE49-F238E27FC236}">
                <a16:creationId xmlns:a16="http://schemas.microsoft.com/office/drawing/2014/main" id="{40EE0987-6257-D0EC-0DEA-E9F2A23AA566}"/>
              </a:ext>
            </a:extLst>
          </p:cNvPr>
          <p:cNvSpPr>
            <a:spLocks noGrp="1"/>
          </p:cNvSpPr>
          <p:nvPr>
            <p:ph idx="1"/>
          </p:nvPr>
        </p:nvSpPr>
        <p:spPr/>
        <p:txBody>
          <a:bodyPr>
            <a:normAutofit fontScale="92500" lnSpcReduction="20000"/>
          </a:bodyPr>
          <a:lstStyle/>
          <a:p>
            <a:r>
              <a:rPr lang="en-GB" dirty="0">
                <a:latin typeface="Gill Sans Nova" panose="020B0602020104020203" pitchFamily="34" charset="0"/>
              </a:rPr>
              <a:t>Ptolemy’s system takes a different view of Sophia.</a:t>
            </a:r>
          </a:p>
          <a:p>
            <a:r>
              <a:rPr lang="en-GB" dirty="0">
                <a:latin typeface="Gill Sans Nova" panose="020B0602020104020203" pitchFamily="34" charset="0"/>
              </a:rPr>
              <a:t>Sophia is one of the children of the Father. They are generated with a task of creating within their appointed place: however, Sophia errs, by wanting direct communion with the Father.</a:t>
            </a:r>
          </a:p>
          <a:p>
            <a:r>
              <a:rPr lang="en-GB" dirty="0">
                <a:latin typeface="Gill Sans Nova" panose="020B0602020104020203" pitchFamily="34" charset="0"/>
              </a:rPr>
              <a:t>Sophia’s “Fall” generates the chaos of the material world (the “Dyad”). However, this is saved by the activity of the Son, who is able to structure this material world.</a:t>
            </a:r>
          </a:p>
          <a:p>
            <a:r>
              <a:rPr lang="en-GB" dirty="0">
                <a:latin typeface="Gill Sans Nova" panose="020B0602020104020203" pitchFamily="34" charset="0"/>
              </a:rPr>
              <a:t>And thus humanity is divided into three “castes”:</a:t>
            </a:r>
          </a:p>
          <a:p>
            <a:pPr lvl="1"/>
            <a:r>
              <a:rPr lang="en-GB" dirty="0">
                <a:latin typeface="Gill Sans Nova" panose="020B0602020104020203" pitchFamily="34" charset="0"/>
              </a:rPr>
              <a:t>The “material men”; who have no conception of the higher God;</a:t>
            </a:r>
          </a:p>
          <a:p>
            <a:pPr lvl="1"/>
            <a:r>
              <a:rPr lang="en-GB" dirty="0">
                <a:latin typeface="Gill Sans Nova" panose="020B0602020104020203" pitchFamily="34" charset="0"/>
              </a:rPr>
              <a:t>The “animate” men, whose conception of God is half-formed, and must devote themselves to holy works;</a:t>
            </a:r>
          </a:p>
          <a:p>
            <a:pPr lvl="1"/>
            <a:r>
              <a:rPr lang="en-GB" dirty="0">
                <a:latin typeface="Gill Sans Nova" panose="020B0602020104020203" pitchFamily="34" charset="0"/>
              </a:rPr>
              <a:t>The “spiritualised” men, who have a direct knowledge (“gnosis”) of the first principle. </a:t>
            </a:r>
          </a:p>
          <a:p>
            <a:endParaRPr lang="en-GB" dirty="0">
              <a:latin typeface="Gill Sans Nova" panose="020B0602020104020203" pitchFamily="34" charset="0"/>
            </a:endParaRPr>
          </a:p>
        </p:txBody>
      </p:sp>
    </p:spTree>
    <p:extLst>
      <p:ext uri="{BB962C8B-B14F-4D97-AF65-F5344CB8AC3E}">
        <p14:creationId xmlns:p14="http://schemas.microsoft.com/office/powerpoint/2010/main" val="40095844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34B34B-60B3-AD21-2ED5-4BB9DD9B099D}"/>
              </a:ext>
            </a:extLst>
          </p:cNvPr>
          <p:cNvSpPr>
            <a:spLocks noGrp="1"/>
          </p:cNvSpPr>
          <p:nvPr>
            <p:ph idx="1"/>
          </p:nvPr>
        </p:nvSpPr>
        <p:spPr>
          <a:xfrm>
            <a:off x="838200" y="826168"/>
            <a:ext cx="10515600" cy="5350795"/>
          </a:xfrm>
        </p:spPr>
        <p:txBody>
          <a:bodyPr>
            <a:normAutofit fontScale="47500" lnSpcReduction="20000"/>
          </a:bodyPr>
          <a:lstStyle/>
          <a:p>
            <a:pPr>
              <a:lnSpc>
                <a:spcPct val="170000"/>
              </a:lnSpc>
            </a:pPr>
            <a:r>
              <a:rPr lang="en-GB" dirty="0">
                <a:latin typeface="Gill Sans Nova" panose="020B0602020104020203" pitchFamily="34" charset="0"/>
              </a:rPr>
              <a:t>Ptolemy also wants to reinterpret the Old Testament.</a:t>
            </a:r>
          </a:p>
          <a:p>
            <a:pPr>
              <a:lnSpc>
                <a:spcPct val="170000"/>
              </a:lnSpc>
            </a:pPr>
            <a:r>
              <a:rPr lang="en-GB" dirty="0">
                <a:latin typeface="Gill Sans Nova" panose="020B0602020104020203" pitchFamily="34" charset="0"/>
              </a:rPr>
              <a:t>The God of the Old Testament is the Demiurge: </a:t>
            </a:r>
            <a:r>
              <a:rPr lang="en-GB" b="1" dirty="0">
                <a:latin typeface="Gill Sans Nova" panose="020B0602020104020203" pitchFamily="34" charset="0"/>
              </a:rPr>
              <a:t>not </a:t>
            </a:r>
            <a:r>
              <a:rPr lang="en-GB" dirty="0">
                <a:latin typeface="Gill Sans Nova" panose="020B0602020104020203" pitchFamily="34" charset="0"/>
              </a:rPr>
              <a:t>God-the-Father, who is supreme and ineffable. </a:t>
            </a:r>
          </a:p>
          <a:p>
            <a:pPr lvl="1">
              <a:lnSpc>
                <a:spcPct val="170000"/>
              </a:lnSpc>
            </a:pPr>
            <a:r>
              <a:rPr lang="en-GB" dirty="0">
                <a:latin typeface="Gill Sans Nova" panose="020B0602020104020203" pitchFamily="34" charset="0"/>
              </a:rPr>
              <a:t>For it is evident that the Law was not ordained by the perfect God the Father, for it is secondary, being imperfect and in need of completion by another, containing commandments alien to the nature and thought of such a God.  </a:t>
            </a:r>
          </a:p>
          <a:p>
            <a:pPr lvl="1">
              <a:lnSpc>
                <a:spcPct val="170000"/>
              </a:lnSpc>
            </a:pPr>
            <a:r>
              <a:rPr lang="en-GB" dirty="0">
                <a:latin typeface="Gill Sans Nova" panose="020B0602020104020203" pitchFamily="34" charset="0"/>
              </a:rPr>
              <a:t>The </a:t>
            </a:r>
            <a:r>
              <a:rPr lang="en-GB" dirty="0" err="1">
                <a:latin typeface="Gill Sans Nova" panose="020B0602020104020203" pitchFamily="34" charset="0"/>
              </a:rPr>
              <a:t>Savior</a:t>
            </a:r>
            <a:r>
              <a:rPr lang="en-GB" dirty="0">
                <a:latin typeface="Gill Sans Nova" panose="020B0602020104020203" pitchFamily="34" charset="0"/>
              </a:rPr>
              <a:t> also makes plain the fact that there are some traditions of the elders interwoven in the Law. </a:t>
            </a:r>
            <a:r>
              <a:rPr lang="en-GB" i="1" dirty="0">
                <a:latin typeface="Gill Sans Nova" panose="020B0602020104020203" pitchFamily="34" charset="0"/>
              </a:rPr>
              <a:t>For </a:t>
            </a:r>
            <a:r>
              <a:rPr lang="en-GB" i="1" dirty="0" err="1">
                <a:latin typeface="Gill Sans Nova" panose="020B0602020104020203" pitchFamily="34" charset="0"/>
              </a:rPr>
              <a:t>God</a:t>
            </a:r>
            <a:r>
              <a:rPr lang="en-GB" dirty="0" err="1">
                <a:latin typeface="Gill Sans Nova" panose="020B0602020104020203" pitchFamily="34" charset="0"/>
              </a:rPr>
              <a:t>,he</a:t>
            </a:r>
            <a:r>
              <a:rPr lang="en-GB" dirty="0">
                <a:latin typeface="Gill Sans Nova" panose="020B0602020104020203" pitchFamily="34" charset="0"/>
              </a:rPr>
              <a:t> says, </a:t>
            </a:r>
            <a:r>
              <a:rPr lang="en-GB" i="1" dirty="0">
                <a:latin typeface="Gill Sans Nova" panose="020B0602020104020203" pitchFamily="34" charset="0"/>
              </a:rPr>
              <a:t>Said, Honour your father and your mother, that it may be well with you, But you </a:t>
            </a:r>
            <a:r>
              <a:rPr lang="en-GB" dirty="0">
                <a:latin typeface="Gill Sans Nova" panose="020B0602020104020203" pitchFamily="34" charset="0"/>
              </a:rPr>
              <a:t>, he says addressing the elders, </a:t>
            </a:r>
            <a:r>
              <a:rPr lang="en-GB" i="1" dirty="0">
                <a:latin typeface="Gill Sans Nova" panose="020B0602020104020203" pitchFamily="34" charset="0"/>
              </a:rPr>
              <a:t>...have declared as a gift to God, that by which you have nullified the Law of God through the tradition of your elders</a:t>
            </a:r>
            <a:r>
              <a:rPr lang="en-GB" dirty="0">
                <a:latin typeface="Gill Sans Nova" panose="020B0602020104020203" pitchFamily="34" charset="0"/>
              </a:rPr>
              <a:t>. Isaiah also proclaimed this, saying, </a:t>
            </a:r>
            <a:r>
              <a:rPr lang="en-GB" i="1" dirty="0">
                <a:latin typeface="Gill Sans Nova" panose="020B0602020104020203" pitchFamily="34" charset="0"/>
              </a:rPr>
              <a:t>This people honours me with their lips, but their hearts are far from me, teaching precepts which are the commandments of men.</a:t>
            </a:r>
            <a:r>
              <a:rPr lang="en-GB" dirty="0">
                <a:latin typeface="Gill Sans Nova" panose="020B0602020104020203" pitchFamily="34" charset="0"/>
              </a:rPr>
              <a:t> [Matt 15:4-9]. </a:t>
            </a:r>
          </a:p>
          <a:p>
            <a:pPr lvl="1">
              <a:lnSpc>
                <a:spcPct val="170000"/>
              </a:lnSpc>
            </a:pPr>
            <a:r>
              <a:rPr lang="en-GB" dirty="0">
                <a:latin typeface="Gill Sans Nova" panose="020B0602020104020203" pitchFamily="34" charset="0"/>
              </a:rPr>
              <a:t>Therefore it is obvious that the whole Law is divided into three parts; we find in it the legislation of Moses, of the elders, and of God himself. This division of the entire Law, as made by us, has brought to light what is true in it. </a:t>
            </a:r>
          </a:p>
          <a:p>
            <a:pPr lvl="1">
              <a:lnSpc>
                <a:spcPct val="170000"/>
              </a:lnSpc>
            </a:pPr>
            <a:r>
              <a:rPr lang="en-GB" dirty="0">
                <a:latin typeface="Gill Sans Nova" panose="020B0602020104020203" pitchFamily="34" charset="0"/>
              </a:rPr>
              <a:t>This part, the Law of God himself, is in turn divided into three parts: the pure legislation not mixed with evil, which properly called </a:t>
            </a:r>
            <a:r>
              <a:rPr lang="en-GB" i="1" dirty="0">
                <a:latin typeface="Gill Sans Nova" panose="020B0602020104020203" pitchFamily="34" charset="0"/>
              </a:rPr>
              <a:t>Law</a:t>
            </a:r>
            <a:r>
              <a:rPr lang="en-GB" dirty="0">
                <a:latin typeface="Gill Sans Nova" panose="020B0602020104020203" pitchFamily="34" charset="0"/>
              </a:rPr>
              <a:t>, which the Saviour came not to destroy but to complete [Matt 5:17] -- for what he completed was not alien to him but needed completion, for it did not possess perfection; next the legislation interwoven with the inferiority and injustice, which the Saviour destroyed because it was alien to his nature; and finally, the legislation which is allegorical and symbolic, an image of what is spiritual and transcendent, which the Saviour transferred from the perceptible and phenomenal to the spiritual and invisible. </a:t>
            </a:r>
          </a:p>
          <a:p>
            <a:pPr lvl="1">
              <a:lnSpc>
                <a:spcPct val="170000"/>
              </a:lnSpc>
            </a:pPr>
            <a:r>
              <a:rPr lang="en-GB" dirty="0"/>
              <a:t>For if the Law was not ordained by the perfect God himself, as we have already </a:t>
            </a:r>
            <a:r>
              <a:rPr lang="en-GB" dirty="0" err="1"/>
              <a:t>thaught</a:t>
            </a:r>
            <a:r>
              <a:rPr lang="en-GB" dirty="0"/>
              <a:t> you, nor by the devil, a statement one cannot possibly make, the legislator must be some one other than these two. In fact, he is the demiurge and maker of this universe and everything in it; and because he is essentially different from these two and is between them, he is rightly given the name, </a:t>
            </a:r>
            <a:r>
              <a:rPr lang="en-GB" i="1" dirty="0"/>
              <a:t>intermediate</a:t>
            </a:r>
            <a:r>
              <a:rPr lang="en-GB" dirty="0"/>
              <a:t>. </a:t>
            </a:r>
            <a:endParaRPr lang="en-GB" dirty="0">
              <a:latin typeface="Gill Sans Nova" panose="020B0602020104020203" pitchFamily="34" charset="0"/>
            </a:endParaRPr>
          </a:p>
          <a:p>
            <a:pPr lvl="2">
              <a:lnSpc>
                <a:spcPct val="170000"/>
              </a:lnSpc>
            </a:pPr>
            <a:r>
              <a:rPr lang="en-GB" dirty="0">
                <a:latin typeface="Gill Sans Nova" panose="020B0602020104020203" pitchFamily="34" charset="0"/>
              </a:rPr>
              <a:t>- Epistle to Flora </a:t>
            </a:r>
          </a:p>
        </p:txBody>
      </p:sp>
    </p:spTree>
    <p:extLst>
      <p:ext uri="{BB962C8B-B14F-4D97-AF65-F5344CB8AC3E}">
        <p14:creationId xmlns:p14="http://schemas.microsoft.com/office/powerpoint/2010/main" val="13590141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1127</TotalTime>
  <Words>6150</Words>
  <Application>Microsoft Office PowerPoint</Application>
  <PresentationFormat>Widescreen</PresentationFormat>
  <Paragraphs>167</Paragraphs>
  <Slides>34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Arial</vt:lpstr>
      <vt:lpstr>Bembo</vt:lpstr>
      <vt:lpstr>Calibri</vt:lpstr>
      <vt:lpstr>Calibri Light</vt:lpstr>
      <vt:lpstr>Gill Sans Nova</vt:lpstr>
      <vt:lpstr>Times-Roman</vt:lpstr>
      <vt:lpstr>Office Theme</vt:lpstr>
      <vt:lpstr>Late Antique Intellectual History</vt:lpstr>
      <vt:lpstr>Philosophy &amp; Religion In Late Antiquity</vt:lpstr>
      <vt:lpstr>Platonic Principles</vt:lpstr>
      <vt:lpstr>Platonic Principles: Ethics</vt:lpstr>
      <vt:lpstr>Platonic Principles: Theology</vt:lpstr>
      <vt:lpstr>The World-Soul</vt:lpstr>
      <vt:lpstr>Plutarch</vt:lpstr>
      <vt:lpstr>Plutarch</vt:lpstr>
      <vt:lpstr>“The E at Delphi”</vt:lpstr>
      <vt:lpstr>Plutarch’s Method</vt:lpstr>
      <vt:lpstr>PowerPoint Presentation</vt:lpstr>
      <vt:lpstr>PowerPoint Presentation</vt:lpstr>
      <vt:lpstr>PowerPoint Presentation</vt:lpstr>
      <vt:lpstr>PowerPoint Presentation</vt:lpstr>
      <vt:lpstr>Isis &amp; Osiris</vt:lpstr>
      <vt:lpstr>PowerPoint Presentation</vt:lpstr>
      <vt:lpstr>Plutarch’s Reception</vt:lpstr>
      <vt:lpstr>The Second Sophistic</vt:lpstr>
      <vt:lpstr>Numenius</vt:lpstr>
      <vt:lpstr>Numenius</vt:lpstr>
      <vt:lpstr>Numenius and the Jews</vt:lpstr>
      <vt:lpstr>Interpretation of Scripture</vt:lpstr>
      <vt:lpstr>Numenius’ Metaphysics</vt:lpstr>
      <vt:lpstr>PowerPoint Presentation</vt:lpstr>
      <vt:lpstr>Prefiguration of the Trinity</vt:lpstr>
      <vt:lpstr>PowerPoint Presentation</vt:lpstr>
      <vt:lpstr>The Gnostics</vt:lpstr>
      <vt:lpstr>PowerPoint Presentation</vt:lpstr>
      <vt:lpstr>PowerPoint Presentation</vt:lpstr>
      <vt:lpstr>PowerPoint Presentation</vt:lpstr>
      <vt:lpstr>Christian Gnosticism</vt:lpstr>
      <vt:lpstr>PowerPoint Presentation</vt:lpstr>
      <vt:lpstr>Ptolemy the Gnostic</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Late Antique Intellectual History</dc:title>
  <dc:creator>Michael Withey</dc:creator>
  <cp:lastModifiedBy>Michael Withey</cp:lastModifiedBy>
  <cp:revision>9</cp:revision>
  <dcterms:created xsi:type="dcterms:W3CDTF">2023-03-08T10:33:06Z</dcterms:created>
  <dcterms:modified xsi:type="dcterms:W3CDTF">2023-03-12T09:16:12Z</dcterms:modified>
</cp:coreProperties>
</file>