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notesSlides/notesSlide1.xml" ContentType="application/vnd.openxmlformats-officedocument.presentationml.notesSl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94"/>
  </p:notesMasterIdLst>
  <p:handoutMasterIdLst>
    <p:handoutMasterId r:id="rId95"/>
  </p:handoutMasterIdLst>
  <p:sldIdLst>
    <p:sldId id="734" r:id="rId2"/>
    <p:sldId id="557" r:id="rId3"/>
    <p:sldId id="695" r:id="rId4"/>
    <p:sldId id="700" r:id="rId5"/>
    <p:sldId id="733" r:id="rId6"/>
    <p:sldId id="558" r:id="rId7"/>
    <p:sldId id="732" r:id="rId8"/>
    <p:sldId id="717" r:id="rId9"/>
    <p:sldId id="718" r:id="rId10"/>
    <p:sldId id="719" r:id="rId11"/>
    <p:sldId id="720" r:id="rId12"/>
    <p:sldId id="721" r:id="rId13"/>
    <p:sldId id="739" r:id="rId14"/>
    <p:sldId id="740" r:id="rId15"/>
    <p:sldId id="741" r:id="rId16"/>
    <p:sldId id="742" r:id="rId17"/>
    <p:sldId id="747" r:id="rId18"/>
    <p:sldId id="748" r:id="rId19"/>
    <p:sldId id="749" r:id="rId20"/>
    <p:sldId id="750" r:id="rId21"/>
    <p:sldId id="751" r:id="rId22"/>
    <p:sldId id="752" r:id="rId23"/>
    <p:sldId id="753" r:id="rId24"/>
    <p:sldId id="754" r:id="rId25"/>
    <p:sldId id="760" r:id="rId26"/>
    <p:sldId id="761" r:id="rId27"/>
    <p:sldId id="762" r:id="rId28"/>
    <p:sldId id="764" r:id="rId29"/>
    <p:sldId id="763" r:id="rId30"/>
    <p:sldId id="765" r:id="rId31"/>
    <p:sldId id="766" r:id="rId32"/>
    <p:sldId id="674" r:id="rId33"/>
    <p:sldId id="768" r:id="rId34"/>
    <p:sldId id="769" r:id="rId35"/>
    <p:sldId id="770" r:id="rId36"/>
    <p:sldId id="767" r:id="rId37"/>
    <p:sldId id="723" r:id="rId38"/>
    <p:sldId id="724" r:id="rId39"/>
    <p:sldId id="725" r:id="rId40"/>
    <p:sldId id="726" r:id="rId41"/>
    <p:sldId id="727" r:id="rId42"/>
    <p:sldId id="772" r:id="rId43"/>
    <p:sldId id="773" r:id="rId44"/>
    <p:sldId id="774" r:id="rId45"/>
    <p:sldId id="775" r:id="rId46"/>
    <p:sldId id="776" r:id="rId47"/>
    <p:sldId id="777" r:id="rId48"/>
    <p:sldId id="778" r:id="rId49"/>
    <p:sldId id="779" r:id="rId50"/>
    <p:sldId id="780" r:id="rId51"/>
    <p:sldId id="781" r:id="rId52"/>
    <p:sldId id="782" r:id="rId53"/>
    <p:sldId id="783" r:id="rId54"/>
    <p:sldId id="784" r:id="rId55"/>
    <p:sldId id="785" r:id="rId56"/>
    <p:sldId id="786" r:id="rId57"/>
    <p:sldId id="787" r:id="rId58"/>
    <p:sldId id="788" r:id="rId59"/>
    <p:sldId id="789" r:id="rId60"/>
    <p:sldId id="771" r:id="rId61"/>
    <p:sldId id="791" r:id="rId62"/>
    <p:sldId id="792" r:id="rId63"/>
    <p:sldId id="793" r:id="rId64"/>
    <p:sldId id="794" r:id="rId65"/>
    <p:sldId id="795" r:id="rId66"/>
    <p:sldId id="796" r:id="rId67"/>
    <p:sldId id="797" r:id="rId68"/>
    <p:sldId id="798" r:id="rId69"/>
    <p:sldId id="799" r:id="rId70"/>
    <p:sldId id="800" r:id="rId71"/>
    <p:sldId id="801" r:id="rId72"/>
    <p:sldId id="802" r:id="rId73"/>
    <p:sldId id="803" r:id="rId74"/>
    <p:sldId id="804" r:id="rId75"/>
    <p:sldId id="805" r:id="rId76"/>
    <p:sldId id="790" r:id="rId77"/>
    <p:sldId id="807" r:id="rId78"/>
    <p:sldId id="808" r:id="rId79"/>
    <p:sldId id="809" r:id="rId80"/>
    <p:sldId id="810" r:id="rId81"/>
    <p:sldId id="811" r:id="rId82"/>
    <p:sldId id="812" r:id="rId83"/>
    <p:sldId id="813" r:id="rId84"/>
    <p:sldId id="814" r:id="rId85"/>
    <p:sldId id="806" r:id="rId86"/>
    <p:sldId id="816" r:id="rId87"/>
    <p:sldId id="817" r:id="rId88"/>
    <p:sldId id="818" r:id="rId89"/>
    <p:sldId id="819" r:id="rId90"/>
    <p:sldId id="815" r:id="rId91"/>
    <p:sldId id="821" r:id="rId92"/>
    <p:sldId id="822" r:id="rId93"/>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786" autoAdjust="0"/>
    <p:restoredTop sz="94579" autoAdjust="0"/>
  </p:normalViewPr>
  <p:slideViewPr>
    <p:cSldViewPr>
      <p:cViewPr varScale="1">
        <p:scale>
          <a:sx n="53" d="100"/>
          <a:sy n="53" d="100"/>
        </p:scale>
        <p:origin x="72" y="341"/>
      </p:cViewPr>
      <p:guideLst>
        <p:guide orient="horz" pos="2216"/>
        <p:guide pos="3938"/>
      </p:guideLst>
    </p:cSldViewPr>
  </p:slideViewPr>
  <p:outlineViewPr>
    <p:cViewPr>
      <p:scale>
        <a:sx n="33" d="100"/>
        <a:sy n="33" d="100"/>
      </p:scale>
      <p:origin x="252" y="5981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handoutMaster" Target="handoutMasters/handout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notesMaster" Target="notesMasters/notesMaster1.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2025/6/24</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2025/6/24</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036187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2025/6/24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2025/6/24</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2025/6/24</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2025/6/24</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2025/6/24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2025/6/24</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openxmlformats.org/officeDocument/2006/relationships/image" Target="../media/image2.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3.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image" Target="../media/image5.png"/><Relationship Id="rId5" Type="http://schemas.openxmlformats.org/officeDocument/2006/relationships/image" Target="../media/image4.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6.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xml"/><Relationship Id="rId5" Type="http://schemas.openxmlformats.org/officeDocument/2006/relationships/image" Target="../media/image7.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1.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3.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4.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5.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6.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7.xml"/><Relationship Id="rId5" Type="http://schemas.microsoft.com/office/2007/relationships/hdphoto" Target="../media/hdphoto1.wdp"/><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8.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9.xml"/><Relationship Id="rId5" Type="http://schemas.openxmlformats.org/officeDocument/2006/relationships/image" Target="../media/image8.png"/><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0.xml"/><Relationship Id="rId6" Type="http://schemas.openxmlformats.org/officeDocument/2006/relationships/image" Target="../media/image10.png"/><Relationship Id="rId5" Type="http://schemas.openxmlformats.org/officeDocument/2006/relationships/image" Target="../media/image9.png"/><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2.xml"/><Relationship Id="rId6" Type="http://schemas.openxmlformats.org/officeDocument/2006/relationships/image" Target="../media/image12.png"/><Relationship Id="rId5" Type="http://schemas.openxmlformats.org/officeDocument/2006/relationships/image" Target="../media/image11.png"/><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3.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4.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5.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6.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7.xm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8.xml"/><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9.xml"/><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0.xml"/><Relationship Id="rId4" Type="http://schemas.microsoft.com/office/2007/relationships/hdphoto" Target="../media/hdphoto1.wdp"/></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1.xml"/><Relationship Id="rId4" Type="http://schemas.microsoft.com/office/2007/relationships/hdphoto" Target="../media/hdphoto1.wdp"/></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2.xml"/><Relationship Id="rId4" Type="http://schemas.microsoft.com/office/2007/relationships/hdphoto" Target="../media/hdphoto1.wdp"/></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3.xml"/><Relationship Id="rId4" Type="http://schemas.microsoft.com/office/2007/relationships/hdphoto" Target="../media/hdphoto1.wdp"/></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4.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5.xml"/><Relationship Id="rId4" Type="http://schemas.microsoft.com/office/2007/relationships/hdphoto" Target="../media/hdphoto1.wdp"/></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6.xml"/><Relationship Id="rId4" Type="http://schemas.microsoft.com/office/2007/relationships/hdphoto" Target="../media/hdphoto1.wdp"/></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7.xml"/><Relationship Id="rId4" Type="http://schemas.microsoft.com/office/2007/relationships/hdphoto" Target="../media/hdphoto1.wdp"/></Relationships>
</file>

<file path=ppt/slides/_rels/slide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8.xml"/><Relationship Id="rId4" Type="http://schemas.microsoft.com/office/2007/relationships/hdphoto" Target="../media/hdphoto1.wdp"/></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9.xml"/><Relationship Id="rId4" Type="http://schemas.microsoft.com/office/2007/relationships/hdphoto" Target="../media/hdphoto1.wdp"/></Relationships>
</file>

<file path=ppt/slides/_rels/slide4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0.xml"/><Relationship Id="rId4" Type="http://schemas.microsoft.com/office/2007/relationships/hdphoto" Target="../media/hdphoto1.wdp"/></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1.xml"/><Relationship Id="rId4" Type="http://schemas.microsoft.com/office/2007/relationships/hdphoto" Target="../media/hdphoto1.wdp"/></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2.xml"/><Relationship Id="rId4" Type="http://schemas.microsoft.com/office/2007/relationships/hdphoto" Target="../media/hdphoto1.wdp"/></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3.xml"/><Relationship Id="rId4" Type="http://schemas.microsoft.com/office/2007/relationships/hdphoto" Target="../media/hdphoto1.wdp"/></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4.xml"/><Relationship Id="rId4" Type="http://schemas.microsoft.com/office/2007/relationships/hdphoto" Target="../media/hdphoto1.wdp"/></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5.xml"/><Relationship Id="rId4" Type="http://schemas.microsoft.com/office/2007/relationships/hdphoto" Target="../media/hdphoto1.wdp"/></Relationships>
</file>

<file path=ppt/slides/_rels/slide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6.xml"/><Relationship Id="rId4" Type="http://schemas.microsoft.com/office/2007/relationships/hdphoto" Target="../media/hdphoto1.wdp"/></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7.xml"/><Relationship Id="rId4" Type="http://schemas.microsoft.com/office/2007/relationships/hdphoto" Target="../media/hdphoto1.wdp"/></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8.xml"/><Relationship Id="rId4" Type="http://schemas.microsoft.com/office/2007/relationships/hdphoto" Target="../media/hdphoto1.wdp"/></Relationships>
</file>

<file path=ppt/slides/_rels/slide4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49.xml"/><Relationship Id="rId4" Type="http://schemas.microsoft.com/office/2007/relationships/hdphoto" Target="../media/hdphoto1.wdp"/></Relationships>
</file>

<file path=ppt/slides/_rels/slide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0.xml"/><Relationship Id="rId4" Type="http://schemas.microsoft.com/office/2007/relationships/hdphoto" Target="../media/hdphoto1.wdp"/></Relationships>
</file>

<file path=ppt/slides/_rels/slide5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1.xml"/><Relationship Id="rId4" Type="http://schemas.microsoft.com/office/2007/relationships/hdphoto" Target="../media/hdphoto1.wdp"/></Relationships>
</file>

<file path=ppt/slides/_rels/slide5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2.xml"/><Relationship Id="rId4" Type="http://schemas.microsoft.com/office/2007/relationships/hdphoto" Target="../media/hdphoto1.wdp"/></Relationships>
</file>

<file path=ppt/slides/_rels/slide5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3.xml"/><Relationship Id="rId4" Type="http://schemas.microsoft.com/office/2007/relationships/hdphoto" Target="../media/hdphoto1.wdp"/></Relationships>
</file>

<file path=ppt/slides/_rels/slide5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4.xml"/><Relationship Id="rId4" Type="http://schemas.microsoft.com/office/2007/relationships/hdphoto" Target="../media/hdphoto1.wdp"/></Relationships>
</file>

<file path=ppt/slides/_rels/slide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5.xml"/><Relationship Id="rId4" Type="http://schemas.microsoft.com/office/2007/relationships/hdphoto" Target="../media/hdphoto1.wdp"/></Relationships>
</file>

<file path=ppt/slides/_rels/slide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6.xml"/><Relationship Id="rId4" Type="http://schemas.microsoft.com/office/2007/relationships/hdphoto" Target="../media/hdphoto1.wdp"/></Relationships>
</file>

<file path=ppt/slides/_rels/slide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7.xml"/><Relationship Id="rId4" Type="http://schemas.microsoft.com/office/2007/relationships/hdphoto" Target="../media/hdphoto1.wdp"/></Relationships>
</file>

<file path=ppt/slides/_rels/slide5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8.xml"/><Relationship Id="rId4" Type="http://schemas.microsoft.com/office/2007/relationships/hdphoto" Target="../media/hdphoto1.wdp"/></Relationships>
</file>

<file path=ppt/slides/_rels/slide5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59.xml"/><Relationship Id="rId4" Type="http://schemas.microsoft.com/office/2007/relationships/hdphoto" Target="../media/hdphoto1.wdp"/></Relationships>
</file>

<file path=ppt/slides/_rels/slide6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0.xml"/><Relationship Id="rId4" Type="http://schemas.microsoft.com/office/2007/relationships/hdphoto" Target="../media/hdphoto1.wdp"/></Relationships>
</file>

<file path=ppt/slides/_rels/slide6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1.xml"/><Relationship Id="rId4" Type="http://schemas.microsoft.com/office/2007/relationships/hdphoto" Target="../media/hdphoto1.wdp"/></Relationships>
</file>

<file path=ppt/slides/_rels/slide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2.xml"/><Relationship Id="rId4" Type="http://schemas.microsoft.com/office/2007/relationships/hdphoto" Target="../media/hdphoto1.wdp"/></Relationships>
</file>

<file path=ppt/slides/_rels/slide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3.xml"/><Relationship Id="rId4" Type="http://schemas.microsoft.com/office/2007/relationships/hdphoto" Target="../media/hdphoto1.wdp"/></Relationships>
</file>

<file path=ppt/slides/_rels/slide6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4.xml"/><Relationship Id="rId4" Type="http://schemas.microsoft.com/office/2007/relationships/hdphoto" Target="../media/hdphoto1.wdp"/></Relationships>
</file>

<file path=ppt/slides/_rels/slide6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5.xml"/><Relationship Id="rId4" Type="http://schemas.microsoft.com/office/2007/relationships/hdphoto" Target="../media/hdphoto1.wdp"/></Relationships>
</file>

<file path=ppt/slides/_rels/slide6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6.xml"/><Relationship Id="rId4" Type="http://schemas.microsoft.com/office/2007/relationships/hdphoto" Target="../media/hdphoto1.wdp"/></Relationships>
</file>

<file path=ppt/slides/_rels/slide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7.xml"/><Relationship Id="rId4" Type="http://schemas.microsoft.com/office/2007/relationships/hdphoto" Target="../media/hdphoto1.wdp"/></Relationships>
</file>

<file path=ppt/slides/_rels/slide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8.xml"/><Relationship Id="rId4" Type="http://schemas.microsoft.com/office/2007/relationships/hdphoto" Target="../media/hdphoto1.wdp"/></Relationships>
</file>

<file path=ppt/slides/_rels/slide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9.xml"/><Relationship Id="rId4" Type="http://schemas.microsoft.com/office/2007/relationships/hdphoto" Target="../media/hdphoto1.wdp"/></Relationships>
</file>

<file path=ppt/slides/_rels/slide7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0.xml"/><Relationship Id="rId4" Type="http://schemas.microsoft.com/office/2007/relationships/hdphoto" Target="../media/hdphoto1.wdp"/></Relationships>
</file>

<file path=ppt/slides/_rels/slide7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1.xml"/><Relationship Id="rId4" Type="http://schemas.microsoft.com/office/2007/relationships/hdphoto" Target="../media/hdphoto1.wdp"/></Relationships>
</file>

<file path=ppt/slides/_rels/slide7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2.xml"/><Relationship Id="rId4" Type="http://schemas.microsoft.com/office/2007/relationships/hdphoto" Target="../media/hdphoto1.wdp"/></Relationships>
</file>

<file path=ppt/slides/_rels/slide7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3.xml"/><Relationship Id="rId4" Type="http://schemas.microsoft.com/office/2007/relationships/hdphoto" Target="../media/hdphoto1.wdp"/></Relationships>
</file>

<file path=ppt/slides/_rels/slide7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4.xml"/><Relationship Id="rId4" Type="http://schemas.microsoft.com/office/2007/relationships/hdphoto" Target="../media/hdphoto1.wdp"/></Relationships>
</file>

<file path=ppt/slides/_rels/slide7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5.xml"/><Relationship Id="rId4" Type="http://schemas.microsoft.com/office/2007/relationships/hdphoto" Target="../media/hdphoto1.wdp"/></Relationships>
</file>

<file path=ppt/slides/_rels/slide7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6.xml"/><Relationship Id="rId4" Type="http://schemas.microsoft.com/office/2007/relationships/hdphoto" Target="../media/hdphoto1.wdp"/></Relationships>
</file>

<file path=ppt/slides/_rels/slide7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7.xml"/><Relationship Id="rId4" Type="http://schemas.microsoft.com/office/2007/relationships/hdphoto" Target="../media/hdphoto1.wdp"/></Relationships>
</file>

<file path=ppt/slides/_rels/slide7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8.xml"/><Relationship Id="rId4" Type="http://schemas.microsoft.com/office/2007/relationships/hdphoto" Target="../media/hdphoto1.wdp"/></Relationships>
</file>

<file path=ppt/slides/_rels/slide7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79.xml"/><Relationship Id="rId4" Type="http://schemas.microsoft.com/office/2007/relationships/hdphoto" Target="../media/hdphoto1.wdp"/></Relationships>
</file>

<file path=ppt/slides/_rels/slide8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0.xml"/><Relationship Id="rId4" Type="http://schemas.microsoft.com/office/2007/relationships/hdphoto" Target="../media/hdphoto1.wdp"/></Relationships>
</file>

<file path=ppt/slides/_rels/slide8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1.xml"/><Relationship Id="rId4" Type="http://schemas.microsoft.com/office/2007/relationships/hdphoto" Target="../media/hdphoto1.wdp"/></Relationships>
</file>

<file path=ppt/slides/_rels/slide8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2.xml"/><Relationship Id="rId4" Type="http://schemas.microsoft.com/office/2007/relationships/hdphoto" Target="../media/hdphoto1.wdp"/></Relationships>
</file>

<file path=ppt/slides/_rels/slide8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3.xml"/><Relationship Id="rId4" Type="http://schemas.microsoft.com/office/2007/relationships/hdphoto" Target="../media/hdphoto1.wdp"/></Relationships>
</file>

<file path=ppt/slides/_rels/slide8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4.xml"/><Relationship Id="rId4" Type="http://schemas.microsoft.com/office/2007/relationships/hdphoto" Target="../media/hdphoto1.wdp"/></Relationships>
</file>

<file path=ppt/slides/_rels/slide8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5.xml"/><Relationship Id="rId4" Type="http://schemas.microsoft.com/office/2007/relationships/hdphoto" Target="../media/hdphoto1.wdp"/></Relationships>
</file>

<file path=ppt/slides/_rels/slide8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6.xml"/><Relationship Id="rId4" Type="http://schemas.microsoft.com/office/2007/relationships/hdphoto" Target="../media/hdphoto1.wdp"/></Relationships>
</file>

<file path=ppt/slides/_rels/slide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7.xml"/><Relationship Id="rId4" Type="http://schemas.microsoft.com/office/2007/relationships/hdphoto" Target="../media/hdphoto1.wdp"/></Relationships>
</file>

<file path=ppt/slides/_rels/slide8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8.xml"/><Relationship Id="rId4" Type="http://schemas.microsoft.com/office/2007/relationships/hdphoto" Target="../media/hdphoto1.wdp"/></Relationships>
</file>

<file path=ppt/slides/_rels/slide8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89.xml"/><Relationship Id="rId4" Type="http://schemas.microsoft.com/office/2007/relationships/hdphoto" Target="../media/hdphoto1.wdp"/></Relationships>
</file>

<file path=ppt/slides/_rels/slide9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90.xml"/><Relationship Id="rId4" Type="http://schemas.microsoft.com/office/2007/relationships/hdphoto" Target="../media/hdphoto1.wdp"/></Relationships>
</file>

<file path=ppt/slides/_rels/slide9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91.xml"/><Relationship Id="rId4" Type="http://schemas.microsoft.com/office/2007/relationships/hdphoto" Target="../media/hdphoto1.wdp"/></Relationships>
</file>

<file path=ppt/slides/_rels/slide9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92.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48F70FB-158C-6B5E-916C-CC93DDDE9DB2}"/>
              </a:ext>
            </a:extLst>
          </p:cNvPr>
          <p:cNvSpPr/>
          <p:nvPr/>
        </p:nvSpPr>
        <p:spPr>
          <a:xfrm>
            <a:off x="2494012" y="2492896"/>
            <a:ext cx="7416824" cy="144016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648000" rIns="0" bIns="0" rtlCol="0" anchor="ctr">
            <a:scene3d>
              <a:camera prst="orthographicFront"/>
              <a:lightRig rig="chilly" dir="t"/>
            </a:scene3d>
            <a:sp3d prstMaterial="clear"/>
          </a:bodyPr>
          <a:lstStyle/>
          <a:p>
            <a:pPr algn="ctr"/>
            <a:r>
              <a:rPr lang="en-US" altLang="zh-TW" sz="4800" dirty="0">
                <a:solidFill>
                  <a:schemeClr val="bg1"/>
                </a:solidFill>
              </a:rPr>
              <a:t>The </a:t>
            </a:r>
            <a:r>
              <a:rPr lang="en-US" altLang="zh-TW" sz="4800" dirty="0" err="1">
                <a:solidFill>
                  <a:schemeClr val="bg1"/>
                </a:solidFill>
              </a:rPr>
              <a:t>Laṅkāvatāra</a:t>
            </a:r>
            <a:r>
              <a:rPr lang="en-US" altLang="zh-TW" sz="4800" dirty="0">
                <a:solidFill>
                  <a:schemeClr val="bg1"/>
                </a:solidFill>
              </a:rPr>
              <a:t> </a:t>
            </a:r>
            <a:r>
              <a:rPr lang="en-US" altLang="zh-TW" sz="4800" dirty="0" err="1">
                <a:solidFill>
                  <a:schemeClr val="bg1"/>
                </a:solidFill>
              </a:rPr>
              <a:t>Sūtra</a:t>
            </a:r>
            <a:endParaRPr lang="zh-TW" altLang="en-US" sz="4800" dirty="0">
              <a:solidFill>
                <a:schemeClr val="bg1"/>
              </a:solidFill>
            </a:endParaRPr>
          </a:p>
          <a:p>
            <a:pPr algn="ctr"/>
            <a:endParaRPr lang="zh-TW" altLang="en-US" sz="4800" dirty="0"/>
          </a:p>
        </p:txBody>
      </p:sp>
    </p:spTree>
    <p:extLst>
      <p:ext uri="{BB962C8B-B14F-4D97-AF65-F5344CB8AC3E}">
        <p14:creationId xmlns:p14="http://schemas.microsoft.com/office/powerpoint/2010/main" val="256526624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25CE8D6-889C-4BB2-9F78-FDD4693172FD}"/>
              </a:ext>
            </a:extLst>
          </p:cNvPr>
          <p:cNvSpPr txBox="1"/>
          <p:nvPr/>
        </p:nvSpPr>
        <p:spPr>
          <a:xfrm>
            <a:off x="540795" y="1484784"/>
            <a:ext cx="7506833" cy="4549835"/>
          </a:xfrm>
          <a:prstGeom prst="rect">
            <a:avLst/>
          </a:prstGeom>
          <a:noFill/>
        </p:spPr>
        <p:txBody>
          <a:bodyPr wrap="square" rtlCol="0">
            <a:spAutoFit/>
          </a:bodyPr>
          <a:lstStyle/>
          <a:p>
            <a:pPr>
              <a:lnSpc>
                <a:spcPct val="150000"/>
              </a:lnSpc>
            </a:pPr>
            <a:r>
              <a:rPr lang="en-US" altLang="zh-CN" sz="2800" dirty="0">
                <a:solidFill>
                  <a:schemeClr val="bg1"/>
                </a:solidFill>
              </a:rPr>
              <a:t>The </a:t>
            </a:r>
            <a:r>
              <a:rPr lang="en-US" altLang="zh-CN" sz="2800" dirty="0" err="1">
                <a:solidFill>
                  <a:schemeClr val="bg1"/>
                </a:solidFill>
              </a:rPr>
              <a:t>Laṅkāvatāra</a:t>
            </a:r>
            <a:r>
              <a:rPr lang="en-US" altLang="zh-CN" sz="2800" dirty="0">
                <a:solidFill>
                  <a:schemeClr val="bg1"/>
                </a:solidFill>
              </a:rPr>
              <a:t> </a:t>
            </a:r>
            <a:r>
              <a:rPr lang="en-US" altLang="zh-CN" sz="2800" dirty="0" err="1">
                <a:solidFill>
                  <a:schemeClr val="bg1"/>
                </a:solidFill>
              </a:rPr>
              <a:t>Sūtra</a:t>
            </a:r>
            <a:r>
              <a:rPr lang="en-US" altLang="zh-CN" sz="2800" dirty="0">
                <a:solidFill>
                  <a:schemeClr val="bg1"/>
                </a:solidFill>
              </a:rPr>
              <a:t> (Sanskrit</a:t>
            </a:r>
            <a:r>
              <a:rPr lang="hi-IN" altLang="zh-CN" sz="2800" dirty="0">
                <a:solidFill>
                  <a:schemeClr val="bg1"/>
                </a:solidFill>
              </a:rPr>
              <a:t>, "</a:t>
            </a:r>
            <a:r>
              <a:rPr lang="en-US" altLang="zh-CN" sz="2800" dirty="0">
                <a:solidFill>
                  <a:schemeClr val="bg1"/>
                </a:solidFill>
              </a:rPr>
              <a:t>Discourse of the Descent into </a:t>
            </a:r>
            <a:r>
              <a:rPr lang="en-US" altLang="zh-CN" sz="2800" dirty="0" err="1">
                <a:solidFill>
                  <a:schemeClr val="bg1"/>
                </a:solidFill>
              </a:rPr>
              <a:t>Laṅkā</a:t>
            </a:r>
            <a:r>
              <a:rPr lang="en-US" altLang="zh-CN" sz="2800" dirty="0">
                <a:solidFill>
                  <a:schemeClr val="bg1"/>
                </a:solidFill>
              </a:rPr>
              <a:t>",</a:t>
            </a:r>
            <a:r>
              <a:rPr lang="bo-CN" altLang="zh-CN" sz="2800" dirty="0">
                <a:solidFill>
                  <a:schemeClr val="bg1"/>
                </a:solidFill>
              </a:rPr>
              <a:t> </a:t>
            </a:r>
            <a:r>
              <a:rPr lang="en-US" altLang="zh-CN" sz="2800" dirty="0">
                <a:solidFill>
                  <a:schemeClr val="bg1"/>
                </a:solidFill>
              </a:rPr>
              <a:t>Chinese: </a:t>
            </a:r>
            <a:r>
              <a:rPr lang="zh-TW" altLang="en-US" sz="2800" dirty="0">
                <a:solidFill>
                  <a:schemeClr val="bg1"/>
                </a:solidFill>
              </a:rPr>
              <a:t>入楞伽經</a:t>
            </a:r>
            <a:r>
              <a:rPr lang="en-US" altLang="zh-TW" sz="2800" dirty="0">
                <a:solidFill>
                  <a:schemeClr val="bg1"/>
                </a:solidFill>
              </a:rPr>
              <a:t>) </a:t>
            </a:r>
            <a:r>
              <a:rPr lang="en-US" altLang="zh-CN" sz="2800" dirty="0">
                <a:solidFill>
                  <a:schemeClr val="bg1"/>
                </a:solidFill>
              </a:rPr>
              <a:t>is a prominent Mahayana Buddhist </a:t>
            </a:r>
            <a:r>
              <a:rPr lang="en-US" altLang="zh-CN" sz="2800" dirty="0" err="1">
                <a:solidFill>
                  <a:schemeClr val="bg1"/>
                </a:solidFill>
              </a:rPr>
              <a:t>sūtra</a:t>
            </a:r>
            <a:r>
              <a:rPr lang="en-US" altLang="zh-CN" sz="2800" dirty="0">
                <a:solidFill>
                  <a:schemeClr val="bg1"/>
                </a:solidFill>
              </a:rPr>
              <a:t>. Its purpose is to lead advanced bodhisattvas to</a:t>
            </a:r>
          </a:p>
          <a:p>
            <a:pPr>
              <a:lnSpc>
                <a:spcPct val="150000"/>
              </a:lnSpc>
            </a:pPr>
            <a:r>
              <a:rPr lang="en-US" altLang="zh-CN" sz="2800" dirty="0">
                <a:solidFill>
                  <a:schemeClr val="bg1"/>
                </a:solidFill>
              </a:rPr>
              <a:t>final </a:t>
            </a:r>
            <a:r>
              <a:rPr lang="en-US" altLang="zh-CN" sz="2800" dirty="0" err="1">
                <a:solidFill>
                  <a:schemeClr val="bg1"/>
                </a:solidFill>
              </a:rPr>
              <a:t>self-realisation</a:t>
            </a:r>
            <a:r>
              <a:rPr lang="en-US" altLang="zh-CN" sz="2800" dirty="0">
                <a:solidFill>
                  <a:schemeClr val="bg1"/>
                </a:solidFill>
              </a:rPr>
              <a:t>, that is, to be a tathagata. It recounts a visit the Buddha is said to</a:t>
            </a:r>
          </a:p>
          <a:p>
            <a:pPr>
              <a:lnSpc>
                <a:spcPct val="150000"/>
              </a:lnSpc>
            </a:pPr>
            <a:r>
              <a:rPr lang="en-US" altLang="zh-CN" sz="2800" dirty="0">
                <a:solidFill>
                  <a:schemeClr val="bg1"/>
                </a:solidFill>
              </a:rPr>
              <a:t>have made to the island of Lanka.</a:t>
            </a:r>
          </a:p>
        </p:txBody>
      </p:sp>
      <p:sp>
        <p:nvSpPr>
          <p:cNvPr id="2" name="矩形: 按鈕形 1">
            <a:extLst>
              <a:ext uri="{FF2B5EF4-FFF2-40B4-BE49-F238E27FC236}">
                <a16:creationId xmlns:a16="http://schemas.microsoft.com/office/drawing/2014/main" id="{B3B2176C-82FC-60FD-688B-B25EAD14594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9" name="圖片 8">
            <a:extLst>
              <a:ext uri="{FF2B5EF4-FFF2-40B4-BE49-F238E27FC236}">
                <a16:creationId xmlns:a16="http://schemas.microsoft.com/office/drawing/2014/main" id="{BBBC09AA-2675-0BA9-E813-70100CA9C11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pic>
        <p:nvPicPr>
          <p:cNvPr id="4" name="圖片 3">
            <a:extLst>
              <a:ext uri="{FF2B5EF4-FFF2-40B4-BE49-F238E27FC236}">
                <a16:creationId xmlns:a16="http://schemas.microsoft.com/office/drawing/2014/main" id="{4E39039F-CAAB-27E9-9F5B-895E7423D13A}"/>
              </a:ext>
            </a:extLst>
          </p:cNvPr>
          <p:cNvPicPr>
            <a:picLocks noChangeAspect="1"/>
          </p:cNvPicPr>
          <p:nvPr/>
        </p:nvPicPr>
        <p:blipFill>
          <a:blip r:embed="rId5"/>
          <a:stretch>
            <a:fillRect/>
          </a:stretch>
        </p:blipFill>
        <p:spPr>
          <a:xfrm>
            <a:off x="8686700" y="110496"/>
            <a:ext cx="3227798" cy="6858000"/>
          </a:xfrm>
          <a:prstGeom prst="rect">
            <a:avLst/>
          </a:prstGeom>
        </p:spPr>
      </p:pic>
    </p:spTree>
    <p:extLst>
      <p:ext uri="{BB962C8B-B14F-4D97-AF65-F5344CB8AC3E}">
        <p14:creationId xmlns:p14="http://schemas.microsoft.com/office/powerpoint/2010/main" val="14327991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24AEA86-6A3E-B580-4056-E831A07F1D7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4835D1D9-32EB-9E02-51C8-377D6813446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BDC98214-183D-7935-AB08-F63A088D1598}"/>
              </a:ext>
            </a:extLst>
          </p:cNvPr>
          <p:cNvSpPr txBox="1"/>
          <p:nvPr/>
        </p:nvSpPr>
        <p:spPr>
          <a:xfrm>
            <a:off x="477788" y="1628800"/>
            <a:ext cx="6480720" cy="3903504"/>
          </a:xfrm>
          <a:prstGeom prst="rect">
            <a:avLst/>
          </a:prstGeom>
          <a:noFill/>
        </p:spPr>
        <p:txBody>
          <a:bodyPr wrap="square" rtlCol="0">
            <a:spAutoFit/>
          </a:bodyPr>
          <a:lstStyle/>
          <a:p>
            <a:pPr>
              <a:lnSpc>
                <a:spcPct val="150000"/>
              </a:lnSpc>
            </a:pPr>
            <a:r>
              <a:rPr lang="en-US" altLang="zh-CN" sz="2800" dirty="0">
                <a:solidFill>
                  <a:schemeClr val="bg1"/>
                </a:solidFill>
              </a:rPr>
              <a:t>It is also titled </a:t>
            </a:r>
            <a:r>
              <a:rPr lang="en-US" altLang="zh-CN" sz="2800" i="1" dirty="0" err="1">
                <a:solidFill>
                  <a:schemeClr val="bg1"/>
                </a:solidFill>
              </a:rPr>
              <a:t>Laṅkāvatāra</a:t>
            </a:r>
            <a:r>
              <a:rPr lang="en-US" altLang="zh-CN" sz="2800" i="1" u="sng" dirty="0" err="1">
                <a:solidFill>
                  <a:schemeClr val="bg1"/>
                </a:solidFill>
              </a:rPr>
              <a:t>ratna</a:t>
            </a:r>
            <a:r>
              <a:rPr lang="en-US" altLang="zh-CN" sz="2800" i="1" dirty="0" err="1">
                <a:solidFill>
                  <a:schemeClr val="bg1"/>
                </a:solidFill>
              </a:rPr>
              <a:t>sūtram</a:t>
            </a:r>
            <a:r>
              <a:rPr lang="en-US" altLang="zh-CN" sz="2800" dirty="0">
                <a:solidFill>
                  <a:schemeClr val="bg1"/>
                </a:solidFill>
              </a:rPr>
              <a:t> (</a:t>
            </a:r>
            <a:r>
              <a:rPr lang="en-US" altLang="zh-CN" sz="2800" i="1" dirty="0">
                <a:solidFill>
                  <a:schemeClr val="bg1"/>
                </a:solidFill>
              </a:rPr>
              <a:t>The Jewel Sutra of the Entry into </a:t>
            </a:r>
            <a:r>
              <a:rPr lang="en-US" altLang="zh-CN" sz="2800" i="1" dirty="0" err="1">
                <a:solidFill>
                  <a:schemeClr val="bg1"/>
                </a:solidFill>
              </a:rPr>
              <a:t>Laṅkā</a:t>
            </a:r>
            <a:r>
              <a:rPr lang="en-US" altLang="zh-CN" sz="2800" dirty="0">
                <a:solidFill>
                  <a:schemeClr val="bg1"/>
                </a:solidFill>
              </a:rPr>
              <a:t>, </a:t>
            </a:r>
            <a:r>
              <a:rPr lang="en-US" altLang="zh-CN" sz="2800" dirty="0" err="1">
                <a:solidFill>
                  <a:schemeClr val="bg1"/>
                </a:solidFill>
              </a:rPr>
              <a:t>Gunabhadra's</a:t>
            </a:r>
            <a:r>
              <a:rPr lang="en-US" altLang="zh-CN" sz="2800" dirty="0">
                <a:solidFill>
                  <a:schemeClr val="bg1"/>
                </a:solidFill>
              </a:rPr>
              <a:t> Chinese title: </a:t>
            </a:r>
            <a:r>
              <a:rPr lang="zh-TW" altLang="en-US" sz="2800" dirty="0">
                <a:solidFill>
                  <a:schemeClr val="bg1"/>
                </a:solidFill>
              </a:rPr>
              <a:t>楞伽阿跋多羅寶經</a:t>
            </a:r>
            <a:r>
              <a:rPr lang="en-US" altLang="zh-CN" sz="2800" dirty="0">
                <a:solidFill>
                  <a:schemeClr val="bg1"/>
                </a:solidFill>
              </a:rPr>
              <a:t>) and </a:t>
            </a:r>
            <a:r>
              <a:rPr lang="en-US" altLang="zh-CN" sz="2800" i="1" u="sng" dirty="0" err="1">
                <a:solidFill>
                  <a:schemeClr val="bg1"/>
                </a:solidFill>
              </a:rPr>
              <a:t>Saddharma</a:t>
            </a:r>
            <a:r>
              <a:rPr lang="en-US" altLang="zh-CN" sz="2800" i="1" dirty="0" err="1">
                <a:solidFill>
                  <a:schemeClr val="bg1"/>
                </a:solidFill>
              </a:rPr>
              <a:t>laṅkāvatārasūtra</a:t>
            </a:r>
            <a:r>
              <a:rPr lang="en-US" altLang="zh-CN" sz="2800" dirty="0">
                <a:solidFill>
                  <a:schemeClr val="bg1"/>
                </a:solidFill>
              </a:rPr>
              <a:t> (</a:t>
            </a:r>
            <a:r>
              <a:rPr lang="en-US" altLang="zh-CN" sz="2800" i="1" dirty="0">
                <a:solidFill>
                  <a:schemeClr val="bg1"/>
                </a:solidFill>
              </a:rPr>
              <a:t>The Sutra on the Descent of the True Dharma into </a:t>
            </a:r>
            <a:r>
              <a:rPr lang="en-US" altLang="zh-CN" sz="2800" i="1" dirty="0" err="1">
                <a:solidFill>
                  <a:schemeClr val="bg1"/>
                </a:solidFill>
              </a:rPr>
              <a:t>Laṅkā</a:t>
            </a:r>
            <a:r>
              <a:rPr lang="en-US" altLang="zh-CN" sz="2800" dirty="0">
                <a:solidFill>
                  <a:schemeClr val="bg1"/>
                </a:solidFill>
              </a:rPr>
              <a:t>). </a:t>
            </a:r>
          </a:p>
        </p:txBody>
      </p:sp>
      <p:pic>
        <p:nvPicPr>
          <p:cNvPr id="8" name="圖片 7">
            <a:extLst>
              <a:ext uri="{FF2B5EF4-FFF2-40B4-BE49-F238E27FC236}">
                <a16:creationId xmlns:a16="http://schemas.microsoft.com/office/drawing/2014/main" id="{C3E1D8A0-72A6-AA4F-CCB5-B0F7DD0D5DB7}"/>
              </a:ext>
            </a:extLst>
          </p:cNvPr>
          <p:cNvPicPr>
            <a:picLocks noChangeAspect="1"/>
          </p:cNvPicPr>
          <p:nvPr/>
        </p:nvPicPr>
        <p:blipFill>
          <a:blip r:embed="rId5"/>
          <a:stretch>
            <a:fillRect/>
          </a:stretch>
        </p:blipFill>
        <p:spPr>
          <a:xfrm>
            <a:off x="6994511" y="0"/>
            <a:ext cx="4716525" cy="6804570"/>
          </a:xfrm>
          <a:prstGeom prst="rect">
            <a:avLst/>
          </a:prstGeom>
        </p:spPr>
      </p:pic>
    </p:spTree>
    <p:extLst>
      <p:ext uri="{BB962C8B-B14F-4D97-AF65-F5344CB8AC3E}">
        <p14:creationId xmlns:p14="http://schemas.microsoft.com/office/powerpoint/2010/main" val="161396935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CA1ED4F-B338-D5FA-ACD0-5ABE44B93BF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DFF5F909-FEF3-A448-E4E6-CFA9BD8E376D}"/>
              </a:ext>
            </a:extLst>
          </p:cNvPr>
          <p:cNvSpPr txBox="1"/>
          <p:nvPr/>
        </p:nvSpPr>
        <p:spPr>
          <a:xfrm>
            <a:off x="837828" y="1916832"/>
            <a:ext cx="10846941" cy="3257174"/>
          </a:xfrm>
          <a:prstGeom prst="rect">
            <a:avLst/>
          </a:prstGeom>
          <a:noFill/>
        </p:spPr>
        <p:txBody>
          <a:bodyPr wrap="square" rtlCol="0">
            <a:spAutoFit/>
          </a:bodyPr>
          <a:lstStyle/>
          <a:p>
            <a:pPr>
              <a:lnSpc>
                <a:spcPct val="150000"/>
              </a:lnSpc>
            </a:pPr>
            <a:r>
              <a:rPr lang="en-US" altLang="zh-CN" sz="2800" dirty="0">
                <a:solidFill>
                  <a:schemeClr val="bg1"/>
                </a:solidFill>
              </a:rPr>
              <a:t>The </a:t>
            </a:r>
            <a:r>
              <a:rPr lang="en-US" altLang="zh-CN" sz="2800" i="1" dirty="0">
                <a:solidFill>
                  <a:schemeClr val="bg1"/>
                </a:solidFill>
              </a:rPr>
              <a:t>Lanka</a:t>
            </a:r>
            <a:r>
              <a:rPr lang="en-US" altLang="zh-CN" sz="2800" dirty="0">
                <a:solidFill>
                  <a:schemeClr val="bg1"/>
                </a:solidFill>
              </a:rPr>
              <a:t> is a sacred text of Yogacara Buddhism and a key sutra in the development of Buddhist thought in China, Tibet, and Japan, especially in early Chan (Zen) Buddhism. Bodhidharma, the legendary first patriarch of Chan in China, was considered a master of the sutra to such an extent that early Chan was referred to as the </a:t>
            </a:r>
            <a:r>
              <a:rPr lang="en-US" altLang="zh-CN" sz="2800" dirty="0" err="1">
                <a:solidFill>
                  <a:schemeClr val="bg1"/>
                </a:solidFill>
              </a:rPr>
              <a:t>Lankavatara</a:t>
            </a:r>
            <a:r>
              <a:rPr lang="en-US" altLang="zh-CN" sz="2800" dirty="0">
                <a:solidFill>
                  <a:schemeClr val="bg1"/>
                </a:solidFill>
              </a:rPr>
              <a:t> or Lanka School.</a:t>
            </a:r>
          </a:p>
        </p:txBody>
      </p:sp>
      <p:pic>
        <p:nvPicPr>
          <p:cNvPr id="6" name="圖片 5">
            <a:extLst>
              <a:ext uri="{FF2B5EF4-FFF2-40B4-BE49-F238E27FC236}">
                <a16:creationId xmlns:a16="http://schemas.microsoft.com/office/drawing/2014/main" id="{7D45E828-4633-F9C0-80DF-470A74E7053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Tree>
    <p:extLst>
      <p:ext uri="{BB962C8B-B14F-4D97-AF65-F5344CB8AC3E}">
        <p14:creationId xmlns:p14="http://schemas.microsoft.com/office/powerpoint/2010/main" val="243508136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2A2F7BD-A816-2993-FE9D-EBCC5DD26164}"/>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D2AD629D-6366-CEE7-1A4A-FD4996574AA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4A238D1-AA1B-0A02-B6EA-E8D9ED4EF3AF}"/>
              </a:ext>
            </a:extLst>
          </p:cNvPr>
          <p:cNvSpPr txBox="1"/>
          <p:nvPr/>
        </p:nvSpPr>
        <p:spPr>
          <a:xfrm>
            <a:off x="333772" y="2204864"/>
            <a:ext cx="8982998" cy="2206886"/>
          </a:xfrm>
          <a:prstGeom prst="rect">
            <a:avLst/>
          </a:prstGeom>
          <a:noFill/>
        </p:spPr>
        <p:txBody>
          <a:bodyPr wrap="square" rtlCol="0">
            <a:spAutoFit/>
          </a:bodyPr>
          <a:lstStyle/>
          <a:p>
            <a:pPr>
              <a:lnSpc>
                <a:spcPts val="4200"/>
              </a:lnSpc>
            </a:pPr>
            <a:r>
              <a:rPr lang="en-US" altLang="zh-CN" sz="2800" dirty="0">
                <a:solidFill>
                  <a:schemeClr val="bg1"/>
                </a:solidFill>
              </a:rPr>
              <a:t>Around 534, when Bodhidharma chose Hui-</a:t>
            </a:r>
            <a:r>
              <a:rPr lang="en-US" altLang="zh-CN" sz="2800" dirty="0" err="1">
                <a:solidFill>
                  <a:schemeClr val="bg1"/>
                </a:solidFill>
              </a:rPr>
              <a:t>ke</a:t>
            </a:r>
            <a:r>
              <a:rPr lang="en-US" altLang="zh-CN" sz="2800" dirty="0">
                <a:solidFill>
                  <a:schemeClr val="bg1"/>
                </a:solidFill>
              </a:rPr>
              <a:t> as his successor and handed him a copy of the </a:t>
            </a:r>
            <a:r>
              <a:rPr lang="en-US" altLang="zh-CN" sz="2800" i="1" dirty="0" err="1">
                <a:solidFill>
                  <a:schemeClr val="bg1"/>
                </a:solidFill>
              </a:rPr>
              <a:t>Lankavatara</a:t>
            </a:r>
            <a:r>
              <a:rPr lang="en-US" altLang="zh-CN" sz="2800" i="1" dirty="0">
                <a:solidFill>
                  <a:schemeClr val="bg1"/>
                </a:solidFill>
              </a:rPr>
              <a:t>,</a:t>
            </a:r>
            <a:r>
              <a:rPr lang="en-US" altLang="zh-CN" sz="2800" dirty="0">
                <a:solidFill>
                  <a:schemeClr val="bg1"/>
                </a:solidFill>
              </a:rPr>
              <a:t> Bodhidharma told him everything he needed to know was in this book. Zen and the </a:t>
            </a:r>
            <a:r>
              <a:rPr lang="en-US" altLang="zh-CN" sz="2800" i="1" dirty="0">
                <a:solidFill>
                  <a:schemeClr val="bg1"/>
                </a:solidFill>
              </a:rPr>
              <a:t>Lanka </a:t>
            </a:r>
            <a:r>
              <a:rPr lang="en-US" altLang="zh-CN" sz="2800" dirty="0">
                <a:solidFill>
                  <a:schemeClr val="bg1"/>
                </a:solidFill>
              </a:rPr>
              <a:t>have been linked ever since.</a:t>
            </a:r>
          </a:p>
        </p:txBody>
      </p:sp>
      <p:pic>
        <p:nvPicPr>
          <p:cNvPr id="2" name="圖片 1">
            <a:extLst>
              <a:ext uri="{FF2B5EF4-FFF2-40B4-BE49-F238E27FC236}">
                <a16:creationId xmlns:a16="http://schemas.microsoft.com/office/drawing/2014/main" id="{B7DFBED5-BCB8-D295-7201-F35BAE6E2FFA}"/>
              </a:ext>
            </a:extLst>
          </p:cNvPr>
          <p:cNvPicPr>
            <a:picLocks noChangeAspect="1"/>
          </p:cNvPicPr>
          <p:nvPr/>
        </p:nvPicPr>
        <p:blipFill>
          <a:blip r:embed="rId5"/>
          <a:stretch>
            <a:fillRect/>
          </a:stretch>
        </p:blipFill>
        <p:spPr>
          <a:xfrm>
            <a:off x="9648031" y="767134"/>
            <a:ext cx="2317094" cy="3157358"/>
          </a:xfrm>
          <a:prstGeom prst="rect">
            <a:avLst/>
          </a:prstGeom>
        </p:spPr>
      </p:pic>
      <p:pic>
        <p:nvPicPr>
          <p:cNvPr id="3" name="圖片 2">
            <a:extLst>
              <a:ext uri="{FF2B5EF4-FFF2-40B4-BE49-F238E27FC236}">
                <a16:creationId xmlns:a16="http://schemas.microsoft.com/office/drawing/2014/main" id="{6A94E7FC-20F8-58D0-22A1-8277F625BD58}"/>
              </a:ext>
            </a:extLst>
          </p:cNvPr>
          <p:cNvPicPr>
            <a:picLocks noChangeAspect="1"/>
          </p:cNvPicPr>
          <p:nvPr/>
        </p:nvPicPr>
        <p:blipFill>
          <a:blip r:embed="rId6"/>
          <a:stretch>
            <a:fillRect/>
          </a:stretch>
        </p:blipFill>
        <p:spPr>
          <a:xfrm>
            <a:off x="9617099" y="4054177"/>
            <a:ext cx="2438400" cy="2543175"/>
          </a:xfrm>
          <a:prstGeom prst="rect">
            <a:avLst/>
          </a:prstGeom>
        </p:spPr>
      </p:pic>
      <p:sp>
        <p:nvSpPr>
          <p:cNvPr id="7" name="文字方塊 6">
            <a:extLst>
              <a:ext uri="{FF2B5EF4-FFF2-40B4-BE49-F238E27FC236}">
                <a16:creationId xmlns:a16="http://schemas.microsoft.com/office/drawing/2014/main" id="{45813864-4C8E-EF14-1203-72740ACA1CF3}"/>
              </a:ext>
            </a:extLst>
          </p:cNvPr>
          <p:cNvSpPr txBox="1"/>
          <p:nvPr/>
        </p:nvSpPr>
        <p:spPr>
          <a:xfrm>
            <a:off x="11459009" y="2620460"/>
            <a:ext cx="936104" cy="607987"/>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1</a:t>
            </a:r>
            <a:r>
              <a:rPr lang="en-US" altLang="zh-CN" sz="2800" b="1" baseline="30000" dirty="0">
                <a:solidFill>
                  <a:schemeClr val="bg1"/>
                </a:solidFill>
                <a:latin typeface="Times New Roman" panose="02020603050405020304" pitchFamily="18" charset="0"/>
              </a:rPr>
              <a:t>st</a:t>
            </a:r>
            <a:r>
              <a:rPr lang="en-US" altLang="zh-CN" sz="2800" b="1" dirty="0">
                <a:solidFill>
                  <a:schemeClr val="bg1"/>
                </a:solidFill>
                <a:latin typeface="Times New Roman" panose="02020603050405020304" pitchFamily="18" charset="0"/>
              </a:rPr>
              <a:t> </a:t>
            </a:r>
            <a:endParaRPr lang="en-US" altLang="zh-CN" sz="2800" b="1" dirty="0">
              <a:solidFill>
                <a:schemeClr val="bg1"/>
              </a:solidFill>
            </a:endParaRPr>
          </a:p>
        </p:txBody>
      </p:sp>
      <p:sp>
        <p:nvSpPr>
          <p:cNvPr id="8" name="文字方塊 7">
            <a:extLst>
              <a:ext uri="{FF2B5EF4-FFF2-40B4-BE49-F238E27FC236}">
                <a16:creationId xmlns:a16="http://schemas.microsoft.com/office/drawing/2014/main" id="{1484400F-3010-1F88-6401-F190C02386DC}"/>
              </a:ext>
            </a:extLst>
          </p:cNvPr>
          <p:cNvSpPr txBox="1"/>
          <p:nvPr/>
        </p:nvSpPr>
        <p:spPr>
          <a:xfrm>
            <a:off x="11206980" y="4837237"/>
            <a:ext cx="936104" cy="607987"/>
          </a:xfrm>
          <a:prstGeom prst="rect">
            <a:avLst/>
          </a:prstGeom>
          <a:noFill/>
        </p:spPr>
        <p:txBody>
          <a:bodyPr wrap="square" rtlCol="0">
            <a:spAutoFit/>
          </a:bodyPr>
          <a:lstStyle/>
          <a:p>
            <a:pPr>
              <a:lnSpc>
                <a:spcPts val="4400"/>
              </a:lnSpc>
            </a:pPr>
            <a:r>
              <a:rPr lang="en-US" altLang="zh-TW" sz="2800" b="1" dirty="0">
                <a:solidFill>
                  <a:schemeClr val="accent6"/>
                </a:solidFill>
                <a:latin typeface="Times New Roman" panose="02020603050405020304" pitchFamily="18" charset="0"/>
              </a:rPr>
              <a:t>2</a:t>
            </a:r>
            <a:r>
              <a:rPr lang="en-US" altLang="zh-TW" sz="2800" b="1" baseline="30000" dirty="0">
                <a:solidFill>
                  <a:schemeClr val="accent6"/>
                </a:solidFill>
                <a:latin typeface="Times New Roman" panose="02020603050405020304" pitchFamily="18" charset="0"/>
              </a:rPr>
              <a:t>nd</a:t>
            </a:r>
            <a:r>
              <a:rPr lang="en-US" altLang="zh-TW" sz="2800" b="1" dirty="0">
                <a:solidFill>
                  <a:schemeClr val="accent6"/>
                </a:solidFill>
                <a:latin typeface="Times New Roman" panose="02020603050405020304" pitchFamily="18" charset="0"/>
              </a:rPr>
              <a:t> </a:t>
            </a:r>
            <a:r>
              <a:rPr lang="en-US" altLang="zh-CN" sz="2800" b="1" dirty="0">
                <a:solidFill>
                  <a:schemeClr val="accent6"/>
                </a:solidFill>
                <a:latin typeface="Times New Roman" panose="02020603050405020304" pitchFamily="18" charset="0"/>
              </a:rPr>
              <a:t> </a:t>
            </a:r>
            <a:endParaRPr lang="en-US" altLang="zh-CN" sz="2800" b="1" dirty="0">
              <a:solidFill>
                <a:schemeClr val="accent6"/>
              </a:solidFill>
            </a:endParaRPr>
          </a:p>
        </p:txBody>
      </p:sp>
    </p:spTree>
    <p:extLst>
      <p:ext uri="{BB962C8B-B14F-4D97-AF65-F5344CB8AC3E}">
        <p14:creationId xmlns:p14="http://schemas.microsoft.com/office/powerpoint/2010/main" val="314176050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D2690160-F579-96CB-A533-E862FF4CC53C}"/>
              </a:ext>
            </a:extLst>
          </p:cNvPr>
          <p:cNvSpPr txBox="1"/>
          <p:nvPr/>
        </p:nvSpPr>
        <p:spPr>
          <a:xfrm>
            <a:off x="1341884" y="2047592"/>
            <a:ext cx="5256584" cy="3257174"/>
          </a:xfrm>
          <a:prstGeom prst="rect">
            <a:avLst/>
          </a:prstGeom>
          <a:noFill/>
        </p:spPr>
        <p:txBody>
          <a:bodyPr wrap="square" rtlCol="0">
            <a:spAutoFit/>
          </a:bodyPr>
          <a:lstStyle/>
          <a:p>
            <a:pPr>
              <a:lnSpc>
                <a:spcPct val="150000"/>
              </a:lnSpc>
            </a:pPr>
            <a:r>
              <a:rPr lang="en-US" altLang="zh-CN" sz="2800" dirty="0">
                <a:solidFill>
                  <a:schemeClr val="bg1"/>
                </a:solidFill>
              </a:rPr>
              <a:t>The </a:t>
            </a:r>
            <a:r>
              <a:rPr lang="en-US" altLang="zh-CN" sz="2800" i="1" dirty="0" err="1">
                <a:solidFill>
                  <a:schemeClr val="bg1"/>
                </a:solidFill>
              </a:rPr>
              <a:t>Laṅkāvatāra</a:t>
            </a:r>
            <a:r>
              <a:rPr lang="en-US" altLang="zh-CN" sz="2800" dirty="0">
                <a:solidFill>
                  <a:schemeClr val="bg1"/>
                </a:solidFill>
              </a:rPr>
              <a:t> recounts a </a:t>
            </a:r>
          </a:p>
          <a:p>
            <a:pPr>
              <a:lnSpc>
                <a:spcPct val="150000"/>
              </a:lnSpc>
            </a:pPr>
            <a:r>
              <a:rPr lang="en-US" altLang="zh-CN" sz="2800" dirty="0">
                <a:solidFill>
                  <a:schemeClr val="bg1"/>
                </a:solidFill>
              </a:rPr>
              <a:t>teaching primarily between </a:t>
            </a:r>
          </a:p>
          <a:p>
            <a:pPr>
              <a:lnSpc>
                <a:spcPct val="150000"/>
              </a:lnSpc>
            </a:pPr>
            <a:r>
              <a:rPr lang="en-US" altLang="zh-CN" sz="2800" dirty="0">
                <a:solidFill>
                  <a:schemeClr val="bg1"/>
                </a:solidFill>
              </a:rPr>
              <a:t>Gautama Buddha and a </a:t>
            </a:r>
          </a:p>
          <a:p>
            <a:pPr>
              <a:lnSpc>
                <a:spcPct val="150000"/>
              </a:lnSpc>
            </a:pPr>
            <a:r>
              <a:rPr lang="en-US" altLang="zh-CN" sz="2800" dirty="0">
                <a:solidFill>
                  <a:schemeClr val="bg1"/>
                </a:solidFill>
              </a:rPr>
              <a:t>bodhisattva named </a:t>
            </a:r>
          </a:p>
          <a:p>
            <a:pPr>
              <a:lnSpc>
                <a:spcPct val="150000"/>
              </a:lnSpc>
            </a:pPr>
            <a:r>
              <a:rPr lang="en-US" altLang="zh-CN" sz="2800" dirty="0" err="1">
                <a:solidFill>
                  <a:schemeClr val="bg1"/>
                </a:solidFill>
              </a:rPr>
              <a:t>Mahāmati</a:t>
            </a:r>
            <a:r>
              <a:rPr lang="en-US" altLang="zh-CN" sz="2800" dirty="0">
                <a:solidFill>
                  <a:schemeClr val="bg1"/>
                </a:solidFill>
              </a:rPr>
              <a:t> ("Great Wisdom"). </a:t>
            </a:r>
          </a:p>
        </p:txBody>
      </p:sp>
      <p:sp>
        <p:nvSpPr>
          <p:cNvPr id="5" name="矩形: 按鈕形 4">
            <a:extLst>
              <a:ext uri="{FF2B5EF4-FFF2-40B4-BE49-F238E27FC236}">
                <a16:creationId xmlns:a16="http://schemas.microsoft.com/office/drawing/2014/main" id="{2F04C99E-A4B3-1E7A-4151-0F807D3B119B}"/>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E2CA1E38-19C3-B293-E733-FC68428B749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pic>
        <p:nvPicPr>
          <p:cNvPr id="7" name="圖片 6">
            <a:extLst>
              <a:ext uri="{FF2B5EF4-FFF2-40B4-BE49-F238E27FC236}">
                <a16:creationId xmlns:a16="http://schemas.microsoft.com/office/drawing/2014/main" id="{55FEEFC2-9691-507D-102C-F84F37485DB8}"/>
              </a:ext>
            </a:extLst>
          </p:cNvPr>
          <p:cNvPicPr>
            <a:picLocks noChangeAspect="1"/>
          </p:cNvPicPr>
          <p:nvPr/>
        </p:nvPicPr>
        <p:blipFill>
          <a:blip r:embed="rId5"/>
          <a:stretch>
            <a:fillRect/>
          </a:stretch>
        </p:blipFill>
        <p:spPr>
          <a:xfrm>
            <a:off x="7102524" y="1923523"/>
            <a:ext cx="3581514" cy="3505312"/>
          </a:xfrm>
          <a:prstGeom prst="rect">
            <a:avLst/>
          </a:prstGeom>
        </p:spPr>
      </p:pic>
    </p:spTree>
    <p:extLst>
      <p:ext uri="{BB962C8B-B14F-4D97-AF65-F5344CB8AC3E}">
        <p14:creationId xmlns:p14="http://schemas.microsoft.com/office/powerpoint/2010/main" val="28300742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4890126-9795-5D72-2990-157E5D0C145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D34BABFB-55C1-0D7F-78C7-15A3476C8EB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C2DBF099-DA5C-EC96-58AD-6072F2AAD48E}"/>
              </a:ext>
            </a:extLst>
          </p:cNvPr>
          <p:cNvSpPr txBox="1"/>
          <p:nvPr/>
        </p:nvSpPr>
        <p:spPr>
          <a:xfrm>
            <a:off x="363355" y="980728"/>
            <a:ext cx="11197244" cy="671851"/>
          </a:xfrm>
          <a:prstGeom prst="rect">
            <a:avLst/>
          </a:prstGeom>
          <a:noFill/>
        </p:spPr>
        <p:txBody>
          <a:bodyPr wrap="square" rtlCol="0">
            <a:spAutoFit/>
          </a:bodyPr>
          <a:lstStyle/>
          <a:p>
            <a:pPr>
              <a:lnSpc>
                <a:spcPct val="150000"/>
              </a:lnSpc>
            </a:pPr>
            <a:r>
              <a:rPr lang="en-US" altLang="zh-CN" sz="2800" b="1" dirty="0">
                <a:solidFill>
                  <a:schemeClr val="bg1"/>
                </a:solidFill>
              </a:rPr>
              <a:t>Chinese Translations </a:t>
            </a:r>
          </a:p>
        </p:txBody>
      </p:sp>
      <p:sp>
        <p:nvSpPr>
          <p:cNvPr id="7" name="文字方塊 6">
            <a:extLst>
              <a:ext uri="{FF2B5EF4-FFF2-40B4-BE49-F238E27FC236}">
                <a16:creationId xmlns:a16="http://schemas.microsoft.com/office/drawing/2014/main" id="{A98B637A-514C-9E06-5E7B-1CCE4E89AFDE}"/>
              </a:ext>
            </a:extLst>
          </p:cNvPr>
          <p:cNvSpPr txBox="1"/>
          <p:nvPr/>
        </p:nvSpPr>
        <p:spPr>
          <a:xfrm>
            <a:off x="263572" y="1972069"/>
            <a:ext cx="11693095" cy="669927"/>
          </a:xfrm>
          <a:prstGeom prst="rect">
            <a:avLst/>
          </a:prstGeom>
          <a:noFill/>
        </p:spPr>
        <p:txBody>
          <a:bodyPr wrap="square" rtlCol="0">
            <a:spAutoFit/>
          </a:bodyPr>
          <a:lstStyle/>
          <a:p>
            <a:pPr>
              <a:lnSpc>
                <a:spcPct val="150000"/>
              </a:lnSpc>
            </a:pPr>
            <a:r>
              <a:rPr lang="en-US" altLang="zh-CN" sz="2800" dirty="0">
                <a:solidFill>
                  <a:schemeClr val="bg1"/>
                </a:solidFill>
              </a:rPr>
              <a:t>1. Four scrolls, by </a:t>
            </a:r>
            <a:r>
              <a:rPr lang="en-US" altLang="zh-CN" sz="2800" dirty="0" err="1">
                <a:solidFill>
                  <a:schemeClr val="bg1"/>
                </a:solidFill>
              </a:rPr>
              <a:t>Dharmakshema</a:t>
            </a:r>
            <a:r>
              <a:rPr lang="en-US" altLang="zh-CN" sz="2800" dirty="0">
                <a:solidFill>
                  <a:schemeClr val="bg1"/>
                </a:solidFill>
              </a:rPr>
              <a:t> </a:t>
            </a:r>
            <a:r>
              <a:rPr lang="zh-TW" altLang="en-US" sz="2800" dirty="0">
                <a:solidFill>
                  <a:schemeClr val="bg1"/>
                </a:solidFill>
              </a:rPr>
              <a:t>曇無讖 </a:t>
            </a:r>
            <a:r>
              <a:rPr lang="en-US" altLang="zh-CN" sz="2800" dirty="0">
                <a:solidFill>
                  <a:schemeClr val="bg1"/>
                </a:solidFill>
              </a:rPr>
              <a:t>in about 414: no longer in existence </a:t>
            </a:r>
          </a:p>
        </p:txBody>
      </p:sp>
      <p:sp>
        <p:nvSpPr>
          <p:cNvPr id="8" name="文字方塊 7">
            <a:extLst>
              <a:ext uri="{FF2B5EF4-FFF2-40B4-BE49-F238E27FC236}">
                <a16:creationId xmlns:a16="http://schemas.microsoft.com/office/drawing/2014/main" id="{08DCBF40-916C-2A30-4A44-E44CAE13C30E}"/>
              </a:ext>
            </a:extLst>
          </p:cNvPr>
          <p:cNvSpPr txBox="1"/>
          <p:nvPr/>
        </p:nvSpPr>
        <p:spPr>
          <a:xfrm>
            <a:off x="263572" y="2907554"/>
            <a:ext cx="12095536" cy="954107"/>
          </a:xfrm>
          <a:prstGeom prst="rect">
            <a:avLst/>
          </a:prstGeom>
          <a:noFill/>
        </p:spPr>
        <p:txBody>
          <a:bodyPr wrap="square" rtlCol="0">
            <a:spAutoFit/>
          </a:bodyPr>
          <a:lstStyle/>
          <a:p>
            <a:r>
              <a:rPr lang="en-US" altLang="zh-CN" sz="2800" dirty="0">
                <a:solidFill>
                  <a:schemeClr val="bg1"/>
                </a:solidFill>
              </a:rPr>
              <a:t>2. Four scrolls (</a:t>
            </a:r>
            <a:r>
              <a:rPr lang="en-US" altLang="zh-CN" sz="2800" dirty="0" err="1">
                <a:solidFill>
                  <a:schemeClr val="bg1"/>
                </a:solidFill>
              </a:rPr>
              <a:t>Taishō</a:t>
            </a:r>
            <a:r>
              <a:rPr lang="en-US" altLang="zh-CN" sz="2800" dirty="0">
                <a:solidFill>
                  <a:schemeClr val="bg1"/>
                </a:solidFill>
              </a:rPr>
              <a:t> </a:t>
            </a:r>
            <a:r>
              <a:rPr lang="en-US" altLang="zh-CN" sz="2800" dirty="0" err="1">
                <a:solidFill>
                  <a:schemeClr val="bg1"/>
                </a:solidFill>
              </a:rPr>
              <a:t>Tripiṭaka</a:t>
            </a:r>
            <a:r>
              <a:rPr lang="en-US" altLang="zh-CN" sz="2800" dirty="0">
                <a:solidFill>
                  <a:schemeClr val="bg1"/>
                </a:solidFill>
              </a:rPr>
              <a:t> # 670, the </a:t>
            </a:r>
            <a:r>
              <a:rPr lang="en-US" altLang="zh-CN" sz="2800" i="1" dirty="0" err="1">
                <a:solidFill>
                  <a:schemeClr val="bg1"/>
                </a:solidFill>
              </a:rPr>
              <a:t>Laṅkāvatāra</a:t>
            </a:r>
            <a:r>
              <a:rPr lang="en-US" altLang="zh-CN" sz="2800" i="1" u="sng" dirty="0" err="1">
                <a:solidFill>
                  <a:schemeClr val="bg1"/>
                </a:solidFill>
              </a:rPr>
              <a:t>ratna</a:t>
            </a:r>
            <a:r>
              <a:rPr lang="en-US" altLang="zh-CN" sz="2800" i="1" dirty="0" err="1">
                <a:solidFill>
                  <a:schemeClr val="bg1"/>
                </a:solidFill>
              </a:rPr>
              <a:t>sūtram</a:t>
            </a:r>
            <a:r>
              <a:rPr lang="en-US" altLang="zh-CN" sz="2800" dirty="0">
                <a:solidFill>
                  <a:schemeClr val="bg1"/>
                </a:solidFill>
              </a:rPr>
              <a:t>) , By </a:t>
            </a:r>
            <a:r>
              <a:rPr lang="en-US" altLang="zh-CN" sz="2800" dirty="0" err="1">
                <a:solidFill>
                  <a:schemeClr val="bg1"/>
                </a:solidFill>
              </a:rPr>
              <a:t>Gunabhadra</a:t>
            </a:r>
            <a:r>
              <a:rPr lang="en-US" altLang="zh-CN" sz="2800" dirty="0">
                <a:solidFill>
                  <a:schemeClr val="bg1"/>
                </a:solidFill>
              </a:rPr>
              <a:t> </a:t>
            </a:r>
            <a:r>
              <a:rPr lang="zh-CN" altLang="en-US" sz="2800" dirty="0">
                <a:solidFill>
                  <a:schemeClr val="bg1"/>
                </a:solidFill>
              </a:rPr>
              <a:t>求那跋陀羅</a:t>
            </a:r>
            <a:r>
              <a:rPr lang="en-US" altLang="zh-CN" sz="2800" dirty="0">
                <a:solidFill>
                  <a:schemeClr val="bg1"/>
                </a:solidFill>
              </a:rPr>
              <a:t> in about 443 (the version Bodhidharma handed to </a:t>
            </a:r>
            <a:r>
              <a:rPr lang="en-US" altLang="zh-CN" sz="2800" dirty="0" err="1">
                <a:solidFill>
                  <a:schemeClr val="bg1"/>
                </a:solidFill>
              </a:rPr>
              <a:t>Huike</a:t>
            </a:r>
            <a:r>
              <a:rPr lang="en-US" altLang="zh-CN" sz="2800" dirty="0">
                <a:solidFill>
                  <a:schemeClr val="bg1"/>
                </a:solidFill>
              </a:rPr>
              <a:t>)</a:t>
            </a:r>
          </a:p>
        </p:txBody>
      </p:sp>
      <p:sp>
        <p:nvSpPr>
          <p:cNvPr id="9" name="文字方塊 8">
            <a:extLst>
              <a:ext uri="{FF2B5EF4-FFF2-40B4-BE49-F238E27FC236}">
                <a16:creationId xmlns:a16="http://schemas.microsoft.com/office/drawing/2014/main" id="{AA3D63F0-3AA6-9B93-A200-1CB967C09E1D}"/>
              </a:ext>
            </a:extLst>
          </p:cNvPr>
          <p:cNvSpPr txBox="1"/>
          <p:nvPr/>
        </p:nvSpPr>
        <p:spPr>
          <a:xfrm>
            <a:off x="333772" y="4225632"/>
            <a:ext cx="11953328" cy="954107"/>
          </a:xfrm>
          <a:prstGeom prst="rect">
            <a:avLst/>
          </a:prstGeom>
          <a:noFill/>
        </p:spPr>
        <p:txBody>
          <a:bodyPr wrap="square" rtlCol="0">
            <a:spAutoFit/>
          </a:bodyPr>
          <a:lstStyle/>
          <a:p>
            <a:r>
              <a:rPr lang="en-US" altLang="zh-CN" sz="2800" dirty="0">
                <a:solidFill>
                  <a:schemeClr val="bg1"/>
                </a:solidFill>
              </a:rPr>
              <a:t>3. Ten scrolls (</a:t>
            </a:r>
            <a:r>
              <a:rPr lang="en-US" altLang="zh-CN" sz="2800" dirty="0" err="1">
                <a:solidFill>
                  <a:schemeClr val="bg1"/>
                </a:solidFill>
              </a:rPr>
              <a:t>Taishō</a:t>
            </a:r>
            <a:r>
              <a:rPr lang="en-US" altLang="zh-CN" sz="2800" dirty="0">
                <a:solidFill>
                  <a:schemeClr val="bg1"/>
                </a:solidFill>
              </a:rPr>
              <a:t> # 671, the </a:t>
            </a:r>
            <a:r>
              <a:rPr lang="en-US" altLang="zh-CN" sz="2800" i="1" dirty="0" err="1">
                <a:solidFill>
                  <a:schemeClr val="bg1"/>
                </a:solidFill>
              </a:rPr>
              <a:t>Laṅkāvatārasūtra</a:t>
            </a:r>
            <a:r>
              <a:rPr lang="en-US" altLang="zh-CN" sz="2800" dirty="0">
                <a:solidFill>
                  <a:schemeClr val="bg1"/>
                </a:solidFill>
              </a:rPr>
              <a:t> ), By </a:t>
            </a:r>
            <a:r>
              <a:rPr lang="en-US" altLang="zh-CN" sz="2800" dirty="0" err="1">
                <a:solidFill>
                  <a:schemeClr val="bg1"/>
                </a:solidFill>
              </a:rPr>
              <a:t>Bodhiruchi</a:t>
            </a:r>
            <a:r>
              <a:rPr lang="en-US" altLang="zh-CN" sz="2800" dirty="0">
                <a:solidFill>
                  <a:schemeClr val="bg1"/>
                </a:solidFill>
              </a:rPr>
              <a:t> </a:t>
            </a:r>
            <a:r>
              <a:rPr lang="zh-CN" altLang="en-US" sz="2800" dirty="0">
                <a:solidFill>
                  <a:schemeClr val="bg1"/>
                </a:solidFill>
              </a:rPr>
              <a:t>菩提流支</a:t>
            </a:r>
            <a:r>
              <a:rPr lang="en-US" altLang="zh-CN" sz="2800" dirty="0">
                <a:solidFill>
                  <a:schemeClr val="bg1"/>
                </a:solidFill>
              </a:rPr>
              <a:t> in about 513   </a:t>
            </a:r>
          </a:p>
        </p:txBody>
      </p:sp>
      <p:sp>
        <p:nvSpPr>
          <p:cNvPr id="10" name="文字方塊 9">
            <a:extLst>
              <a:ext uri="{FF2B5EF4-FFF2-40B4-BE49-F238E27FC236}">
                <a16:creationId xmlns:a16="http://schemas.microsoft.com/office/drawing/2014/main" id="{E019D85E-AF3B-1986-9CFC-CB8F98D2B02F}"/>
              </a:ext>
            </a:extLst>
          </p:cNvPr>
          <p:cNvSpPr txBox="1"/>
          <p:nvPr/>
        </p:nvSpPr>
        <p:spPr>
          <a:xfrm>
            <a:off x="333772" y="5499229"/>
            <a:ext cx="11197244" cy="954107"/>
          </a:xfrm>
          <a:prstGeom prst="rect">
            <a:avLst/>
          </a:prstGeom>
          <a:noFill/>
        </p:spPr>
        <p:txBody>
          <a:bodyPr wrap="square" rtlCol="0">
            <a:spAutoFit/>
          </a:bodyPr>
          <a:lstStyle/>
          <a:p>
            <a:r>
              <a:rPr lang="en-US" altLang="zh-CN" sz="2800" dirty="0">
                <a:solidFill>
                  <a:schemeClr val="bg1"/>
                </a:solidFill>
              </a:rPr>
              <a:t>4. Seven scrolls (</a:t>
            </a:r>
            <a:r>
              <a:rPr lang="en-US" altLang="zh-CN" sz="2800" dirty="0" err="1">
                <a:solidFill>
                  <a:schemeClr val="bg1"/>
                </a:solidFill>
              </a:rPr>
              <a:t>Taishō</a:t>
            </a:r>
            <a:r>
              <a:rPr lang="en-US" altLang="zh-CN" sz="2800" dirty="0">
                <a:solidFill>
                  <a:schemeClr val="bg1"/>
                </a:solidFill>
              </a:rPr>
              <a:t> # 672, the </a:t>
            </a:r>
            <a:r>
              <a:rPr lang="en-US" altLang="zh-CN" sz="2800" i="1" dirty="0" err="1">
                <a:solidFill>
                  <a:schemeClr val="bg1"/>
                </a:solidFill>
              </a:rPr>
              <a:t>Mahāyāna</a:t>
            </a:r>
            <a:r>
              <a:rPr lang="en-US" altLang="zh-CN" sz="2800" i="1" dirty="0">
                <a:solidFill>
                  <a:schemeClr val="bg1"/>
                </a:solidFill>
              </a:rPr>
              <a:t> </a:t>
            </a:r>
            <a:r>
              <a:rPr lang="en-US" altLang="zh-CN" sz="2800" i="1" dirty="0" err="1">
                <a:solidFill>
                  <a:schemeClr val="bg1"/>
                </a:solidFill>
              </a:rPr>
              <a:t>Laṅkāvatāra</a:t>
            </a:r>
            <a:r>
              <a:rPr lang="en-US" altLang="zh-CN" sz="2800" i="1" dirty="0">
                <a:solidFill>
                  <a:schemeClr val="bg1"/>
                </a:solidFill>
              </a:rPr>
              <a:t> </a:t>
            </a:r>
            <a:r>
              <a:rPr lang="en-US" altLang="zh-CN" sz="2800" i="1" dirty="0" err="1">
                <a:solidFill>
                  <a:schemeClr val="bg1"/>
                </a:solidFill>
              </a:rPr>
              <a:t>Sūtra</a:t>
            </a:r>
            <a:r>
              <a:rPr lang="en-US" altLang="zh-CN" sz="2800" dirty="0">
                <a:solidFill>
                  <a:schemeClr val="bg1"/>
                </a:solidFill>
              </a:rPr>
              <a:t>), by </a:t>
            </a:r>
            <a:r>
              <a:rPr lang="en-US" altLang="zh-CN" sz="2800" dirty="0" err="1">
                <a:solidFill>
                  <a:schemeClr val="bg1"/>
                </a:solidFill>
              </a:rPr>
              <a:t>Shikshananda</a:t>
            </a:r>
            <a:r>
              <a:rPr lang="en-US" altLang="zh-CN" sz="2800" dirty="0">
                <a:solidFill>
                  <a:schemeClr val="bg1"/>
                </a:solidFill>
              </a:rPr>
              <a:t> </a:t>
            </a:r>
            <a:r>
              <a:rPr lang="zh-CN" altLang="en-US" sz="2800" dirty="0">
                <a:solidFill>
                  <a:schemeClr val="bg1"/>
                </a:solidFill>
              </a:rPr>
              <a:t>實叉難陀 </a:t>
            </a:r>
            <a:r>
              <a:rPr lang="en-US" altLang="zh-CN" sz="2800" dirty="0">
                <a:solidFill>
                  <a:schemeClr val="bg1"/>
                </a:solidFill>
              </a:rPr>
              <a:t>in about 704 </a:t>
            </a:r>
          </a:p>
        </p:txBody>
      </p:sp>
    </p:spTree>
    <p:extLst>
      <p:ext uri="{BB962C8B-B14F-4D97-AF65-F5344CB8AC3E}">
        <p14:creationId xmlns:p14="http://schemas.microsoft.com/office/powerpoint/2010/main" val="1083255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86B3562-758B-1C35-B8AD-9FAC3775FF47}"/>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1CCB064C-F520-ACFE-08DC-B90E03CA1E5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3FE55940-FF2B-BB78-E529-87152E947728}"/>
              </a:ext>
            </a:extLst>
          </p:cNvPr>
          <p:cNvSpPr txBox="1"/>
          <p:nvPr/>
        </p:nvSpPr>
        <p:spPr>
          <a:xfrm>
            <a:off x="1125860" y="1717538"/>
            <a:ext cx="9287816" cy="4549835"/>
          </a:xfrm>
          <a:prstGeom prst="rect">
            <a:avLst/>
          </a:prstGeom>
          <a:noFill/>
        </p:spPr>
        <p:txBody>
          <a:bodyPr wrap="square" rtlCol="0">
            <a:spAutoFit/>
          </a:bodyPr>
          <a:lstStyle/>
          <a:p>
            <a:pPr>
              <a:lnSpc>
                <a:spcPct val="150000"/>
              </a:lnSpc>
            </a:pPr>
            <a:r>
              <a:rPr lang="en-US" altLang="zh-CN" sz="2800" dirty="0">
                <a:solidFill>
                  <a:schemeClr val="bg1"/>
                </a:solidFill>
              </a:rPr>
              <a:t>Imperial preface to the </a:t>
            </a:r>
            <a:r>
              <a:rPr lang="en-US" altLang="zh-CN" sz="2800" i="1" dirty="0" err="1">
                <a:solidFill>
                  <a:schemeClr val="bg1"/>
                </a:solidFill>
              </a:rPr>
              <a:t>Mahāyāna</a:t>
            </a:r>
            <a:r>
              <a:rPr lang="en-US" altLang="zh-CN" sz="2800" i="1" dirty="0">
                <a:solidFill>
                  <a:schemeClr val="bg1"/>
                </a:solidFill>
              </a:rPr>
              <a:t> </a:t>
            </a:r>
            <a:r>
              <a:rPr lang="en-US" altLang="zh-CN" sz="2800" i="1" dirty="0" err="1">
                <a:solidFill>
                  <a:schemeClr val="bg1"/>
                </a:solidFill>
              </a:rPr>
              <a:t>Laṅkāvatāra</a:t>
            </a:r>
            <a:r>
              <a:rPr lang="en-US" altLang="zh-CN" sz="2800" i="1" dirty="0">
                <a:solidFill>
                  <a:schemeClr val="bg1"/>
                </a:solidFill>
              </a:rPr>
              <a:t> </a:t>
            </a:r>
          </a:p>
          <a:p>
            <a:pPr>
              <a:lnSpc>
                <a:spcPct val="150000"/>
              </a:lnSpc>
            </a:pP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was written, in which its merits were extolled. </a:t>
            </a:r>
          </a:p>
          <a:p>
            <a:pPr>
              <a:lnSpc>
                <a:spcPct val="150000"/>
              </a:lnSpc>
            </a:pPr>
            <a:r>
              <a:rPr lang="en-US" altLang="zh-CN" sz="2800" dirty="0">
                <a:solidFill>
                  <a:schemeClr val="bg1"/>
                </a:solidFill>
              </a:rPr>
              <a:t>“As to the four fasc</a:t>
            </a:r>
            <a:r>
              <a:rPr lang="en-US" altLang="zh-CN" sz="2800" u="sng" dirty="0">
                <a:solidFill>
                  <a:schemeClr val="bg1"/>
                </a:solidFill>
              </a:rPr>
              <a:t>i</a:t>
            </a:r>
            <a:r>
              <a:rPr lang="en-US" altLang="zh-CN" sz="2800" dirty="0">
                <a:solidFill>
                  <a:schemeClr val="bg1"/>
                </a:solidFill>
              </a:rPr>
              <a:t>culi translation, the rendering is not perfect, the wording is after the Western grammar which makes even men of superior intelligence confused, not knowing how to read it, while the ignorant and unlearned are apt to give wrong interpretations.</a:t>
            </a:r>
          </a:p>
        </p:txBody>
      </p:sp>
      <p:pic>
        <p:nvPicPr>
          <p:cNvPr id="10" name="圖片 9">
            <a:extLst>
              <a:ext uri="{FF2B5EF4-FFF2-40B4-BE49-F238E27FC236}">
                <a16:creationId xmlns:a16="http://schemas.microsoft.com/office/drawing/2014/main" id="{5605D529-2E2D-1E0C-D8A3-156EF449FAC0}"/>
              </a:ext>
            </a:extLst>
          </p:cNvPr>
          <p:cNvPicPr>
            <a:picLocks noChangeAspect="1"/>
          </p:cNvPicPr>
          <p:nvPr/>
        </p:nvPicPr>
        <p:blipFill>
          <a:blip r:embed="rId5"/>
          <a:stretch>
            <a:fillRect/>
          </a:stretch>
        </p:blipFill>
        <p:spPr>
          <a:xfrm>
            <a:off x="8830716" y="831938"/>
            <a:ext cx="1800200" cy="2235363"/>
          </a:xfrm>
          <a:prstGeom prst="rect">
            <a:avLst/>
          </a:prstGeom>
        </p:spPr>
      </p:pic>
    </p:spTree>
    <p:extLst>
      <p:ext uri="{BB962C8B-B14F-4D97-AF65-F5344CB8AC3E}">
        <p14:creationId xmlns:p14="http://schemas.microsoft.com/office/powerpoint/2010/main" val="218379807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FEC59BE-CC6B-446C-8F8D-05C47DC8688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671E34D7-BA19-C7C8-B7F5-1E18D4841AB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5002E316-C502-6186-E755-8C3ACD0D2AC0}"/>
              </a:ext>
            </a:extLst>
          </p:cNvPr>
          <p:cNvSpPr txBox="1"/>
          <p:nvPr/>
        </p:nvSpPr>
        <p:spPr>
          <a:xfrm>
            <a:off x="621804" y="1800413"/>
            <a:ext cx="11197244" cy="3257174"/>
          </a:xfrm>
          <a:prstGeom prst="rect">
            <a:avLst/>
          </a:prstGeom>
          <a:noFill/>
        </p:spPr>
        <p:txBody>
          <a:bodyPr wrap="square" rtlCol="0">
            <a:spAutoFit/>
          </a:bodyPr>
          <a:lstStyle/>
          <a:p>
            <a:pPr>
              <a:lnSpc>
                <a:spcPct val="150000"/>
              </a:lnSpc>
              <a:spcAft>
                <a:spcPts val="2400"/>
              </a:spcAft>
            </a:pPr>
            <a:r>
              <a:rPr lang="en-US" altLang="zh-CN" sz="2800" dirty="0">
                <a:solidFill>
                  <a:schemeClr val="bg1"/>
                </a:solidFill>
              </a:rPr>
              <a:t>“The ten fasciculi one is somewhat fuller in paragraphs and chapters [than the preceding one], but the sacred sense is not adequately expressed. When words are added and sentences are mixed in, the meaning grows murky, frequently causing errors, and the result is that the truth, bright and clear, becomes obstructed in its course on account of the local dialect.</a:t>
            </a:r>
          </a:p>
        </p:txBody>
      </p:sp>
    </p:spTree>
    <p:extLst>
      <p:ext uri="{BB962C8B-B14F-4D97-AF65-F5344CB8AC3E}">
        <p14:creationId xmlns:p14="http://schemas.microsoft.com/office/powerpoint/2010/main" val="317393635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7FA0365-61A7-6B7C-B656-28ED19E58F4B}"/>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C90AC4A3-7EB5-FD8E-6712-E5418845CC1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23A9FDAE-3F0A-F4D5-7FE7-C2A31B263E62}"/>
              </a:ext>
            </a:extLst>
          </p:cNvPr>
          <p:cNvSpPr txBox="1"/>
          <p:nvPr/>
        </p:nvSpPr>
        <p:spPr>
          <a:xfrm>
            <a:off x="495790" y="1268760"/>
            <a:ext cx="11197244" cy="5196166"/>
          </a:xfrm>
          <a:prstGeom prst="rect">
            <a:avLst/>
          </a:prstGeom>
          <a:noFill/>
        </p:spPr>
        <p:txBody>
          <a:bodyPr wrap="square" rtlCol="0">
            <a:spAutoFit/>
          </a:bodyPr>
          <a:lstStyle/>
          <a:p>
            <a:pPr>
              <a:lnSpc>
                <a:spcPct val="150000"/>
              </a:lnSpc>
              <a:spcAft>
                <a:spcPts val="2400"/>
              </a:spcAft>
            </a:pPr>
            <a:r>
              <a:rPr lang="en-US" altLang="zh-CN" sz="2800" dirty="0">
                <a:solidFill>
                  <a:schemeClr val="bg1"/>
                </a:solidFill>
              </a:rPr>
              <a:t>"The Empress Wu regretting this inadequacy ordered another translation to be made. The present one was made by comparing in detail five Sanskrit copies, and after examining the two Chinese translations. What was in accordance with [the true sense] was adopted, while what was not properly done was corrected. Many years of </a:t>
            </a:r>
            <a:r>
              <a:rPr lang="en-US" altLang="zh-CN" sz="2800" dirty="0" err="1">
                <a:solidFill>
                  <a:schemeClr val="bg1"/>
                </a:solidFill>
              </a:rPr>
              <a:t>labour</a:t>
            </a:r>
            <a:r>
              <a:rPr lang="en-US" altLang="zh-CN" sz="2800" dirty="0">
                <a:solidFill>
                  <a:schemeClr val="bg1"/>
                </a:solidFill>
              </a:rPr>
              <a:t> have thus ended in producing this splendid work, in which it is expected that the [original] sense is accurately represented and scholars may thus be saved from committing further errors."</a:t>
            </a:r>
          </a:p>
        </p:txBody>
      </p:sp>
    </p:spTree>
    <p:extLst>
      <p:ext uri="{BB962C8B-B14F-4D97-AF65-F5344CB8AC3E}">
        <p14:creationId xmlns:p14="http://schemas.microsoft.com/office/powerpoint/2010/main" val="238333958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C919687-E71B-F9BB-FE88-E644376D218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63750003-3034-276A-3506-9B7C42E77B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F3FE12E7-8529-5767-02BE-6EFA176C8945}"/>
              </a:ext>
            </a:extLst>
          </p:cNvPr>
          <p:cNvSpPr txBox="1"/>
          <p:nvPr/>
        </p:nvSpPr>
        <p:spPr>
          <a:xfrm>
            <a:off x="837828" y="1484784"/>
            <a:ext cx="11197244" cy="4549835"/>
          </a:xfrm>
          <a:prstGeom prst="rect">
            <a:avLst/>
          </a:prstGeom>
          <a:noFill/>
        </p:spPr>
        <p:txBody>
          <a:bodyPr wrap="square" rtlCol="0">
            <a:spAutoFit/>
          </a:bodyPr>
          <a:lstStyle/>
          <a:p>
            <a:pPr>
              <a:lnSpc>
                <a:spcPct val="150000"/>
              </a:lnSpc>
              <a:spcAft>
                <a:spcPts val="2400"/>
              </a:spcAft>
            </a:pPr>
            <a:r>
              <a:rPr lang="en-US" altLang="zh-CN" sz="2800" dirty="0">
                <a:solidFill>
                  <a:schemeClr val="bg1"/>
                </a:solidFill>
              </a:rPr>
              <a:t>This might have been, it is clear that the seven fasciculi translation is apparently the best of all the Chinese translations of this important Mahayana sutra, seeing that it was produced by the joint </a:t>
            </a:r>
            <a:r>
              <a:rPr lang="en-US" altLang="zh-CN" sz="2800" dirty="0" err="1">
                <a:solidFill>
                  <a:schemeClr val="bg1"/>
                </a:solidFill>
              </a:rPr>
              <a:t>labour</a:t>
            </a:r>
            <a:r>
              <a:rPr lang="en-US" altLang="zh-CN" sz="2800" dirty="0">
                <a:solidFill>
                  <a:schemeClr val="bg1"/>
                </a:solidFill>
              </a:rPr>
              <a:t> of competent scholars both Indian and Chinese. But, strangely, almost all the commentaries written seem to be based on the four fasciculi one by Gunabhadra,1 which is regarded as Bodhidharma’s copy handed over to his disciple, Hui-</a:t>
            </a:r>
            <a:r>
              <a:rPr lang="en-US" altLang="zh-CN" sz="2800" dirty="0" err="1">
                <a:solidFill>
                  <a:schemeClr val="bg1"/>
                </a:solidFill>
              </a:rPr>
              <a:t>k'e</a:t>
            </a:r>
            <a:r>
              <a:rPr lang="en-US" altLang="zh-CN" sz="2800" dirty="0">
                <a:solidFill>
                  <a:schemeClr val="bg1"/>
                </a:solidFill>
              </a:rPr>
              <a:t>.</a:t>
            </a:r>
          </a:p>
        </p:txBody>
      </p:sp>
    </p:spTree>
    <p:extLst>
      <p:ext uri="{BB962C8B-B14F-4D97-AF65-F5344CB8AC3E}">
        <p14:creationId xmlns:p14="http://schemas.microsoft.com/office/powerpoint/2010/main" val="118323563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C205951-A31B-A22A-99B2-C75283F3C26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4BBFA9B0-5604-57CA-6E31-F2F4FCD90E1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B8A7293-07A3-A2CE-2804-6F6F7F80B1E8}"/>
              </a:ext>
            </a:extLst>
          </p:cNvPr>
          <p:cNvSpPr txBox="1"/>
          <p:nvPr/>
        </p:nvSpPr>
        <p:spPr>
          <a:xfrm>
            <a:off x="765820" y="1268760"/>
            <a:ext cx="9433048" cy="1964512"/>
          </a:xfrm>
          <a:prstGeom prst="rect">
            <a:avLst/>
          </a:prstGeom>
          <a:noFill/>
        </p:spPr>
        <p:txBody>
          <a:bodyPr wrap="square" rtlCol="0">
            <a:spAutoFit/>
          </a:bodyPr>
          <a:lstStyle/>
          <a:p>
            <a:pPr>
              <a:lnSpc>
                <a:spcPct val="150000"/>
              </a:lnSpc>
            </a:pPr>
            <a:r>
              <a:rPr lang="en-US" altLang="zh-CN" sz="2800" dirty="0">
                <a:solidFill>
                  <a:schemeClr val="bg1"/>
                </a:solidFill>
              </a:rPr>
              <a:t>‘’The awakening of a great compassionate heart.“</a:t>
            </a:r>
          </a:p>
          <a:p>
            <a:pPr>
              <a:lnSpc>
                <a:spcPct val="150000"/>
              </a:lnSpc>
            </a:pPr>
            <a:r>
              <a:rPr lang="en-US" altLang="zh-CN" sz="2800" dirty="0">
                <a:solidFill>
                  <a:schemeClr val="bg1"/>
                </a:solidFill>
              </a:rPr>
              <a:t>- A heart is to be awakened in one that is above all forms of attachment and yet that feels suffering in the world as its own..”</a:t>
            </a:r>
          </a:p>
        </p:txBody>
      </p:sp>
      <p:sp>
        <p:nvSpPr>
          <p:cNvPr id="2" name="文字方塊 1">
            <a:extLst>
              <a:ext uri="{FF2B5EF4-FFF2-40B4-BE49-F238E27FC236}">
                <a16:creationId xmlns:a16="http://schemas.microsoft.com/office/drawing/2014/main" id="{B54F1F3E-081C-9382-3BBA-5AA81B8B716D}"/>
              </a:ext>
            </a:extLst>
          </p:cNvPr>
          <p:cNvSpPr txBox="1"/>
          <p:nvPr/>
        </p:nvSpPr>
        <p:spPr>
          <a:xfrm>
            <a:off x="837828" y="3573016"/>
            <a:ext cx="9433048" cy="2610843"/>
          </a:xfrm>
          <a:prstGeom prst="rect">
            <a:avLst/>
          </a:prstGeom>
          <a:noFill/>
        </p:spPr>
        <p:txBody>
          <a:bodyPr wrap="square" rtlCol="0">
            <a:spAutoFit/>
          </a:bodyPr>
          <a:lstStyle/>
          <a:p>
            <a:pPr>
              <a:lnSpc>
                <a:spcPct val="150000"/>
              </a:lnSpc>
            </a:pPr>
            <a:r>
              <a:rPr lang="en-US" altLang="zh-CN" sz="2800" dirty="0">
                <a:solidFill>
                  <a:schemeClr val="bg1"/>
                </a:solidFill>
              </a:rPr>
              <a:t>The </a:t>
            </a:r>
            <a:r>
              <a:rPr lang="en-US" altLang="zh-CN" sz="2800" dirty="0" err="1">
                <a:solidFill>
                  <a:schemeClr val="bg1"/>
                </a:solidFill>
              </a:rPr>
              <a:t>Laṅkāvatāra</a:t>
            </a:r>
            <a:r>
              <a:rPr lang="en-US" altLang="zh-CN" sz="2800" dirty="0">
                <a:solidFill>
                  <a:schemeClr val="bg1"/>
                </a:solidFill>
              </a:rPr>
              <a:t> </a:t>
            </a:r>
            <a:r>
              <a:rPr lang="en-US" altLang="zh-CN" sz="2800" dirty="0" err="1">
                <a:solidFill>
                  <a:schemeClr val="bg1"/>
                </a:solidFill>
              </a:rPr>
              <a:t>Sūtra</a:t>
            </a:r>
            <a:r>
              <a:rPr lang="en-US" altLang="zh-CN" sz="2800" dirty="0">
                <a:solidFill>
                  <a:schemeClr val="bg1"/>
                </a:solidFill>
              </a:rPr>
              <a:t>: </a:t>
            </a:r>
          </a:p>
          <a:p>
            <a:pPr>
              <a:lnSpc>
                <a:spcPct val="150000"/>
              </a:lnSpc>
            </a:pPr>
            <a:r>
              <a:rPr lang="en-US" altLang="zh-CN" sz="2800" dirty="0">
                <a:solidFill>
                  <a:schemeClr val="bg1"/>
                </a:solidFill>
              </a:rPr>
              <a:t>“The world transcends birth and death, it is like the flower in the air; [transcendental] wisdom cannot be qualified as being or non-being, and yet a great compassionate heart is awakened.”</a:t>
            </a:r>
          </a:p>
        </p:txBody>
      </p:sp>
    </p:spTree>
    <p:extLst>
      <p:ext uri="{BB962C8B-B14F-4D97-AF65-F5344CB8AC3E}">
        <p14:creationId xmlns:p14="http://schemas.microsoft.com/office/powerpoint/2010/main" val="28529700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D2C6143-B996-6390-6D95-ED1D7F1FD35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EAD0AEA8-6B2B-73E4-458C-0DBF8676D93D}"/>
              </a:ext>
            </a:extLst>
          </p:cNvPr>
          <p:cNvSpPr txBox="1"/>
          <p:nvPr/>
        </p:nvSpPr>
        <p:spPr>
          <a:xfrm>
            <a:off x="1205130" y="1222114"/>
            <a:ext cx="9433048" cy="2206886"/>
          </a:xfrm>
          <a:prstGeom prst="rect">
            <a:avLst/>
          </a:prstGeom>
          <a:noFill/>
        </p:spPr>
        <p:txBody>
          <a:bodyPr wrap="square" rtlCol="0">
            <a:spAutoFit/>
          </a:bodyPr>
          <a:lstStyle/>
          <a:p>
            <a:pPr>
              <a:lnSpc>
                <a:spcPts val="4200"/>
              </a:lnSpc>
            </a:pPr>
            <a:r>
              <a:rPr lang="en-US" altLang="zh-CN" sz="2800" dirty="0">
                <a:solidFill>
                  <a:schemeClr val="bg1"/>
                </a:solidFill>
              </a:rPr>
              <a:t>“All things are like the mirage, they are beyond the reach of mind and understanding; [transcendental] wisdom cannot be qualified as being or non-being, and yet a great companionate heart is awakened.”</a:t>
            </a:r>
          </a:p>
        </p:txBody>
      </p:sp>
      <p:pic>
        <p:nvPicPr>
          <p:cNvPr id="6" name="圖片 5">
            <a:extLst>
              <a:ext uri="{FF2B5EF4-FFF2-40B4-BE49-F238E27FC236}">
                <a16:creationId xmlns:a16="http://schemas.microsoft.com/office/drawing/2014/main" id="{50BEE46E-C0D6-9411-EA27-ADCD42E2124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33346B89-AF58-A80D-3001-426FABC5D0B6}"/>
              </a:ext>
            </a:extLst>
          </p:cNvPr>
          <p:cNvSpPr txBox="1"/>
          <p:nvPr/>
        </p:nvSpPr>
        <p:spPr>
          <a:xfrm>
            <a:off x="1197868" y="3789040"/>
            <a:ext cx="9433048" cy="2206886"/>
          </a:xfrm>
          <a:prstGeom prst="rect">
            <a:avLst/>
          </a:prstGeom>
          <a:noFill/>
        </p:spPr>
        <p:txBody>
          <a:bodyPr wrap="square" rtlCol="0">
            <a:spAutoFit/>
          </a:bodyPr>
          <a:lstStyle/>
          <a:p>
            <a:pPr>
              <a:lnSpc>
                <a:spcPts val="4200"/>
              </a:lnSpc>
            </a:pPr>
            <a:r>
              <a:rPr lang="en-US" altLang="zh-CN" sz="2800" dirty="0">
                <a:solidFill>
                  <a:schemeClr val="bg1"/>
                </a:solidFill>
              </a:rPr>
              <a:t>“The world is always like a dream. It is beyond nihilism and </a:t>
            </a:r>
            <a:r>
              <a:rPr lang="en-US" altLang="zh-CN" sz="2800" dirty="0" err="1">
                <a:solidFill>
                  <a:schemeClr val="bg1"/>
                </a:solidFill>
              </a:rPr>
              <a:t>eternalism</a:t>
            </a:r>
            <a:r>
              <a:rPr lang="en-US" altLang="zh-CN" sz="2800" dirty="0">
                <a:solidFill>
                  <a:schemeClr val="bg1"/>
                </a:solidFill>
              </a:rPr>
              <a:t>. [Transcendental] wisdom cannot be qualified as being or nonbeing, and yet a great compassionate heart is awakened..”</a:t>
            </a:r>
          </a:p>
        </p:txBody>
      </p:sp>
    </p:spTree>
    <p:extLst>
      <p:ext uri="{BB962C8B-B14F-4D97-AF65-F5344CB8AC3E}">
        <p14:creationId xmlns:p14="http://schemas.microsoft.com/office/powerpoint/2010/main" val="9388550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A6BAF50-31D5-4553-D02D-7D8DA341F95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A224DC98-E07E-1DC0-DE16-D84A988675C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EA539A72-39EF-1E5A-AD33-281A6A50DF2B}"/>
              </a:ext>
            </a:extLst>
          </p:cNvPr>
          <p:cNvSpPr txBox="1"/>
          <p:nvPr/>
        </p:nvSpPr>
        <p:spPr>
          <a:xfrm>
            <a:off x="1269876" y="1484784"/>
            <a:ext cx="9433048" cy="2206886"/>
          </a:xfrm>
          <a:prstGeom prst="rect">
            <a:avLst/>
          </a:prstGeom>
          <a:noFill/>
        </p:spPr>
        <p:txBody>
          <a:bodyPr wrap="square" rtlCol="0">
            <a:spAutoFit/>
          </a:bodyPr>
          <a:lstStyle/>
          <a:p>
            <a:pPr>
              <a:lnSpc>
                <a:spcPts val="4200"/>
              </a:lnSpc>
            </a:pPr>
            <a:r>
              <a:rPr lang="en-US" altLang="zh-CN" sz="2800" dirty="0">
                <a:solidFill>
                  <a:schemeClr val="bg1"/>
                </a:solidFill>
              </a:rPr>
              <a:t>“The wise know that there is no self-substance in a person, nor in an object, and that both passions and their objectives are always pure [in their nature] and have no individual marks; and yet a great compassionate heart is awakened in them.”</a:t>
            </a:r>
          </a:p>
        </p:txBody>
      </p:sp>
      <p:sp>
        <p:nvSpPr>
          <p:cNvPr id="8" name="文字方塊 7">
            <a:extLst>
              <a:ext uri="{FF2B5EF4-FFF2-40B4-BE49-F238E27FC236}">
                <a16:creationId xmlns:a16="http://schemas.microsoft.com/office/drawing/2014/main" id="{4B288F6D-11B8-BBFC-128B-4B054F169409}"/>
              </a:ext>
            </a:extLst>
          </p:cNvPr>
          <p:cNvSpPr txBox="1"/>
          <p:nvPr/>
        </p:nvSpPr>
        <p:spPr>
          <a:xfrm>
            <a:off x="1269876" y="4271059"/>
            <a:ext cx="9433048" cy="1668277"/>
          </a:xfrm>
          <a:prstGeom prst="rect">
            <a:avLst/>
          </a:prstGeom>
          <a:noFill/>
        </p:spPr>
        <p:txBody>
          <a:bodyPr wrap="square" rtlCol="0">
            <a:spAutoFit/>
          </a:bodyPr>
          <a:lstStyle/>
          <a:p>
            <a:pPr>
              <a:lnSpc>
                <a:spcPts val="4200"/>
              </a:lnSpc>
            </a:pPr>
            <a:r>
              <a:rPr lang="en-US" altLang="zh-CN" sz="2800" dirty="0">
                <a:solidFill>
                  <a:schemeClr val="bg1"/>
                </a:solidFill>
              </a:rPr>
              <a:t>“The Buddha does not abide in Nirvana, nor does Nirvana in the Buddha; it goes beyond enlightenment and the enlightened,</a:t>
            </a:r>
          </a:p>
          <a:p>
            <a:pPr>
              <a:lnSpc>
                <a:spcPts val="4200"/>
              </a:lnSpc>
            </a:pPr>
            <a:r>
              <a:rPr lang="en-US" altLang="zh-CN" sz="2800" dirty="0">
                <a:solidFill>
                  <a:schemeClr val="bg1"/>
                </a:solidFill>
              </a:rPr>
              <a:t>also being and nonbeing.”</a:t>
            </a:r>
          </a:p>
        </p:txBody>
      </p:sp>
    </p:spTree>
    <p:extLst>
      <p:ext uri="{BB962C8B-B14F-4D97-AF65-F5344CB8AC3E}">
        <p14:creationId xmlns:p14="http://schemas.microsoft.com/office/powerpoint/2010/main" val="9042378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578BC29-7FF9-47B4-C443-085D51E58D0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E84743C2-0510-1EC8-6E32-C9911518CDD4}"/>
              </a:ext>
            </a:extLst>
          </p:cNvPr>
          <p:cNvSpPr txBox="1"/>
          <p:nvPr/>
        </p:nvSpPr>
        <p:spPr>
          <a:xfrm>
            <a:off x="1269876" y="1556792"/>
            <a:ext cx="9433048" cy="1668277"/>
          </a:xfrm>
          <a:prstGeom prst="rect">
            <a:avLst/>
          </a:prstGeom>
          <a:noFill/>
        </p:spPr>
        <p:txBody>
          <a:bodyPr wrap="square" rtlCol="0">
            <a:spAutoFit/>
          </a:bodyPr>
          <a:lstStyle/>
          <a:p>
            <a:pPr>
              <a:lnSpc>
                <a:spcPts val="4200"/>
              </a:lnSpc>
            </a:pPr>
            <a:r>
              <a:rPr lang="en-US" altLang="zh-CN" sz="2800" dirty="0">
                <a:solidFill>
                  <a:schemeClr val="bg1"/>
                </a:solidFill>
              </a:rPr>
              <a:t>“The Dharmakaya is like a vision, like a dream, and how could it be praised? When one </a:t>
            </a:r>
            <a:r>
              <a:rPr lang="en-US" altLang="zh-CN" sz="2800" dirty="0" err="1">
                <a:solidFill>
                  <a:schemeClr val="bg1"/>
                </a:solidFill>
              </a:rPr>
              <a:t>realises</a:t>
            </a:r>
            <a:r>
              <a:rPr lang="en-US" altLang="zh-CN" sz="2800" dirty="0">
                <a:solidFill>
                  <a:schemeClr val="bg1"/>
                </a:solidFill>
              </a:rPr>
              <a:t> that it has no substance, it is birth-less, this is called praising the Buddha.”</a:t>
            </a:r>
          </a:p>
        </p:txBody>
      </p:sp>
      <p:pic>
        <p:nvPicPr>
          <p:cNvPr id="6" name="圖片 5">
            <a:extLst>
              <a:ext uri="{FF2B5EF4-FFF2-40B4-BE49-F238E27FC236}">
                <a16:creationId xmlns:a16="http://schemas.microsoft.com/office/drawing/2014/main" id="{8AAD65E8-F294-AFC0-15D8-2397E08364B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15E96CBF-9940-F791-CDC6-90ADED8CAFA6}"/>
              </a:ext>
            </a:extLst>
          </p:cNvPr>
          <p:cNvSpPr txBox="1"/>
          <p:nvPr/>
        </p:nvSpPr>
        <p:spPr>
          <a:xfrm>
            <a:off x="1269876" y="3861048"/>
            <a:ext cx="9433048" cy="1668277"/>
          </a:xfrm>
          <a:prstGeom prst="rect">
            <a:avLst/>
          </a:prstGeom>
          <a:noFill/>
        </p:spPr>
        <p:txBody>
          <a:bodyPr wrap="square" rtlCol="0">
            <a:spAutoFit/>
          </a:bodyPr>
          <a:lstStyle/>
          <a:p>
            <a:pPr>
              <a:lnSpc>
                <a:spcPts val="4200"/>
              </a:lnSpc>
            </a:pPr>
            <a:r>
              <a:rPr lang="en-US" altLang="zh-CN" sz="2800" dirty="0">
                <a:solidFill>
                  <a:schemeClr val="bg1"/>
                </a:solidFill>
              </a:rPr>
              <a:t>“The Buddha has no marks belonging to the senses and sense-objects. Not to see is to see the Buddha. How could there be praising and blaming in the Muni?”</a:t>
            </a:r>
          </a:p>
        </p:txBody>
      </p:sp>
    </p:spTree>
    <p:extLst>
      <p:ext uri="{BB962C8B-B14F-4D97-AF65-F5344CB8AC3E}">
        <p14:creationId xmlns:p14="http://schemas.microsoft.com/office/powerpoint/2010/main" val="24589421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243739D-92C2-B0AF-19C1-759F257DE19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72E61E4C-3ECF-77DF-E850-1498791E3494}"/>
              </a:ext>
            </a:extLst>
          </p:cNvPr>
          <p:cNvSpPr txBox="1"/>
          <p:nvPr/>
        </p:nvSpPr>
        <p:spPr>
          <a:xfrm>
            <a:off x="1557908" y="1844824"/>
            <a:ext cx="9433048" cy="1964512"/>
          </a:xfrm>
          <a:prstGeom prst="rect">
            <a:avLst/>
          </a:prstGeom>
          <a:noFill/>
        </p:spPr>
        <p:txBody>
          <a:bodyPr wrap="square" rtlCol="0">
            <a:spAutoFit/>
          </a:bodyPr>
          <a:lstStyle/>
          <a:p>
            <a:pPr>
              <a:lnSpc>
                <a:spcPct val="150000"/>
              </a:lnSpc>
              <a:spcAft>
                <a:spcPts val="2400"/>
              </a:spcAft>
            </a:pPr>
            <a:r>
              <a:rPr lang="en-US" altLang="zh-CN" sz="2800" dirty="0">
                <a:solidFill>
                  <a:schemeClr val="bg1"/>
                </a:solidFill>
              </a:rPr>
              <a:t>“When one sees the Muni so tranquil and detached from birth [-and-death], this one not only in this life but after is free from attachments, has nothing to grasp.”</a:t>
            </a:r>
          </a:p>
        </p:txBody>
      </p:sp>
      <p:pic>
        <p:nvPicPr>
          <p:cNvPr id="6" name="圖片 5">
            <a:extLst>
              <a:ext uri="{FF2B5EF4-FFF2-40B4-BE49-F238E27FC236}">
                <a16:creationId xmlns:a16="http://schemas.microsoft.com/office/drawing/2014/main" id="{B2005573-0A7D-C249-2B02-0BCBEC07DB8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Tree>
    <p:extLst>
      <p:ext uri="{BB962C8B-B14F-4D97-AF65-F5344CB8AC3E}">
        <p14:creationId xmlns:p14="http://schemas.microsoft.com/office/powerpoint/2010/main" val="149443147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5B9989C-D7CB-F4E6-1A07-CE66E6868E23}"/>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CF54032C-9D0C-294D-1C32-0B87AE45F909}"/>
              </a:ext>
            </a:extLst>
          </p:cNvPr>
          <p:cNvSpPr txBox="1"/>
          <p:nvPr/>
        </p:nvSpPr>
        <p:spPr>
          <a:xfrm>
            <a:off x="945840" y="1196752"/>
            <a:ext cx="10297144" cy="4899931"/>
          </a:xfrm>
          <a:prstGeom prst="rect">
            <a:avLst/>
          </a:prstGeom>
          <a:noFill/>
        </p:spPr>
        <p:txBody>
          <a:bodyPr wrap="square" rtlCol="0">
            <a:spAutoFit/>
          </a:bodyPr>
          <a:lstStyle/>
          <a:p>
            <a:pPr>
              <a:lnSpc>
                <a:spcPts val="4200"/>
              </a:lnSpc>
              <a:spcAft>
                <a:spcPts val="2400"/>
              </a:spcAft>
            </a:pPr>
            <a:r>
              <a:rPr lang="en-US" altLang="zh-CN" sz="2800" dirty="0">
                <a:solidFill>
                  <a:schemeClr val="bg1"/>
                </a:solidFill>
              </a:rPr>
              <a:t>Though the sutra makes frequent detours away from the main subject, which is inevitable from the nature of the textual construction, it revolves around: the truth that the whole system of Mahayana philosophy is based on such notions as Sunyata (</a:t>
            </a:r>
            <a:r>
              <a:rPr lang="en-US" altLang="zh-CN" sz="2800" b="1" dirty="0">
                <a:solidFill>
                  <a:schemeClr val="bg1"/>
                </a:solidFill>
              </a:rPr>
              <a:t>emptiness</a:t>
            </a:r>
            <a:r>
              <a:rPr lang="en-US" altLang="zh-CN" sz="2800" dirty="0">
                <a:solidFill>
                  <a:schemeClr val="bg1"/>
                </a:solidFill>
              </a:rPr>
              <a:t>), </a:t>
            </a:r>
            <a:r>
              <a:rPr lang="en-US" altLang="zh-CN" sz="2800" dirty="0" err="1">
                <a:solidFill>
                  <a:schemeClr val="bg1"/>
                </a:solidFill>
              </a:rPr>
              <a:t>Anutpada</a:t>
            </a:r>
            <a:r>
              <a:rPr lang="en-US" altLang="zh-CN" sz="2800" dirty="0">
                <a:solidFill>
                  <a:schemeClr val="bg1"/>
                </a:solidFill>
              </a:rPr>
              <a:t> (</a:t>
            </a:r>
            <a:r>
              <a:rPr lang="en-US" altLang="zh-CN" sz="2800" b="1" dirty="0">
                <a:solidFill>
                  <a:schemeClr val="bg1"/>
                </a:solidFill>
              </a:rPr>
              <a:t>being unborn</a:t>
            </a:r>
            <a:r>
              <a:rPr lang="en-US" altLang="zh-CN" sz="2800" dirty="0">
                <a:solidFill>
                  <a:schemeClr val="bg1"/>
                </a:solidFill>
              </a:rPr>
              <a:t>), </a:t>
            </a:r>
            <a:r>
              <a:rPr lang="en-US" altLang="zh-CN" sz="2800" dirty="0" err="1">
                <a:solidFill>
                  <a:schemeClr val="bg1"/>
                </a:solidFill>
              </a:rPr>
              <a:t>Anabhoga</a:t>
            </a:r>
            <a:r>
              <a:rPr lang="en-US" altLang="zh-CN" sz="2800" dirty="0">
                <a:solidFill>
                  <a:schemeClr val="bg1"/>
                </a:solidFill>
              </a:rPr>
              <a:t> (</a:t>
            </a:r>
            <a:r>
              <a:rPr lang="en-US" altLang="zh-CN" sz="2800" b="1" dirty="0">
                <a:solidFill>
                  <a:schemeClr val="bg1"/>
                </a:solidFill>
              </a:rPr>
              <a:t>being effortless</a:t>
            </a:r>
            <a:r>
              <a:rPr lang="en-US" altLang="zh-CN" sz="2800" dirty="0">
                <a:solidFill>
                  <a:schemeClr val="bg1"/>
                </a:solidFill>
              </a:rPr>
              <a:t>), </a:t>
            </a:r>
            <a:r>
              <a:rPr lang="en-US" altLang="zh-CN" sz="2800" dirty="0" err="1">
                <a:solidFill>
                  <a:schemeClr val="bg1"/>
                </a:solidFill>
              </a:rPr>
              <a:t>Cittamatra</a:t>
            </a:r>
            <a:r>
              <a:rPr lang="en-US" altLang="zh-CN" sz="2800" dirty="0">
                <a:solidFill>
                  <a:schemeClr val="bg1"/>
                </a:solidFill>
              </a:rPr>
              <a:t>(</a:t>
            </a:r>
            <a:r>
              <a:rPr lang="en-US" altLang="zh-CN" sz="2800" b="1" dirty="0">
                <a:solidFill>
                  <a:schemeClr val="bg1"/>
                </a:solidFill>
              </a:rPr>
              <a:t>mind-only</a:t>
            </a:r>
            <a:r>
              <a:rPr lang="en-US" altLang="zh-CN" sz="2800" dirty="0">
                <a:solidFill>
                  <a:schemeClr val="bg1"/>
                </a:solidFill>
              </a:rPr>
              <a:t>), etc., and that all these notions cannot be grasped and taken into one’s life in their true perspective unless a spiritual insight is gained, when there issues transcendental knowledge and supreme enlightenment.</a:t>
            </a:r>
          </a:p>
        </p:txBody>
      </p:sp>
      <p:pic>
        <p:nvPicPr>
          <p:cNvPr id="6" name="圖片 5">
            <a:extLst>
              <a:ext uri="{FF2B5EF4-FFF2-40B4-BE49-F238E27FC236}">
                <a16:creationId xmlns:a16="http://schemas.microsoft.com/office/drawing/2014/main" id="{64594F5A-F150-8E1F-CFAF-78DC2CB06D5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Tree>
    <p:extLst>
      <p:ext uri="{BB962C8B-B14F-4D97-AF65-F5344CB8AC3E}">
        <p14:creationId xmlns:p14="http://schemas.microsoft.com/office/powerpoint/2010/main" val="24687498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1BD5DB0-E9ED-0149-1015-D3484861E704}"/>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E3A085FF-B9F1-D064-7C97-12C10705A1B8}"/>
              </a:ext>
            </a:extLst>
          </p:cNvPr>
          <p:cNvSpPr txBox="1"/>
          <p:nvPr/>
        </p:nvSpPr>
        <p:spPr>
          <a:xfrm>
            <a:off x="657808" y="1412776"/>
            <a:ext cx="10873208" cy="4361322"/>
          </a:xfrm>
          <a:prstGeom prst="rect">
            <a:avLst/>
          </a:prstGeom>
          <a:noFill/>
        </p:spPr>
        <p:txBody>
          <a:bodyPr wrap="square" rtlCol="0">
            <a:spAutoFit/>
          </a:bodyPr>
          <a:lstStyle/>
          <a:p>
            <a:pPr>
              <a:lnSpc>
                <a:spcPts val="4200"/>
              </a:lnSpc>
              <a:spcAft>
                <a:spcPts val="2400"/>
              </a:spcAft>
            </a:pPr>
            <a:r>
              <a:rPr lang="en-US" altLang="zh-CN" sz="2800" dirty="0">
                <a:solidFill>
                  <a:schemeClr val="bg1"/>
                </a:solidFill>
              </a:rPr>
              <a:t>“Mahamati, since the ignorant and simple-minded, not knowing that the world is only something seen of the mind itself, cling to the multit</a:t>
            </a:r>
            <a:r>
              <a:rPr lang="en-US" altLang="zh-CN" sz="2800" u="sng" dirty="0">
                <a:solidFill>
                  <a:schemeClr val="bg1"/>
                </a:solidFill>
              </a:rPr>
              <a:t>u</a:t>
            </a:r>
            <a:r>
              <a:rPr lang="en-US" altLang="zh-CN" sz="2800" dirty="0">
                <a:solidFill>
                  <a:schemeClr val="bg1"/>
                </a:solidFill>
              </a:rPr>
              <a:t>dinous-ness of external objects, cling to the notions of beings and non-being, oneness and otherness, both-ness and non-both-ness, existence and non-existence, eternity and non-eternity, and think that they have a self-nature of their own, and all of which rises from the discriminations of the mind and is perpetuated by habit-energy, and from which they are given over to false imagination.”</a:t>
            </a:r>
          </a:p>
        </p:txBody>
      </p:sp>
      <p:pic>
        <p:nvPicPr>
          <p:cNvPr id="6" name="圖片 5">
            <a:extLst>
              <a:ext uri="{FF2B5EF4-FFF2-40B4-BE49-F238E27FC236}">
                <a16:creationId xmlns:a16="http://schemas.microsoft.com/office/drawing/2014/main" id="{01C3B35D-407C-C3FB-E0D0-1D86F254F2C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Tree>
    <p:extLst>
      <p:ext uri="{BB962C8B-B14F-4D97-AF65-F5344CB8AC3E}">
        <p14:creationId xmlns:p14="http://schemas.microsoft.com/office/powerpoint/2010/main" val="292720760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C02806F-9162-0CCC-5591-5067BB0D383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875A7902-05EC-94FE-1C6A-FEE24EF8C217}"/>
              </a:ext>
            </a:extLst>
          </p:cNvPr>
          <p:cNvSpPr txBox="1"/>
          <p:nvPr/>
        </p:nvSpPr>
        <p:spPr>
          <a:xfrm>
            <a:off x="621803" y="989892"/>
            <a:ext cx="11567021" cy="5563574"/>
          </a:xfrm>
          <a:prstGeom prst="rect">
            <a:avLst/>
          </a:prstGeom>
          <a:noFill/>
        </p:spPr>
        <p:txBody>
          <a:bodyPr wrap="square" rtlCol="0">
            <a:spAutoFit/>
          </a:bodyPr>
          <a:lstStyle/>
          <a:p>
            <a:pPr>
              <a:lnSpc>
                <a:spcPts val="3900"/>
              </a:lnSpc>
            </a:pPr>
            <a:r>
              <a:rPr lang="en-US" altLang="zh-CN" sz="2800" dirty="0">
                <a:solidFill>
                  <a:schemeClr val="bg1"/>
                </a:solidFill>
              </a:rPr>
              <a:t>“It is all like a mirage in which springs of water are seen </a:t>
            </a:r>
          </a:p>
          <a:p>
            <a:pPr>
              <a:lnSpc>
                <a:spcPts val="3900"/>
              </a:lnSpc>
            </a:pPr>
            <a:r>
              <a:rPr lang="en-US" altLang="zh-CN" sz="2800" dirty="0">
                <a:solidFill>
                  <a:schemeClr val="bg1"/>
                </a:solidFill>
              </a:rPr>
              <a:t>as if they were real. They are imagined by animals who, made thirsty by the heat of the season, run after them. Animals not knowing that the springs are merely hallucinations of their own minds, do not </a:t>
            </a:r>
            <a:r>
              <a:rPr lang="en-US" altLang="zh-CN" sz="2800" dirty="0" err="1">
                <a:solidFill>
                  <a:schemeClr val="bg1"/>
                </a:solidFill>
              </a:rPr>
              <a:t>realise</a:t>
            </a:r>
            <a:r>
              <a:rPr lang="en-US" altLang="zh-CN" sz="2800" dirty="0">
                <a:solidFill>
                  <a:schemeClr val="bg1"/>
                </a:solidFill>
              </a:rPr>
              <a:t> that there are no such springs. In the same way, Mahamati, the ignorant and simple-minded, their minds burning with the fires of greed, anger and ignorance, finding delight in a world of multitudinous forms, their thoughts obsessed with ideas of birth, growth and destruction, not well understanding what is meant by existence and non-existence, and being impressed by erroneous discriminations and speculations since beginning-less time, fall into the habit of grasping this and that and thereby becoming attached to them.”</a:t>
            </a:r>
          </a:p>
        </p:txBody>
      </p:sp>
      <p:pic>
        <p:nvPicPr>
          <p:cNvPr id="6" name="圖片 5">
            <a:extLst>
              <a:ext uri="{FF2B5EF4-FFF2-40B4-BE49-F238E27FC236}">
                <a16:creationId xmlns:a16="http://schemas.microsoft.com/office/drawing/2014/main" id="{895AE4DD-1C53-EB44-142A-9E5D65BE943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pic>
        <p:nvPicPr>
          <p:cNvPr id="3" name="圖片 2">
            <a:extLst>
              <a:ext uri="{FF2B5EF4-FFF2-40B4-BE49-F238E27FC236}">
                <a16:creationId xmlns:a16="http://schemas.microsoft.com/office/drawing/2014/main" id="{EFC57165-5E02-31C6-FB39-71472D995255}"/>
              </a:ext>
            </a:extLst>
          </p:cNvPr>
          <p:cNvPicPr>
            <a:picLocks noChangeAspect="1"/>
          </p:cNvPicPr>
          <p:nvPr/>
        </p:nvPicPr>
        <p:blipFill>
          <a:blip r:embed="rId5"/>
          <a:stretch>
            <a:fillRect/>
          </a:stretch>
        </p:blipFill>
        <p:spPr>
          <a:xfrm>
            <a:off x="8784952" y="26303"/>
            <a:ext cx="3286125" cy="1571625"/>
          </a:xfrm>
          <a:prstGeom prst="rect">
            <a:avLst/>
          </a:prstGeom>
        </p:spPr>
      </p:pic>
    </p:spTree>
    <p:extLst>
      <p:ext uri="{BB962C8B-B14F-4D97-AF65-F5344CB8AC3E}">
        <p14:creationId xmlns:p14="http://schemas.microsoft.com/office/powerpoint/2010/main" val="3543501519"/>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3205B4F-037D-2D0E-F6AE-8B7DF7FE07E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43021BA1-AD1B-5724-373B-C6ABC533E48D}"/>
              </a:ext>
            </a:extLst>
          </p:cNvPr>
          <p:cNvSpPr txBox="1"/>
          <p:nvPr/>
        </p:nvSpPr>
        <p:spPr>
          <a:xfrm>
            <a:off x="235497" y="1268760"/>
            <a:ext cx="11953328" cy="5188472"/>
          </a:xfrm>
          <a:prstGeom prst="rect">
            <a:avLst/>
          </a:prstGeom>
          <a:noFill/>
        </p:spPr>
        <p:txBody>
          <a:bodyPr wrap="square" rtlCol="0">
            <a:spAutoFit/>
          </a:bodyPr>
          <a:lstStyle/>
          <a:p>
            <a:pPr>
              <a:lnSpc>
                <a:spcPts val="4000"/>
              </a:lnSpc>
            </a:pPr>
            <a:r>
              <a:rPr lang="en-US" altLang="zh-CN" sz="2800" dirty="0">
                <a:solidFill>
                  <a:schemeClr val="bg1"/>
                </a:solidFill>
              </a:rPr>
              <a:t>“It is like the city of the </a:t>
            </a:r>
            <a:r>
              <a:rPr lang="en-US" altLang="zh-CN" sz="2800" dirty="0" err="1">
                <a:solidFill>
                  <a:schemeClr val="bg1"/>
                </a:solidFill>
              </a:rPr>
              <a:t>Gandharvas</a:t>
            </a:r>
            <a:r>
              <a:rPr lang="en-US" altLang="zh-CN" sz="2800" dirty="0">
                <a:solidFill>
                  <a:schemeClr val="bg1"/>
                </a:solidFill>
              </a:rPr>
              <a:t> which </a:t>
            </a:r>
          </a:p>
          <a:p>
            <a:pPr>
              <a:lnSpc>
                <a:spcPts val="4000"/>
              </a:lnSpc>
            </a:pPr>
            <a:r>
              <a:rPr lang="en-US" altLang="zh-CN" sz="2800" dirty="0">
                <a:solidFill>
                  <a:schemeClr val="bg1"/>
                </a:solidFill>
              </a:rPr>
              <a:t>the unwitting take to be a real city when </a:t>
            </a:r>
          </a:p>
          <a:p>
            <a:pPr>
              <a:lnSpc>
                <a:spcPts val="4000"/>
              </a:lnSpc>
            </a:pPr>
            <a:r>
              <a:rPr lang="en-US" altLang="zh-CN" sz="2800" dirty="0">
                <a:solidFill>
                  <a:schemeClr val="bg1"/>
                </a:solidFill>
              </a:rPr>
              <a:t>in fact it is not so. The city appears as in </a:t>
            </a:r>
          </a:p>
          <a:p>
            <a:pPr>
              <a:lnSpc>
                <a:spcPts val="4000"/>
              </a:lnSpc>
            </a:pPr>
            <a:r>
              <a:rPr lang="en-US" altLang="zh-CN" sz="2800" dirty="0">
                <a:solidFill>
                  <a:schemeClr val="bg1"/>
                </a:solidFill>
              </a:rPr>
              <a:t>a vision owing to their attachment to the </a:t>
            </a:r>
          </a:p>
          <a:p>
            <a:pPr>
              <a:lnSpc>
                <a:spcPts val="4000"/>
              </a:lnSpc>
            </a:pPr>
            <a:r>
              <a:rPr lang="en-US" altLang="zh-CN" sz="2800" dirty="0">
                <a:solidFill>
                  <a:schemeClr val="bg1"/>
                </a:solidFill>
              </a:rPr>
              <a:t>memory of a city preserved in the mind as </a:t>
            </a:r>
          </a:p>
          <a:p>
            <a:pPr>
              <a:lnSpc>
                <a:spcPts val="4000"/>
              </a:lnSpc>
            </a:pPr>
            <a:r>
              <a:rPr lang="en-US" altLang="zh-CN" sz="2800" dirty="0">
                <a:solidFill>
                  <a:schemeClr val="bg1"/>
                </a:solidFill>
              </a:rPr>
              <a:t>a seed; the city can thus be said to be both </a:t>
            </a:r>
          </a:p>
          <a:p>
            <a:pPr>
              <a:lnSpc>
                <a:spcPts val="4000"/>
              </a:lnSpc>
            </a:pPr>
            <a:r>
              <a:rPr lang="en-US" altLang="zh-CN" sz="2800" dirty="0">
                <a:solidFill>
                  <a:schemeClr val="bg1"/>
                </a:solidFill>
              </a:rPr>
              <a:t>existent and non-existent. In the same way, clinging to the memory of erroneous speculations and doctrines accumulated since beginning-less time, they hold fast to such ideas as oneness and otherness, being and non-being, and their thoughts are not at all clear as to what after all is only seen of the mind.”</a:t>
            </a:r>
          </a:p>
        </p:txBody>
      </p:sp>
      <p:pic>
        <p:nvPicPr>
          <p:cNvPr id="6" name="圖片 5">
            <a:extLst>
              <a:ext uri="{FF2B5EF4-FFF2-40B4-BE49-F238E27FC236}">
                <a16:creationId xmlns:a16="http://schemas.microsoft.com/office/drawing/2014/main" id="{643FCDD7-B49F-A44A-F964-7DE507BB384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pic>
        <p:nvPicPr>
          <p:cNvPr id="3" name="圖片 2">
            <a:extLst>
              <a:ext uri="{FF2B5EF4-FFF2-40B4-BE49-F238E27FC236}">
                <a16:creationId xmlns:a16="http://schemas.microsoft.com/office/drawing/2014/main" id="{0107453D-6086-8460-0291-4A2CA5836887}"/>
              </a:ext>
            </a:extLst>
          </p:cNvPr>
          <p:cNvPicPr>
            <a:picLocks noChangeAspect="1"/>
          </p:cNvPicPr>
          <p:nvPr/>
        </p:nvPicPr>
        <p:blipFill>
          <a:blip r:embed="rId5"/>
          <a:stretch>
            <a:fillRect/>
          </a:stretch>
        </p:blipFill>
        <p:spPr>
          <a:xfrm>
            <a:off x="6742484" y="1831065"/>
            <a:ext cx="3568196" cy="2511178"/>
          </a:xfrm>
          <a:prstGeom prst="rect">
            <a:avLst/>
          </a:prstGeom>
        </p:spPr>
      </p:pic>
      <p:pic>
        <p:nvPicPr>
          <p:cNvPr id="8" name="圖片 7">
            <a:extLst>
              <a:ext uri="{FF2B5EF4-FFF2-40B4-BE49-F238E27FC236}">
                <a16:creationId xmlns:a16="http://schemas.microsoft.com/office/drawing/2014/main" id="{519D5BFD-716A-4DBC-7DD8-AB7D44D03312}"/>
              </a:ext>
            </a:extLst>
          </p:cNvPr>
          <p:cNvPicPr>
            <a:picLocks noChangeAspect="1"/>
          </p:cNvPicPr>
          <p:nvPr/>
        </p:nvPicPr>
        <p:blipFill>
          <a:blip r:embed="rId6"/>
          <a:stretch>
            <a:fillRect/>
          </a:stretch>
        </p:blipFill>
        <p:spPr>
          <a:xfrm>
            <a:off x="8686700" y="0"/>
            <a:ext cx="3502125" cy="1816357"/>
          </a:xfrm>
          <a:prstGeom prst="rect">
            <a:avLst/>
          </a:prstGeom>
        </p:spPr>
      </p:pic>
    </p:spTree>
    <p:extLst>
      <p:ext uri="{BB962C8B-B14F-4D97-AF65-F5344CB8AC3E}">
        <p14:creationId xmlns:p14="http://schemas.microsoft.com/office/powerpoint/2010/main" val="12164657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1DAE7B9-0630-D336-BC46-1A64A389D9AF}"/>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CD7C9705-F703-E463-DAD8-5DF482EA8EA1}"/>
              </a:ext>
            </a:extLst>
          </p:cNvPr>
          <p:cNvSpPr txBox="1"/>
          <p:nvPr/>
        </p:nvSpPr>
        <p:spPr>
          <a:xfrm>
            <a:off x="355026" y="1124744"/>
            <a:ext cx="11855053" cy="1084784"/>
          </a:xfrm>
          <a:prstGeom prst="rect">
            <a:avLst/>
          </a:prstGeom>
          <a:noFill/>
        </p:spPr>
        <p:txBody>
          <a:bodyPr wrap="square" rtlCol="0">
            <a:spAutoFit/>
          </a:bodyPr>
          <a:lstStyle/>
          <a:p>
            <a:pPr>
              <a:lnSpc>
                <a:spcPts val="4000"/>
              </a:lnSpc>
            </a:pPr>
            <a:r>
              <a:rPr lang="en-US" altLang="zh-CN" sz="2800" dirty="0">
                <a:solidFill>
                  <a:schemeClr val="bg1"/>
                </a:solidFill>
              </a:rPr>
              <a:t>Then said Mahamati to the Blessed One: “Why is it that the ignorant are given up to discrimination and the wise are not?”</a:t>
            </a:r>
          </a:p>
        </p:txBody>
      </p:sp>
      <p:pic>
        <p:nvPicPr>
          <p:cNvPr id="6" name="圖片 5">
            <a:extLst>
              <a:ext uri="{FF2B5EF4-FFF2-40B4-BE49-F238E27FC236}">
                <a16:creationId xmlns:a16="http://schemas.microsoft.com/office/drawing/2014/main" id="{EE855E78-7FB5-ABE4-C3CB-653A95CCCAD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BFFF870F-196A-C10D-45BD-A782C7380B2D}"/>
              </a:ext>
            </a:extLst>
          </p:cNvPr>
          <p:cNvSpPr txBox="1"/>
          <p:nvPr/>
        </p:nvSpPr>
        <p:spPr>
          <a:xfrm>
            <a:off x="313983" y="2372100"/>
            <a:ext cx="11855053" cy="4162550"/>
          </a:xfrm>
          <a:prstGeom prst="rect">
            <a:avLst/>
          </a:prstGeom>
          <a:noFill/>
        </p:spPr>
        <p:txBody>
          <a:bodyPr wrap="square" rtlCol="0">
            <a:spAutoFit/>
          </a:bodyPr>
          <a:lstStyle/>
          <a:p>
            <a:pPr>
              <a:lnSpc>
                <a:spcPts val="4000"/>
              </a:lnSpc>
            </a:pPr>
            <a:r>
              <a:rPr lang="en-US" altLang="zh-CN" sz="2800" dirty="0">
                <a:solidFill>
                  <a:schemeClr val="bg1"/>
                </a:solidFill>
              </a:rPr>
              <a:t>The Blessed One replied: “It is because the ignorant cling to names, signs and ideas; as their minds move along these channels they feed on multipl</a:t>
            </a:r>
            <a:r>
              <a:rPr lang="en-US" altLang="zh-CN" sz="2800" u="sng" dirty="0">
                <a:solidFill>
                  <a:schemeClr val="bg1"/>
                </a:solidFill>
              </a:rPr>
              <a:t>i</a:t>
            </a:r>
            <a:r>
              <a:rPr lang="en-US" altLang="zh-CN" sz="2800" dirty="0">
                <a:solidFill>
                  <a:schemeClr val="bg1"/>
                </a:solidFill>
              </a:rPr>
              <a:t>cities of objects and fall into the notion of an ego-soul and what belongs to it; they make discriminations of good and bad among appearances and cling to the agreeable. As they thus cling there is a reversion to ignorance, and karma born of greed, anger and ignorance, is accumulated. As the accumulation of karma goes on they become imprisoned in a cocoon of discrimination and are thenceforth unable to free themselves from the round of birth and death.”</a:t>
            </a:r>
          </a:p>
        </p:txBody>
      </p:sp>
    </p:spTree>
    <p:extLst>
      <p:ext uri="{BB962C8B-B14F-4D97-AF65-F5344CB8AC3E}">
        <p14:creationId xmlns:p14="http://schemas.microsoft.com/office/powerpoint/2010/main" val="40674623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0952931-B88F-3E2D-5682-8E3659EFAFAF}"/>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6288396A-16CA-8FE0-EB3A-0CCB64058A75}"/>
              </a:ext>
            </a:extLst>
          </p:cNvPr>
          <p:cNvSpPr txBox="1"/>
          <p:nvPr/>
        </p:nvSpPr>
        <p:spPr>
          <a:xfrm>
            <a:off x="405780" y="1124744"/>
            <a:ext cx="11233248" cy="5188472"/>
          </a:xfrm>
          <a:prstGeom prst="rect">
            <a:avLst/>
          </a:prstGeom>
          <a:noFill/>
        </p:spPr>
        <p:txBody>
          <a:bodyPr wrap="square" rtlCol="0">
            <a:spAutoFit/>
          </a:bodyPr>
          <a:lstStyle/>
          <a:p>
            <a:pPr>
              <a:lnSpc>
                <a:spcPts val="4000"/>
              </a:lnSpc>
            </a:pPr>
            <a:r>
              <a:rPr lang="en-US" altLang="zh-CN" sz="2800" dirty="0">
                <a:solidFill>
                  <a:schemeClr val="bg1"/>
                </a:solidFill>
              </a:rPr>
              <a:t>“Because of ignorance they do not understand that all things </a:t>
            </a:r>
          </a:p>
          <a:p>
            <a:pPr>
              <a:lnSpc>
                <a:spcPts val="4000"/>
              </a:lnSpc>
            </a:pPr>
            <a:r>
              <a:rPr lang="en-US" altLang="zh-CN" sz="2800" dirty="0">
                <a:solidFill>
                  <a:schemeClr val="bg1"/>
                </a:solidFill>
              </a:rPr>
              <a:t>are like Maya, like the reflection of the moon in water, that </a:t>
            </a:r>
          </a:p>
          <a:p>
            <a:pPr>
              <a:lnSpc>
                <a:spcPts val="4000"/>
              </a:lnSpc>
            </a:pPr>
            <a:r>
              <a:rPr lang="en-US" altLang="zh-CN" sz="2800" dirty="0">
                <a:solidFill>
                  <a:schemeClr val="bg1"/>
                </a:solidFill>
              </a:rPr>
              <a:t>there is no self-substance to be imagined as an ego-soul and </a:t>
            </a:r>
          </a:p>
          <a:p>
            <a:pPr>
              <a:lnSpc>
                <a:spcPts val="4000"/>
              </a:lnSpc>
            </a:pPr>
            <a:r>
              <a:rPr lang="en-US" altLang="zh-CN" sz="2800" dirty="0">
                <a:solidFill>
                  <a:schemeClr val="bg1"/>
                </a:solidFill>
              </a:rPr>
              <a:t>its belongings, and that all their definite ideas rise from their false discriminations of what exists only as it is seen of the mind itself. They do not </a:t>
            </a:r>
            <a:r>
              <a:rPr lang="en-US" altLang="zh-CN" sz="2800" dirty="0" err="1">
                <a:solidFill>
                  <a:schemeClr val="bg1"/>
                </a:solidFill>
              </a:rPr>
              <a:t>realise</a:t>
            </a:r>
            <a:r>
              <a:rPr lang="en-US" altLang="zh-CN" sz="2800" dirty="0">
                <a:solidFill>
                  <a:schemeClr val="bg1"/>
                </a:solidFill>
              </a:rPr>
              <a:t> that things have nothing to do with qualify and qualifying, nor with the course of birth, abiding and destruction, and instead they assert that they are born of a creator, of time, of atoms, of some celestial spirit. It is because the ignorant are given up to discrimination that they move along with the stream of appearances, but it is not so with the wise.”</a:t>
            </a:r>
          </a:p>
        </p:txBody>
      </p:sp>
      <p:pic>
        <p:nvPicPr>
          <p:cNvPr id="6" name="圖片 5">
            <a:extLst>
              <a:ext uri="{FF2B5EF4-FFF2-40B4-BE49-F238E27FC236}">
                <a16:creationId xmlns:a16="http://schemas.microsoft.com/office/drawing/2014/main" id="{2E23DB48-5A12-244F-D840-27E60AC8BCC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pic>
        <p:nvPicPr>
          <p:cNvPr id="3" name="圖片 2">
            <a:extLst>
              <a:ext uri="{FF2B5EF4-FFF2-40B4-BE49-F238E27FC236}">
                <a16:creationId xmlns:a16="http://schemas.microsoft.com/office/drawing/2014/main" id="{DA22DD13-550F-138B-C30C-A81EAA08CC5A}"/>
              </a:ext>
            </a:extLst>
          </p:cNvPr>
          <p:cNvPicPr>
            <a:picLocks noChangeAspect="1"/>
          </p:cNvPicPr>
          <p:nvPr/>
        </p:nvPicPr>
        <p:blipFill>
          <a:blip r:embed="rId5"/>
          <a:stretch>
            <a:fillRect/>
          </a:stretch>
        </p:blipFill>
        <p:spPr>
          <a:xfrm>
            <a:off x="9334771" y="620688"/>
            <a:ext cx="2255257" cy="2066005"/>
          </a:xfrm>
          <a:prstGeom prst="rect">
            <a:avLst/>
          </a:prstGeom>
        </p:spPr>
      </p:pic>
      <p:pic>
        <p:nvPicPr>
          <p:cNvPr id="8" name="圖片 7">
            <a:extLst>
              <a:ext uri="{FF2B5EF4-FFF2-40B4-BE49-F238E27FC236}">
                <a16:creationId xmlns:a16="http://schemas.microsoft.com/office/drawing/2014/main" id="{A54DB1F7-6278-E73A-7356-8519ED8EA359}"/>
              </a:ext>
            </a:extLst>
          </p:cNvPr>
          <p:cNvPicPr>
            <a:picLocks noChangeAspect="1"/>
          </p:cNvPicPr>
          <p:nvPr/>
        </p:nvPicPr>
        <p:blipFill>
          <a:blip r:embed="rId6"/>
          <a:stretch>
            <a:fillRect/>
          </a:stretch>
        </p:blipFill>
        <p:spPr>
          <a:xfrm>
            <a:off x="6236078" y="84135"/>
            <a:ext cx="1944216" cy="1097093"/>
          </a:xfrm>
          <a:prstGeom prst="rect">
            <a:avLst/>
          </a:prstGeom>
        </p:spPr>
      </p:pic>
    </p:spTree>
    <p:extLst>
      <p:ext uri="{BB962C8B-B14F-4D97-AF65-F5344CB8AC3E}">
        <p14:creationId xmlns:p14="http://schemas.microsoft.com/office/powerpoint/2010/main" val="27169732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A3F7201-43E2-2601-AB43-804CA15A4AE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6DF41467-0FB2-ABAE-ED70-8BD4CA726A04}"/>
              </a:ext>
            </a:extLst>
          </p:cNvPr>
          <p:cNvSpPr txBox="1"/>
          <p:nvPr/>
        </p:nvSpPr>
        <p:spPr>
          <a:xfrm>
            <a:off x="1953952" y="1051681"/>
            <a:ext cx="8280920" cy="571823"/>
          </a:xfrm>
          <a:prstGeom prst="rect">
            <a:avLst/>
          </a:prstGeom>
          <a:noFill/>
        </p:spPr>
        <p:txBody>
          <a:bodyPr wrap="square" rtlCol="0">
            <a:spAutoFit/>
          </a:bodyPr>
          <a:lstStyle/>
          <a:p>
            <a:pPr>
              <a:lnSpc>
                <a:spcPts val="4000"/>
              </a:lnSpc>
            </a:pPr>
            <a:r>
              <a:rPr lang="en-US" altLang="zh-CN" sz="2800" b="1" dirty="0">
                <a:solidFill>
                  <a:schemeClr val="bg1"/>
                </a:solidFill>
              </a:rPr>
              <a:t>False-Imaginations and Knowledge of Appearances</a:t>
            </a:r>
          </a:p>
        </p:txBody>
      </p:sp>
      <p:pic>
        <p:nvPicPr>
          <p:cNvPr id="6" name="圖片 5">
            <a:extLst>
              <a:ext uri="{FF2B5EF4-FFF2-40B4-BE49-F238E27FC236}">
                <a16:creationId xmlns:a16="http://schemas.microsoft.com/office/drawing/2014/main" id="{4357EAAF-66AC-EF6C-6DDE-28ED1FCF478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20C32532-1961-EE9B-C971-BDC237CD345D}"/>
              </a:ext>
            </a:extLst>
          </p:cNvPr>
          <p:cNvSpPr txBox="1"/>
          <p:nvPr/>
        </p:nvSpPr>
        <p:spPr>
          <a:xfrm>
            <a:off x="514483" y="3760024"/>
            <a:ext cx="11521280" cy="2110706"/>
          </a:xfrm>
          <a:prstGeom prst="rect">
            <a:avLst/>
          </a:prstGeom>
          <a:noFill/>
        </p:spPr>
        <p:txBody>
          <a:bodyPr wrap="square" rtlCol="0">
            <a:spAutoFit/>
          </a:bodyPr>
          <a:lstStyle/>
          <a:p>
            <a:pPr>
              <a:lnSpc>
                <a:spcPts val="4000"/>
              </a:lnSpc>
            </a:pPr>
            <a:r>
              <a:rPr lang="en-US" altLang="zh-CN" sz="2800" dirty="0">
                <a:solidFill>
                  <a:schemeClr val="bg1"/>
                </a:solidFill>
              </a:rPr>
              <a:t>The Blessed One replied, saying: “Mahamati, the error in these erroneous teachings that are generally held by the philosophers lies in this: they do not </a:t>
            </a:r>
            <a:r>
              <a:rPr lang="en-US" altLang="zh-CN" sz="2800" dirty="0" err="1">
                <a:solidFill>
                  <a:schemeClr val="bg1"/>
                </a:solidFill>
              </a:rPr>
              <a:t>recognise</a:t>
            </a:r>
            <a:r>
              <a:rPr lang="en-US" altLang="zh-CN" sz="2800" dirty="0">
                <a:solidFill>
                  <a:schemeClr val="bg1"/>
                </a:solidFill>
              </a:rPr>
              <a:t> that the objective world rises from the mind itself; they do not understand that the whole mind-system also arises from the mind itself;”</a:t>
            </a:r>
          </a:p>
        </p:txBody>
      </p:sp>
      <p:sp>
        <p:nvSpPr>
          <p:cNvPr id="8" name="文字方塊 7">
            <a:extLst>
              <a:ext uri="{FF2B5EF4-FFF2-40B4-BE49-F238E27FC236}">
                <a16:creationId xmlns:a16="http://schemas.microsoft.com/office/drawing/2014/main" id="{118147ED-4FF4-8DC3-5A96-71B446E1E8DA}"/>
              </a:ext>
            </a:extLst>
          </p:cNvPr>
          <p:cNvSpPr txBox="1"/>
          <p:nvPr/>
        </p:nvSpPr>
        <p:spPr>
          <a:xfrm>
            <a:off x="509236" y="1831255"/>
            <a:ext cx="11521280" cy="1597745"/>
          </a:xfrm>
          <a:prstGeom prst="rect">
            <a:avLst/>
          </a:prstGeom>
          <a:noFill/>
        </p:spPr>
        <p:txBody>
          <a:bodyPr wrap="square" rtlCol="0">
            <a:spAutoFit/>
          </a:bodyPr>
          <a:lstStyle/>
          <a:p>
            <a:pPr>
              <a:lnSpc>
                <a:spcPts val="4000"/>
              </a:lnSpc>
            </a:pPr>
            <a:r>
              <a:rPr lang="en-US" altLang="zh-CN" sz="2800" dirty="0">
                <a:solidFill>
                  <a:schemeClr val="bg1"/>
                </a:solidFill>
              </a:rPr>
              <a:t>Then Mahamati the Bodhisattva-</a:t>
            </a:r>
            <a:r>
              <a:rPr lang="en-US" altLang="zh-CN" sz="2800" dirty="0" err="1">
                <a:solidFill>
                  <a:schemeClr val="bg1"/>
                </a:solidFill>
              </a:rPr>
              <a:t>Mahasattva</a:t>
            </a:r>
            <a:r>
              <a:rPr lang="en-US" altLang="zh-CN" sz="2800" dirty="0">
                <a:solidFill>
                  <a:schemeClr val="bg1"/>
                </a:solidFill>
              </a:rPr>
              <a:t> spoke to the Blessed One, saying: “You speak of the erroneous views of the philosophers, will you please tell us of them, that we may be on our guard against them?”</a:t>
            </a:r>
          </a:p>
        </p:txBody>
      </p:sp>
    </p:spTree>
    <p:extLst>
      <p:ext uri="{BB962C8B-B14F-4D97-AF65-F5344CB8AC3E}">
        <p14:creationId xmlns:p14="http://schemas.microsoft.com/office/powerpoint/2010/main" val="32783078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C83A224-3DEC-4DCD-1BCB-C16BBA612718}"/>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614A6B5C-888F-4197-7550-A444FFF004DE}"/>
              </a:ext>
            </a:extLst>
          </p:cNvPr>
          <p:cNvSpPr txBox="1"/>
          <p:nvPr/>
        </p:nvSpPr>
        <p:spPr>
          <a:xfrm>
            <a:off x="765820" y="1412776"/>
            <a:ext cx="10657184" cy="4675511"/>
          </a:xfrm>
          <a:prstGeom prst="rect">
            <a:avLst/>
          </a:prstGeom>
          <a:noFill/>
        </p:spPr>
        <p:txBody>
          <a:bodyPr wrap="square" rtlCol="0">
            <a:spAutoFit/>
          </a:bodyPr>
          <a:lstStyle/>
          <a:p>
            <a:pPr>
              <a:lnSpc>
                <a:spcPts val="4000"/>
              </a:lnSpc>
            </a:pPr>
            <a:r>
              <a:rPr lang="en-US" altLang="zh-CN" sz="2800" dirty="0">
                <a:solidFill>
                  <a:schemeClr val="bg1"/>
                </a:solidFill>
              </a:rPr>
              <a:t>“but depending upon these manifestations of the mind as being real they go on discriminating them, like the simple-minded ones that they are, cherishing the dualism of this and that, of being and non-being, ignorant to the fact that there is but one common Essence. On the contrary my teaching is based upon recognition that the objective world, like a vision, is a manifestation of the mind itself; it teaches the cessation of ignorance, desire, deed and causality; it teaches the cessation of suffering that arises from the discriminations of the triple world.”</a:t>
            </a:r>
          </a:p>
        </p:txBody>
      </p:sp>
      <p:pic>
        <p:nvPicPr>
          <p:cNvPr id="6" name="圖片 5">
            <a:extLst>
              <a:ext uri="{FF2B5EF4-FFF2-40B4-BE49-F238E27FC236}">
                <a16:creationId xmlns:a16="http://schemas.microsoft.com/office/drawing/2014/main" id="{A8F3F2A7-E27B-FFEC-1B42-B678B3E0455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Tree>
    <p:extLst>
      <p:ext uri="{BB962C8B-B14F-4D97-AF65-F5344CB8AC3E}">
        <p14:creationId xmlns:p14="http://schemas.microsoft.com/office/powerpoint/2010/main" val="333954174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87F9E04-7E64-D449-C9F3-DABB15A8A5B3}"/>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129E9FB9-775B-8232-A658-841D67AB5BA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AC21E24-8723-6B04-A46B-CAA8E39213D1}"/>
              </a:ext>
            </a:extLst>
          </p:cNvPr>
          <p:cNvSpPr txBox="1"/>
          <p:nvPr/>
        </p:nvSpPr>
        <p:spPr>
          <a:xfrm>
            <a:off x="2602024" y="1052736"/>
            <a:ext cx="11197244" cy="671851"/>
          </a:xfrm>
          <a:prstGeom prst="rect">
            <a:avLst/>
          </a:prstGeom>
          <a:noFill/>
        </p:spPr>
        <p:txBody>
          <a:bodyPr wrap="square" rtlCol="0">
            <a:spAutoFit/>
          </a:bodyPr>
          <a:lstStyle/>
          <a:p>
            <a:pPr>
              <a:lnSpc>
                <a:spcPct val="150000"/>
              </a:lnSpc>
              <a:spcAft>
                <a:spcPts val="2400"/>
              </a:spcAft>
            </a:pPr>
            <a:r>
              <a:rPr lang="en-US" altLang="zh-CN" sz="2800" b="1" dirty="0">
                <a:solidFill>
                  <a:schemeClr val="bg1"/>
                </a:solidFill>
              </a:rPr>
              <a:t>Right Knowledge or Knowledge of Relations</a:t>
            </a:r>
          </a:p>
        </p:txBody>
      </p:sp>
      <p:sp>
        <p:nvSpPr>
          <p:cNvPr id="7" name="文字方塊 6">
            <a:extLst>
              <a:ext uri="{FF2B5EF4-FFF2-40B4-BE49-F238E27FC236}">
                <a16:creationId xmlns:a16="http://schemas.microsoft.com/office/drawing/2014/main" id="{B930382E-4D3D-2586-0CB8-85798A20B947}"/>
              </a:ext>
            </a:extLst>
          </p:cNvPr>
          <p:cNvSpPr txBox="1"/>
          <p:nvPr/>
        </p:nvSpPr>
        <p:spPr>
          <a:xfrm>
            <a:off x="495790" y="2083355"/>
            <a:ext cx="11197244" cy="1084784"/>
          </a:xfrm>
          <a:prstGeom prst="rect">
            <a:avLst/>
          </a:prstGeom>
          <a:noFill/>
        </p:spPr>
        <p:txBody>
          <a:bodyPr wrap="square" rtlCol="0">
            <a:spAutoFit/>
          </a:bodyPr>
          <a:lstStyle/>
          <a:p>
            <a:pPr>
              <a:lnSpc>
                <a:spcPts val="4000"/>
              </a:lnSpc>
            </a:pPr>
            <a:r>
              <a:rPr lang="en-US" altLang="zh-CN" sz="2800" dirty="0">
                <a:solidFill>
                  <a:schemeClr val="bg1"/>
                </a:solidFill>
              </a:rPr>
              <a:t>Then Mahamati said: “Pray tell us, Blessed One, about the being and the non-being of all things?”</a:t>
            </a:r>
          </a:p>
        </p:txBody>
      </p:sp>
      <p:sp>
        <p:nvSpPr>
          <p:cNvPr id="8" name="文字方塊 7">
            <a:extLst>
              <a:ext uri="{FF2B5EF4-FFF2-40B4-BE49-F238E27FC236}">
                <a16:creationId xmlns:a16="http://schemas.microsoft.com/office/drawing/2014/main" id="{635C3036-8516-11D6-F9F9-0B996D93CF44}"/>
              </a:ext>
            </a:extLst>
          </p:cNvPr>
          <p:cNvSpPr txBox="1"/>
          <p:nvPr/>
        </p:nvSpPr>
        <p:spPr>
          <a:xfrm>
            <a:off x="460396" y="3573016"/>
            <a:ext cx="11197244" cy="2623667"/>
          </a:xfrm>
          <a:prstGeom prst="rect">
            <a:avLst/>
          </a:prstGeom>
          <a:noFill/>
        </p:spPr>
        <p:txBody>
          <a:bodyPr wrap="square" rtlCol="0">
            <a:spAutoFit/>
          </a:bodyPr>
          <a:lstStyle/>
          <a:p>
            <a:pPr>
              <a:lnSpc>
                <a:spcPts val="4000"/>
              </a:lnSpc>
            </a:pPr>
            <a:r>
              <a:rPr lang="en-US" altLang="zh-CN" sz="2800" dirty="0">
                <a:solidFill>
                  <a:schemeClr val="bg1"/>
                </a:solidFill>
              </a:rPr>
              <a:t>The Blessed One replied: People of this world are dependent in their thinking on one of two things: on the notion of being whereby they take pleasure in realism, or in the notion of non-being whereby they take pleasure in nihilism; in either case they imagine emancipation where there is no emancipation. </a:t>
            </a:r>
          </a:p>
        </p:txBody>
      </p:sp>
    </p:spTree>
    <p:extLst>
      <p:ext uri="{BB962C8B-B14F-4D97-AF65-F5344CB8AC3E}">
        <p14:creationId xmlns:p14="http://schemas.microsoft.com/office/powerpoint/2010/main" val="29754991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C32048D-FED4-94BA-545B-DE45E69C27A6}"/>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93E717D0-9EF9-77CB-806E-B601ED5C19E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E66FA0C-46C3-456A-96A2-E8BE2DC70757}"/>
              </a:ext>
            </a:extLst>
          </p:cNvPr>
          <p:cNvSpPr txBox="1"/>
          <p:nvPr/>
        </p:nvSpPr>
        <p:spPr>
          <a:xfrm>
            <a:off x="621804" y="1412776"/>
            <a:ext cx="11197244" cy="4361322"/>
          </a:xfrm>
          <a:prstGeom prst="rect">
            <a:avLst/>
          </a:prstGeom>
          <a:noFill/>
        </p:spPr>
        <p:txBody>
          <a:bodyPr wrap="square" rtlCol="0">
            <a:spAutoFit/>
          </a:bodyPr>
          <a:lstStyle/>
          <a:p>
            <a:pPr>
              <a:lnSpc>
                <a:spcPts val="4200"/>
              </a:lnSpc>
              <a:spcAft>
                <a:spcPts val="2400"/>
              </a:spcAft>
            </a:pPr>
            <a:r>
              <a:rPr lang="en-US" altLang="zh-CN" sz="2800" dirty="0">
                <a:solidFill>
                  <a:schemeClr val="bg1"/>
                </a:solidFill>
              </a:rPr>
              <a:t>“Those who are dependent upon notions of being, regard the world as rising from a causation that is really existent, and that this actually existing and becoming world does not take its rise from a causation that is non-existent. This is the realistic view as held by some people. Then there are other people who are dependent on the notion of the non-being of all things. These people admit the existence of greed, anger and ignorance, and at the same time they deny the existence of the things that produce greed, anger and ignorance.”</a:t>
            </a:r>
          </a:p>
        </p:txBody>
      </p:sp>
    </p:spTree>
    <p:extLst>
      <p:ext uri="{BB962C8B-B14F-4D97-AF65-F5344CB8AC3E}">
        <p14:creationId xmlns:p14="http://schemas.microsoft.com/office/powerpoint/2010/main" val="263181648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2F0744A-60E2-C04F-552F-0587E41C798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A07CF9E-4A75-9F80-8C1E-1FEBEC295B7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77CEFF7-6757-C685-0BC8-2631E6E8027F}"/>
              </a:ext>
            </a:extLst>
          </p:cNvPr>
          <p:cNvSpPr txBox="1"/>
          <p:nvPr/>
        </p:nvSpPr>
        <p:spPr>
          <a:xfrm>
            <a:off x="549796" y="1628800"/>
            <a:ext cx="11197244" cy="3822713"/>
          </a:xfrm>
          <a:prstGeom prst="rect">
            <a:avLst/>
          </a:prstGeom>
          <a:noFill/>
        </p:spPr>
        <p:txBody>
          <a:bodyPr wrap="square" rtlCol="0">
            <a:spAutoFit/>
          </a:bodyPr>
          <a:lstStyle/>
          <a:p>
            <a:pPr>
              <a:lnSpc>
                <a:spcPts val="4200"/>
              </a:lnSpc>
              <a:spcAft>
                <a:spcPts val="2400"/>
              </a:spcAft>
            </a:pPr>
            <a:r>
              <a:rPr lang="en-US" altLang="zh-CN" sz="2800" dirty="0">
                <a:solidFill>
                  <a:schemeClr val="bg1"/>
                </a:solidFill>
              </a:rPr>
              <a:t>“This is not rational, for greed, anger and ignorance are no more to be taken hold of as real than are things; they neither have substance nor individual marks. Where there is a state of bondage, there is binding and means for binding; but where there is emancipation, as in the case of Buddhas, Bodhisattvas, masters and disciples, who have ceased to believe in both being and non-being, there is neither bondage, binding nor means for binding . . .”</a:t>
            </a:r>
          </a:p>
        </p:txBody>
      </p:sp>
    </p:spTree>
    <p:extLst>
      <p:ext uri="{BB962C8B-B14F-4D97-AF65-F5344CB8AC3E}">
        <p14:creationId xmlns:p14="http://schemas.microsoft.com/office/powerpoint/2010/main" val="3822595027"/>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7F5A108-413A-4817-980B-56B45E1D366A}"/>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3929FF02-DE77-BA6C-84B4-F01582DFE3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572D47D3-B1E8-BB59-51A4-0921775FAB48}"/>
              </a:ext>
            </a:extLst>
          </p:cNvPr>
          <p:cNvSpPr txBox="1"/>
          <p:nvPr/>
        </p:nvSpPr>
        <p:spPr>
          <a:xfrm>
            <a:off x="495790" y="1124744"/>
            <a:ext cx="11197244" cy="4899931"/>
          </a:xfrm>
          <a:prstGeom prst="rect">
            <a:avLst/>
          </a:prstGeom>
          <a:noFill/>
        </p:spPr>
        <p:txBody>
          <a:bodyPr wrap="square" rtlCol="0">
            <a:spAutoFit/>
          </a:bodyPr>
          <a:lstStyle/>
          <a:p>
            <a:pPr>
              <a:lnSpc>
                <a:spcPts val="4200"/>
              </a:lnSpc>
              <a:spcAft>
                <a:spcPts val="2400"/>
              </a:spcAft>
            </a:pPr>
            <a:r>
              <a:rPr lang="en-US" altLang="zh-CN" sz="2800" dirty="0">
                <a:solidFill>
                  <a:schemeClr val="bg1"/>
                </a:solidFill>
              </a:rPr>
              <a:t>“It is better to cherish the notion of an ego-substance than to entertain the notion of emptiness derived from the view of being and non-being, for those who so believe fail to understand the fundamental fact that the external world is nothing but a manifestation of mind. Because they see things as transient, as rising from cause and passing away from cause, now dividing, now combining into the elements which make up the aggregates of personality and its external world and now passing away, they are doomed to suffer every moment from the changes that follow one after another, and finally are doomed to ruin . . .”</a:t>
            </a:r>
          </a:p>
        </p:txBody>
      </p:sp>
    </p:spTree>
    <p:extLst>
      <p:ext uri="{BB962C8B-B14F-4D97-AF65-F5344CB8AC3E}">
        <p14:creationId xmlns:p14="http://schemas.microsoft.com/office/powerpoint/2010/main" val="226233466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DD7562-DE6A-0AAB-A659-DFC13AE1E54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49644606-1173-988C-B0F6-9D163F410CF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E5AF71A5-F1A0-89C6-4147-0F963974675D}"/>
              </a:ext>
            </a:extLst>
          </p:cNvPr>
          <p:cNvSpPr txBox="1"/>
          <p:nvPr/>
        </p:nvSpPr>
        <p:spPr>
          <a:xfrm>
            <a:off x="3070076" y="1152735"/>
            <a:ext cx="11197244" cy="671851"/>
          </a:xfrm>
          <a:prstGeom prst="rect">
            <a:avLst/>
          </a:prstGeom>
          <a:noFill/>
        </p:spPr>
        <p:txBody>
          <a:bodyPr wrap="square" rtlCol="0">
            <a:spAutoFit/>
          </a:bodyPr>
          <a:lstStyle/>
          <a:p>
            <a:pPr>
              <a:lnSpc>
                <a:spcPct val="150000"/>
              </a:lnSpc>
              <a:spcAft>
                <a:spcPts val="2400"/>
              </a:spcAft>
            </a:pPr>
            <a:r>
              <a:rPr lang="en-US" altLang="zh-CN" sz="2800" b="1" dirty="0">
                <a:solidFill>
                  <a:schemeClr val="bg1"/>
                </a:solidFill>
              </a:rPr>
              <a:t>Perfect Knowledge or Knowledge of Reality</a:t>
            </a:r>
          </a:p>
        </p:txBody>
      </p:sp>
      <p:sp>
        <p:nvSpPr>
          <p:cNvPr id="7" name="文字方塊 6">
            <a:extLst>
              <a:ext uri="{FF2B5EF4-FFF2-40B4-BE49-F238E27FC236}">
                <a16:creationId xmlns:a16="http://schemas.microsoft.com/office/drawing/2014/main" id="{97133CD4-5F53-A5DE-9072-60FEBBA2051E}"/>
              </a:ext>
            </a:extLst>
          </p:cNvPr>
          <p:cNvSpPr txBox="1"/>
          <p:nvPr/>
        </p:nvSpPr>
        <p:spPr>
          <a:xfrm>
            <a:off x="693812" y="2110819"/>
            <a:ext cx="11197244" cy="1084784"/>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Mahamati asked the Blessed One: “Pray tell us, Blessed One, about the five Dharmas, so that we may fully understand perfect knowledge?”</a:t>
            </a:r>
          </a:p>
        </p:txBody>
      </p:sp>
      <p:sp>
        <p:nvSpPr>
          <p:cNvPr id="8" name="文字方塊 7">
            <a:extLst>
              <a:ext uri="{FF2B5EF4-FFF2-40B4-BE49-F238E27FC236}">
                <a16:creationId xmlns:a16="http://schemas.microsoft.com/office/drawing/2014/main" id="{79D356C1-EC3F-5527-CAA1-08AB7652DF44}"/>
              </a:ext>
            </a:extLst>
          </p:cNvPr>
          <p:cNvSpPr txBox="1"/>
          <p:nvPr/>
        </p:nvSpPr>
        <p:spPr>
          <a:xfrm>
            <a:off x="693812" y="3568352"/>
            <a:ext cx="11197244"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“The five Dharmas are</a:t>
            </a:r>
            <a:r>
              <a:rPr lang="en-US" altLang="zh-CN" sz="2800" b="1" dirty="0">
                <a:solidFill>
                  <a:schemeClr val="bg1"/>
                </a:solidFill>
              </a:rPr>
              <a:t>: appearance</a:t>
            </a:r>
            <a:r>
              <a:rPr lang="en-US" altLang="zh-CN" sz="2800" dirty="0">
                <a:solidFill>
                  <a:schemeClr val="bg1"/>
                </a:solidFill>
              </a:rPr>
              <a:t>, </a:t>
            </a:r>
            <a:r>
              <a:rPr lang="en-US" altLang="zh-CN" sz="2800" b="1" dirty="0">
                <a:solidFill>
                  <a:schemeClr val="bg1"/>
                </a:solidFill>
              </a:rPr>
              <a:t>name</a:t>
            </a:r>
            <a:r>
              <a:rPr lang="en-US" altLang="zh-CN" sz="2800" dirty="0">
                <a:solidFill>
                  <a:schemeClr val="bg1"/>
                </a:solidFill>
              </a:rPr>
              <a:t>, </a:t>
            </a:r>
            <a:r>
              <a:rPr lang="en-US" altLang="zh-CN" sz="2800" b="1" dirty="0">
                <a:solidFill>
                  <a:schemeClr val="bg1"/>
                </a:solidFill>
              </a:rPr>
              <a:t>discrimination</a:t>
            </a:r>
            <a:r>
              <a:rPr lang="en-US" altLang="zh-CN" sz="2800" dirty="0">
                <a:solidFill>
                  <a:schemeClr val="bg1"/>
                </a:solidFill>
              </a:rPr>
              <a:t>, </a:t>
            </a:r>
            <a:r>
              <a:rPr lang="en-US" altLang="zh-CN" sz="2800" b="1" dirty="0">
                <a:solidFill>
                  <a:schemeClr val="bg1"/>
                </a:solidFill>
              </a:rPr>
              <a:t>right-knowledge</a:t>
            </a:r>
            <a:r>
              <a:rPr lang="en-US" altLang="zh-CN" sz="2800" dirty="0">
                <a:solidFill>
                  <a:schemeClr val="bg1"/>
                </a:solidFill>
              </a:rPr>
              <a:t>, and </a:t>
            </a:r>
            <a:r>
              <a:rPr lang="en-US" altLang="zh-CN" sz="2800" b="1" dirty="0">
                <a:solidFill>
                  <a:schemeClr val="bg1"/>
                </a:solidFill>
              </a:rPr>
              <a:t>Reality</a:t>
            </a:r>
            <a:r>
              <a:rPr lang="en-US" altLang="zh-CN" sz="2800" dirty="0">
                <a:solidFill>
                  <a:schemeClr val="bg1"/>
                </a:solidFill>
              </a:rPr>
              <a:t>. By appearance is meant that which reveals itself to the senses and to the discriminating-mind and is perceived as form, sound, odor, taste, and touch.</a:t>
            </a:r>
          </a:p>
        </p:txBody>
      </p:sp>
    </p:spTree>
    <p:extLst>
      <p:ext uri="{BB962C8B-B14F-4D97-AF65-F5344CB8AC3E}">
        <p14:creationId xmlns:p14="http://schemas.microsoft.com/office/powerpoint/2010/main" val="27339246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808ECA9-CE57-2C01-5290-3D9C8DAFF24A}"/>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374724F9-6F8F-6A04-408D-593695E549D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0EF918D6-1872-E205-CE6E-50357530EBE8}"/>
              </a:ext>
            </a:extLst>
          </p:cNvPr>
          <p:cNvSpPr txBox="1"/>
          <p:nvPr/>
        </p:nvSpPr>
        <p:spPr>
          <a:xfrm>
            <a:off x="495790" y="1340768"/>
            <a:ext cx="11197244"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“Out of these </a:t>
            </a:r>
            <a:r>
              <a:rPr lang="en-US" altLang="zh-CN" sz="2800" b="1" dirty="0">
                <a:solidFill>
                  <a:schemeClr val="bg1"/>
                </a:solidFill>
              </a:rPr>
              <a:t>appearances</a:t>
            </a:r>
            <a:r>
              <a:rPr lang="en-US" altLang="zh-CN" sz="2800" dirty="0">
                <a:solidFill>
                  <a:schemeClr val="bg1"/>
                </a:solidFill>
              </a:rPr>
              <a:t> ideas are formed, such as clay, water, jar, etc., by which one says: this is such and such a thing and no other, this is </a:t>
            </a:r>
            <a:r>
              <a:rPr lang="en-US" altLang="zh-CN" sz="2800" b="1" dirty="0">
                <a:solidFill>
                  <a:schemeClr val="bg1"/>
                </a:solidFill>
              </a:rPr>
              <a:t>name</a:t>
            </a:r>
            <a:r>
              <a:rPr lang="en-US" altLang="zh-CN" sz="2800" dirty="0">
                <a:solidFill>
                  <a:schemeClr val="bg1"/>
                </a:solidFill>
              </a:rPr>
              <a:t>. When appearances are contrasted and names compared, as when we say: this is an elephant, this is horse, a cart, a pedestrian, a man, a woman, or, this is mind and what belongs to it, the things thus named are said to be discriminated. As these discriminations come to be seen as mutually conditioning, as empty of self-substance, as un-born, and thus come to be seen as they truly are, that is, as manifestations of the mind itself, this is right-knowledge. By it the wise cease to regard appearances and names as realities.”</a:t>
            </a:r>
          </a:p>
        </p:txBody>
      </p:sp>
    </p:spTree>
    <p:extLst>
      <p:ext uri="{BB962C8B-B14F-4D97-AF65-F5344CB8AC3E}">
        <p14:creationId xmlns:p14="http://schemas.microsoft.com/office/powerpoint/2010/main" val="337083696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E3468CB-AC44-ADE8-8371-DCEC72903FA6}"/>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BE2308BF-9809-E0C6-008D-B4C032E7AEF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DB2B6BCB-B4DA-3323-8E49-17C97BFCB136}"/>
              </a:ext>
            </a:extLst>
          </p:cNvPr>
          <p:cNvSpPr txBox="1"/>
          <p:nvPr/>
        </p:nvSpPr>
        <p:spPr>
          <a:xfrm>
            <a:off x="342773" y="1196752"/>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“When appearances and names are put away and all discrimination ceases, that which remains is the true and essential nature of things and, as nothing can be predicated as to the nature of essence, it is called the "</a:t>
            </a:r>
            <a:r>
              <a:rPr lang="en-US" altLang="zh-CN" sz="2800" b="1" dirty="0">
                <a:solidFill>
                  <a:schemeClr val="bg1"/>
                </a:solidFill>
              </a:rPr>
              <a:t>Suchness</a:t>
            </a:r>
            <a:r>
              <a:rPr lang="en-US" altLang="zh-CN" sz="2800" dirty="0">
                <a:solidFill>
                  <a:schemeClr val="bg1"/>
                </a:solidFill>
              </a:rPr>
              <a:t>" of Reality. This universal, undifferentiated, inscr</a:t>
            </a:r>
            <a:r>
              <a:rPr lang="en-US" altLang="zh-CN" sz="2800" u="sng" dirty="0">
                <a:solidFill>
                  <a:schemeClr val="bg1"/>
                </a:solidFill>
              </a:rPr>
              <a:t>u</a:t>
            </a:r>
            <a:r>
              <a:rPr lang="en-US" altLang="zh-CN" sz="2800" dirty="0">
                <a:solidFill>
                  <a:schemeClr val="bg1"/>
                </a:solidFill>
              </a:rPr>
              <a:t>table, "Suchness" is the only Reality, but it is variously </a:t>
            </a:r>
            <a:r>
              <a:rPr lang="en-US" altLang="zh-CN" sz="2800" dirty="0" err="1">
                <a:solidFill>
                  <a:schemeClr val="bg1"/>
                </a:solidFill>
              </a:rPr>
              <a:t>characterised</a:t>
            </a:r>
            <a:r>
              <a:rPr lang="en-US" altLang="zh-CN" sz="2800" dirty="0">
                <a:solidFill>
                  <a:schemeClr val="bg1"/>
                </a:solidFill>
              </a:rPr>
              <a:t> as Truth, Mind-essence, Transcendental Intelligence, Noble Wisdom, etc. This Dharma of the imageless-ness of the Essence-nature of Ultimate Reality is the Dharma, which has been proclaimed by all the Buddhas, and when all things are understood in full agreement with it, one is in possession of </a:t>
            </a:r>
            <a:r>
              <a:rPr lang="en-US" altLang="zh-CN" sz="2800" b="1" dirty="0">
                <a:solidFill>
                  <a:schemeClr val="bg1"/>
                </a:solidFill>
              </a:rPr>
              <a:t>Perfect Knowledge</a:t>
            </a:r>
            <a:r>
              <a:rPr lang="en-US" altLang="zh-CN" sz="2800" dirty="0">
                <a:solidFill>
                  <a:schemeClr val="bg1"/>
                </a:solidFill>
              </a:rPr>
              <a:t>, and is on his way to the attainment of the Transcendental Intelligence of the </a:t>
            </a:r>
            <a:r>
              <a:rPr lang="en-US" altLang="zh-CN" sz="2800" dirty="0" err="1">
                <a:solidFill>
                  <a:schemeClr val="bg1"/>
                </a:solidFill>
              </a:rPr>
              <a:t>Tathágatas</a:t>
            </a:r>
            <a:r>
              <a:rPr lang="en-US" altLang="zh-CN" sz="2800" dirty="0">
                <a:solidFill>
                  <a:schemeClr val="bg1"/>
                </a:solidFill>
              </a:rPr>
              <a:t>.”</a:t>
            </a:r>
          </a:p>
        </p:txBody>
      </p:sp>
    </p:spTree>
    <p:extLst>
      <p:ext uri="{BB962C8B-B14F-4D97-AF65-F5344CB8AC3E}">
        <p14:creationId xmlns:p14="http://schemas.microsoft.com/office/powerpoint/2010/main" val="1867506510"/>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83E67626-45F6-3E26-23FC-91EE4C808F5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4" name="圖片 3">
            <a:extLst>
              <a:ext uri="{FF2B5EF4-FFF2-40B4-BE49-F238E27FC236}">
                <a16:creationId xmlns:a16="http://schemas.microsoft.com/office/drawing/2014/main" id="{33BD3D3A-7C53-F1B4-4364-F4EAAC60963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2" name="文字方塊 1">
            <a:extLst>
              <a:ext uri="{FF2B5EF4-FFF2-40B4-BE49-F238E27FC236}">
                <a16:creationId xmlns:a16="http://schemas.microsoft.com/office/drawing/2014/main" id="{F8933C41-1B53-91F5-32D8-8D382D85C9AC}"/>
              </a:ext>
            </a:extLst>
          </p:cNvPr>
          <p:cNvSpPr txBox="1"/>
          <p:nvPr/>
        </p:nvSpPr>
        <p:spPr>
          <a:xfrm>
            <a:off x="1591029" y="3458579"/>
            <a:ext cx="2815974" cy="954107"/>
          </a:xfrm>
          <a:prstGeom prst="rect">
            <a:avLst/>
          </a:prstGeom>
          <a:noFill/>
        </p:spPr>
        <p:txBody>
          <a:bodyPr wrap="square" rtlCol="0">
            <a:spAutoFit/>
          </a:bodyPr>
          <a:lstStyle/>
          <a:p>
            <a:r>
              <a:rPr lang="en-US" altLang="zh-CN" sz="2800" dirty="0">
                <a:solidFill>
                  <a:schemeClr val="bg1"/>
                </a:solidFill>
              </a:rPr>
              <a:t>Five</a:t>
            </a:r>
          </a:p>
          <a:p>
            <a:r>
              <a:rPr lang="en-US" altLang="zh-CN" sz="2800" dirty="0">
                <a:solidFill>
                  <a:schemeClr val="bg1"/>
                </a:solidFill>
              </a:rPr>
              <a:t>Dharmas</a:t>
            </a:r>
          </a:p>
        </p:txBody>
      </p:sp>
      <p:sp>
        <p:nvSpPr>
          <p:cNvPr id="5" name="左大括弧 4">
            <a:extLst>
              <a:ext uri="{FF2B5EF4-FFF2-40B4-BE49-F238E27FC236}">
                <a16:creationId xmlns:a16="http://schemas.microsoft.com/office/drawing/2014/main" id="{3FC4A36C-A724-EF6C-0E34-EFFF86C91FDF}"/>
              </a:ext>
            </a:extLst>
          </p:cNvPr>
          <p:cNvSpPr/>
          <p:nvPr/>
        </p:nvSpPr>
        <p:spPr>
          <a:xfrm>
            <a:off x="2999016" y="1484784"/>
            <a:ext cx="216025" cy="4824536"/>
          </a:xfrm>
          <a:prstGeom prst="lef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13E0B369-F73D-6082-B268-DBD88842FE27}"/>
              </a:ext>
            </a:extLst>
          </p:cNvPr>
          <p:cNvSpPr txBox="1"/>
          <p:nvPr/>
        </p:nvSpPr>
        <p:spPr>
          <a:xfrm>
            <a:off x="3364962" y="1121445"/>
            <a:ext cx="2815974" cy="523220"/>
          </a:xfrm>
          <a:prstGeom prst="rect">
            <a:avLst/>
          </a:prstGeom>
          <a:noFill/>
        </p:spPr>
        <p:txBody>
          <a:bodyPr wrap="square" rtlCol="0">
            <a:spAutoFit/>
          </a:bodyPr>
          <a:lstStyle/>
          <a:p>
            <a:r>
              <a:rPr lang="en-US" altLang="zh-CN" sz="2800" dirty="0">
                <a:solidFill>
                  <a:schemeClr val="bg1"/>
                </a:solidFill>
              </a:rPr>
              <a:t>Appearance</a:t>
            </a:r>
          </a:p>
        </p:txBody>
      </p:sp>
      <p:sp>
        <p:nvSpPr>
          <p:cNvPr id="7" name="文字方塊 6">
            <a:extLst>
              <a:ext uri="{FF2B5EF4-FFF2-40B4-BE49-F238E27FC236}">
                <a16:creationId xmlns:a16="http://schemas.microsoft.com/office/drawing/2014/main" id="{82A87726-F2BE-AF3C-5D11-4A800E32E0EC}"/>
              </a:ext>
            </a:extLst>
          </p:cNvPr>
          <p:cNvSpPr txBox="1"/>
          <p:nvPr/>
        </p:nvSpPr>
        <p:spPr>
          <a:xfrm>
            <a:off x="3359057" y="2244830"/>
            <a:ext cx="2815974" cy="523220"/>
          </a:xfrm>
          <a:prstGeom prst="rect">
            <a:avLst/>
          </a:prstGeom>
          <a:noFill/>
        </p:spPr>
        <p:txBody>
          <a:bodyPr wrap="square" rtlCol="0">
            <a:spAutoFit/>
          </a:bodyPr>
          <a:lstStyle/>
          <a:p>
            <a:r>
              <a:rPr lang="en-US" altLang="zh-CN" sz="2800" dirty="0">
                <a:solidFill>
                  <a:schemeClr val="bg1"/>
                </a:solidFill>
              </a:rPr>
              <a:t>Name</a:t>
            </a:r>
          </a:p>
        </p:txBody>
      </p:sp>
      <p:sp>
        <p:nvSpPr>
          <p:cNvPr id="8" name="文字方塊 7">
            <a:extLst>
              <a:ext uri="{FF2B5EF4-FFF2-40B4-BE49-F238E27FC236}">
                <a16:creationId xmlns:a16="http://schemas.microsoft.com/office/drawing/2014/main" id="{6708E698-A5B4-8FEC-D8ED-B6358B12D687}"/>
              </a:ext>
            </a:extLst>
          </p:cNvPr>
          <p:cNvSpPr txBox="1"/>
          <p:nvPr/>
        </p:nvSpPr>
        <p:spPr>
          <a:xfrm>
            <a:off x="3359057" y="3481844"/>
            <a:ext cx="2815974" cy="523220"/>
          </a:xfrm>
          <a:prstGeom prst="rect">
            <a:avLst/>
          </a:prstGeom>
          <a:noFill/>
        </p:spPr>
        <p:txBody>
          <a:bodyPr wrap="square" rtlCol="0">
            <a:spAutoFit/>
          </a:bodyPr>
          <a:lstStyle/>
          <a:p>
            <a:r>
              <a:rPr lang="en-US" altLang="zh-CN" sz="2800" dirty="0">
                <a:solidFill>
                  <a:schemeClr val="bg1"/>
                </a:solidFill>
              </a:rPr>
              <a:t>Discrimination</a:t>
            </a:r>
          </a:p>
        </p:txBody>
      </p:sp>
      <p:sp>
        <p:nvSpPr>
          <p:cNvPr id="9" name="文字方塊 8">
            <a:extLst>
              <a:ext uri="{FF2B5EF4-FFF2-40B4-BE49-F238E27FC236}">
                <a16:creationId xmlns:a16="http://schemas.microsoft.com/office/drawing/2014/main" id="{D48F3580-FE79-46B1-E644-FE8A72ED0403}"/>
              </a:ext>
            </a:extLst>
          </p:cNvPr>
          <p:cNvSpPr txBox="1"/>
          <p:nvPr/>
        </p:nvSpPr>
        <p:spPr>
          <a:xfrm>
            <a:off x="3348454" y="4771703"/>
            <a:ext cx="2815974" cy="523220"/>
          </a:xfrm>
          <a:prstGeom prst="rect">
            <a:avLst/>
          </a:prstGeom>
          <a:noFill/>
        </p:spPr>
        <p:txBody>
          <a:bodyPr wrap="square" rtlCol="0">
            <a:spAutoFit/>
          </a:bodyPr>
          <a:lstStyle/>
          <a:p>
            <a:r>
              <a:rPr lang="en-US" altLang="zh-CN" sz="2800" dirty="0">
                <a:solidFill>
                  <a:schemeClr val="bg1"/>
                </a:solidFill>
              </a:rPr>
              <a:t>Right knowledge</a:t>
            </a:r>
          </a:p>
        </p:txBody>
      </p:sp>
      <p:sp>
        <p:nvSpPr>
          <p:cNvPr id="10" name="文字方塊 9">
            <a:extLst>
              <a:ext uri="{FF2B5EF4-FFF2-40B4-BE49-F238E27FC236}">
                <a16:creationId xmlns:a16="http://schemas.microsoft.com/office/drawing/2014/main" id="{ED5EE222-995E-BBE8-8856-D943313B327A}"/>
              </a:ext>
            </a:extLst>
          </p:cNvPr>
          <p:cNvSpPr txBox="1"/>
          <p:nvPr/>
        </p:nvSpPr>
        <p:spPr>
          <a:xfrm>
            <a:off x="3359057" y="5978066"/>
            <a:ext cx="2815974" cy="523220"/>
          </a:xfrm>
          <a:prstGeom prst="rect">
            <a:avLst/>
          </a:prstGeom>
          <a:noFill/>
        </p:spPr>
        <p:txBody>
          <a:bodyPr wrap="square" rtlCol="0">
            <a:spAutoFit/>
          </a:bodyPr>
          <a:lstStyle/>
          <a:p>
            <a:r>
              <a:rPr lang="en-US" altLang="zh-CN" sz="2800" dirty="0">
                <a:solidFill>
                  <a:schemeClr val="bg1"/>
                </a:solidFill>
              </a:rPr>
              <a:t>Suchness</a:t>
            </a:r>
          </a:p>
        </p:txBody>
      </p:sp>
      <p:sp>
        <p:nvSpPr>
          <p:cNvPr id="11" name="左大括弧 10">
            <a:extLst>
              <a:ext uri="{FF2B5EF4-FFF2-40B4-BE49-F238E27FC236}">
                <a16:creationId xmlns:a16="http://schemas.microsoft.com/office/drawing/2014/main" id="{2970CA57-A2EF-2531-E35D-CEB148336169}"/>
              </a:ext>
            </a:extLst>
          </p:cNvPr>
          <p:cNvSpPr/>
          <p:nvPr/>
        </p:nvSpPr>
        <p:spPr>
          <a:xfrm rot="10800000">
            <a:off x="5807329" y="1417315"/>
            <a:ext cx="216024" cy="2348907"/>
          </a:xfrm>
          <a:prstGeom prst="lef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左大括弧 11">
            <a:extLst>
              <a:ext uri="{FF2B5EF4-FFF2-40B4-BE49-F238E27FC236}">
                <a16:creationId xmlns:a16="http://schemas.microsoft.com/office/drawing/2014/main" id="{8C8F8618-24BA-8005-4AD4-E1E11E9F1CB2}"/>
              </a:ext>
            </a:extLst>
          </p:cNvPr>
          <p:cNvSpPr/>
          <p:nvPr/>
        </p:nvSpPr>
        <p:spPr>
          <a:xfrm rot="10800000">
            <a:off x="5951346" y="4941168"/>
            <a:ext cx="262631" cy="1606853"/>
          </a:xfrm>
          <a:prstGeom prst="lef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3" name="文字方塊 12">
            <a:extLst>
              <a:ext uri="{FF2B5EF4-FFF2-40B4-BE49-F238E27FC236}">
                <a16:creationId xmlns:a16="http://schemas.microsoft.com/office/drawing/2014/main" id="{745E855C-E400-B372-5372-80C16B7C841A}"/>
              </a:ext>
            </a:extLst>
          </p:cNvPr>
          <p:cNvSpPr txBox="1"/>
          <p:nvPr/>
        </p:nvSpPr>
        <p:spPr>
          <a:xfrm>
            <a:off x="7742934" y="2259913"/>
            <a:ext cx="2815974" cy="523220"/>
          </a:xfrm>
          <a:prstGeom prst="rect">
            <a:avLst/>
          </a:prstGeom>
          <a:noFill/>
        </p:spPr>
        <p:txBody>
          <a:bodyPr wrap="square" rtlCol="0">
            <a:spAutoFit/>
          </a:bodyPr>
          <a:lstStyle/>
          <a:p>
            <a:r>
              <a:rPr lang="en-US" altLang="zh-CN" sz="2800" dirty="0">
                <a:solidFill>
                  <a:schemeClr val="bg1"/>
                </a:solidFill>
              </a:rPr>
              <a:t>Imagined reality</a:t>
            </a:r>
          </a:p>
        </p:txBody>
      </p:sp>
      <p:sp>
        <p:nvSpPr>
          <p:cNvPr id="14" name="文字方塊 13">
            <a:extLst>
              <a:ext uri="{FF2B5EF4-FFF2-40B4-BE49-F238E27FC236}">
                <a16:creationId xmlns:a16="http://schemas.microsoft.com/office/drawing/2014/main" id="{EFCFDEC2-5708-F8EB-4A20-76BC1367D03F}"/>
              </a:ext>
            </a:extLst>
          </p:cNvPr>
          <p:cNvSpPr txBox="1"/>
          <p:nvPr/>
        </p:nvSpPr>
        <p:spPr>
          <a:xfrm>
            <a:off x="7742934" y="5498068"/>
            <a:ext cx="2815974" cy="523220"/>
          </a:xfrm>
          <a:prstGeom prst="rect">
            <a:avLst/>
          </a:prstGeom>
          <a:noFill/>
        </p:spPr>
        <p:txBody>
          <a:bodyPr wrap="square" rtlCol="0">
            <a:spAutoFit/>
          </a:bodyPr>
          <a:lstStyle/>
          <a:p>
            <a:r>
              <a:rPr lang="en-US" altLang="zh-CN" sz="2800" dirty="0">
                <a:solidFill>
                  <a:schemeClr val="bg1"/>
                </a:solidFill>
              </a:rPr>
              <a:t>Perfected reality</a:t>
            </a:r>
          </a:p>
        </p:txBody>
      </p:sp>
      <p:sp>
        <p:nvSpPr>
          <p:cNvPr id="15" name="文字方塊 14">
            <a:extLst>
              <a:ext uri="{FF2B5EF4-FFF2-40B4-BE49-F238E27FC236}">
                <a16:creationId xmlns:a16="http://schemas.microsoft.com/office/drawing/2014/main" id="{8512BBBD-EC04-6EF2-582B-214E0805E894}"/>
              </a:ext>
            </a:extLst>
          </p:cNvPr>
          <p:cNvSpPr txBox="1"/>
          <p:nvPr/>
        </p:nvSpPr>
        <p:spPr>
          <a:xfrm>
            <a:off x="7679537" y="3843424"/>
            <a:ext cx="2815974" cy="523220"/>
          </a:xfrm>
          <a:prstGeom prst="rect">
            <a:avLst/>
          </a:prstGeom>
          <a:noFill/>
        </p:spPr>
        <p:txBody>
          <a:bodyPr wrap="square" rtlCol="0">
            <a:spAutoFit/>
          </a:bodyPr>
          <a:lstStyle/>
          <a:p>
            <a:r>
              <a:rPr lang="en-US" altLang="zh-CN" sz="2800" dirty="0">
                <a:solidFill>
                  <a:schemeClr val="bg1"/>
                </a:solidFill>
              </a:rPr>
              <a:t>Dependent reality</a:t>
            </a:r>
          </a:p>
        </p:txBody>
      </p:sp>
      <p:sp>
        <p:nvSpPr>
          <p:cNvPr id="16" name="左大括弧 15">
            <a:extLst>
              <a:ext uri="{FF2B5EF4-FFF2-40B4-BE49-F238E27FC236}">
                <a16:creationId xmlns:a16="http://schemas.microsoft.com/office/drawing/2014/main" id="{3AC965A7-BEEB-A2D3-3900-96DDF0F64E4B}"/>
              </a:ext>
            </a:extLst>
          </p:cNvPr>
          <p:cNvSpPr/>
          <p:nvPr/>
        </p:nvSpPr>
        <p:spPr>
          <a:xfrm rot="10800000">
            <a:off x="6695647" y="2768050"/>
            <a:ext cx="623850" cy="2893198"/>
          </a:xfrm>
          <a:prstGeom prst="lef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Tree>
    <p:extLst>
      <p:ext uri="{BB962C8B-B14F-4D97-AF65-F5344CB8AC3E}">
        <p14:creationId xmlns:p14="http://schemas.microsoft.com/office/powerpoint/2010/main" val="3680426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p:bldP spid="14" grpId="0"/>
      <p:bldP spid="15" grpId="0"/>
      <p:bldP spid="1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8E876C8-F753-1178-41D5-CED8ABE2F9B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A11255C-63A5-607E-44B0-123D3C00B28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AE989C45-B121-A4EA-E6B3-5A221189A831}"/>
              </a:ext>
            </a:extLst>
          </p:cNvPr>
          <p:cNvSpPr txBox="1"/>
          <p:nvPr/>
        </p:nvSpPr>
        <p:spPr>
          <a:xfrm>
            <a:off x="342773" y="1196752"/>
            <a:ext cx="11503278" cy="1597745"/>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Mahamati said to the Blessed One: “Are the </a:t>
            </a:r>
            <a:r>
              <a:rPr lang="en-US" altLang="zh-CN" sz="2800" b="1" dirty="0">
                <a:solidFill>
                  <a:schemeClr val="bg1"/>
                </a:solidFill>
              </a:rPr>
              <a:t>three self-natures</a:t>
            </a:r>
            <a:r>
              <a:rPr lang="en-US" altLang="zh-CN" sz="2800" dirty="0">
                <a:solidFill>
                  <a:schemeClr val="bg1"/>
                </a:solidFill>
              </a:rPr>
              <a:t>, of things, ideas, and Reality, to be considered as included in the Five Dharmas, or as having their own characteristics complete in themselves.?</a:t>
            </a:r>
          </a:p>
        </p:txBody>
      </p:sp>
      <p:sp>
        <p:nvSpPr>
          <p:cNvPr id="7" name="文字方塊 6">
            <a:extLst>
              <a:ext uri="{FF2B5EF4-FFF2-40B4-BE49-F238E27FC236}">
                <a16:creationId xmlns:a16="http://schemas.microsoft.com/office/drawing/2014/main" id="{7F84C871-F934-6E86-77A6-EF06DDB5490B}"/>
              </a:ext>
            </a:extLst>
          </p:cNvPr>
          <p:cNvSpPr txBox="1"/>
          <p:nvPr/>
        </p:nvSpPr>
        <p:spPr>
          <a:xfrm>
            <a:off x="326536" y="3179133"/>
            <a:ext cx="11503278" cy="3136628"/>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The three self-natures, the eightfold mind-system, and the twofold ego-less-ness are all included in the Five Dharmas. The self-natures of things, of ideas, and of the six-fold mind-system, correspond with the Dharmas of appearance, name and discrimination; the self-nature of Universal Mind and Reality corresponds to the Dharmas of right-knowledge and "Suchness."</a:t>
            </a:r>
          </a:p>
        </p:txBody>
      </p:sp>
    </p:spTree>
    <p:extLst>
      <p:ext uri="{BB962C8B-B14F-4D97-AF65-F5344CB8AC3E}">
        <p14:creationId xmlns:p14="http://schemas.microsoft.com/office/powerpoint/2010/main" val="5663069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464113E-E954-82A6-EEC7-2E4BFD32B5C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85B761C-27C1-0AC1-0B97-65000F4D065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8AD7879B-5021-9136-1017-5B74A1BC62ED}"/>
              </a:ext>
            </a:extLst>
          </p:cNvPr>
          <p:cNvSpPr txBox="1"/>
          <p:nvPr/>
        </p:nvSpPr>
        <p:spPr>
          <a:xfrm>
            <a:off x="477788" y="1268760"/>
            <a:ext cx="11503278" cy="2623667"/>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By becoming attached to what is seen of the mind itself, there is an activity awakened which is perpetuated by habit-energy that becomes manifest in the mind-system, from the activities of the mind-system there rises the notion of an ego-soul and its belongings; the discriminations, attachments, and notion of an ego-soul, rising simultaneously like the sun and its rays of light.</a:t>
            </a:r>
          </a:p>
        </p:txBody>
      </p:sp>
      <p:sp>
        <p:nvSpPr>
          <p:cNvPr id="7" name="文字方塊 6">
            <a:extLst>
              <a:ext uri="{FF2B5EF4-FFF2-40B4-BE49-F238E27FC236}">
                <a16:creationId xmlns:a16="http://schemas.microsoft.com/office/drawing/2014/main" id="{AF814414-91D2-9741-BEC5-11F974D73210}"/>
              </a:ext>
            </a:extLst>
          </p:cNvPr>
          <p:cNvSpPr txBox="1"/>
          <p:nvPr/>
        </p:nvSpPr>
        <p:spPr>
          <a:xfrm>
            <a:off x="495790" y="4221088"/>
            <a:ext cx="11503278"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By the ego-less-ness of things is meant that the elements that make up the aggregates of personality and its objective world being characterized by the nature of Maya and destitute of anything that can be called self-substance are therefore un-born and have no self-nature.</a:t>
            </a:r>
          </a:p>
        </p:txBody>
      </p:sp>
    </p:spTree>
    <p:extLst>
      <p:ext uri="{BB962C8B-B14F-4D97-AF65-F5344CB8AC3E}">
        <p14:creationId xmlns:p14="http://schemas.microsoft.com/office/powerpoint/2010/main" val="10697097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E14D766-B1A0-31D6-522B-DBAAADA7C1A7}"/>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E2AE29A5-9BD9-6437-25FC-E9905BE2BC6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6300D7A-2D9E-0D0F-3E0D-0D2919199B46}"/>
              </a:ext>
            </a:extLst>
          </p:cNvPr>
          <p:cNvSpPr txBox="1"/>
          <p:nvPr/>
        </p:nvSpPr>
        <p:spPr>
          <a:xfrm>
            <a:off x="342773" y="1028941"/>
            <a:ext cx="11503278"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How can things be said to have an ego-soul? By the ego-less-ness of persons is meant is that in the aggregates that make up personality there is no ego-substance, nor anything that is like an ego-substance nor that belongs to it. The mind-system, which is the most characteristic mark of personality, originated in ignorance, discrimination, desire, and deed; and its activities are perpetuated by perceiving, grasping, and becoming attached to objects as if they were real. The memory of these discriminations, desires, attachments and deeds is stored in Universal Mind since beginning-less time, and is still being accumulated where it conditions the appearance of personality and its environment and brings about constant change and destruction from moment to moment.</a:t>
            </a:r>
          </a:p>
        </p:txBody>
      </p:sp>
    </p:spTree>
    <p:extLst>
      <p:ext uri="{BB962C8B-B14F-4D97-AF65-F5344CB8AC3E}">
        <p14:creationId xmlns:p14="http://schemas.microsoft.com/office/powerpoint/2010/main" val="651527528"/>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920FCFF4-E7C6-0C17-8FC3-043A4AA6135F}"/>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188713A4-0A64-9A9D-5979-D8F32B9C11E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A13FCDF9-D739-61BF-5130-6B1B61CCB8DD}"/>
              </a:ext>
            </a:extLst>
          </p:cNvPr>
          <p:cNvSpPr txBox="1"/>
          <p:nvPr/>
        </p:nvSpPr>
        <p:spPr>
          <a:xfrm>
            <a:off x="342773" y="1604205"/>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manifestations are like a river, a seed, a lamp, a cloud, the wind; Universal mind in its voraciousness to store up everything, is like a monkey never at rest, like a fly ever in search of food and without partiality, like a fire that is never satisfied, like a water-lifting machine that goes on rolling. Universal mind as defiled by habit-energy is like a magician that causes phantom things and people to appear and move about. A thorough understanding of these things is necessary to an understanding of the ego-less-ness of persons.</a:t>
            </a:r>
          </a:p>
        </p:txBody>
      </p:sp>
    </p:spTree>
    <p:extLst>
      <p:ext uri="{BB962C8B-B14F-4D97-AF65-F5344CB8AC3E}">
        <p14:creationId xmlns:p14="http://schemas.microsoft.com/office/powerpoint/2010/main" val="377351937"/>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78A6FAB-593A-4F09-784F-7828AEA957D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B70C2ACC-E1A2-09EF-C0DD-2291928A081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13B3AC93-A754-4386-9243-9A1F47C91A61}"/>
              </a:ext>
            </a:extLst>
          </p:cNvPr>
          <p:cNvSpPr txBox="1"/>
          <p:nvPr/>
        </p:nvSpPr>
        <p:spPr>
          <a:xfrm>
            <a:off x="261764" y="1412776"/>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There are four kinds of Knowledge: Appearance-knowledge, relative-knowledge, perfect-knowledge, and Transcendental Intelligence. Appearance-knowledge belongs to the ignorant and simple-minded who are addicted to the notion of being and non-being, and who are frightened at the thought of being un-born. It is produced by the concordance of the triple combination and attaches itself to the multiplicities of objects; it is characterized by attainability and accumulation; it is subject to birth and destruction. Appearance-knowledge belongs to wordmongers who revel in discriminations, assertions, and negations.</a:t>
            </a:r>
          </a:p>
        </p:txBody>
      </p:sp>
    </p:spTree>
    <p:extLst>
      <p:ext uri="{BB962C8B-B14F-4D97-AF65-F5344CB8AC3E}">
        <p14:creationId xmlns:p14="http://schemas.microsoft.com/office/powerpoint/2010/main" val="2043165005"/>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2B3C4132-D2B4-4B37-0464-E79735E8D014}"/>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EE7A19B3-1987-FB28-ECD5-CC2F62462D6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98CCF892-E2C0-EF55-C865-A91F9475EC47}"/>
              </a:ext>
            </a:extLst>
          </p:cNvPr>
          <p:cNvSpPr txBox="1"/>
          <p:nvPr/>
        </p:nvSpPr>
        <p:spPr>
          <a:xfrm>
            <a:off x="477788" y="1844824"/>
            <a:ext cx="11503278" cy="3136628"/>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Relative-knowledge belongs to the mind-world of the philosophers. It rises from the mind’s ability to consider the relations which appearances bear to each other and to the mind considering them, it rises from the minds ability to arrange, combine, and analyze these relations by its powers of discursive logic and imagination, by reason of which it is able to peer into the meaning and significance of things.</a:t>
            </a:r>
          </a:p>
        </p:txBody>
      </p:sp>
    </p:spTree>
    <p:extLst>
      <p:ext uri="{BB962C8B-B14F-4D97-AF65-F5344CB8AC3E}">
        <p14:creationId xmlns:p14="http://schemas.microsoft.com/office/powerpoint/2010/main" val="3388380213"/>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C0A5B1F-FB4F-91CE-F5C9-46A3CF7FA33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5DBFD873-E53A-2FE3-B088-36827E9B7D0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1786F75C-0FDF-5918-C51C-07F2900F502D}"/>
              </a:ext>
            </a:extLst>
          </p:cNvPr>
          <p:cNvSpPr txBox="1"/>
          <p:nvPr/>
        </p:nvSpPr>
        <p:spPr>
          <a:xfrm>
            <a:off x="342773" y="1484784"/>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Perfect-knowledge (jnana) belongs to the world of the Bodhisattvas who recognize that all things are but manifestations of mind; who clearly understand the emptiness, the un-born-ness, the ego-less-ness of all things; and who have entered into an understanding of the Five Dharmas, the twofold ego-less-ness, and into the truth of imageless-ness. Perfect-knowledge differentiates the Bodhisattva stages, and is the pathway and entrance into the exalted state of self-realization of Noble Wisdom.</a:t>
            </a:r>
          </a:p>
        </p:txBody>
      </p:sp>
    </p:spTree>
    <p:extLst>
      <p:ext uri="{BB962C8B-B14F-4D97-AF65-F5344CB8AC3E}">
        <p14:creationId xmlns:p14="http://schemas.microsoft.com/office/powerpoint/2010/main" val="3272565715"/>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B518AC1E-BD70-1C9B-B665-218642FECFD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E5321C81-0BF7-ACC9-91F7-9068FD36BC5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02A1BA45-0307-0B04-7A40-4C76EE6D2ED7}"/>
              </a:ext>
            </a:extLst>
          </p:cNvPr>
          <p:cNvSpPr txBox="1"/>
          <p:nvPr/>
        </p:nvSpPr>
        <p:spPr>
          <a:xfrm>
            <a:off x="342773" y="1484784"/>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Perfect-knowledge belongs to the Bodhisattvas who are entirely free from the dualisms of being and non-being, no-birth and no-annihilation, all assertions and negations, and who, by reason of self-realization, have gained an insight into the truths of ego-less-ness and imageless-ness. They no longer discriminate the world as subject to causation: they regard the causation that rules the world as something like the fabled city of the </a:t>
            </a:r>
            <a:r>
              <a:rPr lang="en-US" altLang="zh-CN" sz="2800" dirty="0" err="1">
                <a:solidFill>
                  <a:schemeClr val="bg1"/>
                </a:solidFill>
              </a:rPr>
              <a:t>Gandharvas</a:t>
            </a:r>
            <a:r>
              <a:rPr lang="en-US" altLang="zh-CN" sz="2800" dirty="0">
                <a:solidFill>
                  <a:schemeClr val="bg1"/>
                </a:solidFill>
              </a:rPr>
              <a:t>. To them the world is like a vision and a dream, it is like the birth and death of a barren-woman’s child; to them there is nothing evolving and nothing disappearing.</a:t>
            </a:r>
          </a:p>
        </p:txBody>
      </p:sp>
    </p:spTree>
    <p:extLst>
      <p:ext uri="{BB962C8B-B14F-4D97-AF65-F5344CB8AC3E}">
        <p14:creationId xmlns:p14="http://schemas.microsoft.com/office/powerpoint/2010/main" val="146031001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BB3A1A2-A851-6EDC-08CE-DDB71A961A3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4BE5457C-B0A7-5CA4-772F-15D7E88B4E4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7" name="文字方塊 6">
            <a:extLst>
              <a:ext uri="{FF2B5EF4-FFF2-40B4-BE49-F238E27FC236}">
                <a16:creationId xmlns:a16="http://schemas.microsoft.com/office/drawing/2014/main" id="{7D3B704F-E4D3-A7BA-5763-33E40A30DB89}"/>
              </a:ext>
            </a:extLst>
          </p:cNvPr>
          <p:cNvSpPr txBox="1"/>
          <p:nvPr/>
        </p:nvSpPr>
        <p:spPr>
          <a:xfrm>
            <a:off x="342773" y="1196752"/>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wise who cherish Perfect-knowledge, may be divided into three classes, disciples, masters and Arhats. Common disciples are separated </a:t>
            </a:r>
            <a:r>
              <a:rPr lang="en-US" altLang="zh-CN" sz="2800" dirty="0" err="1">
                <a:solidFill>
                  <a:schemeClr val="bg1"/>
                </a:solidFill>
              </a:rPr>
              <a:t>fro</a:t>
            </a:r>
            <a:r>
              <a:rPr lang="en-US" altLang="zh-CN" sz="2800" dirty="0">
                <a:solidFill>
                  <a:schemeClr val="bg1"/>
                </a:solidFill>
              </a:rPr>
              <a:t> masters as common disciples continue to cherish the notion of individuality and generality; masters rise from common disciples when, forsaking the errors of individuality and generality, they still cling to the notion of an ego-soul by reasons of which they go off by themselves into retirement and solitude. Arhats rise when the error of all discrimination is realized. Error being discriminated by the wise turns into Truth by virtue of the "turning-about" that takes place within the deepest consciousness. Mind, thus emancipated, enters into perfect self-realization of Noble Wisdom.</a:t>
            </a:r>
          </a:p>
        </p:txBody>
      </p:sp>
    </p:spTree>
    <p:extLst>
      <p:ext uri="{BB962C8B-B14F-4D97-AF65-F5344CB8AC3E}">
        <p14:creationId xmlns:p14="http://schemas.microsoft.com/office/powerpoint/2010/main" val="971863288"/>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421204B-1914-7706-C748-F20E31A20208}"/>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3DAA2F4D-1CA9-D382-DA14-0A4E84B12B0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D4A7858A-6280-9342-8781-AC718411BC8A}"/>
              </a:ext>
            </a:extLst>
          </p:cNvPr>
          <p:cNvSpPr txBox="1"/>
          <p:nvPr/>
        </p:nvSpPr>
        <p:spPr>
          <a:xfrm>
            <a:off x="342773" y="1268760"/>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But, Mahamati, if you assert that there is such a thing as Noble Wisdom, it no longer holds good, because anything of which something is asserted thereby partakes of the nature of being and is thus characterized with the quality of birth. The very assertion: "All things are un-born" destroys the truthfulness of it. The same is true of the statements: "All things are empty", and "All things have no self-nature," both are untenable when put in the form of assertions. But when it is pointed out that all things are like a dream and a vision, it means that in one way they are perceived, and in another way they are not perceived; that is, in ignorance they are perceived but in Perfect-knowledge they are not perceived.</a:t>
            </a:r>
          </a:p>
        </p:txBody>
      </p:sp>
    </p:spTree>
    <p:extLst>
      <p:ext uri="{BB962C8B-B14F-4D97-AF65-F5344CB8AC3E}">
        <p14:creationId xmlns:p14="http://schemas.microsoft.com/office/powerpoint/2010/main" val="4138283406"/>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3FD5B0B-0577-02AD-057F-DEBBB6DC51D3}"/>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DF9364DD-662A-1FB0-0126-2562F253349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4F70C0B8-3380-720B-7884-28F0A491EFAD}"/>
              </a:ext>
            </a:extLst>
          </p:cNvPr>
          <p:cNvSpPr txBox="1"/>
          <p:nvPr/>
        </p:nvSpPr>
        <p:spPr>
          <a:xfrm>
            <a:off x="342773" y="1700808"/>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All assertions and negations being thought-constructions are un-born. Even the assertion that Universal Mind and Noble Wisdom are Ultimate Reality, is thought construction and, therefore, is un-born. As "things" there is no Universal Mind, there is no Noble Wisdom; there is no Ultimate Reality. The insight of the wise who move about in the realm of imageless-ness and its solitude is pure. That is, for the wise all "things" are wiped away and even the state of imageless-ness ceases to exist.</a:t>
            </a:r>
          </a:p>
        </p:txBody>
      </p:sp>
    </p:spTree>
    <p:extLst>
      <p:ext uri="{BB962C8B-B14F-4D97-AF65-F5344CB8AC3E}">
        <p14:creationId xmlns:p14="http://schemas.microsoft.com/office/powerpoint/2010/main" val="3289512508"/>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B318E13-DC3F-2628-3B73-9E0440DD37F6}"/>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3C47A723-5DEB-EF9F-FB81-4B286B85F2C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E94EC9FD-8B92-8834-19D9-9497953F0CD2}"/>
              </a:ext>
            </a:extLst>
          </p:cNvPr>
          <p:cNvSpPr txBox="1"/>
          <p:nvPr/>
        </p:nvSpPr>
        <p:spPr>
          <a:xfrm>
            <a:off x="4613299" y="1182107"/>
            <a:ext cx="4968552" cy="571823"/>
          </a:xfrm>
          <a:prstGeom prst="rect">
            <a:avLst/>
          </a:prstGeom>
          <a:noFill/>
        </p:spPr>
        <p:txBody>
          <a:bodyPr wrap="square" rtlCol="0">
            <a:spAutoFit/>
          </a:bodyPr>
          <a:lstStyle/>
          <a:p>
            <a:pPr>
              <a:lnSpc>
                <a:spcPts val="4000"/>
              </a:lnSpc>
              <a:spcAft>
                <a:spcPts val="2400"/>
              </a:spcAft>
            </a:pPr>
            <a:r>
              <a:rPr lang="en-US" altLang="zh-CN" sz="2800" b="1" dirty="0">
                <a:solidFill>
                  <a:schemeClr val="bg1"/>
                </a:solidFill>
              </a:rPr>
              <a:t>The Mind System</a:t>
            </a:r>
          </a:p>
        </p:txBody>
      </p:sp>
      <p:sp>
        <p:nvSpPr>
          <p:cNvPr id="7" name="文字方塊 6">
            <a:extLst>
              <a:ext uri="{FF2B5EF4-FFF2-40B4-BE49-F238E27FC236}">
                <a16:creationId xmlns:a16="http://schemas.microsoft.com/office/drawing/2014/main" id="{BA397596-8EF0-B9BA-AB95-08A1468A0D0D}"/>
              </a:ext>
            </a:extLst>
          </p:cNvPr>
          <p:cNvSpPr txBox="1"/>
          <p:nvPr/>
        </p:nvSpPr>
        <p:spPr>
          <a:xfrm>
            <a:off x="405780" y="2049073"/>
            <a:ext cx="11503278" cy="1084784"/>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Mahamati said to the Blessed One: Pray tell us, Blessed One, what is meant by the mind (</a:t>
            </a:r>
            <a:r>
              <a:rPr lang="en-US" altLang="zh-CN" sz="2800" dirty="0" err="1">
                <a:solidFill>
                  <a:schemeClr val="bg1"/>
                </a:solidFill>
              </a:rPr>
              <a:t>citta</a:t>
            </a:r>
            <a:r>
              <a:rPr lang="en-US" altLang="zh-CN" sz="2800" dirty="0">
                <a:solidFill>
                  <a:schemeClr val="bg1"/>
                </a:solidFill>
              </a:rPr>
              <a:t>)?</a:t>
            </a:r>
          </a:p>
        </p:txBody>
      </p:sp>
      <p:sp>
        <p:nvSpPr>
          <p:cNvPr id="8" name="文字方塊 7">
            <a:extLst>
              <a:ext uri="{FF2B5EF4-FFF2-40B4-BE49-F238E27FC236}">
                <a16:creationId xmlns:a16="http://schemas.microsoft.com/office/drawing/2014/main" id="{4D856561-CB11-F727-0A75-DDDF934EA44B}"/>
              </a:ext>
            </a:extLst>
          </p:cNvPr>
          <p:cNvSpPr txBox="1"/>
          <p:nvPr/>
        </p:nvSpPr>
        <p:spPr>
          <a:xfrm>
            <a:off x="405780" y="3565187"/>
            <a:ext cx="11503278"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All things of this world, be they seemingly good or bad, faulty or faultless, effect producing or not effect-producing, receptive or non-receptive, may be divided into two classes: evil out-</a:t>
            </a:r>
            <a:r>
              <a:rPr lang="en-US" altLang="zh-CN" sz="2800" dirty="0" err="1">
                <a:solidFill>
                  <a:schemeClr val="bg1"/>
                </a:solidFill>
              </a:rPr>
              <a:t>flowings</a:t>
            </a:r>
            <a:r>
              <a:rPr lang="en-US" altLang="zh-CN" sz="2800" dirty="0">
                <a:solidFill>
                  <a:schemeClr val="bg1"/>
                </a:solidFill>
              </a:rPr>
              <a:t> and the non out-flowing good.</a:t>
            </a:r>
          </a:p>
        </p:txBody>
      </p:sp>
    </p:spTree>
    <p:extLst>
      <p:ext uri="{BB962C8B-B14F-4D97-AF65-F5344CB8AC3E}">
        <p14:creationId xmlns:p14="http://schemas.microsoft.com/office/powerpoint/2010/main" val="34389601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687B7A0-32EF-E2BC-9B22-50034E7DF7C8}"/>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8A0861C9-D2D7-F83C-55B8-8475D8E6DBE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6DF8930C-72C7-BF6C-F7BC-8B86EA127DB9}"/>
              </a:ext>
            </a:extLst>
          </p:cNvPr>
          <p:cNvSpPr txBox="1"/>
          <p:nvPr/>
        </p:nvSpPr>
        <p:spPr>
          <a:xfrm>
            <a:off x="342773"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five grasping elements that make up the aggregates of personality, namely, form, sensation, perception, discrimination, and consciousness, and that are imagined to be good and bad, have their rise in the habit-energy of the mind-system, they are the evil out-</a:t>
            </a:r>
            <a:r>
              <a:rPr lang="en-US" altLang="zh-CN" sz="2800" dirty="0" err="1">
                <a:solidFill>
                  <a:schemeClr val="bg1"/>
                </a:solidFill>
              </a:rPr>
              <a:t>flowings</a:t>
            </a:r>
            <a:r>
              <a:rPr lang="en-US" altLang="zh-CN" sz="2800" dirty="0">
                <a:solidFill>
                  <a:schemeClr val="bg1"/>
                </a:solidFill>
              </a:rPr>
              <a:t> of life. The spiritual attainments and the joys of the </a:t>
            </a:r>
            <a:r>
              <a:rPr lang="en-US" altLang="zh-CN" sz="2800" dirty="0" err="1">
                <a:solidFill>
                  <a:schemeClr val="bg1"/>
                </a:solidFill>
              </a:rPr>
              <a:t>Samádhis</a:t>
            </a:r>
            <a:r>
              <a:rPr lang="en-US" altLang="zh-CN" sz="2800" dirty="0">
                <a:solidFill>
                  <a:schemeClr val="bg1"/>
                </a:solidFill>
              </a:rPr>
              <a:t> and the fruitage of the </a:t>
            </a:r>
            <a:r>
              <a:rPr lang="en-US" altLang="zh-CN" sz="2800" dirty="0" err="1">
                <a:solidFill>
                  <a:schemeClr val="bg1"/>
                </a:solidFill>
              </a:rPr>
              <a:t>Samapatis</a:t>
            </a:r>
            <a:r>
              <a:rPr lang="en-US" altLang="zh-CN" sz="2800" dirty="0">
                <a:solidFill>
                  <a:schemeClr val="bg1"/>
                </a:solidFill>
              </a:rPr>
              <a:t> that come to the wise through their self-realization of Noble Wisdom and that culminate in their return and participation in the relations of the triple world are called the non out-flowing good.</a:t>
            </a:r>
          </a:p>
        </p:txBody>
      </p:sp>
    </p:spTree>
    <p:extLst>
      <p:ext uri="{BB962C8B-B14F-4D97-AF65-F5344CB8AC3E}">
        <p14:creationId xmlns:p14="http://schemas.microsoft.com/office/powerpoint/2010/main" val="987134852"/>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A49E95B-6550-AE63-105B-FBBF71106FC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BDFB052D-0270-3841-DD1C-67274DEA0C7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F8DC73B4-78A2-861F-A959-1FD502A58B3E}"/>
              </a:ext>
            </a:extLst>
          </p:cNvPr>
          <p:cNvSpPr txBox="1"/>
          <p:nvPr/>
        </p:nvSpPr>
        <p:spPr>
          <a:xfrm>
            <a:off x="342773" y="912649"/>
            <a:ext cx="11846052"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mind-system, which is the source of the evil out-</a:t>
            </a:r>
            <a:r>
              <a:rPr lang="en-US" altLang="zh-CN" sz="2800" dirty="0" err="1">
                <a:solidFill>
                  <a:schemeClr val="bg1"/>
                </a:solidFill>
              </a:rPr>
              <a:t>flowings</a:t>
            </a:r>
            <a:r>
              <a:rPr lang="en-US" altLang="zh-CN" sz="2800" dirty="0">
                <a:solidFill>
                  <a:schemeClr val="bg1"/>
                </a:solidFill>
              </a:rPr>
              <a:t>, consists of the five sense organs and their accompanying sense-minds (</a:t>
            </a:r>
            <a:r>
              <a:rPr lang="en-US" altLang="zh-CN" sz="2800" dirty="0" err="1">
                <a:solidFill>
                  <a:schemeClr val="bg1"/>
                </a:solidFill>
              </a:rPr>
              <a:t>Vijnanas</a:t>
            </a:r>
            <a:r>
              <a:rPr lang="en-US" altLang="zh-CN" sz="2800" dirty="0">
                <a:solidFill>
                  <a:schemeClr val="bg1"/>
                </a:solidFill>
              </a:rPr>
              <a:t>) all of which are unified in the discriminating-mind (</a:t>
            </a:r>
            <a:r>
              <a:rPr lang="en-US" altLang="zh-CN" sz="2800" dirty="0" err="1">
                <a:solidFill>
                  <a:schemeClr val="bg1"/>
                </a:solidFill>
              </a:rPr>
              <a:t>manovijnana</a:t>
            </a:r>
            <a:r>
              <a:rPr lang="en-US" altLang="zh-CN" sz="2800" dirty="0">
                <a:solidFill>
                  <a:schemeClr val="bg1"/>
                </a:solidFill>
              </a:rPr>
              <a:t>). There is an unending succession of sense-concepts flowing into this discriminating or thinking-mind, which combines them and discriminates them and passes judgment upon them as to their goodness or badness. Then follows aversion to or desire for them and attachment and deed; thus the entire system moves on continuously and closely bound together. But it fails to see and understand that what it sees and discriminates and grasps is only a manifestation of its own activity and has no other basis, and so the mind goes on erroneously perceiving and discriminating differences of forms and qualities, not remaining still even for a minute.</a:t>
            </a:r>
          </a:p>
        </p:txBody>
      </p:sp>
    </p:spTree>
    <p:extLst>
      <p:ext uri="{BB962C8B-B14F-4D97-AF65-F5344CB8AC3E}">
        <p14:creationId xmlns:p14="http://schemas.microsoft.com/office/powerpoint/2010/main" val="2637454092"/>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CE2B015-BDA9-B48F-9F14-21432198A3F6}"/>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B4706BEF-A37A-7218-4013-19A2CB2A6F5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6EEFB30C-566F-F4BA-4870-A7A0D104C182}"/>
              </a:ext>
            </a:extLst>
          </p:cNvPr>
          <p:cNvSpPr txBox="1"/>
          <p:nvPr/>
        </p:nvSpPr>
        <p:spPr>
          <a:xfrm>
            <a:off x="342773" y="1028941"/>
            <a:ext cx="11503278"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In the mind-system there are three modes of activity distinguishable: the sense-minds functioning while remaining in their original nature, the sense-minds as producing effects, and the sense-minds as evolving. By normal functioning the sense-minds grasp appropriate elements of their external world, by which sensation and perception arise at once and by degrees in every sense-organ and every sense-mind, in the pores of the skin, and even in the atoms that make up the body, by which the whole field is apprehended like a mirror reflecting objects, and not realizing that the external world itself is only a manifestation of mind. The second mode of activity produces effects by which these sensations react on the discriminating mind to produce perceptions, attractions, aversions, grasping, deed and habit.</a:t>
            </a:r>
          </a:p>
        </p:txBody>
      </p:sp>
    </p:spTree>
    <p:extLst>
      <p:ext uri="{BB962C8B-B14F-4D97-AF65-F5344CB8AC3E}">
        <p14:creationId xmlns:p14="http://schemas.microsoft.com/office/powerpoint/2010/main" val="2537558221"/>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B61D36E-82A0-DA52-ADBF-983E78BFB9A7}"/>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72F1E50-94CD-9278-A557-6A6BAF777B3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2387BF1F-4E5E-D7AC-11F8-FB4DA2CCAA2E}"/>
              </a:ext>
            </a:extLst>
          </p:cNvPr>
          <p:cNvSpPr txBox="1"/>
          <p:nvPr/>
        </p:nvSpPr>
        <p:spPr>
          <a:xfrm>
            <a:off x="405780" y="1028941"/>
            <a:ext cx="11503278"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third mode of activity has to do with the growth, development and passing of the mind-system, that is, the mind-system is in subjection to its own habit-energy accumulated from beginning-less time, as for instance: the "eye-ness" in the eye that predisposes it to grasp and become attached to multiple forms and appearances. In this way the activities of the evolving mind-system by reason of its habit-energy stirs up waves of objectivity in the face of Universal Mind, which in turn conditions the activities and evolvement of the mind-system. Appearances, perception, attraction, grasping, deed, habit, reaction, condition one another incessantly, and the functioning sense-minds, the discriminating-mind and Universal Mind are thus bound up together.</a:t>
            </a:r>
          </a:p>
        </p:txBody>
      </p:sp>
    </p:spTree>
    <p:extLst>
      <p:ext uri="{BB962C8B-B14F-4D97-AF65-F5344CB8AC3E}">
        <p14:creationId xmlns:p14="http://schemas.microsoft.com/office/powerpoint/2010/main" val="3978843786"/>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B0B67E4-B2C6-4EB9-C1CC-FC912FDBB727}"/>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CE01CE7B-E5A8-6F5B-C971-B0CA28735ED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B335AE54-ACA4-6853-3DA0-AE95E58B1CA5}"/>
              </a:ext>
            </a:extLst>
          </p:cNvPr>
          <p:cNvSpPr txBox="1"/>
          <p:nvPr/>
        </p:nvSpPr>
        <p:spPr>
          <a:xfrm>
            <a:off x="342773" y="1340768"/>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Thus, by reason of discrimination of that which by nature Maya-like and unreal false-imagination and erroneous reasoning takes place, action follows and its habit-energy accumulates thereby defiling the pure face of Universal Mind, and as a result the mind-system comes into functioning and the physical body has its genesis. But the discriminating-mind has no thought that by its discriminations and attachments it is conditioning the whole body and so the sense-minds and the discriminating-mind go on mutually related and mutually conditioned in a most intimate manner and building up a world of representations out of the activities of its own imagination.</a:t>
            </a:r>
          </a:p>
        </p:txBody>
      </p:sp>
    </p:spTree>
    <p:extLst>
      <p:ext uri="{BB962C8B-B14F-4D97-AF65-F5344CB8AC3E}">
        <p14:creationId xmlns:p14="http://schemas.microsoft.com/office/powerpoint/2010/main" val="2692740484"/>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D2D9F90-9A9C-09B5-403D-0566B18A49CB}"/>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9B71A5F-7B45-B692-740C-449967F11EF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A48F467-3D10-F487-5744-BBE2094FB4A0}"/>
              </a:ext>
            </a:extLst>
          </p:cNvPr>
          <p:cNvSpPr txBox="1"/>
          <p:nvPr/>
        </p:nvSpPr>
        <p:spPr>
          <a:xfrm>
            <a:off x="342773"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As a mirror reflects forms, the perceiving senses perceive appearances which the discriminating-mind gathers together and proceeds to discriminate, to name and become attached to. Between these two functions there is no gap, nevertheless, they are mutually conditioning. The perceiving senses grasp that for which they have an affinity, and there is a transformation takes place in their structure by reason of which the mind proceeds to combine, discriminate, apprise, and act; then follows habit-energy and the establishing of the mind and its continuance.</a:t>
            </a:r>
          </a:p>
        </p:txBody>
      </p:sp>
    </p:spTree>
    <p:extLst>
      <p:ext uri="{BB962C8B-B14F-4D97-AF65-F5344CB8AC3E}">
        <p14:creationId xmlns:p14="http://schemas.microsoft.com/office/powerpoint/2010/main" val="3019529444"/>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3DCC94E-4902-9AF3-369F-D57D4A00636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BEF2B64-9D8F-9DF6-B8E8-3F746A350FA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D6C35AF0-3A4B-8AE7-3E4F-4A1F1A9140F3}"/>
              </a:ext>
            </a:extLst>
          </p:cNvPr>
          <p:cNvSpPr txBox="1"/>
          <p:nvPr/>
        </p:nvSpPr>
        <p:spPr>
          <a:xfrm>
            <a:off x="342773" y="1268760"/>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discriminating-mind because of its capacity to discriminate, judge, select and reason about, is also called the thinking-mind, or intellectual-mind. There are three divisions of its mental activity: mentation which functions in connection with attachment to objects and ideas, mentation that functions in connection with general ideas, and mentation that examines into the validity of these general ideas. The mentation, which functions in connection with attachment to objects and ideas derived from discrimination, discriminates the mind from its mental processes and accepts the ideas from it as being real and becomes attached to them. </a:t>
            </a:r>
          </a:p>
        </p:txBody>
      </p:sp>
    </p:spTree>
    <p:extLst>
      <p:ext uri="{BB962C8B-B14F-4D97-AF65-F5344CB8AC3E}">
        <p14:creationId xmlns:p14="http://schemas.microsoft.com/office/powerpoint/2010/main" val="539889858"/>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FCEBDB8-FFCD-5B9D-34DA-825E36CF0D84}"/>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B455E2DC-958E-3D2A-451C-EA5A39DF406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1B61401-899F-1866-6F5D-0E0DC26B40B4}"/>
              </a:ext>
            </a:extLst>
          </p:cNvPr>
          <p:cNvSpPr txBox="1"/>
          <p:nvPr/>
        </p:nvSpPr>
        <p:spPr>
          <a:xfrm>
            <a:off x="405780" y="1196752"/>
            <a:ext cx="11503278" cy="1597745"/>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A variety of false judgments are thus arrived at as to being, multiplicity, individuality, value, etc., a strong grasping takes place which is perpetuated by habit-energy and thus discrimination goes on asserting itself.</a:t>
            </a:r>
          </a:p>
        </p:txBody>
      </p:sp>
      <p:sp>
        <p:nvSpPr>
          <p:cNvPr id="7" name="文字方塊 6">
            <a:extLst>
              <a:ext uri="{FF2B5EF4-FFF2-40B4-BE49-F238E27FC236}">
                <a16:creationId xmlns:a16="http://schemas.microsoft.com/office/drawing/2014/main" id="{9AB026A1-1C05-2A59-BC7A-0883D8A654E7}"/>
              </a:ext>
            </a:extLst>
          </p:cNvPr>
          <p:cNvSpPr txBox="1"/>
          <p:nvPr/>
        </p:nvSpPr>
        <p:spPr>
          <a:xfrm>
            <a:off x="416367" y="2996952"/>
            <a:ext cx="11503278" cy="3136628"/>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These mental processes give rise to general conceptions of warmth, fluidity, motility, and solidity, as characterizing the objects of discrimination, while the tenacious holding to these general ideas gives rise to proposition, reason, definition, and illustration, all of which lead to the assertions of relative knowledge and the establishment of confidence in birth, self-nature, and an ego-soul.</a:t>
            </a:r>
          </a:p>
        </p:txBody>
      </p:sp>
    </p:spTree>
    <p:extLst>
      <p:ext uri="{BB962C8B-B14F-4D97-AF65-F5344CB8AC3E}">
        <p14:creationId xmlns:p14="http://schemas.microsoft.com/office/powerpoint/2010/main" val="4545156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751879F-8F17-5DEE-EE0B-B14B20C1B5CA}"/>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6D7DF63A-4119-55B1-535F-5E688BBD3B9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31AD65F8-9114-1071-7999-D573334A5759}"/>
              </a:ext>
            </a:extLst>
          </p:cNvPr>
          <p:cNvSpPr txBox="1"/>
          <p:nvPr/>
        </p:nvSpPr>
        <p:spPr>
          <a:xfrm>
            <a:off x="342773" y="1772816"/>
            <a:ext cx="11503278"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By mentation as an examining function is meant the intellectual act of examining into these general conclusions as to their validity, significance, and truthfulness. This is the faculty that leads to understanding, right-knowledge and points the way to self-realization.</a:t>
            </a:r>
          </a:p>
        </p:txBody>
      </p:sp>
    </p:spTree>
    <p:extLst>
      <p:ext uri="{BB962C8B-B14F-4D97-AF65-F5344CB8AC3E}">
        <p14:creationId xmlns:p14="http://schemas.microsoft.com/office/powerpoint/2010/main" val="1219905690"/>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1B29087-5A2E-E1AF-5EDD-B50066FAF728}"/>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BB6FCF62-2669-8D73-4A35-250222174AB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2322B2AD-7A85-F3D1-8881-8BE5E0787DAE}"/>
              </a:ext>
            </a:extLst>
          </p:cNvPr>
          <p:cNvSpPr txBox="1"/>
          <p:nvPr/>
        </p:nvSpPr>
        <p:spPr>
          <a:xfrm>
            <a:off x="342773" y="1124744"/>
            <a:ext cx="11503278" cy="1084784"/>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Mahamati said to the Blessed One: Pray tell us, Blessed One, what relation ego-personality bears to the mind-system?</a:t>
            </a:r>
          </a:p>
        </p:txBody>
      </p:sp>
      <p:sp>
        <p:nvSpPr>
          <p:cNvPr id="7" name="文字方塊 6">
            <a:extLst>
              <a:ext uri="{FF2B5EF4-FFF2-40B4-BE49-F238E27FC236}">
                <a16:creationId xmlns:a16="http://schemas.microsoft.com/office/drawing/2014/main" id="{73CD5F30-0A03-81FB-A7A8-1CD2BFA3535E}"/>
              </a:ext>
            </a:extLst>
          </p:cNvPr>
          <p:cNvSpPr txBox="1"/>
          <p:nvPr/>
        </p:nvSpPr>
        <p:spPr>
          <a:xfrm>
            <a:off x="348460" y="2420888"/>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To explain it, it is first necessary to speak of the self-nature of the five grasping aggregates that make up personality, although as I have already shown they are empty, un-born, and without self-nature. These five grasping aggregates are: form, sensation, perception, discrimination, consciousness. Of these, form belongs to what is made of the so-called primary elements, whatever they may be. The four remaining aggregates are without form and ought not to be reckoned as four, because they merge imperceptibly into one another.</a:t>
            </a:r>
          </a:p>
        </p:txBody>
      </p:sp>
    </p:spTree>
    <p:extLst>
      <p:ext uri="{BB962C8B-B14F-4D97-AF65-F5344CB8AC3E}">
        <p14:creationId xmlns:p14="http://schemas.microsoft.com/office/powerpoint/2010/main" val="1081068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755E9E0-1EEE-BC49-B6C8-C32542E7466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EA5C1B0A-CA87-9C14-165C-FA527D3415D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BF5564C-5A84-6F2A-58F2-E2AD8F9B3DA2}"/>
              </a:ext>
            </a:extLst>
          </p:cNvPr>
          <p:cNvSpPr txBox="1"/>
          <p:nvPr/>
        </p:nvSpPr>
        <p:spPr>
          <a:xfrm>
            <a:off x="342773" y="1556792"/>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They are like space, which cannot be numbered; it is only due to imagination that they are discriminated and likened to space. Because things are endowed with appearances of being, characteristic-marks, perceivable-ness, abode, work, one can say that they are born of effect-producing causes, but this cannot be said of these four intangible aggregates for they are without form and marks. These four mental aggregates that make up personality are beyond calculability, they are beyond the four propositions, they are not to be predicated as existing or as not existing, but together they constitute what is known as mortal-mind.</a:t>
            </a:r>
          </a:p>
        </p:txBody>
      </p:sp>
    </p:spTree>
    <p:extLst>
      <p:ext uri="{BB962C8B-B14F-4D97-AF65-F5344CB8AC3E}">
        <p14:creationId xmlns:p14="http://schemas.microsoft.com/office/powerpoint/2010/main" val="3482833625"/>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2E320F9-5ADF-A6BA-CDFF-2A6D5D06C62A}"/>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E4B41F67-2199-0942-E976-4305939FB86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37760F90-87AF-ED97-5682-7058A57116F2}"/>
              </a:ext>
            </a:extLst>
          </p:cNvPr>
          <p:cNvSpPr txBox="1"/>
          <p:nvPr/>
        </p:nvSpPr>
        <p:spPr>
          <a:xfrm>
            <a:off x="342773" y="1556792"/>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They are even more Maya-like and dream-like than are things, nevertheless, as discriminating mortal-mind they obstruct the self-realization of Noble Wisdom. But it is only by the ignorant that they are enumerated and thought of as an ego-personality; the wise do not do so. This discrimination of the five aggregates that make up personality and that serve as a basis for an ego-soul and ground for its desires and self-interests must be given up, and in its place the truth of image-less-ness and solitude should be established.</a:t>
            </a:r>
          </a:p>
        </p:txBody>
      </p:sp>
    </p:spTree>
    <p:extLst>
      <p:ext uri="{BB962C8B-B14F-4D97-AF65-F5344CB8AC3E}">
        <p14:creationId xmlns:p14="http://schemas.microsoft.com/office/powerpoint/2010/main" val="1792654439"/>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0986694-4833-EEB6-B2AE-06D66E14896F}"/>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67A15923-C508-65C3-64F4-6CD04D96D6C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BA4CFBFF-A083-B312-23DA-485120FC1AA4}"/>
              </a:ext>
            </a:extLst>
          </p:cNvPr>
          <p:cNvSpPr txBox="1"/>
          <p:nvPr/>
        </p:nvSpPr>
        <p:spPr>
          <a:xfrm>
            <a:off x="342773" y="1412776"/>
            <a:ext cx="11503278" cy="1084784"/>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said Mahamati to the Blessed One: Pray tell us, Blessed One, about Universal Mind and its relation to the lower mind-system?</a:t>
            </a:r>
          </a:p>
        </p:txBody>
      </p:sp>
      <p:sp>
        <p:nvSpPr>
          <p:cNvPr id="7" name="文字方塊 6">
            <a:extLst>
              <a:ext uri="{FF2B5EF4-FFF2-40B4-BE49-F238E27FC236}">
                <a16:creationId xmlns:a16="http://schemas.microsoft.com/office/drawing/2014/main" id="{2005EFB6-E8B6-F898-049E-004DC767143C}"/>
              </a:ext>
            </a:extLst>
          </p:cNvPr>
          <p:cNvSpPr txBox="1"/>
          <p:nvPr/>
        </p:nvSpPr>
        <p:spPr>
          <a:xfrm>
            <a:off x="342773" y="2742592"/>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The sense-minds and their centralized discriminating-mind are related to the external world, which is a manifestation of itself and is given over to perceiving, discriminating, and grasping its Maya-like appearances. Universal Mind (Alaya-</a:t>
            </a:r>
            <a:r>
              <a:rPr lang="en-US" altLang="zh-CN" sz="2800" dirty="0" err="1">
                <a:solidFill>
                  <a:schemeClr val="bg1"/>
                </a:solidFill>
              </a:rPr>
              <a:t>Vijnana</a:t>
            </a:r>
            <a:r>
              <a:rPr lang="en-US" altLang="zh-CN" sz="2800" dirty="0">
                <a:solidFill>
                  <a:schemeClr val="bg1"/>
                </a:solidFill>
              </a:rPr>
              <a:t>) transcends all individuation and limits. Universal Mind is thoroughly pure in its essential nature, subsisting unchanged and free from faults of impermanence, undisturbed by egoism, unruffled by distinctions, desires and aversions.</a:t>
            </a:r>
          </a:p>
        </p:txBody>
      </p:sp>
    </p:spTree>
    <p:extLst>
      <p:ext uri="{BB962C8B-B14F-4D97-AF65-F5344CB8AC3E}">
        <p14:creationId xmlns:p14="http://schemas.microsoft.com/office/powerpoint/2010/main" val="27965142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0960924-C844-361E-3E08-0372B7066F77}"/>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02934B9C-13A3-A2B7-436D-CE4EFDD01B2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67487EB2-C546-33D2-CD79-AD8A3C279E31}"/>
              </a:ext>
            </a:extLst>
          </p:cNvPr>
          <p:cNvSpPr txBox="1"/>
          <p:nvPr/>
        </p:nvSpPr>
        <p:spPr>
          <a:xfrm>
            <a:off x="342773" y="1340768"/>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Universal Mind is like a great ocean, its surface ruffled by waves and surges but its depths remaining forever unmoved. In itself it is devoid of personality and all that belongs to it, but by reason of the defilements upon its face it is like an actor and plays a variety of parts, among which a mutual functioning takes place and the mind-system arises. The principle of intellection becomes divided and mind the functions of mind, the evil out-</a:t>
            </a:r>
            <a:r>
              <a:rPr lang="en-US" altLang="zh-CN" sz="2800" dirty="0" err="1">
                <a:solidFill>
                  <a:schemeClr val="bg1"/>
                </a:solidFill>
              </a:rPr>
              <a:t>flowings</a:t>
            </a:r>
            <a:r>
              <a:rPr lang="en-US" altLang="zh-CN" sz="2800" dirty="0">
                <a:solidFill>
                  <a:schemeClr val="bg1"/>
                </a:solidFill>
              </a:rPr>
              <a:t> of mind, take on individuation. The sevenfold gradation of mind appears: namely, intuitive self-realization, thinking-desiring-discriminating, seeing, hearing, tasting, smelling, touching, and all their interactions and reactions take their rise.</a:t>
            </a:r>
          </a:p>
        </p:txBody>
      </p:sp>
    </p:spTree>
    <p:extLst>
      <p:ext uri="{BB962C8B-B14F-4D97-AF65-F5344CB8AC3E}">
        <p14:creationId xmlns:p14="http://schemas.microsoft.com/office/powerpoint/2010/main" val="3566248696"/>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E8B9B3F-0F85-DDA3-5DAD-CE8B0636410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A671D50-6131-33A3-7809-FC0531546FF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E19F3FA7-FFA8-F3A7-4729-B74380A71245}"/>
              </a:ext>
            </a:extLst>
          </p:cNvPr>
          <p:cNvSpPr txBox="1"/>
          <p:nvPr/>
        </p:nvSpPr>
        <p:spPr>
          <a:xfrm>
            <a:off x="549796" y="1860686"/>
            <a:ext cx="11503278" cy="3136628"/>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discriminating-mind is the cause of the sense-minds and is their support and with them is kept functioning as it describes and becomes attached to a world of objects, and then, by means of its habit-energy, it defiles the face of Universal Mind. Thus Universal Mind becomes the storage and clearinghouse of all the accumulated products of mentation and action since beginning-less time.</a:t>
            </a:r>
          </a:p>
        </p:txBody>
      </p:sp>
    </p:spTree>
    <p:extLst>
      <p:ext uri="{BB962C8B-B14F-4D97-AF65-F5344CB8AC3E}">
        <p14:creationId xmlns:p14="http://schemas.microsoft.com/office/powerpoint/2010/main" val="426736996"/>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921C13-098B-066A-9A14-814994B8C199}"/>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A64F6A1-DB7C-24DB-5E3D-DDF1C162B53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8B9B95EE-E8CC-C729-20C8-5C5B00214EB4}"/>
              </a:ext>
            </a:extLst>
          </p:cNvPr>
          <p:cNvSpPr txBox="1"/>
          <p:nvPr/>
        </p:nvSpPr>
        <p:spPr>
          <a:xfrm>
            <a:off x="342773" y="1124744"/>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Between Universal Mind and the individual discriminating-mind is the intuitive-mind (manas), which is dependent upon Universal Mind for its cause and support and enters into relation with both. It partakes of the universality of Universal Mind, shares its purity, and like it, is above form and momentary-ness. It is through the intuitive-mind that the good non out-</a:t>
            </a:r>
            <a:r>
              <a:rPr lang="en-US" altLang="zh-CN" sz="2800" dirty="0" err="1">
                <a:solidFill>
                  <a:schemeClr val="bg1"/>
                </a:solidFill>
              </a:rPr>
              <a:t>flowings</a:t>
            </a:r>
            <a:r>
              <a:rPr lang="en-US" altLang="zh-CN" sz="2800" dirty="0">
                <a:solidFill>
                  <a:schemeClr val="bg1"/>
                </a:solidFill>
              </a:rPr>
              <a:t> emerge, are manifested and are realized. Fortunate it is that intuition is not momentary for if the enlightenment, which comes by intuition, were momentary the wise would loose their "wise-ness" which they do not. But the intuitive-mind enters into relations with the lower mind-system, shares its experiences and reflects upon its activities.</a:t>
            </a:r>
          </a:p>
        </p:txBody>
      </p:sp>
    </p:spTree>
    <p:extLst>
      <p:ext uri="{BB962C8B-B14F-4D97-AF65-F5344CB8AC3E}">
        <p14:creationId xmlns:p14="http://schemas.microsoft.com/office/powerpoint/2010/main" val="3936308768"/>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38AB77B-4A87-87DF-D307-322CF077E664}"/>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FE6D6F8D-F4D5-5480-8484-A331BA00467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103E743-3129-0329-AFCB-46229B73B365}"/>
              </a:ext>
            </a:extLst>
          </p:cNvPr>
          <p:cNvSpPr txBox="1"/>
          <p:nvPr/>
        </p:nvSpPr>
        <p:spPr>
          <a:xfrm>
            <a:off x="342773" y="1484784"/>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Intuitive-mind is one with Universal Mind by reason of its participation in Transcendental Intelligence (Arya-jnana), and is one with the mind-system by its comprehension of differentiated knowledge (</a:t>
            </a:r>
            <a:r>
              <a:rPr lang="en-US" altLang="zh-CN" sz="2800" dirty="0" err="1">
                <a:solidFill>
                  <a:schemeClr val="bg1"/>
                </a:solidFill>
              </a:rPr>
              <a:t>Vijnana</a:t>
            </a:r>
            <a:r>
              <a:rPr lang="en-US" altLang="zh-CN" sz="2800" dirty="0">
                <a:solidFill>
                  <a:schemeClr val="bg1"/>
                </a:solidFill>
              </a:rPr>
              <a:t>). Intuitive-mind has no body of its own nor any marks by which it can be differentiated. Universal Mind is its cause and support but it is evolved along with the notion of an ego and what belongs to it, to which it clings and upon which it reflects. Through intuitive-mind, by the faculty of intuition, which is a mingling of both identity and perceiving, the inconceivable wisdom of Universal Mind is revealed and made realizable. Like Universal Mind it cannot be the source of error.</a:t>
            </a:r>
          </a:p>
        </p:txBody>
      </p:sp>
    </p:spTree>
    <p:extLst>
      <p:ext uri="{BB962C8B-B14F-4D97-AF65-F5344CB8AC3E}">
        <p14:creationId xmlns:p14="http://schemas.microsoft.com/office/powerpoint/2010/main" val="2453427188"/>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973E66A1-7538-A028-E572-582649AFA3C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4FD9130D-EE56-27C3-21AE-18729A51EEA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91D55357-C302-43EA-7DE7-D8D0C22B3A9A}"/>
              </a:ext>
            </a:extLst>
          </p:cNvPr>
          <p:cNvSpPr txBox="1"/>
          <p:nvPr/>
        </p:nvSpPr>
        <p:spPr>
          <a:xfrm>
            <a:off x="342773" y="1556792"/>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discriminating mind is a dancer and a magician with the objective world as his stage. Intuitive-mind is the wise jester who travels with the magician and reflects upon his emptiness and transiency. Universal Mind keeps the record and knows what must be and what may be. It is because of the activities of the discrimination mind that error rises and an objective world evolves and the nation of an ego soul becomes established. If and when the discriminating mind can be gotten rid of, the whole mind system will cease to function and universal Mind will alone remain. Getting rid of the discriminating mind removes the cause of all error.</a:t>
            </a:r>
          </a:p>
        </p:txBody>
      </p:sp>
    </p:spTree>
    <p:extLst>
      <p:ext uri="{BB962C8B-B14F-4D97-AF65-F5344CB8AC3E}">
        <p14:creationId xmlns:p14="http://schemas.microsoft.com/office/powerpoint/2010/main" val="3179810394"/>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B560F7E-B5AB-DD23-1D48-1E1699BFC56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1DD18321-2CD7-AD6E-30DE-483503D9908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AAE66E47-816F-93CB-C7C4-1C18F0A254EB}"/>
              </a:ext>
            </a:extLst>
          </p:cNvPr>
          <p:cNvSpPr txBox="1"/>
          <p:nvPr/>
        </p:nvSpPr>
        <p:spPr>
          <a:xfrm>
            <a:off x="342773" y="1340768"/>
            <a:ext cx="11503278" cy="1084784"/>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said Mahamati to the Blessed One: Pray tell us, Blessed One, what is meant by the cessation of the mind-system?</a:t>
            </a:r>
          </a:p>
        </p:txBody>
      </p:sp>
      <p:sp>
        <p:nvSpPr>
          <p:cNvPr id="7" name="文字方塊 6">
            <a:extLst>
              <a:ext uri="{FF2B5EF4-FFF2-40B4-BE49-F238E27FC236}">
                <a16:creationId xmlns:a16="http://schemas.microsoft.com/office/drawing/2014/main" id="{A675D416-E8F0-2ACC-ACFC-DCAFBB0F3BC5}"/>
              </a:ext>
            </a:extLst>
          </p:cNvPr>
          <p:cNvSpPr txBox="1"/>
          <p:nvPr/>
        </p:nvSpPr>
        <p:spPr>
          <a:xfrm>
            <a:off x="349575" y="2954317"/>
            <a:ext cx="11503278"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The five sense-functions and their discriminating and thinking function have their risings and complete ending from moment to moment. They are born with discrimination as cause, with form and appearance and objectivity closely linked together as condition.</a:t>
            </a:r>
          </a:p>
        </p:txBody>
      </p:sp>
    </p:spTree>
    <p:extLst>
      <p:ext uri="{BB962C8B-B14F-4D97-AF65-F5344CB8AC3E}">
        <p14:creationId xmlns:p14="http://schemas.microsoft.com/office/powerpoint/2010/main" val="18458354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3F822A2-792D-F7AF-07C3-E0CB7CFBD0D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CBB0FBF7-F7DE-F234-F408-E400D2AAF8A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F0604FF0-17F8-FF02-55A9-E8DBAC1D9013}"/>
              </a:ext>
            </a:extLst>
          </p:cNvPr>
          <p:cNvSpPr txBox="1"/>
          <p:nvPr/>
        </p:nvSpPr>
        <p:spPr>
          <a:xfrm>
            <a:off x="342773" y="1412776"/>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will-to-live is the mother and ignorance is the father. By setting up names and forms greed is multiplied and thus the mind goes on mutually conditioning and being conditioned. By becoming attached to names and forms, not realizing that they have no more basis than the activities of the mind itself, error rises, false-imagination as to pleasure and pain rises, and the way to emancipation is blocked. The lower system of sense-minds and the discriminating-mind do not really suffer pleasure and pain – they only imagine they do. Pleasure and pain are the deceptive reactions of mortal-mind as it grasps an imaginary objective world.</a:t>
            </a:r>
          </a:p>
        </p:txBody>
      </p:sp>
    </p:spTree>
    <p:extLst>
      <p:ext uri="{BB962C8B-B14F-4D97-AF65-F5344CB8AC3E}">
        <p14:creationId xmlns:p14="http://schemas.microsoft.com/office/powerpoint/2010/main" val="315897877"/>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F210B38-0148-FD67-0B2A-BD7C59CAA4C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1DDA8C9F-8B60-5E51-4D9F-0F11EC3D02C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45043102-D2D9-2FAA-76FF-CF2BB08BB89C}"/>
              </a:ext>
            </a:extLst>
          </p:cNvPr>
          <p:cNvSpPr txBox="1"/>
          <p:nvPr/>
        </p:nvSpPr>
        <p:spPr>
          <a:xfrm>
            <a:off x="342773" y="1340768"/>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There are two ways in which the ceasing of the mind-system may take place: as regards form, and as regards continuation. The sense organs function as regards form by the interaction of form, contact and grasping; and they cease to function when this contact is broken. As regards continuation, when these interactions of form, contact and grasping cease, there is no more continuation of the seeing, hearing and other sense functions; with the ceasing of these sense functions, the discriminations, grasping and attachments of the discriminating-mind cease; and with their ceasing act and deed and their habit-energy cease, and there is no more accumulation of karma-defilement on the face of Universal Mind.</a:t>
            </a:r>
          </a:p>
        </p:txBody>
      </p:sp>
    </p:spTree>
    <p:extLst>
      <p:ext uri="{BB962C8B-B14F-4D97-AF65-F5344CB8AC3E}">
        <p14:creationId xmlns:p14="http://schemas.microsoft.com/office/powerpoint/2010/main" val="2974232535"/>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C63BDD8-935E-29BD-1820-771E8659638B}"/>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7769FD0-D211-1438-414B-5ACAB32DD77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41E1C9A1-8070-7A4C-D2AC-A9622D7AA5DC}"/>
              </a:ext>
            </a:extLst>
          </p:cNvPr>
          <p:cNvSpPr txBox="1"/>
          <p:nvPr/>
        </p:nvSpPr>
        <p:spPr>
          <a:xfrm>
            <a:off x="342773" y="1556792"/>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If the evolving mortal-mind were of the same nature as Universal Mind the cessation of the lower mind-system would mean the cessation of Universal Mind, but they are different for Universal Mind is not the cause of mortal-mind. There is no cessation of Universal Mind in its pure and essence-nature. What ceases to function is not Universal Mind in its essence-nature, but is the cessation of the effect-producing defilements upon its face that have been caused by the accumulation of the habit-energy of the activities of the discriminating and thinking mortal-mind. There is no cessation of Divine Mind, which in itself, is the abode of Reality and the Womb of Truth.</a:t>
            </a:r>
          </a:p>
        </p:txBody>
      </p:sp>
    </p:spTree>
    <p:extLst>
      <p:ext uri="{BB962C8B-B14F-4D97-AF65-F5344CB8AC3E}">
        <p14:creationId xmlns:p14="http://schemas.microsoft.com/office/powerpoint/2010/main" val="455802957"/>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FBE1940-2E30-4786-7DDB-81C600526221}"/>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18A7F66-830E-67C4-FC5F-6C582AE6705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EF89F194-AC8D-3AAF-D574-7AE7D2EA5815}"/>
              </a:ext>
            </a:extLst>
          </p:cNvPr>
          <p:cNvSpPr txBox="1"/>
          <p:nvPr/>
        </p:nvSpPr>
        <p:spPr>
          <a:xfrm>
            <a:off x="477788" y="1628800"/>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By the cessation of the sense-minds is meant, not the cessation of their perceiving functions, but the cessation of their discriminating and naming activities, which are centralized, in the discriminating mortal-mind. By the cessation of the mind-system as a whole is meant, the cessation of discrimination, the clearing away of the various attachments, and, therefore, the clearing away of the defilements of habit-energy in the face of Universal Mind which have been accumulating since beginning-less time by reason of these discriminations, attachments, erroneous reasoning’s, and following acts. </a:t>
            </a:r>
          </a:p>
        </p:txBody>
      </p:sp>
    </p:spTree>
    <p:extLst>
      <p:ext uri="{BB962C8B-B14F-4D97-AF65-F5344CB8AC3E}">
        <p14:creationId xmlns:p14="http://schemas.microsoft.com/office/powerpoint/2010/main" val="1071842709"/>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D639B6C-815C-0236-2858-6061A289016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FF0BBCE0-AE13-328F-E501-148A6B1E576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9F3AD9A7-12B6-4F4F-3CB6-D4C1D712E84F}"/>
              </a:ext>
            </a:extLst>
          </p:cNvPr>
          <p:cNvSpPr txBox="1"/>
          <p:nvPr/>
        </p:nvSpPr>
        <p:spPr>
          <a:xfrm>
            <a:off x="342773" y="1556792"/>
            <a:ext cx="11503278" cy="2623667"/>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cessation of the continuation aspect of the mind-system, namely, the discriminating mortal-mind the entire world of Maya and desire disappears. Getting rid of the discriminating mortal mind. With the cessation of mortal mind the entire world of Maya and desire disappears. Getting rid of the discriminating mortal-mind is Nirvana.</a:t>
            </a:r>
          </a:p>
        </p:txBody>
      </p:sp>
    </p:spTree>
    <p:extLst>
      <p:ext uri="{BB962C8B-B14F-4D97-AF65-F5344CB8AC3E}">
        <p14:creationId xmlns:p14="http://schemas.microsoft.com/office/powerpoint/2010/main" val="3312403193"/>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29DFC43-A26C-3BB1-9030-F6A8B58A69A6}"/>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81673BA-4777-C492-E4DA-AE1B9FB2F2D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A8B485C4-83AA-D6B3-465A-3D925F212FF3}"/>
              </a:ext>
            </a:extLst>
          </p:cNvPr>
          <p:cNvSpPr txBox="1"/>
          <p:nvPr/>
        </p:nvSpPr>
        <p:spPr>
          <a:xfrm>
            <a:off x="342773" y="1268760"/>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But the cessation of the discriminating-mind cannot take place until there has been a "turning-about" in the deepest seat of consciousness. The mental habit of looking outward by the discriminating-mind upon an external objective world must be given up, and a new habit of realizing Truth within the intuitive-mind by becoming one with the Truth itself must be established. Until this intuitive self-realization of Noble Wisdom is attained, the evolving mind-system will go on. But when an insight into the five Dharmas, the three self-natures, and the twofold ego-less-ness is attained, then the way will be opened for this "turning-about" to take place.</a:t>
            </a:r>
          </a:p>
        </p:txBody>
      </p:sp>
    </p:spTree>
    <p:extLst>
      <p:ext uri="{BB962C8B-B14F-4D97-AF65-F5344CB8AC3E}">
        <p14:creationId xmlns:p14="http://schemas.microsoft.com/office/powerpoint/2010/main" val="1303744577"/>
      </p:ext>
    </p:extLst>
  </p:cSld>
  <p:clrMapOvr>
    <a:overrideClrMapping bg1="lt1" tx1="dk1" bg2="lt2" tx2="dk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D5440FB-B63E-9E4D-44D1-D22C25948223}"/>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4B3AB317-504E-BDB6-A766-11B6BDB6158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59873C2A-53DE-B7EA-E48D-157EBFB69675}"/>
              </a:ext>
            </a:extLst>
          </p:cNvPr>
          <p:cNvSpPr txBox="1"/>
          <p:nvPr/>
        </p:nvSpPr>
        <p:spPr>
          <a:xfrm>
            <a:off x="342773" y="1556792"/>
            <a:ext cx="11503278" cy="2623667"/>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With the ending of pleasure and pain, of conflicting ideas, of the disturbing interests of egoism, a state of tranquilization will be attained in which the truths of emancipation will be fully understood and there will be no further evil out-</a:t>
            </a:r>
            <a:r>
              <a:rPr lang="en-US" altLang="zh-CN" sz="2800" dirty="0" err="1">
                <a:solidFill>
                  <a:schemeClr val="bg1"/>
                </a:solidFill>
              </a:rPr>
              <a:t>flowings</a:t>
            </a:r>
            <a:r>
              <a:rPr lang="en-US" altLang="zh-CN" sz="2800" dirty="0">
                <a:solidFill>
                  <a:schemeClr val="bg1"/>
                </a:solidFill>
              </a:rPr>
              <a:t> of the mind-system to interfere with the perfect self-realization of Noble Wisdom.</a:t>
            </a:r>
          </a:p>
        </p:txBody>
      </p:sp>
    </p:spTree>
    <p:extLst>
      <p:ext uri="{BB962C8B-B14F-4D97-AF65-F5344CB8AC3E}">
        <p14:creationId xmlns:p14="http://schemas.microsoft.com/office/powerpoint/2010/main" val="1486039461"/>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DB82391-5D96-716E-5AF1-B04FD42DE369}"/>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4B8CCFCA-717D-FE48-A881-33B17CD642A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67D8A57E-0156-DE0C-AA85-3BFA381906C2}"/>
              </a:ext>
            </a:extLst>
          </p:cNvPr>
          <p:cNvSpPr txBox="1"/>
          <p:nvPr/>
        </p:nvSpPr>
        <p:spPr>
          <a:xfrm>
            <a:off x="4078188" y="1143719"/>
            <a:ext cx="5247583" cy="571823"/>
          </a:xfrm>
          <a:prstGeom prst="rect">
            <a:avLst/>
          </a:prstGeom>
          <a:noFill/>
        </p:spPr>
        <p:txBody>
          <a:bodyPr wrap="square" rtlCol="0">
            <a:spAutoFit/>
          </a:bodyPr>
          <a:lstStyle/>
          <a:p>
            <a:pPr>
              <a:lnSpc>
                <a:spcPts val="4000"/>
              </a:lnSpc>
              <a:spcAft>
                <a:spcPts val="2400"/>
              </a:spcAft>
            </a:pPr>
            <a:r>
              <a:rPr lang="en-US" altLang="zh-CN" sz="2800" b="1" dirty="0">
                <a:solidFill>
                  <a:schemeClr val="bg1"/>
                </a:solidFill>
              </a:rPr>
              <a:t>Transcendental Intelligence</a:t>
            </a:r>
          </a:p>
        </p:txBody>
      </p:sp>
      <p:sp>
        <p:nvSpPr>
          <p:cNvPr id="7" name="文字方塊 6">
            <a:extLst>
              <a:ext uri="{FF2B5EF4-FFF2-40B4-BE49-F238E27FC236}">
                <a16:creationId xmlns:a16="http://schemas.microsoft.com/office/drawing/2014/main" id="{F4F9150A-BF38-58C1-3BA1-0E76D3C5FD2E}"/>
              </a:ext>
            </a:extLst>
          </p:cNvPr>
          <p:cNvSpPr txBox="1"/>
          <p:nvPr/>
        </p:nvSpPr>
        <p:spPr>
          <a:xfrm>
            <a:off x="409682" y="1844824"/>
            <a:ext cx="11503278" cy="1084784"/>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said Mahamati: Pray tell us, Blessed One, what constitutes Transcendental Intelligence?</a:t>
            </a:r>
          </a:p>
        </p:txBody>
      </p:sp>
      <p:sp>
        <p:nvSpPr>
          <p:cNvPr id="8" name="文字方塊 7">
            <a:extLst>
              <a:ext uri="{FF2B5EF4-FFF2-40B4-BE49-F238E27FC236}">
                <a16:creationId xmlns:a16="http://schemas.microsoft.com/office/drawing/2014/main" id="{CB1C21FB-7F4D-5360-637C-37DB71DFE0E8}"/>
              </a:ext>
            </a:extLst>
          </p:cNvPr>
          <p:cNvSpPr txBox="1"/>
          <p:nvPr/>
        </p:nvSpPr>
        <p:spPr>
          <a:xfrm>
            <a:off x="420710" y="2985712"/>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Transcendental Intelligence is the inner state of self-realization of Noble Wisdom. It is realized suddenly and intuitively as the "turning-about" takes place in the deepest seat of consciousness; it neither enters nor goes out – it is like the moon seen in water. Transcendental Intelligence is not subject to birth or destruction; it has nothing to do with combination or concordance; it is devoid of attachment and accumulation; it transcends all dualistic concepts.</a:t>
            </a:r>
          </a:p>
        </p:txBody>
      </p:sp>
    </p:spTree>
    <p:extLst>
      <p:ext uri="{BB962C8B-B14F-4D97-AF65-F5344CB8AC3E}">
        <p14:creationId xmlns:p14="http://schemas.microsoft.com/office/powerpoint/2010/main" val="27219288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7C2F371-E068-3B68-842D-7D92FD8E17A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DE436FF-CD94-4CC2-B66E-07DFFE54A0E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D47F012D-1C61-DD27-AB36-4C9232F71D16}"/>
              </a:ext>
            </a:extLst>
          </p:cNvPr>
          <p:cNvSpPr txBox="1"/>
          <p:nvPr/>
        </p:nvSpPr>
        <p:spPr>
          <a:xfrm>
            <a:off x="342773" y="1484784"/>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When Transcendental Intelligence is considered, four things must be kept in mind: words, meanings, teachings and Noble Wisdom (Arya-Prajna). Words are employed to express meanings but they are dependent upon discriminations and memory as cause, and upon the employment of sounds or letters by which a mutual transference of meaning is possible. Words are only symbols and may or may not clearly and fully express the meaning intended and, moreover, words may be understood quite differently from what was intended by the speaker. Words are neither different nor not different from meaning and meaning stands in the same relation to words.</a:t>
            </a:r>
          </a:p>
        </p:txBody>
      </p:sp>
    </p:spTree>
    <p:extLst>
      <p:ext uri="{BB962C8B-B14F-4D97-AF65-F5344CB8AC3E}">
        <p14:creationId xmlns:p14="http://schemas.microsoft.com/office/powerpoint/2010/main" val="2656181022"/>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84AA594-BB56-C63D-E2A9-7E861A023093}"/>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38CEF3AC-719F-F752-35B3-A5DD72A5B23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D61F2459-DA52-BC73-699B-0C55FBC7F346}"/>
              </a:ext>
            </a:extLst>
          </p:cNvPr>
          <p:cNvSpPr txBox="1"/>
          <p:nvPr/>
        </p:nvSpPr>
        <p:spPr>
          <a:xfrm>
            <a:off x="342773" y="1556792"/>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If meaning is different from words it could not be made manifest by means of words; but meaning is illumined by words as things are by a lamp. Words are just like a man carrying a lamp to look for his property, by which he can say: this is my property. Just so, by means of words and speech originating in discrimination, the Bodhisattva can enter into the meaning of the teachings of the </a:t>
            </a:r>
            <a:r>
              <a:rPr lang="en-US" altLang="zh-CN" sz="2800" dirty="0" err="1">
                <a:solidFill>
                  <a:schemeClr val="bg1"/>
                </a:solidFill>
              </a:rPr>
              <a:t>Tathágatas</a:t>
            </a:r>
            <a:r>
              <a:rPr lang="en-US" altLang="zh-CN" sz="2800" dirty="0">
                <a:solidFill>
                  <a:schemeClr val="bg1"/>
                </a:solidFill>
              </a:rPr>
              <a:t> and through the meaning he can enter the exalted state of self-realization of Noble Wisdom, which, in itself, is free from word discrimination.</a:t>
            </a:r>
          </a:p>
        </p:txBody>
      </p:sp>
    </p:spTree>
    <p:extLst>
      <p:ext uri="{BB962C8B-B14F-4D97-AF65-F5344CB8AC3E}">
        <p14:creationId xmlns:p14="http://schemas.microsoft.com/office/powerpoint/2010/main" val="1633400362"/>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0AFB7CF-3696-D888-3CEE-855943EEA5C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BBEFC0B-EFE6-4BBE-AC61-B562C8D1935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E48BA157-325F-AD95-3BA8-46277C91EC12}"/>
              </a:ext>
            </a:extLst>
          </p:cNvPr>
          <p:cNvSpPr txBox="1"/>
          <p:nvPr/>
        </p:nvSpPr>
        <p:spPr>
          <a:xfrm>
            <a:off x="342773"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But if a man becomes attached to the literal meaning of words and holds fast to the illusion that words and meaning are in agreement, especially in such things as Nirvana which is un-born and un-dying, or as to distinctions of the Vehicles, the five Dharmas, the three self-natures, then he will fail to understand the true meaning and will become entangled in assertions and refutations. Just as varieties of objects are seen and discriminated in dreams and in visions, so ideas and statements are discriminated erroneously and error goes on multiplying.</a:t>
            </a:r>
          </a:p>
        </p:txBody>
      </p:sp>
    </p:spTree>
    <p:extLst>
      <p:ext uri="{BB962C8B-B14F-4D97-AF65-F5344CB8AC3E}">
        <p14:creationId xmlns:p14="http://schemas.microsoft.com/office/powerpoint/2010/main" val="1798148953"/>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10F99A7-FEDB-8F5D-C538-A9DAD117D9DB}"/>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620FAD9F-7100-6F1E-699A-53093D0F1D7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3F027D9B-3BD4-0620-4D75-13664EA3B52B}"/>
              </a:ext>
            </a:extLst>
          </p:cNvPr>
          <p:cNvSpPr txBox="1"/>
          <p:nvPr/>
        </p:nvSpPr>
        <p:spPr>
          <a:xfrm>
            <a:off x="342773" y="1340768"/>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ignorant and simple-minded declare that meaning is not otherwise than words that as words are, so is meaning. They think that as meaning has no body of its own that it cannot be different from words and, therefore, declare meaning to be identical to words. In this they are ignorant of the nature of words, which are subject to birth and death, whereas meaning is not; words are dependent upon letters and meaning is not; meaning is apart from existence and non-existence, it has no substratum, it is un-born. The </a:t>
            </a:r>
            <a:r>
              <a:rPr lang="en-US" altLang="zh-CN" sz="2800" dirty="0" err="1">
                <a:solidFill>
                  <a:schemeClr val="bg1"/>
                </a:solidFill>
              </a:rPr>
              <a:t>Tathágatas</a:t>
            </a:r>
            <a:r>
              <a:rPr lang="en-US" altLang="zh-CN" sz="2800" dirty="0">
                <a:solidFill>
                  <a:schemeClr val="bg1"/>
                </a:solidFill>
              </a:rPr>
              <a:t> do not teach a Dharma that is dependent upon letters. Anyone who teaches a doctrine that is dependent upon letters and words is a mere prattler, because Truth is beyond letters and words and books.</a:t>
            </a:r>
          </a:p>
        </p:txBody>
      </p:sp>
    </p:spTree>
    <p:extLst>
      <p:ext uri="{BB962C8B-B14F-4D97-AF65-F5344CB8AC3E}">
        <p14:creationId xmlns:p14="http://schemas.microsoft.com/office/powerpoint/2010/main" val="2650349085"/>
      </p:ext>
    </p:extLst>
  </p:cSld>
  <p:clrMapOvr>
    <a:overrideClrMapping bg1="lt1" tx1="dk1" bg2="lt2" tx2="dk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8D63179-FB42-8FE3-F24A-0BF87A4F0B0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C817AB61-F058-C5CF-912F-F38D6926564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3AAA9252-CD90-981D-B38F-737473771B4D}"/>
              </a:ext>
            </a:extLst>
          </p:cNvPr>
          <p:cNvSpPr txBox="1"/>
          <p:nvPr/>
        </p:nvSpPr>
        <p:spPr>
          <a:xfrm>
            <a:off x="342773"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This does not mean that letters and books never declare what is in conformity with meaning and truth, but it means that words and books are dependent upon discriminations, while meaning and truth are not; moreover, words and books are subject to the interpretation of individual minds, while meaning and truth are not. But if Truth were not expressed in words and books, the scriptures, which contain the meaning of Truth, would disappear, and when the scriptures disappear there will be no more disciples and masters and Bodhisattvas and Buddhas, and there will nothing to teach.</a:t>
            </a:r>
          </a:p>
        </p:txBody>
      </p:sp>
    </p:spTree>
    <p:extLst>
      <p:ext uri="{BB962C8B-B14F-4D97-AF65-F5344CB8AC3E}">
        <p14:creationId xmlns:p14="http://schemas.microsoft.com/office/powerpoint/2010/main" val="3448481411"/>
      </p:ext>
    </p:extLst>
  </p:cSld>
  <p:clrMapOvr>
    <a:overrideClrMapping bg1="lt1" tx1="dk1" bg2="lt2" tx2="dk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6B61BED-55CA-5B4E-1C15-D014C3CB403B}"/>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E9974AD1-C9C6-A6DE-CB75-EE2367A43E2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9BE1F94E-F590-EC4A-5AED-1163E0869B17}"/>
              </a:ext>
            </a:extLst>
          </p:cNvPr>
          <p:cNvSpPr txBox="1"/>
          <p:nvPr/>
        </p:nvSpPr>
        <p:spPr>
          <a:xfrm>
            <a:off x="477788" y="1028941"/>
            <a:ext cx="11503278"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But no one must become attached to the words of the scriptures because even the canonical texts sometimes deviate from their straightforward course owing to the imperfect functioning of sentient minds. Religious discourses are given by myself and other </a:t>
            </a:r>
            <a:r>
              <a:rPr lang="en-US" altLang="zh-CN" sz="2800" dirty="0" err="1">
                <a:solidFill>
                  <a:schemeClr val="bg1"/>
                </a:solidFill>
              </a:rPr>
              <a:t>Tathágatas</a:t>
            </a:r>
            <a:r>
              <a:rPr lang="en-US" altLang="zh-CN" sz="2800" dirty="0">
                <a:solidFill>
                  <a:schemeClr val="bg1"/>
                </a:solidFill>
              </a:rPr>
              <a:t> in response to the varying needs and faiths of all manner of being, in order to free them from dependence upon the thinking function of the mind-system, but they are not given to take the place of the self-realization of Noble Wisdom. When there is recognition that there is nothing in the world but what is seen of the mind itself, all dualistic discriminations will be discarded and the truth of image-less-ness will be understood, and will be seen to be in conformity with the meaning rather than with words and letters.</a:t>
            </a:r>
          </a:p>
        </p:txBody>
      </p:sp>
    </p:spTree>
    <p:extLst>
      <p:ext uri="{BB962C8B-B14F-4D97-AF65-F5344CB8AC3E}">
        <p14:creationId xmlns:p14="http://schemas.microsoft.com/office/powerpoint/2010/main" val="1079279225"/>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D4F002C-ACC6-8985-0520-E7CBB31D8B4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91A77660-53F5-822A-3CAD-1F5F16E8551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F1685F03-F99C-E459-DAF3-CF8A0585FAE6}"/>
              </a:ext>
            </a:extLst>
          </p:cNvPr>
          <p:cNvSpPr txBox="1"/>
          <p:nvPr/>
        </p:nvSpPr>
        <p:spPr>
          <a:xfrm>
            <a:off x="342773" y="1028941"/>
            <a:ext cx="11503278"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ignorant and simple-minded being fascinated with their self-imaginations and erroneous reasoning’s, keep on dancing and leap about, but are unable to understand the discourse by words about the truth of self-realization, much less are they able to understand the Truth itself. Clinging to the external world, they cling to the study of books which are a means only, and do not know properly how to ascertain the truth of self-realization, which is Truth unspoiled by the four propositions. Self-realization is an exalted state of inner attainment which transcends all dualistic thinking and which is above the mind-system with its logic, reasoning, theorizing, and illustrations. The </a:t>
            </a:r>
            <a:r>
              <a:rPr lang="en-US" altLang="zh-CN" sz="2800" dirty="0" err="1">
                <a:solidFill>
                  <a:schemeClr val="bg1"/>
                </a:solidFill>
              </a:rPr>
              <a:t>Tathágatas</a:t>
            </a:r>
            <a:r>
              <a:rPr lang="en-US" altLang="zh-CN" sz="2800" dirty="0">
                <a:solidFill>
                  <a:schemeClr val="bg1"/>
                </a:solidFill>
              </a:rPr>
              <a:t> discourse to the ignorant, but sustain Bodhisattvas as they seek self-realization of Noble Wisdom.</a:t>
            </a:r>
          </a:p>
        </p:txBody>
      </p:sp>
    </p:spTree>
    <p:extLst>
      <p:ext uri="{BB962C8B-B14F-4D97-AF65-F5344CB8AC3E}">
        <p14:creationId xmlns:p14="http://schemas.microsoft.com/office/powerpoint/2010/main" val="1294354778"/>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B1CA7F4-9275-6A18-21A0-1E0D72707AD5}"/>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02C002A-09C5-7B77-BE61-2D11BCD2CF4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E492F67C-FBFC-C5E4-0F31-0CD3040B5FE8}"/>
              </a:ext>
            </a:extLst>
          </p:cNvPr>
          <p:cNvSpPr txBox="1"/>
          <p:nvPr/>
        </p:nvSpPr>
        <p:spPr>
          <a:xfrm>
            <a:off x="342773" y="1196752"/>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Therefore, let every disciple take good heed not to become attached to words as being in perfect conformity with meaning, because Truth is not in the letters. When a man with his finger-tip points to something to somebody, the finger-tip may be mistaken for the thing pointed at; in the like manner the ignorant and simple-minded, like children, are unable even to the day of their death to abandon the idea that the finger-tip of words there is meaning itself. They cannot realize Ultimate Reality because of their intent, clinging to words, which were intended to be no more than a pointing finger. Words and their discrimination bind one to the dreary round of rebirths into the world of birth-and-death;</a:t>
            </a:r>
          </a:p>
        </p:txBody>
      </p:sp>
    </p:spTree>
    <p:extLst>
      <p:ext uri="{BB962C8B-B14F-4D97-AF65-F5344CB8AC3E}">
        <p14:creationId xmlns:p14="http://schemas.microsoft.com/office/powerpoint/2010/main" val="2467107248"/>
      </p:ext>
    </p:extLst>
  </p:cSld>
  <p:clrMapOvr>
    <a:overrideClrMapping bg1="lt1" tx1="dk1" bg2="lt2" tx2="dk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0C2B2F3-E291-DC46-D696-352513C57011}"/>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6DBF1C1E-F517-2C6E-C1FE-7989D1EF3F6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5F51860E-CFF6-CB98-218B-E295539F3467}"/>
              </a:ext>
            </a:extLst>
          </p:cNvPr>
          <p:cNvSpPr txBox="1"/>
          <p:nvPr/>
        </p:nvSpPr>
        <p:spPr>
          <a:xfrm>
            <a:off x="477788" y="1916832"/>
            <a:ext cx="11503278"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meaning stands alone and is a guide to Nirvana. Meaning is attained by much learning, and much learning is attained by becoming conversant with the meaning and not with words; therefore, let seekers for truth reverently approach those who are wise and avoid the sticklers for particular words.</a:t>
            </a:r>
          </a:p>
        </p:txBody>
      </p:sp>
    </p:spTree>
    <p:extLst>
      <p:ext uri="{BB962C8B-B14F-4D97-AF65-F5344CB8AC3E}">
        <p14:creationId xmlns:p14="http://schemas.microsoft.com/office/powerpoint/2010/main" val="3649757281"/>
      </p:ext>
    </p:extLst>
  </p:cSld>
  <p:clrMapOvr>
    <a:overrideClrMapping bg1="lt1" tx1="dk1" bg2="lt2" tx2="dk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E58B085-4302-E97A-1F13-176B6BF6547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C709D841-6C49-A154-CE98-38DCF82072D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EF97BAF-34B4-0154-1815-52D2C69E1E87}"/>
              </a:ext>
            </a:extLst>
          </p:cNvPr>
          <p:cNvSpPr txBox="1"/>
          <p:nvPr/>
        </p:nvSpPr>
        <p:spPr>
          <a:xfrm>
            <a:off x="342773" y="1556792"/>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As for teachings: there are priests and popular preachers who are given to ritual and ceremony and who are skilled in the various incantations and in the art of eloquence; they should not be honored nor reverently attended upon, for what one gains from them is emotional excitement and worldly enjoyment; it is not the Dharma. Such preachers, by their clever manipulation of words and phrases and various reasoning’s and incantations, being the mere prattle of a child, as far as one can make out and not at all in accordance with truth nor in unison with meaning, only serves to awaken sentient and emotion, while it stupefies the mind.</a:t>
            </a:r>
          </a:p>
        </p:txBody>
      </p:sp>
    </p:spTree>
    <p:extLst>
      <p:ext uri="{BB962C8B-B14F-4D97-AF65-F5344CB8AC3E}">
        <p14:creationId xmlns:p14="http://schemas.microsoft.com/office/powerpoint/2010/main" val="982172333"/>
      </p:ext>
    </p:extLst>
  </p:cSld>
  <p:clrMapOvr>
    <a:overrideClrMapping bg1="lt1" tx1="dk1" bg2="lt2" tx2="dk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5ED72CA-99B7-1987-0064-A1F20A81135D}"/>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4F3A0550-1B21-B890-5C5A-AAEBBF65C54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A6DF616A-E51A-97F3-5EE8-93FEE251EB68}"/>
              </a:ext>
            </a:extLst>
          </p:cNvPr>
          <p:cNvSpPr txBox="1"/>
          <p:nvPr/>
        </p:nvSpPr>
        <p:spPr>
          <a:xfrm>
            <a:off x="342773" y="1268760"/>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As he himself does not understand the meaning of all things, he only confuses the minds of his hearers with his dualistic views. Not understanding himself, that there is nothing but what is seen of the mind, and himself attached to the notion of self-nature in external things, and unable to know one path from another, he has no deliverance to offer others. Thus these priests and popular preachers who are clever in various incantations and skilled in the art of eloquence, themselves never being emancipated from such calamities as birth, old age, disease, sorrow, lamentation, pain and despair, lead the ignorant into bewilderment by means of their various words, phrases, examples, and conclusions.</a:t>
            </a:r>
          </a:p>
        </p:txBody>
      </p:sp>
    </p:spTree>
    <p:extLst>
      <p:ext uri="{BB962C8B-B14F-4D97-AF65-F5344CB8AC3E}">
        <p14:creationId xmlns:p14="http://schemas.microsoft.com/office/powerpoint/2010/main" val="3169495781"/>
      </p:ext>
    </p:extLst>
  </p:cSld>
  <p:clrMapOvr>
    <a:overrideClrMapping bg1="lt1" tx1="dk1" bg2="lt2" tx2="dk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71C7822-9CBC-7739-411B-DDFFA989363E}"/>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951FBBEC-0AA2-2CCC-8843-9964D58CD75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1C2A9A4A-4559-FF90-10C3-7B51EB2197E8}"/>
              </a:ext>
            </a:extLst>
          </p:cNvPr>
          <p:cNvSpPr txBox="1"/>
          <p:nvPr/>
        </p:nvSpPr>
        <p:spPr>
          <a:xfrm>
            <a:off x="342773" y="1772816"/>
            <a:ext cx="11503278" cy="3136628"/>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there are the materialistic philosophers. No respect nor service is to be shown to them because their teachings, though they may be explained using hundred of thousands of words and phrases, do not go beyond the concerns of this world and this body and in the end they lead to suffering. As the materialists recognize no truth as existing by itself, they are split up into many schools, each of which clings to its own way of reasoning.</a:t>
            </a:r>
          </a:p>
        </p:txBody>
      </p:sp>
    </p:spTree>
    <p:extLst>
      <p:ext uri="{BB962C8B-B14F-4D97-AF65-F5344CB8AC3E}">
        <p14:creationId xmlns:p14="http://schemas.microsoft.com/office/powerpoint/2010/main" val="3185460346"/>
      </p:ext>
    </p:extLst>
  </p:cSld>
  <p:clrMapOvr>
    <a:overrideClrMapping bg1="lt1" tx1="dk1" bg2="lt2" tx2="dk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9DD2F1-70F7-7A61-8E14-284AF132928C}"/>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037F715C-2B5D-3926-505F-625AB6D331E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0B4E54E4-CA4E-776B-0869-85A05A9D2EF5}"/>
              </a:ext>
            </a:extLst>
          </p:cNvPr>
          <p:cNvSpPr txBox="1"/>
          <p:nvPr/>
        </p:nvSpPr>
        <p:spPr>
          <a:xfrm>
            <a:off x="342773"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But there is that which does not belong to materialism and which is not reached by the knowledge of the philosophers who cling to false-discriminations and erroneous reasoning’s because they fail to see that, fundamentally, there is no reality in external objects. When it is recognized that there is nothing beyond what is seen of the mind itself, the discrimination of being and non-being ceases and, as there is thus no external world of object of perception, nothing remains but the solitude of Reality. This does not belong to the materialistic philosophers; it is the domain of the </a:t>
            </a:r>
            <a:r>
              <a:rPr lang="en-US" altLang="zh-CN" sz="2800" dirty="0" err="1">
                <a:solidFill>
                  <a:schemeClr val="bg1"/>
                </a:solidFill>
              </a:rPr>
              <a:t>Tathágatas</a:t>
            </a:r>
            <a:r>
              <a:rPr lang="en-US" altLang="zh-CN" sz="2800" dirty="0">
                <a:solidFill>
                  <a:schemeClr val="bg1"/>
                </a:solidFill>
              </a:rPr>
              <a:t>.</a:t>
            </a:r>
          </a:p>
        </p:txBody>
      </p:sp>
    </p:spTree>
    <p:extLst>
      <p:ext uri="{BB962C8B-B14F-4D97-AF65-F5344CB8AC3E}">
        <p14:creationId xmlns:p14="http://schemas.microsoft.com/office/powerpoint/2010/main" val="3708644712"/>
      </p:ext>
    </p:extLst>
  </p:cSld>
  <p:clrMapOvr>
    <a:overrideClrMapping bg1="lt1" tx1="dk1" bg2="lt2" tx2="dk2" accent1="accent1" accent2="accent2" accent3="accent3" accent4="accent4" accent5="accent5" accent6="accent6" hlink="hlink" folHlink="folHlink"/>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BDE1100-E9D9-DD2A-B0DB-6FE4A0AC3E29}"/>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DA8EE413-6861-8E7A-9384-09A7F73C4A2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A5B4DB45-11DB-0740-5FC5-6515199157F4}"/>
              </a:ext>
            </a:extLst>
          </p:cNvPr>
          <p:cNvSpPr txBox="1"/>
          <p:nvPr/>
        </p:nvSpPr>
        <p:spPr>
          <a:xfrm>
            <a:off x="342772" y="1043740"/>
            <a:ext cx="11656295" cy="5701433"/>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If such things are imagined as the coming and going of the mind-system, vanishing and appearing, solicitation, attachment, intense affection, a philosophic hypothesis, a theory, an abode, a sense-concept, atomic attraction, organism, growth, thirst, grasping, these things belong to materialism, they are not mine. These are things that are the object of worldly interest, to be sensed, handled and tasted; these are things that are the object of worldly interest, to be sensed, handled and tasted; these are the things that attract one, that bind one to the external world; these are the things that appear in the elements that make up the aggregates of personality where, owing to the procreative force of lust, there arise all kinds of disaster, birth, sorrow, lamentation, pain, despair, disease, old age, death.</a:t>
            </a:r>
          </a:p>
        </p:txBody>
      </p:sp>
    </p:spTree>
    <p:extLst>
      <p:ext uri="{BB962C8B-B14F-4D97-AF65-F5344CB8AC3E}">
        <p14:creationId xmlns:p14="http://schemas.microsoft.com/office/powerpoint/2010/main" val="147046094"/>
      </p:ext>
    </p:extLst>
  </p:cSld>
  <p:clrMapOvr>
    <a:overrideClrMapping bg1="lt1" tx1="dk1" bg2="lt2" tx2="dk2" accent1="accent1" accent2="accent2" accent3="accent3" accent4="accent4" accent5="accent5" accent6="accent6" hlink="hlink" folHlink="folHlink"/>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E8110FA-1133-7E09-28F6-90704CDB1972}"/>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2DE2D8A2-6502-A45E-EDEC-7B8EA9EB13A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C51BEA3A-2C5A-68A9-0F94-D323C3E8F081}"/>
              </a:ext>
            </a:extLst>
          </p:cNvPr>
          <p:cNvSpPr txBox="1"/>
          <p:nvPr/>
        </p:nvSpPr>
        <p:spPr>
          <a:xfrm>
            <a:off x="342773" y="1124744"/>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All these things concern worldly interests and enjoyment; they lie along the path of the philosophers, which is not the path of the dharma. When the true ego-less-ness of things and persons is understood, discrimination ceases to assert itself; the lower mind-system ceases to function; the various Bodhisattva stages are followed one after another; the Bodhisattva is able to utter his ten inexhaustible vows and is anointed by all the Buddhas. The Bodhisattva becomes master of himself and of all things by virtue of a life of spontaneous and radiant effortlessness. Thus the Dharma, which is Transcendental Intelligence, transcends all discriminations, all false-reasoning's, all philosophical systems, and all dualism.</a:t>
            </a:r>
          </a:p>
        </p:txBody>
      </p:sp>
    </p:spTree>
    <p:extLst>
      <p:ext uri="{BB962C8B-B14F-4D97-AF65-F5344CB8AC3E}">
        <p14:creationId xmlns:p14="http://schemas.microsoft.com/office/powerpoint/2010/main" val="2380387027"/>
      </p:ext>
    </p:extLst>
  </p:cSld>
  <p:clrMapOvr>
    <a:overrideClrMapping bg1="lt1" tx1="dk1" bg2="lt2" tx2="dk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AED29FE-D02D-F61F-CAE9-614CBCFDD3D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D4723B09-8B2A-19CC-926C-95760315602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8228613A-A52C-3426-FDB1-3E90449E480A}"/>
              </a:ext>
            </a:extLst>
          </p:cNvPr>
          <p:cNvSpPr txBox="1"/>
          <p:nvPr/>
        </p:nvSpPr>
        <p:spPr>
          <a:xfrm>
            <a:off x="342773" y="1043740"/>
            <a:ext cx="11503278" cy="5188472"/>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Then Mahamati said to the Blessed One: In the Scriptures mention is made of the Womb of </a:t>
            </a:r>
            <a:r>
              <a:rPr lang="en-US" altLang="zh-CN" sz="2800" dirty="0" err="1">
                <a:solidFill>
                  <a:schemeClr val="bg1"/>
                </a:solidFill>
              </a:rPr>
              <a:t>Tathágata</a:t>
            </a:r>
            <a:r>
              <a:rPr lang="en-US" altLang="zh-CN" sz="2800" dirty="0">
                <a:solidFill>
                  <a:schemeClr val="bg1"/>
                </a:solidFill>
              </a:rPr>
              <a:t>-hood and it is taught that that which is born of it is by nature bright and pure, originally unspotted and endowed with the thirty-two marks of excellence. As it is described it is a precious gem but wrapped in a dirty garment soiled by greed, anger, folly and false-imagination. We are taught that this Buddha-nature immanent in everyone is eternal, unchanging, and auspicious. It is not this, which is born of the Womb of </a:t>
            </a:r>
            <a:r>
              <a:rPr lang="en-US" altLang="zh-CN" sz="2800" dirty="0" err="1">
                <a:solidFill>
                  <a:schemeClr val="bg1"/>
                </a:solidFill>
              </a:rPr>
              <a:t>Tathágata</a:t>
            </a:r>
            <a:r>
              <a:rPr lang="en-US" altLang="zh-CN" sz="2800" dirty="0">
                <a:solidFill>
                  <a:schemeClr val="bg1"/>
                </a:solidFill>
              </a:rPr>
              <a:t>-hood the same as the soul-substance that is taught by the philosophers? The Divine Atman as taught by them is also claimed to be eternal, inscrutable, unchanging, and imperishable. Is there, or is there not a difference?</a:t>
            </a:r>
          </a:p>
        </p:txBody>
      </p:sp>
    </p:spTree>
    <p:extLst>
      <p:ext uri="{BB962C8B-B14F-4D97-AF65-F5344CB8AC3E}">
        <p14:creationId xmlns:p14="http://schemas.microsoft.com/office/powerpoint/2010/main" val="4060793146"/>
      </p:ext>
    </p:extLst>
  </p:cSld>
  <p:clrMapOvr>
    <a:overrideClrMapping bg1="lt1" tx1="dk1" bg2="lt2" tx2="dk2" accent1="accent1" accent2="accent2" accent3="accent3" accent4="accent4" accent5="accent5" accent6="accent6" hlink="hlink" folHlink="folHlink"/>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E74FCEF-3960-5169-ADF8-6F8F876543C6}"/>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08DC28C9-16B7-DF4E-3EAB-C8EA8B4FBC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255C219-EEA2-4BD2-5D66-91D49C1C3726}"/>
              </a:ext>
            </a:extLst>
          </p:cNvPr>
          <p:cNvSpPr txBox="1"/>
          <p:nvPr/>
        </p:nvSpPr>
        <p:spPr>
          <a:xfrm>
            <a:off x="477788"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Blessed One replied: No, Mahamati, my Womb of </a:t>
            </a:r>
            <a:r>
              <a:rPr lang="en-US" altLang="zh-CN" sz="2800" dirty="0" err="1">
                <a:solidFill>
                  <a:schemeClr val="bg1"/>
                </a:solidFill>
              </a:rPr>
              <a:t>Tathágata</a:t>
            </a:r>
            <a:r>
              <a:rPr lang="en-US" altLang="zh-CN" sz="2800" dirty="0">
                <a:solidFill>
                  <a:schemeClr val="bg1"/>
                </a:solidFill>
              </a:rPr>
              <a:t>-hood is not the same as the Divine Atman as taught by the philosophers. What I teach is </a:t>
            </a:r>
            <a:r>
              <a:rPr lang="en-US" altLang="zh-CN" sz="2800" dirty="0" err="1">
                <a:solidFill>
                  <a:schemeClr val="bg1"/>
                </a:solidFill>
              </a:rPr>
              <a:t>Tathágata</a:t>
            </a:r>
            <a:r>
              <a:rPr lang="en-US" altLang="zh-CN" sz="2800" dirty="0">
                <a:solidFill>
                  <a:schemeClr val="bg1"/>
                </a:solidFill>
              </a:rPr>
              <a:t>-hood in the sense of Dharmakaya, Ultimate Oneness, Nirvana, emptiness, unborn-ness, unqualified ness, devoid of will-effort. The reason why I teach the doctrine of </a:t>
            </a:r>
            <a:r>
              <a:rPr lang="en-US" altLang="zh-CN" sz="2800" dirty="0" err="1">
                <a:solidFill>
                  <a:schemeClr val="bg1"/>
                </a:solidFill>
              </a:rPr>
              <a:t>Tathágata</a:t>
            </a:r>
            <a:r>
              <a:rPr lang="en-US" altLang="zh-CN" sz="2800" dirty="0">
                <a:solidFill>
                  <a:schemeClr val="bg1"/>
                </a:solidFill>
              </a:rPr>
              <a:t>-hood is to cause the ignorant and simple-minded to lay aside their fears as they listen to the teaching of ego-less-ness and come to understand the state of non-discrimination and imageless-ness. </a:t>
            </a:r>
          </a:p>
        </p:txBody>
      </p:sp>
    </p:spTree>
    <p:extLst>
      <p:ext uri="{BB962C8B-B14F-4D97-AF65-F5344CB8AC3E}">
        <p14:creationId xmlns:p14="http://schemas.microsoft.com/office/powerpoint/2010/main" val="692485468"/>
      </p:ext>
    </p:extLst>
  </p:cSld>
  <p:clrMapOvr>
    <a:overrideClrMapping bg1="lt1" tx1="dk1" bg2="lt2" tx2="dk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ADD0803-BEDE-5F7B-A7BE-F33DC69ACC5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5195A5FF-86F4-B64E-6435-E6B3FB5C611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3CED504A-5150-6F72-2331-7D7D4831BD10}"/>
              </a:ext>
            </a:extLst>
          </p:cNvPr>
          <p:cNvSpPr txBox="1"/>
          <p:nvPr/>
        </p:nvSpPr>
        <p:spPr>
          <a:xfrm>
            <a:off x="342773" y="1556792"/>
            <a:ext cx="11503278" cy="3649589"/>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religious teaching of the </a:t>
            </a:r>
            <a:r>
              <a:rPr lang="en-US" altLang="zh-CN" sz="2800" dirty="0" err="1">
                <a:solidFill>
                  <a:schemeClr val="bg1"/>
                </a:solidFill>
              </a:rPr>
              <a:t>Tathágatas</a:t>
            </a:r>
            <a:r>
              <a:rPr lang="en-US" altLang="zh-CN" sz="2800" dirty="0">
                <a:solidFill>
                  <a:schemeClr val="bg1"/>
                </a:solidFill>
              </a:rPr>
              <a:t> are just like a potter making various vessels by his own skill of hand with the aid of rod, water and thread, out of the one mass of clay, so the </a:t>
            </a:r>
            <a:r>
              <a:rPr lang="en-US" altLang="zh-CN" sz="2800" dirty="0" err="1">
                <a:solidFill>
                  <a:schemeClr val="bg1"/>
                </a:solidFill>
              </a:rPr>
              <a:t>Tathágatas</a:t>
            </a:r>
            <a:r>
              <a:rPr lang="en-US" altLang="zh-CN" sz="2800" dirty="0">
                <a:solidFill>
                  <a:schemeClr val="bg1"/>
                </a:solidFill>
              </a:rPr>
              <a:t> by their command of skillful means issuing from Noble Wisdom, by various terms, expressions, and symbols, preach the twofold ego-less-ness in order to remove the last trace of discrimination that is preventing disciples from attaining a self-realization of Noble Wisdom.</a:t>
            </a:r>
          </a:p>
        </p:txBody>
      </p:sp>
    </p:spTree>
    <p:extLst>
      <p:ext uri="{BB962C8B-B14F-4D97-AF65-F5344CB8AC3E}">
        <p14:creationId xmlns:p14="http://schemas.microsoft.com/office/powerpoint/2010/main" val="1285039808"/>
      </p:ext>
    </p:extLst>
  </p:cSld>
  <p:clrMapOvr>
    <a:overrideClrMapping bg1="lt1" tx1="dk1" bg2="lt2" tx2="dk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BEE9FA8-0CD8-A8A9-CEA7-F6EBD6D06140}"/>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0EB9628F-0758-E87A-4EFF-8638FA3AF23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7C6F2751-61D8-7550-CFE4-B1734BEB818C}"/>
              </a:ext>
            </a:extLst>
          </p:cNvPr>
          <p:cNvSpPr txBox="1"/>
          <p:nvPr/>
        </p:nvSpPr>
        <p:spPr>
          <a:xfrm>
            <a:off x="342773" y="1340768"/>
            <a:ext cx="11503278" cy="4675511"/>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doctrine of the </a:t>
            </a:r>
            <a:r>
              <a:rPr lang="en-US" altLang="zh-CN" sz="2800" dirty="0" err="1">
                <a:solidFill>
                  <a:schemeClr val="bg1"/>
                </a:solidFill>
              </a:rPr>
              <a:t>Tathágata</a:t>
            </a:r>
            <a:r>
              <a:rPr lang="en-US" altLang="zh-CN" sz="2800" dirty="0">
                <a:solidFill>
                  <a:schemeClr val="bg1"/>
                </a:solidFill>
              </a:rPr>
              <a:t>-womb is disclosed in order to awaken philosophers from their clinging to the notion of a Divine Atman as transcendental personality, so that their minds that have become attached to the imaginary notion of "soul" as being something self-existent may be quickly awakened to a state of perfect enlightenment. All such notions as causation, succession, atoms, primary elements, that make up personality, personal soul, Supreme Spirit, Sovereign God, Creator, are all figments of the imagination and manifestations of mind. No, Mahamati, the </a:t>
            </a:r>
            <a:r>
              <a:rPr lang="en-US" altLang="zh-CN" sz="2800" dirty="0" err="1">
                <a:solidFill>
                  <a:schemeClr val="bg1"/>
                </a:solidFill>
              </a:rPr>
              <a:t>Tathágata’s</a:t>
            </a:r>
            <a:r>
              <a:rPr lang="en-US" altLang="zh-CN" sz="2800" dirty="0">
                <a:solidFill>
                  <a:schemeClr val="bg1"/>
                </a:solidFill>
              </a:rPr>
              <a:t> doctrine of the Womb of </a:t>
            </a:r>
            <a:r>
              <a:rPr lang="en-US" altLang="zh-CN" sz="2800" dirty="0" err="1">
                <a:solidFill>
                  <a:schemeClr val="bg1"/>
                </a:solidFill>
              </a:rPr>
              <a:t>Tathágata</a:t>
            </a:r>
            <a:r>
              <a:rPr lang="en-US" altLang="zh-CN" sz="2800" dirty="0">
                <a:solidFill>
                  <a:schemeClr val="bg1"/>
                </a:solidFill>
              </a:rPr>
              <a:t>-hood is not the same as the philosopher’s Atman.</a:t>
            </a:r>
          </a:p>
        </p:txBody>
      </p:sp>
    </p:spTree>
    <p:extLst>
      <p:ext uri="{BB962C8B-B14F-4D97-AF65-F5344CB8AC3E}">
        <p14:creationId xmlns:p14="http://schemas.microsoft.com/office/powerpoint/2010/main" val="2797479600"/>
      </p:ext>
    </p:extLst>
  </p:cSld>
  <p:clrMapOvr>
    <a:overrideClrMapping bg1="lt1" tx1="dk1" bg2="lt2" tx2="dk2" accent1="accent1" accent2="accent2" accent3="accent3" accent4="accent4" accent5="accent5" accent6="accent6" hlink="hlink" folHlink="folHlink"/>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943BAD3-126C-8437-CAD1-C8D0E9E1D864}"/>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A078E2F1-B036-306C-2F25-B50B47A189C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C19C1F19-C33D-9116-F89E-380EDFA6D46C}"/>
              </a:ext>
            </a:extLst>
          </p:cNvPr>
          <p:cNvSpPr txBox="1"/>
          <p:nvPr/>
        </p:nvSpPr>
        <p:spPr>
          <a:xfrm>
            <a:off x="342773" y="1556792"/>
            <a:ext cx="11503278" cy="4162550"/>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The Bodhisattva is said to have well grasped the teaching of the </a:t>
            </a:r>
            <a:r>
              <a:rPr lang="en-US" altLang="zh-CN" sz="2800" dirty="0" err="1">
                <a:solidFill>
                  <a:schemeClr val="bg1"/>
                </a:solidFill>
              </a:rPr>
              <a:t>Tathágatas</a:t>
            </a:r>
            <a:r>
              <a:rPr lang="en-US" altLang="zh-CN" sz="2800" dirty="0">
                <a:solidFill>
                  <a:schemeClr val="bg1"/>
                </a:solidFill>
              </a:rPr>
              <a:t> when, all alone in a lonely place, by means of his Transcendental Intelligence, he walks the path leading to Nirvana. Thereon his mind will unfold by perceiving, thinking, meditating, and, abiding in the practice of concentration until he attains the "turning-about" at the source of habit-energy, he will thereafter lead a life of excellent deeds. His mind concentrated on the state of Buddhahood, he will become thoroughly conversant with the noble truth of self-realization; he will become perfect master of his own mind; </a:t>
            </a:r>
          </a:p>
        </p:txBody>
      </p:sp>
    </p:spTree>
    <p:extLst>
      <p:ext uri="{BB962C8B-B14F-4D97-AF65-F5344CB8AC3E}">
        <p14:creationId xmlns:p14="http://schemas.microsoft.com/office/powerpoint/2010/main" val="3313479028"/>
      </p:ext>
    </p:extLst>
  </p:cSld>
  <p:clrMapOvr>
    <a:overrideClrMapping bg1="lt1" tx1="dk1" bg2="lt2" tx2="dk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EEDE0BA-413D-A37E-9CE8-0A85D9F60E41}"/>
              </a:ext>
            </a:extLst>
          </p:cNvPr>
          <p:cNvSpPr/>
          <p:nvPr/>
        </p:nvSpPr>
        <p:spPr>
          <a:xfrm>
            <a:off x="117748" y="127626"/>
            <a:ext cx="4968552" cy="684490"/>
          </a:xfrm>
          <a:prstGeom prst="bevel">
            <a:avLst/>
          </a:prstGeom>
          <a:effectLst>
            <a:glow rad="76200">
              <a:schemeClr val="bg1">
                <a:alpha val="72000"/>
              </a:schemeClr>
            </a:glow>
          </a:effectLst>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The </a:t>
            </a:r>
            <a:r>
              <a:rPr lang="en-US" altLang="zh-TW" dirty="0" err="1">
                <a:solidFill>
                  <a:schemeClr val="bg1"/>
                </a:solidFill>
              </a:rPr>
              <a:t>Lankavatara</a:t>
            </a:r>
            <a:r>
              <a:rPr lang="en-US" altLang="zh-TW" dirty="0">
                <a:solidFill>
                  <a:schemeClr val="bg1"/>
                </a:solidFill>
              </a:rPr>
              <a:t> Sutra</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7BBF0A13-0238-36D4-9DD1-9C6F98F5188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backgroundMark x1="7463" y1="21429" x2="7463" y2="21429"/>
                        <a14:backgroundMark x1="89552" y1="14286" x2="89552" y2="14286"/>
                        <a14:backgroundMark x1="55224" y1="80357" x2="55224" y2="80357"/>
                        <a14:backgroundMark x1="7463" y1="82143" x2="7463" y2="82143"/>
                      </a14:backgroundRemoval>
                    </a14:imgEffect>
                  </a14:imgLayer>
                </a14:imgProps>
              </a:ext>
            </a:extLst>
          </a:blip>
          <a:stretch>
            <a:fillRect/>
          </a:stretch>
        </p:blipFill>
        <p:spPr>
          <a:xfrm>
            <a:off x="4294212" y="243918"/>
            <a:ext cx="638175" cy="533400"/>
          </a:xfrm>
          <a:prstGeom prst="rect">
            <a:avLst/>
          </a:prstGeom>
          <a:effectLst>
            <a:glow rad="76200">
              <a:schemeClr val="bg1">
                <a:alpha val="45000"/>
              </a:schemeClr>
            </a:glow>
          </a:effectLst>
        </p:spPr>
      </p:pic>
      <p:sp>
        <p:nvSpPr>
          <p:cNvPr id="6" name="文字方塊 5">
            <a:extLst>
              <a:ext uri="{FF2B5EF4-FFF2-40B4-BE49-F238E27FC236}">
                <a16:creationId xmlns:a16="http://schemas.microsoft.com/office/drawing/2014/main" id="{620E17D5-BAFE-9535-6BE1-A39B33FAAA8C}"/>
              </a:ext>
            </a:extLst>
          </p:cNvPr>
          <p:cNvSpPr txBox="1"/>
          <p:nvPr/>
        </p:nvSpPr>
        <p:spPr>
          <a:xfrm>
            <a:off x="541459" y="1187521"/>
            <a:ext cx="11503278" cy="2110706"/>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he will be like a gem radiating many colors; he will be able to assume bodies of transformation; he will be able to enter into the minds of all to help them; and; finally, by gradually ascending the stages he will become established in the perfect Transcendental Intelligence of the </a:t>
            </a:r>
            <a:r>
              <a:rPr lang="en-US" altLang="zh-CN" sz="2800" dirty="0" err="1">
                <a:solidFill>
                  <a:schemeClr val="bg1"/>
                </a:solidFill>
              </a:rPr>
              <a:t>Tathágatas</a:t>
            </a:r>
            <a:r>
              <a:rPr lang="en-US" altLang="zh-CN" sz="2800" dirty="0">
                <a:solidFill>
                  <a:schemeClr val="bg1"/>
                </a:solidFill>
              </a:rPr>
              <a:t>.</a:t>
            </a:r>
          </a:p>
        </p:txBody>
      </p:sp>
      <p:sp>
        <p:nvSpPr>
          <p:cNvPr id="7" name="文字方塊 6">
            <a:extLst>
              <a:ext uri="{FF2B5EF4-FFF2-40B4-BE49-F238E27FC236}">
                <a16:creationId xmlns:a16="http://schemas.microsoft.com/office/drawing/2014/main" id="{A45F4401-EB49-6FA1-86DD-CA488BE9D5BD}"/>
              </a:ext>
            </a:extLst>
          </p:cNvPr>
          <p:cNvSpPr txBox="1"/>
          <p:nvPr/>
        </p:nvSpPr>
        <p:spPr>
          <a:xfrm>
            <a:off x="549796" y="3541637"/>
            <a:ext cx="11503278" cy="2623667"/>
          </a:xfrm>
          <a:prstGeom prst="rect">
            <a:avLst/>
          </a:prstGeom>
          <a:noFill/>
        </p:spPr>
        <p:txBody>
          <a:bodyPr wrap="square" rtlCol="0">
            <a:spAutoFit/>
          </a:bodyPr>
          <a:lstStyle/>
          <a:p>
            <a:pPr>
              <a:lnSpc>
                <a:spcPts val="4000"/>
              </a:lnSpc>
              <a:spcAft>
                <a:spcPts val="2400"/>
              </a:spcAft>
            </a:pPr>
            <a:r>
              <a:rPr lang="en-US" altLang="zh-CN" sz="2800" dirty="0">
                <a:solidFill>
                  <a:schemeClr val="bg1"/>
                </a:solidFill>
              </a:rPr>
              <a:t>Nevertheless, Transcendental Intelligence (Arya-jnana) is not Noble Wisdom (Arya-</a:t>
            </a:r>
            <a:r>
              <a:rPr lang="en-US" altLang="zh-CN" sz="2800" dirty="0" err="1">
                <a:solidFill>
                  <a:schemeClr val="bg1"/>
                </a:solidFill>
              </a:rPr>
              <a:t>prajña</a:t>
            </a:r>
            <a:r>
              <a:rPr lang="en-US" altLang="zh-CN" sz="2800" dirty="0">
                <a:solidFill>
                  <a:schemeClr val="bg1"/>
                </a:solidFill>
              </a:rPr>
              <a:t>) itself, only an intuitive awareness of it. Noble Wisdom is a perfect state of imageless-ness; it is the Womb of "Suchness;" it is the all-conserving Divine Mind (Alaya-</a:t>
            </a:r>
            <a:r>
              <a:rPr lang="en-US" altLang="zh-CN" sz="2800" dirty="0" err="1">
                <a:solidFill>
                  <a:schemeClr val="bg1"/>
                </a:solidFill>
              </a:rPr>
              <a:t>Vijnana</a:t>
            </a:r>
            <a:r>
              <a:rPr lang="en-US" altLang="zh-CN" sz="2800" dirty="0">
                <a:solidFill>
                  <a:schemeClr val="bg1"/>
                </a:solidFill>
              </a:rPr>
              <a:t>), which in its pure Essence forever abides in perfect patience and undisturbed tranquility.</a:t>
            </a:r>
          </a:p>
        </p:txBody>
      </p:sp>
    </p:spTree>
    <p:extLst>
      <p:ext uri="{BB962C8B-B14F-4D97-AF65-F5344CB8AC3E}">
        <p14:creationId xmlns:p14="http://schemas.microsoft.com/office/powerpoint/2010/main" val="16197990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24636</TotalTime>
  <Words>9553</Words>
  <Application>Microsoft Office PowerPoint</Application>
  <PresentationFormat>自訂</PresentationFormat>
  <Paragraphs>241</Paragraphs>
  <Slides>92</Slides>
  <Notes>1</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92</vt:i4>
      </vt:variant>
    </vt:vector>
  </HeadingPairs>
  <TitlesOfParts>
    <vt:vector size="96" baseType="lpstr">
      <vt:lpstr>Arial</vt:lpstr>
      <vt:lpstr>Calibri</vt:lpstr>
      <vt:lpstr>Times New Roman</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750</cp:revision>
  <dcterms:created xsi:type="dcterms:W3CDTF">2019-12-17T19:51:00Z</dcterms:created>
  <dcterms:modified xsi:type="dcterms:W3CDTF">2025-06-24T16:09:55Z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