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Lst>
  <p:sldSz cx="7556500" cy="10693400"/>
  <p:notesSz cx="6858000" cy="9144000"/>
  <p:embeddedFontLst>
    <p:embeddedFont>
      <p:font typeface="Calibri" panose="020F0502020204030204" pitchFamily="34" charset="0"/>
      <p:regular r:id="rId8"/>
      <p:bold r:id="rId9"/>
      <p:italic r:id="rId10"/>
      <p:boldItalic r:id="rId11"/>
    </p:embeddedFont>
    <p:embeddedFont>
      <p:font typeface="Open Sans" panose="020B0606030504020204" pitchFamily="34" charset="0"/>
      <p:regular r:id="rId12"/>
      <p:bold r:id="rId13"/>
      <p:italic r:id="rId14"/>
      <p:boldItalic r:id="rId15"/>
    </p:embeddedFont>
    <p:embeddedFont>
      <p:font typeface="Open Sans Bold" panose="020B0806030504020204" charset="0"/>
      <p:regular r:id="rId16"/>
    </p:embeddedFont>
    <p:embeddedFont>
      <p:font typeface="Playfair Display" panose="00000500000000000000" pitchFamily="2" charset="0"/>
      <p:regular r:id="rId17"/>
      <p:bold r:id="rId18"/>
      <p:italic r:id="rId19"/>
      <p:boldItalic r:id="rId20"/>
    </p:embeddedFont>
    <p:embeddedFont>
      <p:font typeface="Playfair Display Bold Italics" panose="020B0604020202020204" charset="0"/>
      <p:regular r:id="rId21"/>
    </p:embeddedFont>
    <p:embeddedFont>
      <p:font typeface="SimSun" panose="02010600030101010101" pitchFamily="2" charset="-122"/>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69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223" autoAdjust="0"/>
    <p:restoredTop sz="94622" autoAdjust="0"/>
  </p:normalViewPr>
  <p:slideViewPr>
    <p:cSldViewPr>
      <p:cViewPr varScale="1">
        <p:scale>
          <a:sx n="70" d="100"/>
          <a:sy n="70" d="100"/>
        </p:scale>
        <p:origin x="361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font" Target="fonts/font11.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4.fntdata"/><Relationship Id="rId7" Type="http://schemas.openxmlformats.org/officeDocument/2006/relationships/slide" Target="slides/slide6.xml"/><Relationship Id="rId12" Type="http://schemas.openxmlformats.org/officeDocument/2006/relationships/font" Target="fonts/font5.fntdata"/><Relationship Id="rId17" Type="http://schemas.openxmlformats.org/officeDocument/2006/relationships/font" Target="fonts/font10.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9.fntdata"/><Relationship Id="rId20"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8.fntdata"/><Relationship Id="rId23" Type="http://schemas.openxmlformats.org/officeDocument/2006/relationships/presProps" Target="presProps.xml"/><Relationship Id="rId10" Type="http://schemas.openxmlformats.org/officeDocument/2006/relationships/font" Target="fonts/font3.fntdata"/><Relationship Id="rId19"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font" Target="fonts/font7.fntdata"/><Relationship Id="rId22" Type="http://schemas.openxmlformats.org/officeDocument/2006/relationships/font" Target="fonts/font15.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08-Feb-23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08-Feb-23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08-Feb-23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08-Feb-23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08-Feb-23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08-Feb-23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08-Feb-23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08-Feb-23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08-Feb-23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08-Feb-23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08-Feb-23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08-Feb-23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A69E"/>
        </a:solidFill>
        <a:effectLst/>
      </p:bgPr>
    </p:bg>
    <p:spTree>
      <p:nvGrpSpPr>
        <p:cNvPr id="1" name=""/>
        <p:cNvGrpSpPr/>
        <p:nvPr/>
      </p:nvGrpSpPr>
      <p:grpSpPr>
        <a:xfrm>
          <a:off x="0" y="0"/>
          <a:ext cx="0" cy="0"/>
          <a:chOff x="0" y="0"/>
          <a:chExt cx="0" cy="0"/>
        </a:xfrm>
      </p:grpSpPr>
      <p:pic>
        <p:nvPicPr>
          <p:cNvPr id="3" name="Picture 3"/>
          <p:cNvPicPr>
            <a:picLocks noChangeAspect="1"/>
          </p:cNvPicPr>
          <p:nvPr/>
        </p:nvPicPr>
        <p:blipFill>
          <a:blip r:embed="rId2"/>
          <a:srcRect/>
          <a:stretch>
            <a:fillRect/>
          </a:stretch>
        </p:blipFill>
        <p:spPr>
          <a:xfrm rot="-10800000">
            <a:off x="291653" y="410086"/>
            <a:ext cx="2389670" cy="2213432"/>
          </a:xfrm>
          <a:prstGeom prst="rect">
            <a:avLst/>
          </a:prstGeom>
        </p:spPr>
      </p:pic>
      <p:pic>
        <p:nvPicPr>
          <p:cNvPr id="4" name="Picture 4"/>
          <p:cNvPicPr>
            <a:picLocks noChangeAspect="1"/>
          </p:cNvPicPr>
          <p:nvPr/>
        </p:nvPicPr>
        <p:blipFill rotWithShape="1">
          <a:blip r:embed="rId3"/>
          <a:srcRect l="-1587"/>
          <a:stretch/>
        </p:blipFill>
        <p:spPr>
          <a:xfrm rot="5400000">
            <a:off x="2514207" y="6534591"/>
            <a:ext cx="3133462" cy="3653377"/>
          </a:xfrm>
          <a:prstGeom prst="rect">
            <a:avLst/>
          </a:prstGeom>
        </p:spPr>
      </p:pic>
      <p:grpSp>
        <p:nvGrpSpPr>
          <p:cNvPr id="6" name="Group 6"/>
          <p:cNvGrpSpPr/>
          <p:nvPr/>
        </p:nvGrpSpPr>
        <p:grpSpPr>
          <a:xfrm>
            <a:off x="882651" y="963570"/>
            <a:ext cx="3850974" cy="1572968"/>
            <a:chOff x="1032422" y="277621"/>
            <a:chExt cx="3780000" cy="2018036"/>
          </a:xfrm>
        </p:grpSpPr>
        <p:sp>
          <p:nvSpPr>
            <p:cNvPr id="7" name="TextBox 7"/>
            <p:cNvSpPr txBox="1"/>
            <p:nvPr/>
          </p:nvSpPr>
          <p:spPr>
            <a:xfrm>
              <a:off x="1147438" y="828089"/>
              <a:ext cx="3664984" cy="1467568"/>
            </a:xfrm>
            <a:prstGeom prst="rect">
              <a:avLst/>
            </a:prstGeom>
          </p:spPr>
          <p:txBody>
            <a:bodyPr wrap="square" lIns="0" tIns="0" rIns="0" bIns="0" rtlCol="0" anchor="t">
              <a:spAutoFit/>
            </a:bodyPr>
            <a:lstStyle/>
            <a:p>
              <a:pPr algn="ctr">
                <a:lnSpc>
                  <a:spcPts val="4441"/>
                </a:lnSpc>
              </a:pPr>
              <a:r>
                <a:rPr lang="en-US" sz="5400" dirty="0">
                  <a:solidFill>
                    <a:srgbClr val="FFFFFF"/>
                  </a:solidFill>
                  <a:latin typeface="Playfair Display Bold Italics"/>
                </a:rPr>
                <a:t>Valentine's Special</a:t>
              </a:r>
            </a:p>
          </p:txBody>
        </p:sp>
        <p:sp>
          <p:nvSpPr>
            <p:cNvPr id="8" name="TextBox 8"/>
            <p:cNvSpPr txBox="1"/>
            <p:nvPr/>
          </p:nvSpPr>
          <p:spPr>
            <a:xfrm>
              <a:off x="1032422" y="277621"/>
              <a:ext cx="3780000" cy="341972"/>
            </a:xfrm>
            <a:prstGeom prst="rect">
              <a:avLst/>
            </a:prstGeom>
          </p:spPr>
          <p:txBody>
            <a:bodyPr lIns="0" tIns="0" rIns="0" bIns="0" rtlCol="0" anchor="t">
              <a:spAutoFit/>
            </a:bodyPr>
            <a:lstStyle/>
            <a:p>
              <a:pPr algn="ctr">
                <a:lnSpc>
                  <a:spcPts val="2037"/>
                </a:lnSpc>
              </a:pPr>
              <a:r>
                <a:rPr lang="en-US" spc="258" dirty="0">
                  <a:solidFill>
                    <a:srgbClr val="FFFFFF"/>
                  </a:solidFill>
                  <a:latin typeface="Open Sans Bold"/>
                </a:rPr>
                <a:t>CELEBRATE!</a:t>
              </a:r>
            </a:p>
          </p:txBody>
        </p:sp>
      </p:grpSp>
      <p:sp>
        <p:nvSpPr>
          <p:cNvPr id="32" name="TextBox 31">
            <a:extLst>
              <a:ext uri="{FF2B5EF4-FFF2-40B4-BE49-F238E27FC236}">
                <a16:creationId xmlns:a16="http://schemas.microsoft.com/office/drawing/2014/main" id="{D2E2B4E0-02FA-42DD-B260-C6A29783F7B1}"/>
              </a:ext>
            </a:extLst>
          </p:cNvPr>
          <p:cNvSpPr txBox="1"/>
          <p:nvPr/>
        </p:nvSpPr>
        <p:spPr>
          <a:xfrm>
            <a:off x="318854" y="2821775"/>
            <a:ext cx="6888396" cy="4182363"/>
          </a:xfrm>
          <a:prstGeom prst="rect">
            <a:avLst/>
          </a:prstGeom>
          <a:noFill/>
        </p:spPr>
        <p:txBody>
          <a:bodyPr wrap="square">
            <a:spAutoFit/>
          </a:bodyPr>
          <a:lstStyle/>
          <a:p>
            <a:pPr algn="ctr">
              <a:lnSpc>
                <a:spcPct val="150000"/>
              </a:lnSpc>
            </a:pPr>
            <a:r>
              <a:rPr lang="en-US" b="0" i="0" dirty="0">
                <a:solidFill>
                  <a:srgbClr val="C00000"/>
                </a:solidFill>
                <a:effectLst/>
                <a:latin typeface="SimSun" panose="02010600030101010101" pitchFamily="2" charset="-122"/>
                <a:ea typeface="SimSun" panose="02010600030101010101" pitchFamily="2" charset="-122"/>
              </a:rPr>
              <a:t>Welcome to the hotel on this special occasion of Valentine's Day. We are thrilled to present to you our special menu, carefully crafted by our talented culinary team, with a focus on seasonal ingredients, local flavours, and modern cooking techniques.</a:t>
            </a:r>
          </a:p>
          <a:p>
            <a:pPr algn="ctr">
              <a:lnSpc>
                <a:spcPct val="150000"/>
              </a:lnSpc>
            </a:pPr>
            <a:r>
              <a:rPr lang="en-US" b="0" i="0" dirty="0">
                <a:solidFill>
                  <a:srgbClr val="C00000"/>
                </a:solidFill>
                <a:effectLst/>
                <a:latin typeface="SimSun" panose="02010600030101010101" pitchFamily="2" charset="-122"/>
                <a:ea typeface="SimSun" panose="02010600030101010101" pitchFamily="2" charset="-122"/>
              </a:rPr>
              <a:t>As you peruse the menu, we invite you to indulge in the delightful tastes and aromas, savour the moment, and make unforgettable memories with your loved one. Our goal is to provide you with an exceptional dining experience, one that is both romantic and memorable.</a:t>
            </a:r>
          </a:p>
        </p:txBody>
      </p:sp>
      <p:grpSp>
        <p:nvGrpSpPr>
          <p:cNvPr id="35" name="Group 34">
            <a:extLst>
              <a:ext uri="{FF2B5EF4-FFF2-40B4-BE49-F238E27FC236}">
                <a16:creationId xmlns:a16="http://schemas.microsoft.com/office/drawing/2014/main" id="{00977C8A-FD86-462B-B87E-E1E32F9B4896}"/>
              </a:ext>
            </a:extLst>
          </p:cNvPr>
          <p:cNvGrpSpPr/>
          <p:nvPr/>
        </p:nvGrpSpPr>
        <p:grpSpPr>
          <a:xfrm>
            <a:off x="4070" y="9928011"/>
            <a:ext cx="7552430" cy="765389"/>
            <a:chOff x="4071" y="9777136"/>
            <a:chExt cx="7552430" cy="918413"/>
          </a:xfrm>
        </p:grpSpPr>
        <p:pic>
          <p:nvPicPr>
            <p:cNvPr id="5" name="Picture 5"/>
            <p:cNvPicPr>
              <a:picLocks noChangeAspect="1"/>
            </p:cNvPicPr>
            <p:nvPr/>
          </p:nvPicPr>
          <p:blipFill>
            <a:blip r:embed="rId4"/>
            <a:srcRect t="65641"/>
            <a:stretch>
              <a:fillRect/>
            </a:stretch>
          </p:blipFill>
          <p:spPr>
            <a:xfrm>
              <a:off x="4071" y="9777136"/>
              <a:ext cx="3274779" cy="918413"/>
            </a:xfrm>
            <a:prstGeom prst="rect">
              <a:avLst/>
            </a:prstGeom>
          </p:spPr>
        </p:pic>
        <p:pic>
          <p:nvPicPr>
            <p:cNvPr id="33" name="Picture 5">
              <a:extLst>
                <a:ext uri="{FF2B5EF4-FFF2-40B4-BE49-F238E27FC236}">
                  <a16:creationId xmlns:a16="http://schemas.microsoft.com/office/drawing/2014/main" id="{D27C1C8B-ED9C-41E4-9435-B161A62F10D8}"/>
                </a:ext>
              </a:extLst>
            </p:cNvPr>
            <p:cNvPicPr>
              <a:picLocks noChangeAspect="1"/>
            </p:cNvPicPr>
            <p:nvPr/>
          </p:nvPicPr>
          <p:blipFill>
            <a:blip r:embed="rId4"/>
            <a:srcRect t="65641"/>
            <a:stretch>
              <a:fillRect/>
            </a:stretch>
          </p:blipFill>
          <p:spPr>
            <a:xfrm>
              <a:off x="3274779" y="9777136"/>
              <a:ext cx="3274779" cy="918413"/>
            </a:xfrm>
            <a:prstGeom prst="rect">
              <a:avLst/>
            </a:prstGeom>
          </p:spPr>
        </p:pic>
        <p:pic>
          <p:nvPicPr>
            <p:cNvPr id="34" name="Picture 5">
              <a:extLst>
                <a:ext uri="{FF2B5EF4-FFF2-40B4-BE49-F238E27FC236}">
                  <a16:creationId xmlns:a16="http://schemas.microsoft.com/office/drawing/2014/main" id="{DEFEDF56-1D1E-4D99-A7DD-5D9D4BB95D6E}"/>
                </a:ext>
              </a:extLst>
            </p:cNvPr>
            <p:cNvPicPr>
              <a:picLocks noChangeAspect="1"/>
            </p:cNvPicPr>
            <p:nvPr/>
          </p:nvPicPr>
          <p:blipFill rotWithShape="1">
            <a:blip r:embed="rId4"/>
            <a:srcRect t="65641" r="69252"/>
            <a:stretch/>
          </p:blipFill>
          <p:spPr>
            <a:xfrm>
              <a:off x="6549559" y="9777136"/>
              <a:ext cx="1006942" cy="918413"/>
            </a:xfrm>
            <a:prstGeom prst="rect">
              <a:avLst/>
            </a:prstGeom>
          </p:spPr>
        </p:pic>
      </p:grpSp>
      <p:pic>
        <p:nvPicPr>
          <p:cNvPr id="37" name="Picture 36">
            <a:extLst>
              <a:ext uri="{FF2B5EF4-FFF2-40B4-BE49-F238E27FC236}">
                <a16:creationId xmlns:a16="http://schemas.microsoft.com/office/drawing/2014/main" id="{AC39B1C5-6028-44C1-A495-CC13557B2DA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66832" y="413308"/>
            <a:ext cx="1958770" cy="1958770"/>
          </a:xfrm>
          <a:prstGeom prst="ellipse">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A69E"/>
        </a:solidFill>
        <a:effectLst/>
      </p:bgPr>
    </p:bg>
    <p:spTree>
      <p:nvGrpSpPr>
        <p:cNvPr id="1" name=""/>
        <p:cNvGrpSpPr/>
        <p:nvPr/>
      </p:nvGrpSpPr>
      <p:grpSpPr>
        <a:xfrm>
          <a:off x="0" y="0"/>
          <a:ext cx="0" cy="0"/>
          <a:chOff x="0" y="0"/>
          <a:chExt cx="0" cy="0"/>
        </a:xfrm>
      </p:grpSpPr>
      <p:grpSp>
        <p:nvGrpSpPr>
          <p:cNvPr id="18" name="Group 19">
            <a:extLst>
              <a:ext uri="{FF2B5EF4-FFF2-40B4-BE49-F238E27FC236}">
                <a16:creationId xmlns:a16="http://schemas.microsoft.com/office/drawing/2014/main" id="{4B674FFD-80F0-45A9-B189-EDF29EF20628}"/>
              </a:ext>
            </a:extLst>
          </p:cNvPr>
          <p:cNvGrpSpPr/>
          <p:nvPr/>
        </p:nvGrpSpPr>
        <p:grpSpPr>
          <a:xfrm>
            <a:off x="476493" y="2222500"/>
            <a:ext cx="6603513" cy="3769906"/>
            <a:chOff x="0" y="-38100"/>
            <a:chExt cx="4704630" cy="5026540"/>
          </a:xfrm>
        </p:grpSpPr>
        <p:sp>
          <p:nvSpPr>
            <p:cNvPr id="19" name="TextBox 20">
              <a:extLst>
                <a:ext uri="{FF2B5EF4-FFF2-40B4-BE49-F238E27FC236}">
                  <a16:creationId xmlns:a16="http://schemas.microsoft.com/office/drawing/2014/main" id="{199C3DEF-5DAC-4A48-BA9C-23A7BBA1B2F3}"/>
                </a:ext>
              </a:extLst>
            </p:cNvPr>
            <p:cNvSpPr txBox="1"/>
            <p:nvPr/>
          </p:nvSpPr>
          <p:spPr>
            <a:xfrm>
              <a:off x="9267" y="-38100"/>
              <a:ext cx="4695363" cy="512961"/>
            </a:xfrm>
            <a:prstGeom prst="rect">
              <a:avLst/>
            </a:prstGeom>
          </p:spPr>
          <p:txBody>
            <a:bodyPr lIns="0" tIns="0" rIns="0" bIns="0" rtlCol="0" anchor="t">
              <a:spAutoFit/>
            </a:bodyPr>
            <a:lstStyle/>
            <a:p>
              <a:pPr>
                <a:lnSpc>
                  <a:spcPts val="2967"/>
                </a:lnSpc>
              </a:pPr>
              <a:r>
                <a:rPr lang="en-US" sz="2800" b="1" spc="169" dirty="0">
                  <a:solidFill>
                    <a:srgbClr val="C00000"/>
                  </a:solidFill>
                  <a:latin typeface="Playfair Display"/>
                </a:rPr>
                <a:t>Starters</a:t>
              </a:r>
            </a:p>
          </p:txBody>
        </p:sp>
        <p:sp>
          <p:nvSpPr>
            <p:cNvPr id="20" name="TextBox 21">
              <a:extLst>
                <a:ext uri="{FF2B5EF4-FFF2-40B4-BE49-F238E27FC236}">
                  <a16:creationId xmlns:a16="http://schemas.microsoft.com/office/drawing/2014/main" id="{FC97719E-FAE1-447F-BCCE-384139BEE27C}"/>
                </a:ext>
              </a:extLst>
            </p:cNvPr>
            <p:cNvSpPr txBox="1"/>
            <p:nvPr/>
          </p:nvSpPr>
          <p:spPr>
            <a:xfrm>
              <a:off x="0" y="647937"/>
              <a:ext cx="4695363" cy="4340503"/>
            </a:xfrm>
            <a:prstGeom prst="rect">
              <a:avLst/>
            </a:prstGeom>
          </p:spPr>
          <p:txBody>
            <a:bodyPr wrap="square" lIns="0" tIns="0" rIns="0" bIns="0" rtlCol="0" anchor="t">
              <a:spAutoFit/>
            </a:bodyPr>
            <a:lstStyle/>
            <a:p>
              <a:pPr>
                <a:lnSpc>
                  <a:spcPts val="1695"/>
                </a:lnSpc>
              </a:pPr>
              <a:r>
                <a:rPr lang="en-US" sz="1200" b="1" spc="100" dirty="0">
                  <a:solidFill>
                    <a:schemeClr val="accent2">
                      <a:lumMod val="75000"/>
                    </a:schemeClr>
                  </a:solidFill>
                  <a:latin typeface="Open Sans"/>
                </a:rPr>
                <a:t>Grilled Peach and Burrata Salad </a:t>
              </a:r>
              <a:r>
                <a:rPr lang="en-US" sz="1200" spc="100" dirty="0">
                  <a:solidFill>
                    <a:schemeClr val="accent2">
                      <a:lumMod val="75000"/>
                    </a:schemeClr>
                  </a:solidFill>
                  <a:latin typeface="Open Sans"/>
                </a:rPr>
                <a:t>- A salad composed of juicy grilled peaches, creamy burrata cheese, crisp greens, and a balsamic reduction. Served with a sprinkle of toasted almonds and a drizzle of extra virgin olive oil. (V)</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Lobster Bisque </a:t>
              </a:r>
              <a:r>
                <a:rPr lang="en-US" sz="1200" spc="100" dirty="0">
                  <a:solidFill>
                    <a:schemeClr val="accent2">
                      <a:lumMod val="75000"/>
                    </a:schemeClr>
                  </a:solidFill>
                  <a:latin typeface="Open Sans"/>
                </a:rPr>
                <a:t>- A rich and velvety soup made with fresh lobster meat, cognac, and a touch of cream. Served with a garnish of crème fraîche and chives.</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Carpaccio of Beef </a:t>
              </a:r>
              <a:r>
                <a:rPr lang="en-US" sz="1200" spc="100" dirty="0">
                  <a:solidFill>
                    <a:schemeClr val="accent2">
                      <a:lumMod val="75000"/>
                    </a:schemeClr>
                  </a:solidFill>
                  <a:latin typeface="Open Sans"/>
                </a:rPr>
                <a:t>- Thinly sliced premium beef, drizzled with truffle oil, and sprinkled with grated parmesan cheese and rocket leaves. Served with toasted bread and a lemon wedge.</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Grilled Halloumi Skewers </a:t>
              </a:r>
              <a:r>
                <a:rPr lang="en-US" sz="1200" spc="100" dirty="0">
                  <a:solidFill>
                    <a:schemeClr val="accent2">
                      <a:lumMod val="75000"/>
                    </a:schemeClr>
                  </a:solidFill>
                  <a:latin typeface="Open Sans"/>
                </a:rPr>
                <a:t>- Marinated cubes of halloumi cheese, grilled to perfection and served with a side of mixed berry compote and mint chutney. (V, VG)</a:t>
              </a:r>
            </a:p>
          </p:txBody>
        </p:sp>
      </p:grpSp>
      <p:grpSp>
        <p:nvGrpSpPr>
          <p:cNvPr id="22" name="Group 19">
            <a:extLst>
              <a:ext uri="{FF2B5EF4-FFF2-40B4-BE49-F238E27FC236}">
                <a16:creationId xmlns:a16="http://schemas.microsoft.com/office/drawing/2014/main" id="{75F353B1-1B73-4DE7-BE38-3842D0D50C13}"/>
              </a:ext>
            </a:extLst>
          </p:cNvPr>
          <p:cNvGrpSpPr/>
          <p:nvPr/>
        </p:nvGrpSpPr>
        <p:grpSpPr>
          <a:xfrm>
            <a:off x="476493" y="6413500"/>
            <a:ext cx="6603513" cy="3551898"/>
            <a:chOff x="0" y="-38100"/>
            <a:chExt cx="4704630" cy="4735863"/>
          </a:xfrm>
        </p:grpSpPr>
        <p:sp>
          <p:nvSpPr>
            <p:cNvPr id="23" name="TextBox 20">
              <a:extLst>
                <a:ext uri="{FF2B5EF4-FFF2-40B4-BE49-F238E27FC236}">
                  <a16:creationId xmlns:a16="http://schemas.microsoft.com/office/drawing/2014/main" id="{62239784-0FF3-44FB-B784-FEDBEFD93672}"/>
                </a:ext>
              </a:extLst>
            </p:cNvPr>
            <p:cNvSpPr txBox="1"/>
            <p:nvPr/>
          </p:nvSpPr>
          <p:spPr>
            <a:xfrm>
              <a:off x="9267" y="-38100"/>
              <a:ext cx="4695363" cy="512961"/>
            </a:xfrm>
            <a:prstGeom prst="rect">
              <a:avLst/>
            </a:prstGeom>
          </p:spPr>
          <p:txBody>
            <a:bodyPr lIns="0" tIns="0" rIns="0" bIns="0" rtlCol="0" anchor="t">
              <a:spAutoFit/>
            </a:bodyPr>
            <a:lstStyle/>
            <a:p>
              <a:pPr>
                <a:lnSpc>
                  <a:spcPts val="2967"/>
                </a:lnSpc>
              </a:pPr>
              <a:r>
                <a:rPr lang="en-US" sz="2800" b="1" spc="169" dirty="0">
                  <a:solidFill>
                    <a:srgbClr val="C00000"/>
                  </a:solidFill>
                  <a:latin typeface="Playfair Display"/>
                </a:rPr>
                <a:t>Main Course</a:t>
              </a:r>
            </a:p>
          </p:txBody>
        </p:sp>
        <p:sp>
          <p:nvSpPr>
            <p:cNvPr id="24" name="TextBox 21">
              <a:extLst>
                <a:ext uri="{FF2B5EF4-FFF2-40B4-BE49-F238E27FC236}">
                  <a16:creationId xmlns:a16="http://schemas.microsoft.com/office/drawing/2014/main" id="{05602E44-F67C-4E82-B588-55330C404581}"/>
                </a:ext>
              </a:extLst>
            </p:cNvPr>
            <p:cNvSpPr txBox="1"/>
            <p:nvPr/>
          </p:nvSpPr>
          <p:spPr>
            <a:xfrm>
              <a:off x="0" y="647937"/>
              <a:ext cx="4695363" cy="4049826"/>
            </a:xfrm>
            <a:prstGeom prst="rect">
              <a:avLst/>
            </a:prstGeom>
          </p:spPr>
          <p:txBody>
            <a:bodyPr wrap="square" lIns="0" tIns="0" rIns="0" bIns="0" rtlCol="0" anchor="t">
              <a:spAutoFit/>
            </a:bodyPr>
            <a:lstStyle/>
            <a:p>
              <a:pPr>
                <a:lnSpc>
                  <a:spcPts val="1695"/>
                </a:lnSpc>
              </a:pPr>
              <a:r>
                <a:rPr lang="en-US" sz="1200" b="1" spc="100" dirty="0">
                  <a:solidFill>
                    <a:schemeClr val="accent2">
                      <a:lumMod val="75000"/>
                    </a:schemeClr>
                  </a:solidFill>
                  <a:latin typeface="Open Sans"/>
                </a:rPr>
                <a:t>Pan-Seared Sea Bass </a:t>
              </a:r>
              <a:r>
                <a:rPr lang="en-US" sz="1200" spc="100" dirty="0">
                  <a:solidFill>
                    <a:schemeClr val="accent2">
                      <a:lumMod val="75000"/>
                    </a:schemeClr>
                  </a:solidFill>
                  <a:latin typeface="Open Sans"/>
                </a:rPr>
                <a:t>- A perfectly cooked fillet of sea bass, served with a lemon and herb butter sauce, baby potatoes, and grilled asparagus.</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Rack of Lamb </a:t>
              </a:r>
              <a:r>
                <a:rPr lang="en-US" sz="1200" spc="100" dirty="0">
                  <a:solidFill>
                    <a:schemeClr val="accent2">
                      <a:lumMod val="75000"/>
                    </a:schemeClr>
                  </a:solidFill>
                  <a:latin typeface="Open Sans"/>
                </a:rPr>
                <a:t>- A juicy and tender rack of lamb, roasted to perfection and served with rosemary and garlic jus, creamy mashed potatoes, and sautéed seasonal vegetables.</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Wild Mushroom Risotto </a:t>
              </a:r>
              <a:r>
                <a:rPr lang="en-US" sz="1200" spc="100" dirty="0">
                  <a:solidFill>
                    <a:schemeClr val="accent2">
                      <a:lumMod val="75000"/>
                    </a:schemeClr>
                  </a:solidFill>
                  <a:latin typeface="Open Sans"/>
                </a:rPr>
                <a:t>- A creamy and comforting risotto, made with a variety of wild mushrooms, parmesan cheese, and white wine. Topped with a handful of rocket leaves and truffle oil. (V, VG)</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Beef Wellington </a:t>
              </a:r>
              <a:r>
                <a:rPr lang="en-US" sz="1200" spc="100" dirty="0">
                  <a:solidFill>
                    <a:schemeClr val="accent2">
                      <a:lumMod val="75000"/>
                    </a:schemeClr>
                  </a:solidFill>
                  <a:latin typeface="Open Sans"/>
                </a:rPr>
                <a:t>- A classic dish, made with succulent beef tenderloin, wrapped in a flaky puff pastry, and served with red wine sauce, roasted root vegetables, and a side of creamy mashed potatoes.</a:t>
              </a:r>
            </a:p>
          </p:txBody>
        </p:sp>
      </p:grpSp>
      <p:pic>
        <p:nvPicPr>
          <p:cNvPr id="25" name="Picture 24">
            <a:extLst>
              <a:ext uri="{FF2B5EF4-FFF2-40B4-BE49-F238E27FC236}">
                <a16:creationId xmlns:a16="http://schemas.microsoft.com/office/drawing/2014/main" id="{4FA475F0-0ADB-497D-860A-847073C98FC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84297" y="436799"/>
            <a:ext cx="1974897" cy="1974897"/>
          </a:xfrm>
          <a:prstGeom prst="ellipse">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A69E"/>
        </a:solidFill>
        <a:effectLst/>
      </p:bgPr>
    </p:bg>
    <p:spTree>
      <p:nvGrpSpPr>
        <p:cNvPr id="1" name=""/>
        <p:cNvGrpSpPr/>
        <p:nvPr/>
      </p:nvGrpSpPr>
      <p:grpSpPr>
        <a:xfrm>
          <a:off x="0" y="0"/>
          <a:ext cx="0" cy="0"/>
          <a:chOff x="0" y="0"/>
          <a:chExt cx="0" cy="0"/>
        </a:xfrm>
      </p:grpSpPr>
      <p:grpSp>
        <p:nvGrpSpPr>
          <p:cNvPr id="18" name="Group 19">
            <a:extLst>
              <a:ext uri="{FF2B5EF4-FFF2-40B4-BE49-F238E27FC236}">
                <a16:creationId xmlns:a16="http://schemas.microsoft.com/office/drawing/2014/main" id="{4B674FFD-80F0-45A9-B189-EDF29EF20628}"/>
              </a:ext>
            </a:extLst>
          </p:cNvPr>
          <p:cNvGrpSpPr/>
          <p:nvPr/>
        </p:nvGrpSpPr>
        <p:grpSpPr>
          <a:xfrm>
            <a:off x="476493" y="2222500"/>
            <a:ext cx="6603513" cy="3115881"/>
            <a:chOff x="0" y="-38100"/>
            <a:chExt cx="4704630" cy="4154507"/>
          </a:xfrm>
        </p:grpSpPr>
        <p:sp>
          <p:nvSpPr>
            <p:cNvPr id="19" name="TextBox 20">
              <a:extLst>
                <a:ext uri="{FF2B5EF4-FFF2-40B4-BE49-F238E27FC236}">
                  <a16:creationId xmlns:a16="http://schemas.microsoft.com/office/drawing/2014/main" id="{199C3DEF-5DAC-4A48-BA9C-23A7BBA1B2F3}"/>
                </a:ext>
              </a:extLst>
            </p:cNvPr>
            <p:cNvSpPr txBox="1"/>
            <p:nvPr/>
          </p:nvSpPr>
          <p:spPr>
            <a:xfrm>
              <a:off x="9267" y="-38100"/>
              <a:ext cx="4695363" cy="512961"/>
            </a:xfrm>
            <a:prstGeom prst="rect">
              <a:avLst/>
            </a:prstGeom>
          </p:spPr>
          <p:txBody>
            <a:bodyPr lIns="0" tIns="0" rIns="0" bIns="0" rtlCol="0" anchor="t">
              <a:spAutoFit/>
            </a:bodyPr>
            <a:lstStyle/>
            <a:p>
              <a:pPr>
                <a:lnSpc>
                  <a:spcPts val="2967"/>
                </a:lnSpc>
              </a:pPr>
              <a:r>
                <a:rPr lang="en-US" sz="2800" b="1" spc="169" dirty="0">
                  <a:solidFill>
                    <a:srgbClr val="C00000"/>
                  </a:solidFill>
                  <a:latin typeface="Playfair Display"/>
                </a:rPr>
                <a:t>Desserts</a:t>
              </a:r>
            </a:p>
          </p:txBody>
        </p:sp>
        <p:sp>
          <p:nvSpPr>
            <p:cNvPr id="20" name="TextBox 21">
              <a:extLst>
                <a:ext uri="{FF2B5EF4-FFF2-40B4-BE49-F238E27FC236}">
                  <a16:creationId xmlns:a16="http://schemas.microsoft.com/office/drawing/2014/main" id="{FC97719E-FAE1-447F-BCCE-384139BEE27C}"/>
                </a:ext>
              </a:extLst>
            </p:cNvPr>
            <p:cNvSpPr txBox="1"/>
            <p:nvPr/>
          </p:nvSpPr>
          <p:spPr>
            <a:xfrm>
              <a:off x="0" y="647937"/>
              <a:ext cx="4695363" cy="3468470"/>
            </a:xfrm>
            <a:prstGeom prst="rect">
              <a:avLst/>
            </a:prstGeom>
          </p:spPr>
          <p:txBody>
            <a:bodyPr wrap="square" lIns="0" tIns="0" rIns="0" bIns="0" rtlCol="0" anchor="t">
              <a:spAutoFit/>
            </a:bodyPr>
            <a:lstStyle/>
            <a:p>
              <a:pPr>
                <a:lnSpc>
                  <a:spcPts val="1695"/>
                </a:lnSpc>
              </a:pPr>
              <a:r>
                <a:rPr lang="en-US" sz="1200" b="1" spc="100" dirty="0">
                  <a:solidFill>
                    <a:schemeClr val="accent2">
                      <a:lumMod val="75000"/>
                    </a:schemeClr>
                  </a:solidFill>
                  <a:latin typeface="Open Sans"/>
                </a:rPr>
                <a:t>Dark Chocolate Fondant </a:t>
              </a:r>
              <a:r>
                <a:rPr lang="en-US" sz="1200" spc="100" dirty="0">
                  <a:solidFill>
                    <a:schemeClr val="accent2">
                      <a:lumMod val="75000"/>
                    </a:schemeClr>
                  </a:solidFill>
                  <a:latin typeface="Open Sans"/>
                </a:rPr>
                <a:t>- A warm and gooey dark chocolate fondant, served with a scoop of vanilla ice cream and a drizzle of warm chocolate sauce. - £8</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Strawberry and Champagne Sorbet </a:t>
              </a:r>
              <a:r>
                <a:rPr lang="en-US" sz="1200" spc="100" dirty="0">
                  <a:solidFill>
                    <a:schemeClr val="accent2">
                      <a:lumMod val="75000"/>
                    </a:schemeClr>
                  </a:solidFill>
                  <a:latin typeface="Open Sans"/>
                </a:rPr>
                <a:t>- A refreshing sorbet, made with ripe strawberries and Champagne, served with a sprinkle of fresh mint leaves. - £7</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Caramelized Pear and Almond Tart </a:t>
              </a:r>
              <a:r>
                <a:rPr lang="en-US" sz="1200" spc="100" dirty="0">
                  <a:solidFill>
                    <a:schemeClr val="accent2">
                      <a:lumMod val="75000"/>
                    </a:schemeClr>
                  </a:solidFill>
                  <a:latin typeface="Open Sans"/>
                </a:rPr>
                <a:t>- A flaky almond tart, filled with sliced caramelized pears and a hint of cinnamon, served with a dollop of crème fraîche. - £8</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Mixed Berry Cheesecake </a:t>
              </a:r>
              <a:r>
                <a:rPr lang="en-US" sz="1200" spc="100" dirty="0">
                  <a:solidFill>
                    <a:schemeClr val="accent2">
                      <a:lumMod val="75000"/>
                    </a:schemeClr>
                  </a:solidFill>
                  <a:latin typeface="Open Sans"/>
                </a:rPr>
                <a:t>- A creamy cheesecake, made with a mix of fresh berries, and served with a berry compote and a shortbread crumble. - £9</a:t>
              </a:r>
            </a:p>
          </p:txBody>
        </p:sp>
      </p:grpSp>
      <p:grpSp>
        <p:nvGrpSpPr>
          <p:cNvPr id="22" name="Group 19">
            <a:extLst>
              <a:ext uri="{FF2B5EF4-FFF2-40B4-BE49-F238E27FC236}">
                <a16:creationId xmlns:a16="http://schemas.microsoft.com/office/drawing/2014/main" id="{75F353B1-1B73-4DE7-BE38-3842D0D50C13}"/>
              </a:ext>
            </a:extLst>
          </p:cNvPr>
          <p:cNvGrpSpPr/>
          <p:nvPr/>
        </p:nvGrpSpPr>
        <p:grpSpPr>
          <a:xfrm>
            <a:off x="476493" y="5803900"/>
            <a:ext cx="6603513" cy="3769906"/>
            <a:chOff x="0" y="-38100"/>
            <a:chExt cx="4704630" cy="5026540"/>
          </a:xfrm>
        </p:grpSpPr>
        <p:sp>
          <p:nvSpPr>
            <p:cNvPr id="23" name="TextBox 20">
              <a:extLst>
                <a:ext uri="{FF2B5EF4-FFF2-40B4-BE49-F238E27FC236}">
                  <a16:creationId xmlns:a16="http://schemas.microsoft.com/office/drawing/2014/main" id="{62239784-0FF3-44FB-B784-FEDBEFD93672}"/>
                </a:ext>
              </a:extLst>
            </p:cNvPr>
            <p:cNvSpPr txBox="1"/>
            <p:nvPr/>
          </p:nvSpPr>
          <p:spPr>
            <a:xfrm>
              <a:off x="9267" y="-38100"/>
              <a:ext cx="4695363" cy="512961"/>
            </a:xfrm>
            <a:prstGeom prst="rect">
              <a:avLst/>
            </a:prstGeom>
          </p:spPr>
          <p:txBody>
            <a:bodyPr lIns="0" tIns="0" rIns="0" bIns="0" rtlCol="0" anchor="t">
              <a:spAutoFit/>
            </a:bodyPr>
            <a:lstStyle/>
            <a:p>
              <a:pPr>
                <a:lnSpc>
                  <a:spcPts val="2967"/>
                </a:lnSpc>
              </a:pPr>
              <a:r>
                <a:rPr lang="en-US" sz="2800" b="1" spc="169" dirty="0">
                  <a:solidFill>
                    <a:srgbClr val="C00000"/>
                  </a:solidFill>
                  <a:latin typeface="Playfair Display"/>
                </a:rPr>
                <a:t>Valentine's Day Specials</a:t>
              </a:r>
            </a:p>
          </p:txBody>
        </p:sp>
        <p:sp>
          <p:nvSpPr>
            <p:cNvPr id="24" name="TextBox 21">
              <a:extLst>
                <a:ext uri="{FF2B5EF4-FFF2-40B4-BE49-F238E27FC236}">
                  <a16:creationId xmlns:a16="http://schemas.microsoft.com/office/drawing/2014/main" id="{05602E44-F67C-4E82-B588-55330C404581}"/>
                </a:ext>
              </a:extLst>
            </p:cNvPr>
            <p:cNvSpPr txBox="1"/>
            <p:nvPr/>
          </p:nvSpPr>
          <p:spPr>
            <a:xfrm>
              <a:off x="0" y="647937"/>
              <a:ext cx="4695363" cy="4340503"/>
            </a:xfrm>
            <a:prstGeom prst="rect">
              <a:avLst/>
            </a:prstGeom>
          </p:spPr>
          <p:txBody>
            <a:bodyPr wrap="square" lIns="0" tIns="0" rIns="0" bIns="0" rtlCol="0" anchor="t">
              <a:spAutoFit/>
            </a:bodyPr>
            <a:lstStyle/>
            <a:p>
              <a:pPr>
                <a:lnSpc>
                  <a:spcPts val="1695"/>
                </a:lnSpc>
              </a:pPr>
              <a:r>
                <a:rPr lang="en-US" sz="1200" b="1" spc="100" dirty="0">
                  <a:solidFill>
                    <a:schemeClr val="accent2">
                      <a:lumMod val="75000"/>
                    </a:schemeClr>
                  </a:solidFill>
                  <a:latin typeface="Open Sans"/>
                </a:rPr>
                <a:t>Champagne and Chocolate Platter </a:t>
              </a:r>
              <a:r>
                <a:rPr lang="en-US" sz="1200" spc="100" dirty="0">
                  <a:solidFill>
                    <a:schemeClr val="accent2">
                      <a:lumMod val="75000"/>
                    </a:schemeClr>
                  </a:solidFill>
                  <a:latin typeface="Open Sans"/>
                </a:rPr>
                <a:t>- A selection of artisan chocolates, paired with a bottle of Champagne, served with fresh strawberries and roses. - £75 per couple</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Romantic 3-Course Dinner </a:t>
              </a:r>
              <a:r>
                <a:rPr lang="en-US" sz="1200" spc="100" dirty="0">
                  <a:solidFill>
                    <a:schemeClr val="accent2">
                      <a:lumMod val="75000"/>
                    </a:schemeClr>
                  </a:solidFill>
                  <a:latin typeface="Open Sans"/>
                </a:rPr>
                <a:t>- A special 3-course dinner, specially curated by our chef, with a choice of starters, main courses, and desserts. Including a rose for the lady, and a glass of Champagne for each person. - £85 per person</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Couple's Wine Tasting Experience </a:t>
              </a:r>
              <a:r>
                <a:rPr lang="en-US" sz="1200" spc="100" dirty="0">
                  <a:solidFill>
                    <a:schemeClr val="accent2">
                      <a:lumMod val="75000"/>
                    </a:schemeClr>
                  </a:solidFill>
                  <a:latin typeface="Open Sans"/>
                </a:rPr>
                <a:t>- A private wine-tasting experience, led by our sommelier, with a selection of 4 premium wines, paired with a range of cheeses, and charcuterie. - £100 per couple</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Love Bird's Picnic Basket </a:t>
              </a:r>
              <a:r>
                <a:rPr lang="en-US" sz="1200" spc="100" dirty="0">
                  <a:solidFill>
                    <a:schemeClr val="accent2">
                      <a:lumMod val="75000"/>
                    </a:schemeClr>
                  </a:solidFill>
                  <a:latin typeface="Open Sans"/>
                </a:rPr>
                <a:t>- A romantic picnic basket, filled with a selection of gourmet sandwiches, salads, sweets, and drinks. Served on a blanket, with a view of the hotel's gardens. - £65 per couple</a:t>
              </a:r>
            </a:p>
          </p:txBody>
        </p:sp>
      </p:grpSp>
      <p:pic>
        <p:nvPicPr>
          <p:cNvPr id="25" name="Picture 24">
            <a:extLst>
              <a:ext uri="{FF2B5EF4-FFF2-40B4-BE49-F238E27FC236}">
                <a16:creationId xmlns:a16="http://schemas.microsoft.com/office/drawing/2014/main" id="{4FA475F0-0ADB-497D-860A-847073C98FC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84297" y="436799"/>
            <a:ext cx="1974897" cy="1974897"/>
          </a:xfrm>
          <a:prstGeom prst="ellipse">
            <a:avLst/>
          </a:prstGeom>
        </p:spPr>
      </p:pic>
    </p:spTree>
    <p:extLst>
      <p:ext uri="{BB962C8B-B14F-4D97-AF65-F5344CB8AC3E}">
        <p14:creationId xmlns:p14="http://schemas.microsoft.com/office/powerpoint/2010/main" val="904168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A69E"/>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4FA475F0-0ADB-497D-860A-847073C98FC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84297" y="436799"/>
            <a:ext cx="1974897" cy="1974897"/>
          </a:xfrm>
          <a:prstGeom prst="ellipse">
            <a:avLst/>
          </a:prstGeom>
        </p:spPr>
      </p:pic>
      <p:grpSp>
        <p:nvGrpSpPr>
          <p:cNvPr id="2" name="Group 1">
            <a:extLst>
              <a:ext uri="{FF2B5EF4-FFF2-40B4-BE49-F238E27FC236}">
                <a16:creationId xmlns:a16="http://schemas.microsoft.com/office/drawing/2014/main" id="{C953D32E-E3E1-46B0-AC8A-4A6D2E381F3F}"/>
              </a:ext>
            </a:extLst>
          </p:cNvPr>
          <p:cNvGrpSpPr/>
          <p:nvPr/>
        </p:nvGrpSpPr>
        <p:grpSpPr>
          <a:xfrm>
            <a:off x="441059" y="2603500"/>
            <a:ext cx="6674382" cy="6474399"/>
            <a:chOff x="476493" y="2222500"/>
            <a:chExt cx="6674382" cy="6474399"/>
          </a:xfrm>
        </p:grpSpPr>
        <p:sp>
          <p:nvSpPr>
            <p:cNvPr id="19" name="TextBox 20">
              <a:extLst>
                <a:ext uri="{FF2B5EF4-FFF2-40B4-BE49-F238E27FC236}">
                  <a16:creationId xmlns:a16="http://schemas.microsoft.com/office/drawing/2014/main" id="{199C3DEF-5DAC-4A48-BA9C-23A7BBA1B2F3}"/>
                </a:ext>
              </a:extLst>
            </p:cNvPr>
            <p:cNvSpPr txBox="1"/>
            <p:nvPr/>
          </p:nvSpPr>
          <p:spPr>
            <a:xfrm>
              <a:off x="489500" y="2222500"/>
              <a:ext cx="6590506" cy="384721"/>
            </a:xfrm>
            <a:prstGeom prst="rect">
              <a:avLst/>
            </a:prstGeom>
          </p:spPr>
          <p:txBody>
            <a:bodyPr lIns="0" tIns="0" rIns="0" bIns="0" rtlCol="0" anchor="t">
              <a:spAutoFit/>
            </a:bodyPr>
            <a:lstStyle/>
            <a:p>
              <a:pPr>
                <a:lnSpc>
                  <a:spcPts val="2967"/>
                </a:lnSpc>
              </a:pPr>
              <a:r>
                <a:rPr lang="en-US" sz="2800" b="1" spc="169" dirty="0">
                  <a:solidFill>
                    <a:srgbClr val="C00000"/>
                  </a:solidFill>
                  <a:latin typeface="Playfair Display"/>
                </a:rPr>
                <a:t>Beverages</a:t>
              </a:r>
            </a:p>
          </p:txBody>
        </p:sp>
        <p:sp>
          <p:nvSpPr>
            <p:cNvPr id="20" name="TextBox 21">
              <a:extLst>
                <a:ext uri="{FF2B5EF4-FFF2-40B4-BE49-F238E27FC236}">
                  <a16:creationId xmlns:a16="http://schemas.microsoft.com/office/drawing/2014/main" id="{FC97719E-FAE1-447F-BCCE-384139BEE27C}"/>
                </a:ext>
              </a:extLst>
            </p:cNvPr>
            <p:cNvSpPr txBox="1"/>
            <p:nvPr/>
          </p:nvSpPr>
          <p:spPr>
            <a:xfrm>
              <a:off x="476493" y="2737028"/>
              <a:ext cx="2615957" cy="4781437"/>
            </a:xfrm>
            <a:prstGeom prst="rect">
              <a:avLst/>
            </a:prstGeom>
          </p:spPr>
          <p:txBody>
            <a:bodyPr wrap="square" lIns="0" tIns="0" rIns="0" bIns="0" rtlCol="0" anchor="t">
              <a:spAutoFit/>
            </a:bodyPr>
            <a:lstStyle/>
            <a:p>
              <a:pPr>
                <a:lnSpc>
                  <a:spcPts val="1695"/>
                </a:lnSpc>
              </a:pPr>
              <a:r>
                <a:rPr lang="en-US" sz="1200" b="1" spc="100" dirty="0">
                  <a:solidFill>
                    <a:schemeClr val="accent2">
                      <a:lumMod val="75000"/>
                    </a:schemeClr>
                  </a:solidFill>
                  <a:latin typeface="Open Sans"/>
                </a:rPr>
                <a:t>Soft Drinks - £3</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Coca-Cola</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Diet Coca-Cola</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Sprite</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Fanta</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Ginger Ale</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Tonic Water</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Soda Water</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Cranberry Juice</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Orange Juice</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Apple Juice</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Hot Drinks - £3.50</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Espresso</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Americano</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Cappuccino</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Latte</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Mocha</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Hot Chocolate</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Earl Grey Tea</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Green Tea</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Herbal Tea</a:t>
              </a:r>
            </a:p>
          </p:txBody>
        </p:sp>
        <p:sp>
          <p:nvSpPr>
            <p:cNvPr id="9" name="TextBox 21">
              <a:extLst>
                <a:ext uri="{FF2B5EF4-FFF2-40B4-BE49-F238E27FC236}">
                  <a16:creationId xmlns:a16="http://schemas.microsoft.com/office/drawing/2014/main" id="{7ABD72EF-7270-4D0C-99CC-F2C06DA2E4FD}"/>
                </a:ext>
              </a:extLst>
            </p:cNvPr>
            <p:cNvSpPr txBox="1"/>
            <p:nvPr/>
          </p:nvSpPr>
          <p:spPr>
            <a:xfrm>
              <a:off x="3168650" y="2607411"/>
              <a:ext cx="3982225" cy="6089488"/>
            </a:xfrm>
            <a:prstGeom prst="rect">
              <a:avLst/>
            </a:prstGeom>
          </p:spPr>
          <p:txBody>
            <a:bodyPr wrap="square" lIns="0" tIns="0" rIns="0" bIns="0" rtlCol="0" anchor="t">
              <a:spAutoFit/>
            </a:bodyPr>
            <a:lstStyle/>
            <a:p>
              <a:pPr>
                <a:lnSpc>
                  <a:spcPts val="1695"/>
                </a:lnSpc>
              </a:pPr>
              <a:r>
                <a:rPr lang="en-US" sz="1200" b="1" spc="100" dirty="0">
                  <a:solidFill>
                    <a:schemeClr val="accent2">
                      <a:lumMod val="75000"/>
                    </a:schemeClr>
                  </a:solidFill>
                  <a:latin typeface="Open Sans"/>
                </a:rPr>
                <a:t>Wine by the Glass - Starting at £6</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Prosecco</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White Wine</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Rose Wine</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Red Wine</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Wine by the Bottle - Starting at £25</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Prosecco</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White Wine</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Rose Wine</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Red Wine</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Champagne by the Glass - Starting at £12</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Brut</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Rose</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Champagne by the Bottle - Starting at £55</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Brut</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Rose</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Cocktails - £10</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Margarita</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Manhattan</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Martini</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Daiquiri</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Mojito</a:t>
              </a:r>
            </a:p>
            <a:p>
              <a:pPr marL="171450" indent="-171450">
                <a:lnSpc>
                  <a:spcPts val="1695"/>
                </a:lnSpc>
                <a:buFont typeface="Arial" panose="020B0604020202020204" pitchFamily="34" charset="0"/>
                <a:buChar char="•"/>
              </a:pPr>
              <a:r>
                <a:rPr lang="en-US" sz="1200" spc="100" dirty="0">
                  <a:solidFill>
                    <a:schemeClr val="accent2">
                      <a:lumMod val="75000"/>
                    </a:schemeClr>
                  </a:solidFill>
                  <a:latin typeface="Open Sans"/>
                </a:rPr>
                <a:t>Long Island Iced Tea</a:t>
              </a:r>
            </a:p>
          </p:txBody>
        </p:sp>
      </p:grpSp>
    </p:spTree>
    <p:extLst>
      <p:ext uri="{BB962C8B-B14F-4D97-AF65-F5344CB8AC3E}">
        <p14:creationId xmlns:p14="http://schemas.microsoft.com/office/powerpoint/2010/main" val="1396254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A69E"/>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4FA475F0-0ADB-497D-860A-847073C98FC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84297" y="436799"/>
            <a:ext cx="1974897" cy="1974897"/>
          </a:xfrm>
          <a:prstGeom prst="ellipse">
            <a:avLst/>
          </a:prstGeom>
        </p:spPr>
      </p:pic>
      <p:grpSp>
        <p:nvGrpSpPr>
          <p:cNvPr id="2" name="Group 1">
            <a:extLst>
              <a:ext uri="{FF2B5EF4-FFF2-40B4-BE49-F238E27FC236}">
                <a16:creationId xmlns:a16="http://schemas.microsoft.com/office/drawing/2014/main" id="{C953D32E-E3E1-46B0-AC8A-4A6D2E381F3F}"/>
              </a:ext>
            </a:extLst>
          </p:cNvPr>
          <p:cNvGrpSpPr/>
          <p:nvPr/>
        </p:nvGrpSpPr>
        <p:grpSpPr>
          <a:xfrm>
            <a:off x="441059" y="2603500"/>
            <a:ext cx="6638947" cy="5799694"/>
            <a:chOff x="476493" y="2222500"/>
            <a:chExt cx="6638947" cy="5799694"/>
          </a:xfrm>
        </p:grpSpPr>
        <p:sp>
          <p:nvSpPr>
            <p:cNvPr id="19" name="TextBox 20">
              <a:extLst>
                <a:ext uri="{FF2B5EF4-FFF2-40B4-BE49-F238E27FC236}">
                  <a16:creationId xmlns:a16="http://schemas.microsoft.com/office/drawing/2014/main" id="{199C3DEF-5DAC-4A48-BA9C-23A7BBA1B2F3}"/>
                </a:ext>
              </a:extLst>
            </p:cNvPr>
            <p:cNvSpPr txBox="1"/>
            <p:nvPr/>
          </p:nvSpPr>
          <p:spPr>
            <a:xfrm>
              <a:off x="489500" y="2222500"/>
              <a:ext cx="6590506" cy="384721"/>
            </a:xfrm>
            <a:prstGeom prst="rect">
              <a:avLst/>
            </a:prstGeom>
          </p:spPr>
          <p:txBody>
            <a:bodyPr lIns="0" tIns="0" rIns="0" bIns="0" rtlCol="0" anchor="t">
              <a:spAutoFit/>
            </a:bodyPr>
            <a:lstStyle/>
            <a:p>
              <a:pPr>
                <a:lnSpc>
                  <a:spcPts val="2967"/>
                </a:lnSpc>
              </a:pPr>
              <a:r>
                <a:rPr lang="en-US" sz="2800" b="1" spc="169" dirty="0">
                  <a:solidFill>
                    <a:srgbClr val="C00000"/>
                  </a:solidFill>
                  <a:latin typeface="Playfair Display"/>
                </a:rPr>
                <a:t>Indications</a:t>
              </a:r>
            </a:p>
          </p:txBody>
        </p:sp>
        <p:sp>
          <p:nvSpPr>
            <p:cNvPr id="20" name="TextBox 21">
              <a:extLst>
                <a:ext uri="{FF2B5EF4-FFF2-40B4-BE49-F238E27FC236}">
                  <a16:creationId xmlns:a16="http://schemas.microsoft.com/office/drawing/2014/main" id="{FC97719E-FAE1-447F-BCCE-384139BEE27C}"/>
                </a:ext>
              </a:extLst>
            </p:cNvPr>
            <p:cNvSpPr txBox="1"/>
            <p:nvPr/>
          </p:nvSpPr>
          <p:spPr>
            <a:xfrm>
              <a:off x="476493" y="2737028"/>
              <a:ext cx="6603513" cy="3691395"/>
            </a:xfrm>
            <a:prstGeom prst="rect">
              <a:avLst/>
            </a:prstGeom>
          </p:spPr>
          <p:txBody>
            <a:bodyPr wrap="square" lIns="0" tIns="0" rIns="0" bIns="0" rtlCol="0" anchor="t">
              <a:spAutoFit/>
            </a:bodyPr>
            <a:lstStyle/>
            <a:p>
              <a:pPr>
                <a:lnSpc>
                  <a:spcPts val="1695"/>
                </a:lnSpc>
              </a:pPr>
              <a:r>
                <a:rPr lang="en-US" sz="1200" b="1" spc="100" dirty="0">
                  <a:solidFill>
                    <a:schemeClr val="accent2">
                      <a:lumMod val="75000"/>
                    </a:schemeClr>
                  </a:solidFill>
                  <a:latin typeface="Open Sans"/>
                </a:rPr>
                <a:t>Vegetarian (V) </a:t>
              </a:r>
              <a:r>
                <a:rPr lang="en-US" sz="1200" spc="100" dirty="0">
                  <a:solidFill>
                    <a:schemeClr val="accent2">
                      <a:lumMod val="75000"/>
                    </a:schemeClr>
                  </a:solidFill>
                  <a:latin typeface="Open Sans"/>
                </a:rPr>
                <a:t>- Indicates dishes that are suitable for vegetarians.</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Vegan (VG) </a:t>
              </a:r>
              <a:r>
                <a:rPr lang="en-US" sz="1200" spc="100" dirty="0">
                  <a:solidFill>
                    <a:schemeClr val="accent2">
                      <a:lumMod val="75000"/>
                    </a:schemeClr>
                  </a:solidFill>
                  <a:latin typeface="Open Sans"/>
                </a:rPr>
                <a:t>- Indicates dishes that are suitable for vegans.</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Alcohol (A) </a:t>
              </a:r>
              <a:r>
                <a:rPr lang="en-US" sz="1200" spc="100" dirty="0">
                  <a:solidFill>
                    <a:schemeClr val="accent2">
                      <a:lumMod val="75000"/>
                    </a:schemeClr>
                  </a:solidFill>
                  <a:latin typeface="Open Sans"/>
                </a:rPr>
                <a:t>- Indicates dishes that contain alcohol.</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Gluten-Free (GF) </a:t>
              </a:r>
              <a:r>
                <a:rPr lang="en-US" sz="1200" spc="100" dirty="0">
                  <a:solidFill>
                    <a:schemeClr val="accent2">
                      <a:lumMod val="75000"/>
                    </a:schemeClr>
                  </a:solidFill>
                  <a:latin typeface="Open Sans"/>
                </a:rPr>
                <a:t>- Indicates dishes that are suitable for people with gluten intolerance.</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Dairy-Free (DF</a:t>
              </a:r>
              <a:r>
                <a:rPr lang="en-US" sz="1200" spc="100" dirty="0">
                  <a:solidFill>
                    <a:schemeClr val="accent2">
                      <a:lumMod val="75000"/>
                    </a:schemeClr>
                  </a:solidFill>
                  <a:latin typeface="Open Sans"/>
                </a:rPr>
                <a:t>) - Indicates dishes that are suitable for people who are lactose intolerant.</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Nut-Free (NF) </a:t>
              </a:r>
              <a:r>
                <a:rPr lang="en-US" sz="1200" spc="100" dirty="0">
                  <a:solidFill>
                    <a:schemeClr val="accent2">
                      <a:lumMod val="75000"/>
                    </a:schemeClr>
                  </a:solidFill>
                  <a:latin typeface="Open Sans"/>
                </a:rPr>
                <a:t>- Indicates dishes that are suitable for people with nut allergies.</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Spicy (S) </a:t>
              </a:r>
              <a:r>
                <a:rPr lang="en-US" sz="1200" spc="100" dirty="0">
                  <a:solidFill>
                    <a:schemeClr val="accent2">
                      <a:lumMod val="75000"/>
                    </a:schemeClr>
                  </a:solidFill>
                  <a:latin typeface="Open Sans"/>
                </a:rPr>
                <a:t>- Indicates dishes that are spicy.</a:t>
              </a:r>
            </a:p>
            <a:p>
              <a:pPr>
                <a:lnSpc>
                  <a:spcPts val="1695"/>
                </a:lnSpc>
              </a:pPr>
              <a:endParaRPr lang="en-US" sz="1200" spc="100" dirty="0">
                <a:solidFill>
                  <a:schemeClr val="accent2">
                    <a:lumMod val="75000"/>
                  </a:schemeClr>
                </a:solidFill>
                <a:latin typeface="Open Sans"/>
              </a:endParaRPr>
            </a:p>
            <a:p>
              <a:pPr>
                <a:lnSpc>
                  <a:spcPts val="1695"/>
                </a:lnSpc>
              </a:pPr>
              <a:r>
                <a:rPr lang="en-US" sz="1200" b="1" spc="100" dirty="0">
                  <a:solidFill>
                    <a:schemeClr val="accent2">
                      <a:lumMod val="75000"/>
                    </a:schemeClr>
                  </a:solidFill>
                  <a:latin typeface="Open Sans"/>
                </a:rPr>
                <a:t>Price</a:t>
              </a:r>
              <a:r>
                <a:rPr lang="en-US" sz="1200" spc="100" dirty="0">
                  <a:solidFill>
                    <a:schemeClr val="accent2">
                      <a:lumMod val="75000"/>
                    </a:schemeClr>
                  </a:solidFill>
                  <a:latin typeface="Open Sans"/>
                </a:rPr>
                <a:t> - The price of each dish is clearly indicated, in pounds (£).</a:t>
              </a:r>
            </a:p>
          </p:txBody>
        </p:sp>
        <p:sp>
          <p:nvSpPr>
            <p:cNvPr id="7" name="TextBox 21">
              <a:extLst>
                <a:ext uri="{FF2B5EF4-FFF2-40B4-BE49-F238E27FC236}">
                  <a16:creationId xmlns:a16="http://schemas.microsoft.com/office/drawing/2014/main" id="{281BE96E-5439-4A6C-A853-2B0EA3E2C1A7}"/>
                </a:ext>
              </a:extLst>
            </p:cNvPr>
            <p:cNvSpPr txBox="1"/>
            <p:nvPr/>
          </p:nvSpPr>
          <p:spPr>
            <a:xfrm>
              <a:off x="511927" y="6946900"/>
              <a:ext cx="6603513" cy="1075294"/>
            </a:xfrm>
            <a:prstGeom prst="rect">
              <a:avLst/>
            </a:prstGeom>
          </p:spPr>
          <p:txBody>
            <a:bodyPr wrap="square" lIns="0" tIns="0" rIns="0" bIns="0" rtlCol="0" anchor="t">
              <a:spAutoFit/>
            </a:bodyPr>
            <a:lstStyle/>
            <a:p>
              <a:pPr algn="ctr">
                <a:lnSpc>
                  <a:spcPts val="1695"/>
                </a:lnSpc>
              </a:pPr>
              <a:r>
                <a:rPr lang="en-US" sz="1200" b="1" spc="100" dirty="0">
                  <a:solidFill>
                    <a:schemeClr val="accent2">
                      <a:lumMod val="75000"/>
                    </a:schemeClr>
                  </a:solidFill>
                  <a:latin typeface="Open Sans"/>
                </a:rPr>
                <a:t>Thank you for choosing to dine with us on this special occasion. We are </a:t>
              </a:r>
              <a:r>
                <a:rPr lang="en-US" sz="1200" b="1" spc="100" dirty="0" err="1">
                  <a:solidFill>
                    <a:schemeClr val="accent2">
                      <a:lumMod val="75000"/>
                    </a:schemeClr>
                  </a:solidFill>
                  <a:latin typeface="Open Sans"/>
                </a:rPr>
                <a:t>honoured</a:t>
              </a:r>
              <a:r>
                <a:rPr lang="en-US" sz="1200" b="1" spc="100" dirty="0">
                  <a:solidFill>
                    <a:schemeClr val="accent2">
                      <a:lumMod val="75000"/>
                    </a:schemeClr>
                  </a:solidFill>
                  <a:latin typeface="Open Sans"/>
                </a:rPr>
                <a:t> to be a part of your celebration and hope that you have a memorable experience. From the delicious food to the impeccable service, we strive to make your visit truly unforgettable. We look forward to serving you again soon.</a:t>
              </a:r>
              <a:endParaRPr lang="en-US" sz="1200" spc="100" dirty="0">
                <a:solidFill>
                  <a:schemeClr val="accent2">
                    <a:lumMod val="75000"/>
                  </a:schemeClr>
                </a:solidFill>
                <a:latin typeface="Open Sans"/>
              </a:endParaRPr>
            </a:p>
          </p:txBody>
        </p:sp>
      </p:grpSp>
    </p:spTree>
    <p:extLst>
      <p:ext uri="{BB962C8B-B14F-4D97-AF65-F5344CB8AC3E}">
        <p14:creationId xmlns:p14="http://schemas.microsoft.com/office/powerpoint/2010/main" val="1585962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A69E"/>
        </a:solidFill>
        <a:effectLst/>
      </p:bgPr>
    </p:bg>
    <p:spTree>
      <p:nvGrpSpPr>
        <p:cNvPr id="1" name=""/>
        <p:cNvGrpSpPr/>
        <p:nvPr/>
      </p:nvGrpSpPr>
      <p:grpSpPr>
        <a:xfrm>
          <a:off x="0" y="0"/>
          <a:ext cx="0" cy="0"/>
          <a:chOff x="0" y="0"/>
          <a:chExt cx="0" cy="0"/>
        </a:xfrm>
      </p:grpSpPr>
      <p:sp>
        <p:nvSpPr>
          <p:cNvPr id="19" name="TextBox 20">
            <a:extLst>
              <a:ext uri="{FF2B5EF4-FFF2-40B4-BE49-F238E27FC236}">
                <a16:creationId xmlns:a16="http://schemas.microsoft.com/office/drawing/2014/main" id="{199C3DEF-5DAC-4A48-BA9C-23A7BBA1B2F3}"/>
              </a:ext>
            </a:extLst>
          </p:cNvPr>
          <p:cNvSpPr txBox="1"/>
          <p:nvPr/>
        </p:nvSpPr>
        <p:spPr>
          <a:xfrm>
            <a:off x="482997" y="546100"/>
            <a:ext cx="6590506" cy="384721"/>
          </a:xfrm>
          <a:prstGeom prst="rect">
            <a:avLst/>
          </a:prstGeom>
        </p:spPr>
        <p:txBody>
          <a:bodyPr lIns="0" tIns="0" rIns="0" bIns="0" rtlCol="0" anchor="t">
            <a:spAutoFit/>
          </a:bodyPr>
          <a:lstStyle/>
          <a:p>
            <a:pPr>
              <a:lnSpc>
                <a:spcPts val="2967"/>
              </a:lnSpc>
            </a:pPr>
            <a:r>
              <a:rPr lang="en-US" sz="2800" b="1" spc="169" dirty="0">
                <a:solidFill>
                  <a:srgbClr val="C00000"/>
                </a:solidFill>
                <a:latin typeface="Playfair Display"/>
              </a:rPr>
              <a:t>References</a:t>
            </a:r>
          </a:p>
        </p:txBody>
      </p:sp>
      <p:sp>
        <p:nvSpPr>
          <p:cNvPr id="8" name="TextBox 7">
            <a:extLst>
              <a:ext uri="{FF2B5EF4-FFF2-40B4-BE49-F238E27FC236}">
                <a16:creationId xmlns:a16="http://schemas.microsoft.com/office/drawing/2014/main" id="{7214C0B4-2D48-4A43-A8F4-C891A5A0003B}"/>
              </a:ext>
            </a:extLst>
          </p:cNvPr>
          <p:cNvSpPr txBox="1"/>
          <p:nvPr/>
        </p:nvSpPr>
        <p:spPr>
          <a:xfrm>
            <a:off x="481954" y="1079500"/>
            <a:ext cx="6590505" cy="6152903"/>
          </a:xfrm>
          <a:prstGeom prst="rect">
            <a:avLst/>
          </a:prstGeom>
          <a:noFill/>
        </p:spPr>
        <p:txBody>
          <a:bodyPr wrap="square">
            <a:spAutoFit/>
          </a:bodyPr>
          <a:lstStyle/>
          <a:p>
            <a:pPr marL="0" marR="0">
              <a:lnSpc>
                <a:spcPct val="150000"/>
              </a:lnSpc>
              <a:spcBef>
                <a:spcPts val="0"/>
              </a:spcBef>
              <a:spcAft>
                <a:spcPts val="1200"/>
              </a:spcAft>
            </a:pPr>
            <a:r>
              <a:rPr lang="en-GB" sz="1200" dirty="0">
                <a:solidFill>
                  <a:srgbClr val="953735"/>
                </a:solidFill>
                <a:effectLst/>
                <a:latin typeface="Arial" panose="020B0604020202020204" pitchFamily="34" charset="0"/>
                <a:ea typeface="Times New Roman" panose="02020603050405020304" pitchFamily="18" charset="0"/>
              </a:rPr>
              <a:t>Cousins, J., </a:t>
            </a:r>
            <a:r>
              <a:rPr lang="en-GB" sz="1200" dirty="0" err="1">
                <a:solidFill>
                  <a:srgbClr val="953735"/>
                </a:solidFill>
                <a:effectLst/>
                <a:latin typeface="Arial" panose="020B0604020202020204" pitchFamily="34" charset="0"/>
                <a:ea typeface="Times New Roman" panose="02020603050405020304" pitchFamily="18" charset="0"/>
              </a:rPr>
              <a:t>Foskett</a:t>
            </a:r>
            <a:r>
              <a:rPr lang="en-GB" sz="1200" dirty="0">
                <a:solidFill>
                  <a:srgbClr val="953735"/>
                </a:solidFill>
                <a:effectLst/>
                <a:latin typeface="Arial" panose="020B0604020202020204" pitchFamily="34" charset="0"/>
                <a:ea typeface="Times New Roman" panose="02020603050405020304" pitchFamily="18" charset="0"/>
              </a:rPr>
              <a:t>, D., Graham, D. and Hollier, A. (2022). </a:t>
            </a:r>
            <a:r>
              <a:rPr lang="en-GB" sz="1200" i="1" dirty="0">
                <a:solidFill>
                  <a:srgbClr val="953735"/>
                </a:solidFill>
                <a:effectLst/>
                <a:latin typeface="Arial" panose="020B0604020202020204" pitchFamily="34" charset="0"/>
                <a:ea typeface="Times New Roman" panose="02020603050405020304" pitchFamily="18" charset="0"/>
              </a:rPr>
              <a:t>Food and Beverage Management</a:t>
            </a:r>
            <a:r>
              <a:rPr lang="en-GB" sz="1200" dirty="0">
                <a:solidFill>
                  <a:srgbClr val="953735"/>
                </a:solidFill>
                <a:effectLst/>
                <a:latin typeface="Arial" panose="020B0604020202020204" pitchFamily="34" charset="0"/>
                <a:ea typeface="Times New Roman" panose="02020603050405020304" pitchFamily="18" charset="0"/>
              </a:rPr>
              <a:t>. Goodfellow Publishers Ltd.</a:t>
            </a:r>
            <a:endParaRPr lang="en-GB" sz="12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GB" sz="1200" dirty="0">
                <a:solidFill>
                  <a:srgbClr val="953735"/>
                </a:solidFill>
                <a:effectLst/>
                <a:latin typeface="Arial" panose="020B0604020202020204" pitchFamily="34" charset="0"/>
                <a:ea typeface="Times New Roman" panose="02020603050405020304" pitchFamily="18" charset="0"/>
              </a:rPr>
              <a:t>Heller, S. (2022). </a:t>
            </a:r>
            <a:r>
              <a:rPr lang="en-GB" sz="1200" i="1" dirty="0">
                <a:solidFill>
                  <a:srgbClr val="953735"/>
                </a:solidFill>
                <a:effectLst/>
                <a:latin typeface="Arial" panose="020B0604020202020204" pitchFamily="34" charset="0"/>
                <a:ea typeface="Times New Roman" panose="02020603050405020304" pitchFamily="18" charset="0"/>
              </a:rPr>
              <a:t>Menu Design in Europe</a:t>
            </a:r>
            <a:r>
              <a:rPr lang="en-GB" sz="1200" dirty="0">
                <a:solidFill>
                  <a:srgbClr val="953735"/>
                </a:solidFill>
                <a:effectLst/>
                <a:latin typeface="Arial" panose="020B0604020202020204" pitchFamily="34" charset="0"/>
                <a:ea typeface="Times New Roman" panose="02020603050405020304" pitchFamily="18" charset="0"/>
              </a:rPr>
              <a:t>. Taschen.</a:t>
            </a:r>
            <a:endParaRPr lang="en-GB" sz="12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GB" sz="1200" dirty="0">
                <a:solidFill>
                  <a:srgbClr val="953735"/>
                </a:solidFill>
                <a:effectLst/>
                <a:latin typeface="Arial" panose="020B0604020202020204" pitchFamily="34" charset="0"/>
                <a:ea typeface="Times New Roman" panose="02020603050405020304" pitchFamily="18" charset="0"/>
              </a:rPr>
              <a:t>Heller, S., </a:t>
            </a:r>
            <a:r>
              <a:rPr lang="en-GB" sz="1200" dirty="0" err="1">
                <a:solidFill>
                  <a:srgbClr val="953735"/>
                </a:solidFill>
                <a:effectLst/>
                <a:latin typeface="Arial" panose="020B0604020202020204" pitchFamily="34" charset="0"/>
                <a:ea typeface="Times New Roman" panose="02020603050405020304" pitchFamily="18" charset="0"/>
              </a:rPr>
              <a:t>Heimann</a:t>
            </a:r>
            <a:r>
              <a:rPr lang="en-GB" sz="1200" dirty="0">
                <a:solidFill>
                  <a:srgbClr val="953735"/>
                </a:solidFill>
                <a:effectLst/>
                <a:latin typeface="Arial" panose="020B0604020202020204" pitchFamily="34" charset="0"/>
                <a:ea typeface="Times New Roman" panose="02020603050405020304" pitchFamily="18" charset="0"/>
              </a:rPr>
              <a:t>, J. and </a:t>
            </a:r>
            <a:r>
              <a:rPr lang="en-GB" sz="1200" dirty="0" err="1">
                <a:solidFill>
                  <a:srgbClr val="953735"/>
                </a:solidFill>
                <a:effectLst/>
                <a:latin typeface="Arial" panose="020B0604020202020204" pitchFamily="34" charset="0"/>
                <a:ea typeface="Times New Roman" panose="02020603050405020304" pitchFamily="18" charset="0"/>
              </a:rPr>
              <a:t>Mariani</a:t>
            </a:r>
            <a:r>
              <a:rPr lang="en-GB" sz="1200" dirty="0">
                <a:solidFill>
                  <a:srgbClr val="953735"/>
                </a:solidFill>
                <a:effectLst/>
                <a:latin typeface="Arial" panose="020B0604020202020204" pitchFamily="34" charset="0"/>
                <a:ea typeface="Times New Roman" panose="02020603050405020304" pitchFamily="18" charset="0"/>
              </a:rPr>
              <a:t>, J.F. (2018). </a:t>
            </a:r>
            <a:r>
              <a:rPr lang="en-GB" sz="1200" i="1" dirty="0">
                <a:solidFill>
                  <a:srgbClr val="953735"/>
                </a:solidFill>
                <a:effectLst/>
                <a:latin typeface="Arial" panose="020B0604020202020204" pitchFamily="34" charset="0"/>
                <a:ea typeface="Times New Roman" panose="02020603050405020304" pitchFamily="18" charset="0"/>
              </a:rPr>
              <a:t>Menu design in America : a visual and culinary history of graphic styles and design, 1850-1985</a:t>
            </a:r>
            <a:r>
              <a:rPr lang="en-GB" sz="1200" dirty="0">
                <a:solidFill>
                  <a:srgbClr val="953735"/>
                </a:solidFill>
                <a:effectLst/>
                <a:latin typeface="Arial" panose="020B0604020202020204" pitchFamily="34" charset="0"/>
                <a:ea typeface="Times New Roman" panose="02020603050405020304" pitchFamily="18" charset="0"/>
              </a:rPr>
              <a:t>. Cologne: Taschen.</a:t>
            </a:r>
            <a:endParaRPr lang="en-GB" sz="12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GB" sz="1200" dirty="0">
                <a:solidFill>
                  <a:srgbClr val="953735"/>
                </a:solidFill>
                <a:effectLst/>
                <a:latin typeface="Arial" panose="020B0604020202020204" pitchFamily="34" charset="0"/>
                <a:ea typeface="Times New Roman" panose="02020603050405020304" pitchFamily="18" charset="0"/>
              </a:rPr>
              <a:t>Ho, K., </a:t>
            </a:r>
            <a:r>
              <a:rPr lang="en-GB" sz="1200" dirty="0" err="1">
                <a:solidFill>
                  <a:srgbClr val="953735"/>
                </a:solidFill>
                <a:effectLst/>
                <a:latin typeface="Arial" panose="020B0604020202020204" pitchFamily="34" charset="0"/>
                <a:ea typeface="Times New Roman" panose="02020603050405020304" pitchFamily="18" charset="0"/>
              </a:rPr>
              <a:t>Hortacsu</a:t>
            </a:r>
            <a:r>
              <a:rPr lang="en-GB" sz="1200" dirty="0">
                <a:solidFill>
                  <a:srgbClr val="953735"/>
                </a:solidFill>
                <a:effectLst/>
                <a:latin typeface="Arial" panose="020B0604020202020204" pitchFamily="34" charset="0"/>
                <a:ea typeface="Times New Roman" panose="02020603050405020304" pitchFamily="18" charset="0"/>
              </a:rPr>
              <a:t>, A. and </a:t>
            </a:r>
            <a:r>
              <a:rPr lang="en-GB" sz="1200" dirty="0" err="1">
                <a:solidFill>
                  <a:srgbClr val="953735"/>
                </a:solidFill>
                <a:effectLst/>
                <a:latin typeface="Arial" panose="020B0604020202020204" pitchFamily="34" charset="0"/>
                <a:ea typeface="Times New Roman" panose="02020603050405020304" pitchFamily="18" charset="0"/>
              </a:rPr>
              <a:t>Lizzeri</a:t>
            </a:r>
            <a:r>
              <a:rPr lang="en-GB" sz="1200" dirty="0">
                <a:solidFill>
                  <a:srgbClr val="953735"/>
                </a:solidFill>
                <a:effectLst/>
                <a:latin typeface="Arial" panose="020B0604020202020204" pitchFamily="34" charset="0"/>
                <a:ea typeface="Times New Roman" panose="02020603050405020304" pitchFamily="18" charset="0"/>
              </a:rPr>
              <a:t>, A. (2021). </a:t>
            </a:r>
            <a:r>
              <a:rPr lang="en-GB" sz="1200" i="1" dirty="0">
                <a:solidFill>
                  <a:srgbClr val="953735"/>
                </a:solidFill>
                <a:effectLst/>
                <a:latin typeface="Arial" panose="020B0604020202020204" pitchFamily="34" charset="0"/>
                <a:ea typeface="Times New Roman" panose="02020603050405020304" pitchFamily="18" charset="0"/>
              </a:rPr>
              <a:t>Handbook of Industrial Organization</a:t>
            </a:r>
            <a:r>
              <a:rPr lang="en-GB" sz="1200" dirty="0">
                <a:solidFill>
                  <a:srgbClr val="953735"/>
                </a:solidFill>
                <a:effectLst/>
                <a:latin typeface="Arial" panose="020B0604020202020204" pitchFamily="34" charset="0"/>
                <a:ea typeface="Times New Roman" panose="02020603050405020304" pitchFamily="18" charset="0"/>
              </a:rPr>
              <a:t>. San Diego: Elsevier Science &amp; Technology.</a:t>
            </a:r>
            <a:endParaRPr lang="en-GB" sz="12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GB" sz="1200" dirty="0" err="1">
                <a:solidFill>
                  <a:srgbClr val="953735"/>
                </a:solidFill>
                <a:effectLst/>
                <a:latin typeface="Arial" panose="020B0604020202020204" pitchFamily="34" charset="0"/>
                <a:ea typeface="Times New Roman" panose="02020603050405020304" pitchFamily="18" charset="0"/>
              </a:rPr>
              <a:t>Itamar</a:t>
            </a:r>
            <a:r>
              <a:rPr lang="en-GB" sz="1200" dirty="0">
                <a:solidFill>
                  <a:srgbClr val="953735"/>
                </a:solidFill>
                <a:effectLst/>
                <a:latin typeface="Arial" panose="020B0604020202020204" pitchFamily="34" charset="0"/>
                <a:ea typeface="Times New Roman" panose="02020603050405020304" pitchFamily="18" charset="0"/>
              </a:rPr>
              <a:t> </a:t>
            </a:r>
            <a:r>
              <a:rPr lang="en-GB" sz="1200" dirty="0" err="1">
                <a:solidFill>
                  <a:srgbClr val="953735"/>
                </a:solidFill>
                <a:effectLst/>
                <a:latin typeface="Arial" panose="020B0604020202020204" pitchFamily="34" charset="0"/>
                <a:ea typeface="Times New Roman" panose="02020603050405020304" pitchFamily="18" charset="0"/>
              </a:rPr>
              <a:t>Srulovich</a:t>
            </a:r>
            <a:r>
              <a:rPr lang="en-GB" sz="1200" dirty="0">
                <a:solidFill>
                  <a:srgbClr val="953735"/>
                </a:solidFill>
                <a:effectLst/>
                <a:latin typeface="Arial" panose="020B0604020202020204" pitchFamily="34" charset="0"/>
                <a:ea typeface="Times New Roman" panose="02020603050405020304" pitchFamily="18" charset="0"/>
              </a:rPr>
              <a:t> and Packer, S. (2015). </a:t>
            </a:r>
            <a:r>
              <a:rPr lang="en-GB" sz="1200" i="1" dirty="0">
                <a:solidFill>
                  <a:srgbClr val="953735"/>
                </a:solidFill>
                <a:effectLst/>
                <a:latin typeface="Arial" panose="020B0604020202020204" pitchFamily="34" charset="0"/>
                <a:ea typeface="Times New Roman" panose="02020603050405020304" pitchFamily="18" charset="0"/>
              </a:rPr>
              <a:t>Honey &amp; Co.</a:t>
            </a:r>
            <a:r>
              <a:rPr lang="en-GB" sz="1200" dirty="0">
                <a:solidFill>
                  <a:srgbClr val="953735"/>
                </a:solidFill>
                <a:effectLst/>
                <a:latin typeface="Arial" panose="020B0604020202020204" pitchFamily="34" charset="0"/>
                <a:ea typeface="Times New Roman" panose="02020603050405020304" pitchFamily="18" charset="0"/>
              </a:rPr>
              <a:t> Little, Brown.</a:t>
            </a:r>
            <a:endParaRPr lang="en-GB" sz="12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GB" sz="1200" dirty="0">
                <a:solidFill>
                  <a:srgbClr val="953735"/>
                </a:solidFill>
                <a:effectLst/>
                <a:latin typeface="Arial" panose="020B0604020202020204" pitchFamily="34" charset="0"/>
                <a:ea typeface="Times New Roman" panose="02020603050405020304" pitchFamily="18" charset="0"/>
              </a:rPr>
              <a:t>Lawrence, M. and Friel, S. (2020). </a:t>
            </a:r>
            <a:r>
              <a:rPr lang="en-GB" sz="1200" i="1" dirty="0">
                <a:solidFill>
                  <a:srgbClr val="953735"/>
                </a:solidFill>
                <a:effectLst/>
                <a:latin typeface="Arial" panose="020B0604020202020204" pitchFamily="34" charset="0"/>
                <a:ea typeface="Times New Roman" panose="02020603050405020304" pitchFamily="18" charset="0"/>
              </a:rPr>
              <a:t>Healthy and sustainable food systems</a:t>
            </a:r>
            <a:r>
              <a:rPr lang="en-GB" sz="1200" dirty="0">
                <a:solidFill>
                  <a:srgbClr val="953735"/>
                </a:solidFill>
                <a:effectLst/>
                <a:latin typeface="Arial" panose="020B0604020202020204" pitchFamily="34" charset="0"/>
                <a:ea typeface="Times New Roman" panose="02020603050405020304" pitchFamily="18" charset="0"/>
              </a:rPr>
              <a:t>. Abingdon, Oxon ; New York, Ny: Routledge.</a:t>
            </a:r>
            <a:endParaRPr lang="en-GB" sz="12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GB" sz="1200" dirty="0">
                <a:solidFill>
                  <a:srgbClr val="953735"/>
                </a:solidFill>
                <a:effectLst/>
                <a:latin typeface="Arial" panose="020B0604020202020204" pitchFamily="34" charset="0"/>
                <a:ea typeface="Times New Roman" panose="02020603050405020304" pitchFamily="18" charset="0"/>
              </a:rPr>
              <a:t>Lister, S., </a:t>
            </a:r>
            <a:r>
              <a:rPr lang="en-GB" sz="1200" dirty="0" err="1">
                <a:solidFill>
                  <a:srgbClr val="953735"/>
                </a:solidFill>
                <a:effectLst/>
                <a:latin typeface="Arial" panose="020B0604020202020204" pitchFamily="34" charset="0"/>
                <a:ea typeface="Times New Roman" panose="02020603050405020304" pitchFamily="18" charset="0"/>
              </a:rPr>
              <a:t>Hofland</a:t>
            </a:r>
            <a:r>
              <a:rPr lang="en-GB" sz="1200" dirty="0">
                <a:solidFill>
                  <a:srgbClr val="953735"/>
                </a:solidFill>
                <a:effectLst/>
                <a:latin typeface="Arial" panose="020B0604020202020204" pitchFamily="34" charset="0"/>
                <a:ea typeface="Times New Roman" panose="02020603050405020304" pitchFamily="18" charset="0"/>
              </a:rPr>
              <a:t>, J., Grafton, H. and Wilson, C. (2021). </a:t>
            </a:r>
            <a:r>
              <a:rPr lang="en-GB" sz="1200" i="1" dirty="0">
                <a:solidFill>
                  <a:srgbClr val="953735"/>
                </a:solidFill>
                <a:effectLst/>
                <a:latin typeface="Arial" panose="020B0604020202020204" pitchFamily="34" charset="0"/>
                <a:ea typeface="Times New Roman" panose="02020603050405020304" pitchFamily="18" charset="0"/>
              </a:rPr>
              <a:t>The Royal Marsden Manual of Clinical Nursing Procedures, Student Edition</a:t>
            </a:r>
            <a:r>
              <a:rPr lang="en-GB" sz="1200" dirty="0">
                <a:solidFill>
                  <a:srgbClr val="953735"/>
                </a:solidFill>
                <a:effectLst/>
                <a:latin typeface="Arial" panose="020B0604020202020204" pitchFamily="34" charset="0"/>
                <a:ea typeface="Times New Roman" panose="02020603050405020304" pitchFamily="18" charset="0"/>
              </a:rPr>
              <a:t>. John Wiley &amp; Sons.</a:t>
            </a:r>
            <a:endParaRPr lang="en-GB" sz="12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GB" sz="1200" dirty="0">
                <a:solidFill>
                  <a:srgbClr val="953735"/>
                </a:solidFill>
                <a:effectLst/>
                <a:latin typeface="Arial" panose="020B0604020202020204" pitchFamily="34" charset="0"/>
                <a:ea typeface="Times New Roman" panose="02020603050405020304" pitchFamily="18" charset="0"/>
              </a:rPr>
              <a:t>Morath, S. (2016). </a:t>
            </a:r>
            <a:r>
              <a:rPr lang="en-GB" sz="1200" i="1" dirty="0">
                <a:solidFill>
                  <a:srgbClr val="953735"/>
                </a:solidFill>
                <a:effectLst/>
                <a:latin typeface="Arial" panose="020B0604020202020204" pitchFamily="34" charset="0"/>
                <a:ea typeface="Times New Roman" panose="02020603050405020304" pitchFamily="18" charset="0"/>
              </a:rPr>
              <a:t>From farm to fork : perspectives on growing sustainable food systems in the twenty-first century</a:t>
            </a:r>
            <a:r>
              <a:rPr lang="en-GB" sz="1200" dirty="0">
                <a:solidFill>
                  <a:srgbClr val="953735"/>
                </a:solidFill>
                <a:effectLst/>
                <a:latin typeface="Arial" panose="020B0604020202020204" pitchFamily="34" charset="0"/>
                <a:ea typeface="Times New Roman" panose="02020603050405020304" pitchFamily="18" charset="0"/>
              </a:rPr>
              <a:t>. Akron, Ohio: University Of Akron Press.</a:t>
            </a:r>
            <a:endParaRPr lang="en-GB" sz="12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GB" sz="1200" dirty="0">
                <a:solidFill>
                  <a:srgbClr val="953735"/>
                </a:solidFill>
                <a:effectLst/>
                <a:latin typeface="Arial" panose="020B0604020202020204" pitchFamily="34" charset="0"/>
                <a:ea typeface="Times New Roman" panose="02020603050405020304" pitchFamily="18" charset="0"/>
              </a:rPr>
              <a:t>Parham, S. (2015). </a:t>
            </a:r>
            <a:r>
              <a:rPr lang="en-GB" sz="1200" i="1" dirty="0">
                <a:solidFill>
                  <a:srgbClr val="953735"/>
                </a:solidFill>
                <a:effectLst/>
                <a:latin typeface="Arial" panose="020B0604020202020204" pitchFamily="34" charset="0"/>
                <a:ea typeface="Times New Roman" panose="02020603050405020304" pitchFamily="18" charset="0"/>
              </a:rPr>
              <a:t>Food and urbanism : the convivial city and a sustainable future</a:t>
            </a:r>
            <a:r>
              <a:rPr lang="en-GB" sz="1200" dirty="0">
                <a:solidFill>
                  <a:srgbClr val="953735"/>
                </a:solidFill>
                <a:effectLst/>
                <a:latin typeface="Arial" panose="020B0604020202020204" pitchFamily="34" charset="0"/>
                <a:ea typeface="Times New Roman" panose="02020603050405020304" pitchFamily="18" charset="0"/>
              </a:rPr>
              <a:t>. London ; New York: Bloomsbury Academic.</a:t>
            </a:r>
            <a:endParaRPr lang="en-GB" sz="12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GB" sz="1200" dirty="0" err="1">
                <a:solidFill>
                  <a:srgbClr val="953735"/>
                </a:solidFill>
                <a:effectLst/>
                <a:latin typeface="Arial" panose="020B0604020202020204" pitchFamily="34" charset="0"/>
                <a:ea typeface="Times New Roman" panose="02020603050405020304" pitchFamily="18" charset="0"/>
              </a:rPr>
              <a:t>Posch</a:t>
            </a:r>
            <a:r>
              <a:rPr lang="en-GB" sz="1200" dirty="0">
                <a:solidFill>
                  <a:srgbClr val="953735"/>
                </a:solidFill>
                <a:effectLst/>
                <a:latin typeface="Arial" panose="020B0604020202020204" pitchFamily="34" charset="0"/>
                <a:ea typeface="Times New Roman" panose="02020603050405020304" pitchFamily="18" charset="0"/>
              </a:rPr>
              <a:t>, M. (2015). </a:t>
            </a:r>
            <a:r>
              <a:rPr lang="en-GB" sz="1200" i="1" dirty="0">
                <a:solidFill>
                  <a:srgbClr val="953735"/>
                </a:solidFill>
                <a:effectLst/>
                <a:latin typeface="Arial" panose="020B0604020202020204" pitchFamily="34" charset="0"/>
                <a:ea typeface="Times New Roman" panose="02020603050405020304" pitchFamily="18" charset="0"/>
              </a:rPr>
              <a:t>MPD/LA 2015 Design Book</a:t>
            </a:r>
            <a:r>
              <a:rPr lang="en-GB" sz="1200" dirty="0">
                <a:solidFill>
                  <a:srgbClr val="953735"/>
                </a:solidFill>
                <a:effectLst/>
                <a:latin typeface="Arial" panose="020B0604020202020204" pitchFamily="34" charset="0"/>
                <a:ea typeface="Times New Roman" panose="02020603050405020304" pitchFamily="18" charset="0"/>
              </a:rPr>
              <a:t>. Lulu.com.</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7209715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1224</Words>
  <PresentationFormat>Custom</PresentationFormat>
  <Paragraphs>114</Paragraphs>
  <Slides>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vt:i4>
      </vt:variant>
    </vt:vector>
  </HeadingPairs>
  <TitlesOfParts>
    <vt:vector size="15" baseType="lpstr">
      <vt:lpstr>SimSun</vt:lpstr>
      <vt:lpstr>Calibri</vt:lpstr>
      <vt:lpstr>Open Sans Bold</vt:lpstr>
      <vt:lpstr>Arial</vt:lpstr>
      <vt:lpstr>Open Sans</vt:lpstr>
      <vt:lpstr>Times New Roman</vt:lpstr>
      <vt:lpstr>Playfair Display Bold Italics</vt:lpstr>
      <vt:lpstr>Playfair Display</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2023-02-08T09:26:36Z</dcterms:modified>
  <dc:identifier>DAFZ9-cuq-0</dc:identifier>
</cp:coreProperties>
</file>