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5"/>
  </p:notesMasterIdLst>
  <p:sldIdLst>
    <p:sldId id="258" r:id="rId2"/>
    <p:sldId id="323" r:id="rId3"/>
    <p:sldId id="347" r:id="rId4"/>
    <p:sldId id="270" r:id="rId5"/>
    <p:sldId id="271" r:id="rId6"/>
    <p:sldId id="272" r:id="rId7"/>
    <p:sldId id="348" r:id="rId8"/>
    <p:sldId id="277" r:id="rId9"/>
    <p:sldId id="286" r:id="rId10"/>
    <p:sldId id="273" r:id="rId11"/>
    <p:sldId id="274" r:id="rId12"/>
    <p:sldId id="275" r:id="rId13"/>
    <p:sldId id="294" r:id="rId14"/>
    <p:sldId id="295" r:id="rId15"/>
    <p:sldId id="349" r:id="rId16"/>
    <p:sldId id="290" r:id="rId17"/>
    <p:sldId id="278" r:id="rId18"/>
    <p:sldId id="264" r:id="rId19"/>
    <p:sldId id="279" r:id="rId20"/>
    <p:sldId id="263" r:id="rId21"/>
    <p:sldId id="319" r:id="rId22"/>
    <p:sldId id="350" r:id="rId23"/>
    <p:sldId id="320" r:id="rId24"/>
    <p:sldId id="321" r:id="rId25"/>
    <p:sldId id="287" r:id="rId26"/>
    <p:sldId id="288" r:id="rId27"/>
    <p:sldId id="351" r:id="rId28"/>
    <p:sldId id="296" r:id="rId29"/>
    <p:sldId id="280" r:id="rId30"/>
    <p:sldId id="285" r:id="rId31"/>
    <p:sldId id="297" r:id="rId32"/>
    <p:sldId id="298" r:id="rId33"/>
    <p:sldId id="299" r:id="rId34"/>
    <p:sldId id="322" r:id="rId35"/>
    <p:sldId id="300" r:id="rId36"/>
    <p:sldId id="318" r:id="rId37"/>
    <p:sldId id="301" r:id="rId38"/>
    <p:sldId id="302" r:id="rId39"/>
    <p:sldId id="304" r:id="rId40"/>
    <p:sldId id="305" r:id="rId41"/>
    <p:sldId id="352" r:id="rId42"/>
    <p:sldId id="306" r:id="rId43"/>
    <p:sldId id="314" r:id="rId44"/>
    <p:sldId id="307" r:id="rId45"/>
    <p:sldId id="308" r:id="rId46"/>
    <p:sldId id="309" r:id="rId47"/>
    <p:sldId id="310" r:id="rId48"/>
    <p:sldId id="311" r:id="rId49"/>
    <p:sldId id="312" r:id="rId50"/>
    <p:sldId id="313" r:id="rId51"/>
    <p:sldId id="282" r:id="rId52"/>
    <p:sldId id="315" r:id="rId53"/>
    <p:sldId id="281"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B148B"/>
    <a:srgbClr val="FFFFE5"/>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7BF04D-FC2B-48D2-A22A-FDB230093F0D}" v="4" dt="2025-04-11T10:49:48.7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1" d="100"/>
          <a:sy n="51" d="100"/>
        </p:scale>
        <p:origin x="1256" y="264"/>
      </p:cViewPr>
      <p:guideLst/>
    </p:cSldViewPr>
  </p:slideViewPr>
  <p:notesTextViewPr>
    <p:cViewPr>
      <p:scale>
        <a:sx n="1" d="1"/>
        <a:sy n="1" d="1"/>
      </p:scale>
      <p:origin x="0" y="0"/>
    </p:cViewPr>
  </p:notesTextViewPr>
  <p:notesViewPr>
    <p:cSldViewPr snapToGrid="0">
      <p:cViewPr varScale="1">
        <p:scale>
          <a:sx n="67" d="100"/>
          <a:sy n="67" d="100"/>
        </p:scale>
        <p:origin x="2613" y="39"/>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61" Type="http://schemas.microsoft.com/office/2015/10/relationships/revisionInfo" Target="revisionInfo.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umar Jayantilal" userId="4f3531b72b5d84d8" providerId="LiveId" clId="{1B7BF04D-FC2B-48D2-A22A-FDB230093F0D}"/>
    <pc:docChg chg="undo custSel delSld modSld">
      <pc:chgData name="Kumar Jayantilal" userId="4f3531b72b5d84d8" providerId="LiveId" clId="{1B7BF04D-FC2B-48D2-A22A-FDB230093F0D}" dt="2025-04-11T12:01:54.725" v="320"/>
      <pc:docMkLst>
        <pc:docMk/>
      </pc:docMkLst>
      <pc:sldChg chg="modSp mod">
        <pc:chgData name="Kumar Jayantilal" userId="4f3531b72b5d84d8" providerId="LiveId" clId="{1B7BF04D-FC2B-48D2-A22A-FDB230093F0D}" dt="2025-04-09T19:03:32.163" v="2" actId="20577"/>
        <pc:sldMkLst>
          <pc:docMk/>
          <pc:sldMk cId="0" sldId="258"/>
        </pc:sldMkLst>
        <pc:spChg chg="mod">
          <ac:chgData name="Kumar Jayantilal" userId="4f3531b72b5d84d8" providerId="LiveId" clId="{1B7BF04D-FC2B-48D2-A22A-FDB230093F0D}" dt="2025-04-09T19:03:29.771" v="1" actId="20577"/>
          <ac:spMkLst>
            <pc:docMk/>
            <pc:sldMk cId="0" sldId="258"/>
            <ac:spMk id="2050" creationId="{6EB0A1EC-8C2B-40F5-6E6C-8EDB9B6B2118}"/>
          </ac:spMkLst>
        </pc:spChg>
        <pc:spChg chg="mod">
          <ac:chgData name="Kumar Jayantilal" userId="4f3531b72b5d84d8" providerId="LiveId" clId="{1B7BF04D-FC2B-48D2-A22A-FDB230093F0D}" dt="2025-04-09T19:03:32.163" v="2" actId="20577"/>
          <ac:spMkLst>
            <pc:docMk/>
            <pc:sldMk cId="0" sldId="258"/>
            <ac:spMk id="16387" creationId="{3D4F5DA6-BCFD-AC78-4B28-D755D142726F}"/>
          </ac:spMkLst>
        </pc:spChg>
      </pc:sldChg>
      <pc:sldChg chg="delSp modSp mod">
        <pc:chgData name="Kumar Jayantilal" userId="4f3531b72b5d84d8" providerId="LiveId" clId="{1B7BF04D-FC2B-48D2-A22A-FDB230093F0D}" dt="2025-04-11T10:50:48.151" v="287" actId="1076"/>
        <pc:sldMkLst>
          <pc:docMk/>
          <pc:sldMk cId="0" sldId="263"/>
        </pc:sldMkLst>
        <pc:spChg chg="mod">
          <ac:chgData name="Kumar Jayantilal" userId="4f3531b72b5d84d8" providerId="LiveId" clId="{1B7BF04D-FC2B-48D2-A22A-FDB230093F0D}" dt="2025-04-11T10:50:48.151" v="287" actId="1076"/>
          <ac:spMkLst>
            <pc:docMk/>
            <pc:sldMk cId="0" sldId="263"/>
            <ac:spMk id="13315" creationId="{24BF56D3-FBBF-00F8-277D-212D0D2BE049}"/>
          </ac:spMkLst>
        </pc:spChg>
        <pc:spChg chg="mod">
          <ac:chgData name="Kumar Jayantilal" userId="4f3531b72b5d84d8" providerId="LiveId" clId="{1B7BF04D-FC2B-48D2-A22A-FDB230093F0D}" dt="2025-04-11T10:50:44.202" v="286" actId="1076"/>
          <ac:spMkLst>
            <pc:docMk/>
            <pc:sldMk cId="0" sldId="263"/>
            <ac:spMk id="13316" creationId="{4F66D05D-311A-6947-E225-1F703B4A2C5B}"/>
          </ac:spMkLst>
        </pc:spChg>
      </pc:sldChg>
      <pc:sldChg chg="addSp delSp modSp mod">
        <pc:chgData name="Kumar Jayantilal" userId="4f3531b72b5d84d8" providerId="LiveId" clId="{1B7BF04D-FC2B-48D2-A22A-FDB230093F0D}" dt="2025-04-11T10:48:44.620" v="270" actId="1076"/>
        <pc:sldMkLst>
          <pc:docMk/>
          <pc:sldMk cId="0" sldId="270"/>
        </pc:sldMkLst>
        <pc:spChg chg="mod">
          <ac:chgData name="Kumar Jayantilal" userId="4f3531b72b5d84d8" providerId="LiveId" clId="{1B7BF04D-FC2B-48D2-A22A-FDB230093F0D}" dt="2025-04-11T10:48:44.620" v="270" actId="1076"/>
          <ac:spMkLst>
            <pc:docMk/>
            <pc:sldMk cId="0" sldId="270"/>
            <ac:spMk id="2" creationId="{D3394A23-DE0F-A019-BDCD-DF9CCAC9C4D6}"/>
          </ac:spMkLst>
        </pc:spChg>
        <pc:spChg chg="mod">
          <ac:chgData name="Kumar Jayantilal" userId="4f3531b72b5d84d8" providerId="LiveId" clId="{1B7BF04D-FC2B-48D2-A22A-FDB230093F0D}" dt="2025-04-09T19:05:15.563" v="26" actId="27636"/>
          <ac:spMkLst>
            <pc:docMk/>
            <pc:sldMk cId="0" sldId="270"/>
            <ac:spMk id="4" creationId="{C96C13C7-68AA-7550-A7F6-5870D7F2F899}"/>
          </ac:spMkLst>
        </pc:spChg>
      </pc:sldChg>
      <pc:sldChg chg="addSp delSp modSp mod">
        <pc:chgData name="Kumar Jayantilal" userId="4f3531b72b5d84d8" providerId="LiveId" clId="{1B7BF04D-FC2B-48D2-A22A-FDB230093F0D}" dt="2025-04-11T10:48:53.423" v="272" actId="27636"/>
        <pc:sldMkLst>
          <pc:docMk/>
          <pc:sldMk cId="0" sldId="271"/>
        </pc:sldMkLst>
        <pc:spChg chg="mod">
          <ac:chgData name="Kumar Jayantilal" userId="4f3531b72b5d84d8" providerId="LiveId" clId="{1B7BF04D-FC2B-48D2-A22A-FDB230093F0D}" dt="2025-04-11T10:48:53.423" v="272" actId="27636"/>
          <ac:spMkLst>
            <pc:docMk/>
            <pc:sldMk cId="0" sldId="271"/>
            <ac:spMk id="4" creationId="{5E749227-B046-668A-49A7-D1B1271F9208}"/>
          </ac:spMkLst>
        </pc:spChg>
        <pc:spChg chg="mod">
          <ac:chgData name="Kumar Jayantilal" userId="4f3531b72b5d84d8" providerId="LiveId" clId="{1B7BF04D-FC2B-48D2-A22A-FDB230093F0D}" dt="2025-04-09T19:05:20.563" v="27" actId="20577"/>
          <ac:spMkLst>
            <pc:docMk/>
            <pc:sldMk cId="0" sldId="271"/>
            <ac:spMk id="22530" creationId="{902193A9-906A-47EC-1831-4169B96D7425}"/>
          </ac:spMkLst>
        </pc:spChg>
      </pc:sldChg>
      <pc:sldChg chg="delSp modSp mod">
        <pc:chgData name="Kumar Jayantilal" userId="4f3531b72b5d84d8" providerId="LiveId" clId="{1B7BF04D-FC2B-48D2-A22A-FDB230093F0D}" dt="2025-04-09T19:05:58.228" v="40" actId="27636"/>
        <pc:sldMkLst>
          <pc:docMk/>
          <pc:sldMk cId="0" sldId="272"/>
        </pc:sldMkLst>
        <pc:spChg chg="mod">
          <ac:chgData name="Kumar Jayantilal" userId="4f3531b72b5d84d8" providerId="LiveId" clId="{1B7BF04D-FC2B-48D2-A22A-FDB230093F0D}" dt="2025-04-09T19:05:58.228" v="40" actId="27636"/>
          <ac:spMkLst>
            <pc:docMk/>
            <pc:sldMk cId="0" sldId="272"/>
            <ac:spMk id="4" creationId="{3EB3F03D-1F81-FC2A-7453-23F5DE7FE985}"/>
          </ac:spMkLst>
        </pc:spChg>
      </pc:sldChg>
      <pc:sldChg chg="modSp mod">
        <pc:chgData name="Kumar Jayantilal" userId="4f3531b72b5d84d8" providerId="LiveId" clId="{1B7BF04D-FC2B-48D2-A22A-FDB230093F0D}" dt="2025-04-09T19:16:14.767" v="62" actId="20577"/>
        <pc:sldMkLst>
          <pc:docMk/>
          <pc:sldMk cId="0" sldId="273"/>
        </pc:sldMkLst>
        <pc:spChg chg="mod">
          <ac:chgData name="Kumar Jayantilal" userId="4f3531b72b5d84d8" providerId="LiveId" clId="{1B7BF04D-FC2B-48D2-A22A-FDB230093F0D}" dt="2025-04-09T19:16:14.767" v="62" actId="20577"/>
          <ac:spMkLst>
            <pc:docMk/>
            <pc:sldMk cId="0" sldId="273"/>
            <ac:spMk id="28674" creationId="{A982B9A0-9297-320E-2342-13F4DE9C8A63}"/>
          </ac:spMkLst>
        </pc:spChg>
      </pc:sldChg>
      <pc:sldChg chg="modSp mod">
        <pc:chgData name="Kumar Jayantilal" userId="4f3531b72b5d84d8" providerId="LiveId" clId="{1B7BF04D-FC2B-48D2-A22A-FDB230093F0D}" dt="2025-04-09T19:16:18.686" v="63" actId="20577"/>
        <pc:sldMkLst>
          <pc:docMk/>
          <pc:sldMk cId="0" sldId="274"/>
        </pc:sldMkLst>
        <pc:spChg chg="mod">
          <ac:chgData name="Kumar Jayantilal" userId="4f3531b72b5d84d8" providerId="LiveId" clId="{1B7BF04D-FC2B-48D2-A22A-FDB230093F0D}" dt="2025-04-09T19:16:18.686" v="63" actId="20577"/>
          <ac:spMkLst>
            <pc:docMk/>
            <pc:sldMk cId="0" sldId="274"/>
            <ac:spMk id="30722" creationId="{31C20ACC-17D3-BD44-FC45-4A61C3BFDEDF}"/>
          </ac:spMkLst>
        </pc:spChg>
      </pc:sldChg>
      <pc:sldChg chg="delSp modSp mod">
        <pc:chgData name="Kumar Jayantilal" userId="4f3531b72b5d84d8" providerId="LiveId" clId="{1B7BF04D-FC2B-48D2-A22A-FDB230093F0D}" dt="2025-04-09T19:16:38.209" v="72" actId="1076"/>
        <pc:sldMkLst>
          <pc:docMk/>
          <pc:sldMk cId="0" sldId="275"/>
        </pc:sldMkLst>
        <pc:spChg chg="mod">
          <ac:chgData name="Kumar Jayantilal" userId="4f3531b72b5d84d8" providerId="LiveId" clId="{1B7BF04D-FC2B-48D2-A22A-FDB230093F0D}" dt="2025-04-09T19:16:28.204" v="65" actId="20577"/>
          <ac:spMkLst>
            <pc:docMk/>
            <pc:sldMk cId="0" sldId="275"/>
            <ac:spMk id="32770" creationId="{48B65F1E-B8F3-E412-C290-FF2A4C889A73}"/>
          </ac:spMkLst>
        </pc:spChg>
        <pc:spChg chg="mod">
          <ac:chgData name="Kumar Jayantilal" userId="4f3531b72b5d84d8" providerId="LiveId" clId="{1B7BF04D-FC2B-48D2-A22A-FDB230093F0D}" dt="2025-04-09T19:16:38.209" v="72" actId="1076"/>
          <ac:spMkLst>
            <pc:docMk/>
            <pc:sldMk cId="0" sldId="275"/>
            <ac:spMk id="33795" creationId="{09484ACC-D8DE-DAAE-6941-E36CC161BABC}"/>
          </ac:spMkLst>
        </pc:spChg>
      </pc:sldChg>
      <pc:sldChg chg="delSp modSp mod">
        <pc:chgData name="Kumar Jayantilal" userId="4f3531b72b5d84d8" providerId="LiveId" clId="{1B7BF04D-FC2B-48D2-A22A-FDB230093F0D}" dt="2025-04-11T10:50:22.046" v="285" actId="403"/>
        <pc:sldMkLst>
          <pc:docMk/>
          <pc:sldMk cId="0" sldId="278"/>
        </pc:sldMkLst>
        <pc:spChg chg="mod">
          <ac:chgData name="Kumar Jayantilal" userId="4f3531b72b5d84d8" providerId="LiveId" clId="{1B7BF04D-FC2B-48D2-A22A-FDB230093F0D}" dt="2025-04-11T10:50:22.046" v="285" actId="403"/>
          <ac:spMkLst>
            <pc:docMk/>
            <pc:sldMk cId="0" sldId="278"/>
            <ac:spMk id="45059" creationId="{9B8FD200-C584-B39C-6544-E7E7B1A2BD0A}"/>
          </ac:spMkLst>
        </pc:spChg>
      </pc:sldChg>
      <pc:sldChg chg="delSp modSp mod">
        <pc:chgData name="Kumar Jayantilal" userId="4f3531b72b5d84d8" providerId="LiveId" clId="{1B7BF04D-FC2B-48D2-A22A-FDB230093F0D}" dt="2025-04-11T10:51:48.457" v="303" actId="403"/>
        <pc:sldMkLst>
          <pc:docMk/>
          <pc:sldMk cId="0" sldId="280"/>
        </pc:sldMkLst>
        <pc:spChg chg="mod">
          <ac:chgData name="Kumar Jayantilal" userId="4f3531b72b5d84d8" providerId="LiveId" clId="{1B7BF04D-FC2B-48D2-A22A-FDB230093F0D}" dt="2025-04-09T19:19:16.251" v="132" actId="20577"/>
          <ac:spMkLst>
            <pc:docMk/>
            <pc:sldMk cId="0" sldId="280"/>
            <ac:spMk id="51202" creationId="{4B673C18-26AB-9879-D3C4-11EAF083F504}"/>
          </ac:spMkLst>
        </pc:spChg>
        <pc:spChg chg="mod">
          <ac:chgData name="Kumar Jayantilal" userId="4f3531b72b5d84d8" providerId="LiveId" clId="{1B7BF04D-FC2B-48D2-A22A-FDB230093F0D}" dt="2025-04-11T10:51:48.457" v="303" actId="403"/>
          <ac:spMkLst>
            <pc:docMk/>
            <pc:sldMk cId="0" sldId="280"/>
            <ac:spMk id="51203" creationId="{459D24E9-78C5-E9AE-D395-977D93E60B82}"/>
          </ac:spMkLst>
        </pc:spChg>
      </pc:sldChg>
      <pc:sldChg chg="modSp mod">
        <pc:chgData name="Kumar Jayantilal" userId="4f3531b72b5d84d8" providerId="LiveId" clId="{1B7BF04D-FC2B-48D2-A22A-FDB230093F0D}" dt="2025-04-09T19:25:53.363" v="269" actId="20577"/>
        <pc:sldMkLst>
          <pc:docMk/>
          <pc:sldMk cId="0" sldId="281"/>
        </pc:sldMkLst>
        <pc:spChg chg="mod">
          <ac:chgData name="Kumar Jayantilal" userId="4f3531b72b5d84d8" providerId="LiveId" clId="{1B7BF04D-FC2B-48D2-A22A-FDB230093F0D}" dt="2025-04-09T19:25:53.363" v="269" actId="20577"/>
          <ac:spMkLst>
            <pc:docMk/>
            <pc:sldMk cId="0" sldId="281"/>
            <ac:spMk id="57346" creationId="{379A76C2-B949-628A-E04D-6F1E56F93AD9}"/>
          </ac:spMkLst>
        </pc:spChg>
      </pc:sldChg>
      <pc:sldChg chg="addSp delSp modSp mod">
        <pc:chgData name="Kumar Jayantilal" userId="4f3531b72b5d84d8" providerId="LiveId" clId="{1B7BF04D-FC2B-48D2-A22A-FDB230093F0D}" dt="2025-04-11T10:53:54.928" v="313" actId="14100"/>
        <pc:sldMkLst>
          <pc:docMk/>
          <pc:sldMk cId="0" sldId="282"/>
        </pc:sldMkLst>
        <pc:spChg chg="mod">
          <ac:chgData name="Kumar Jayantilal" userId="4f3531b72b5d84d8" providerId="LiveId" clId="{1B7BF04D-FC2B-48D2-A22A-FDB230093F0D}" dt="2025-04-09T19:25:45.592" v="267" actId="20577"/>
          <ac:spMkLst>
            <pc:docMk/>
            <pc:sldMk cId="0" sldId="282"/>
            <ac:spMk id="2" creationId="{6FDB0768-2AAE-0282-C336-117A1F8A7683}"/>
          </ac:spMkLst>
        </pc:spChg>
        <pc:spChg chg="mod">
          <ac:chgData name="Kumar Jayantilal" userId="4f3531b72b5d84d8" providerId="LiveId" clId="{1B7BF04D-FC2B-48D2-A22A-FDB230093F0D}" dt="2025-04-11T10:53:54.928" v="313" actId="14100"/>
          <ac:spMkLst>
            <pc:docMk/>
            <pc:sldMk cId="0" sldId="282"/>
            <ac:spMk id="104451" creationId="{5E203F87-45A8-8867-9ABA-278F21AC030F}"/>
          </ac:spMkLst>
        </pc:spChg>
      </pc:sldChg>
      <pc:sldChg chg="addSp delSp modSp mod">
        <pc:chgData name="Kumar Jayantilal" userId="4f3531b72b5d84d8" providerId="LiveId" clId="{1B7BF04D-FC2B-48D2-A22A-FDB230093F0D}" dt="2025-04-09T19:19:50.350" v="152" actId="403"/>
        <pc:sldMkLst>
          <pc:docMk/>
          <pc:sldMk cId="0" sldId="285"/>
        </pc:sldMkLst>
        <pc:spChg chg="mod">
          <ac:chgData name="Kumar Jayantilal" userId="4f3531b72b5d84d8" providerId="LiveId" clId="{1B7BF04D-FC2B-48D2-A22A-FDB230093F0D}" dt="2025-04-09T19:19:33.409" v="140" actId="27636"/>
          <ac:spMkLst>
            <pc:docMk/>
            <pc:sldMk cId="0" sldId="285"/>
            <ac:spMk id="53250" creationId="{C0828C55-9508-C0CA-CFE0-837AC7701E63}"/>
          </ac:spMkLst>
        </pc:spChg>
        <pc:spChg chg="mod">
          <ac:chgData name="Kumar Jayantilal" userId="4f3531b72b5d84d8" providerId="LiveId" clId="{1B7BF04D-FC2B-48D2-A22A-FDB230093F0D}" dt="2025-04-09T19:19:50.350" v="152" actId="403"/>
          <ac:spMkLst>
            <pc:docMk/>
            <pc:sldMk cId="0" sldId="285"/>
            <ac:spMk id="65539" creationId="{C3F85D44-2C67-1871-A5FC-ACCF78387C5A}"/>
          </ac:spMkLst>
        </pc:spChg>
      </pc:sldChg>
      <pc:sldChg chg="delSp modSp mod">
        <pc:chgData name="Kumar Jayantilal" userId="4f3531b72b5d84d8" providerId="LiveId" clId="{1B7BF04D-FC2B-48D2-A22A-FDB230093F0D}" dt="2025-04-11T10:51:15.864" v="297" actId="1076"/>
        <pc:sldMkLst>
          <pc:docMk/>
          <pc:sldMk cId="0" sldId="288"/>
        </pc:sldMkLst>
        <pc:spChg chg="mod">
          <ac:chgData name="Kumar Jayantilal" userId="4f3531b72b5d84d8" providerId="LiveId" clId="{1B7BF04D-FC2B-48D2-A22A-FDB230093F0D}" dt="2025-04-09T19:18:34.897" v="114" actId="20577"/>
          <ac:spMkLst>
            <pc:docMk/>
            <pc:sldMk cId="0" sldId="288"/>
            <ac:spMk id="49154" creationId="{DEEC77AE-BB23-1C34-5ADE-6FAE33E9E71A}"/>
          </ac:spMkLst>
        </pc:spChg>
        <pc:spChg chg="mod">
          <ac:chgData name="Kumar Jayantilal" userId="4f3531b72b5d84d8" providerId="LiveId" clId="{1B7BF04D-FC2B-48D2-A22A-FDB230093F0D}" dt="2025-04-11T10:51:15.864" v="297" actId="1076"/>
          <ac:spMkLst>
            <pc:docMk/>
            <pc:sldMk cId="0" sldId="288"/>
            <ac:spMk id="62467" creationId="{A17ABE22-20C3-C02E-95FA-E85154788F9E}"/>
          </ac:spMkLst>
        </pc:spChg>
      </pc:sldChg>
      <pc:sldChg chg="modSp mod">
        <pc:chgData name="Kumar Jayantilal" userId="4f3531b72b5d84d8" providerId="LiveId" clId="{1B7BF04D-FC2B-48D2-A22A-FDB230093F0D}" dt="2025-04-11T10:50:09.754" v="281" actId="255"/>
        <pc:sldMkLst>
          <pc:docMk/>
          <pc:sldMk cId="0" sldId="290"/>
        </pc:sldMkLst>
        <pc:spChg chg="mod">
          <ac:chgData name="Kumar Jayantilal" userId="4f3531b72b5d84d8" providerId="LiveId" clId="{1B7BF04D-FC2B-48D2-A22A-FDB230093F0D}" dt="2025-04-11T10:50:09.754" v="281" actId="255"/>
          <ac:spMkLst>
            <pc:docMk/>
            <pc:sldMk cId="0" sldId="290"/>
            <ac:spMk id="43014" creationId="{27813665-FCAF-F91D-2E2E-220CF6152D53}"/>
          </ac:spMkLst>
        </pc:spChg>
      </pc:sldChg>
      <pc:sldChg chg="modSp mod">
        <pc:chgData name="Kumar Jayantilal" userId="4f3531b72b5d84d8" providerId="LiveId" clId="{1B7BF04D-FC2B-48D2-A22A-FDB230093F0D}" dt="2025-04-09T19:16:43.574" v="75" actId="5793"/>
        <pc:sldMkLst>
          <pc:docMk/>
          <pc:sldMk cId="0" sldId="294"/>
        </pc:sldMkLst>
        <pc:spChg chg="mod">
          <ac:chgData name="Kumar Jayantilal" userId="4f3531b72b5d84d8" providerId="LiveId" clId="{1B7BF04D-FC2B-48D2-A22A-FDB230093F0D}" dt="2025-04-09T19:16:41.222" v="73" actId="20577"/>
          <ac:spMkLst>
            <pc:docMk/>
            <pc:sldMk cId="0" sldId="294"/>
            <ac:spMk id="2" creationId="{9EBFAA75-54C9-C1EC-FF25-5A672C45C9B9}"/>
          </ac:spMkLst>
        </pc:spChg>
        <pc:spChg chg="mod">
          <ac:chgData name="Kumar Jayantilal" userId="4f3531b72b5d84d8" providerId="LiveId" clId="{1B7BF04D-FC2B-48D2-A22A-FDB230093F0D}" dt="2025-04-09T19:16:43.574" v="75" actId="5793"/>
          <ac:spMkLst>
            <pc:docMk/>
            <pc:sldMk cId="0" sldId="294"/>
            <ac:spMk id="4" creationId="{06E1C5A3-EFC6-B5A8-AAA2-73D97E4020E8}"/>
          </ac:spMkLst>
        </pc:spChg>
      </pc:sldChg>
      <pc:sldChg chg="modSp mod">
        <pc:chgData name="Kumar Jayantilal" userId="4f3531b72b5d84d8" providerId="LiveId" clId="{1B7BF04D-FC2B-48D2-A22A-FDB230093F0D}" dt="2025-04-09T19:16:50.469" v="76" actId="20577"/>
        <pc:sldMkLst>
          <pc:docMk/>
          <pc:sldMk cId="0" sldId="295"/>
        </pc:sldMkLst>
        <pc:spChg chg="mod">
          <ac:chgData name="Kumar Jayantilal" userId="4f3531b72b5d84d8" providerId="LiveId" clId="{1B7BF04D-FC2B-48D2-A22A-FDB230093F0D}" dt="2025-04-09T19:16:50.469" v="76" actId="20577"/>
          <ac:spMkLst>
            <pc:docMk/>
            <pc:sldMk cId="0" sldId="295"/>
            <ac:spMk id="2" creationId="{B83FC6DD-0A1D-B007-EE1C-E368424CDBBC}"/>
          </ac:spMkLst>
        </pc:spChg>
      </pc:sldChg>
      <pc:sldChg chg="delSp modSp mod">
        <pc:chgData name="Kumar Jayantilal" userId="4f3531b72b5d84d8" providerId="LiveId" clId="{1B7BF04D-FC2B-48D2-A22A-FDB230093F0D}" dt="2025-04-11T10:51:42.463" v="301" actId="1076"/>
        <pc:sldMkLst>
          <pc:docMk/>
          <pc:sldMk cId="0" sldId="296"/>
        </pc:sldMkLst>
        <pc:spChg chg="mod">
          <ac:chgData name="Kumar Jayantilal" userId="4f3531b72b5d84d8" providerId="LiveId" clId="{1B7BF04D-FC2B-48D2-A22A-FDB230093F0D}" dt="2025-04-11T10:51:42.463" v="301" actId="1076"/>
          <ac:spMkLst>
            <pc:docMk/>
            <pc:sldMk cId="0" sldId="296"/>
            <ac:spMk id="3" creationId="{4B0D01A7-57A6-D047-F835-F9D4448DB519}"/>
          </ac:spMkLst>
        </pc:spChg>
        <pc:spChg chg="mod">
          <ac:chgData name="Kumar Jayantilal" userId="4f3531b72b5d84d8" providerId="LiveId" clId="{1B7BF04D-FC2B-48D2-A22A-FDB230093F0D}" dt="2025-04-11T10:51:33.880" v="299" actId="1076"/>
          <ac:spMkLst>
            <pc:docMk/>
            <pc:sldMk cId="0" sldId="296"/>
            <ac:spMk id="6" creationId="{A7147FFD-D66A-DFBC-8435-4F48FDBF46AC}"/>
          </ac:spMkLst>
        </pc:spChg>
        <pc:spChg chg="mod">
          <ac:chgData name="Kumar Jayantilal" userId="4f3531b72b5d84d8" providerId="LiveId" clId="{1B7BF04D-FC2B-48D2-A22A-FDB230093F0D}" dt="2025-04-09T19:18:58.965" v="125" actId="20577"/>
          <ac:spMkLst>
            <pc:docMk/>
            <pc:sldMk cId="0" sldId="296"/>
            <ac:spMk id="20482" creationId="{EF83A24B-7965-EB65-4D24-C9173B57410C}"/>
          </ac:spMkLst>
        </pc:spChg>
      </pc:sldChg>
      <pc:sldChg chg="delSp modSp mod modShow">
        <pc:chgData name="Kumar Jayantilal" userId="4f3531b72b5d84d8" providerId="LiveId" clId="{1B7BF04D-FC2B-48D2-A22A-FDB230093F0D}" dt="2025-04-11T12:01:54.725" v="320"/>
        <pc:sldMkLst>
          <pc:docMk/>
          <pc:sldMk cId="0" sldId="297"/>
        </pc:sldMkLst>
        <pc:spChg chg="mod">
          <ac:chgData name="Kumar Jayantilal" userId="4f3531b72b5d84d8" providerId="LiveId" clId="{1B7BF04D-FC2B-48D2-A22A-FDB230093F0D}" dt="2025-04-11T12:01:51.656" v="319" actId="20577"/>
          <ac:spMkLst>
            <pc:docMk/>
            <pc:sldMk cId="0" sldId="297"/>
            <ac:spMk id="22530" creationId="{CC39BF33-2343-DF95-00EA-1A0E3B5C91D1}"/>
          </ac:spMkLst>
        </pc:spChg>
        <pc:spChg chg="mod">
          <ac:chgData name="Kumar Jayantilal" userId="4f3531b72b5d84d8" providerId="LiveId" clId="{1B7BF04D-FC2B-48D2-A22A-FDB230093F0D}" dt="2025-04-11T12:01:54.725" v="320"/>
          <ac:spMkLst>
            <pc:docMk/>
            <pc:sldMk cId="0" sldId="297"/>
            <ac:spMk id="71684" creationId="{4DF86B2F-94F4-D492-F95F-E9519F05F879}"/>
          </ac:spMkLst>
        </pc:spChg>
      </pc:sldChg>
      <pc:sldChg chg="delSp modSp mod">
        <pc:chgData name="Kumar Jayantilal" userId="4f3531b72b5d84d8" providerId="LiveId" clId="{1B7BF04D-FC2B-48D2-A22A-FDB230093F0D}" dt="2025-04-11T10:53:18.025" v="309" actId="1076"/>
        <pc:sldMkLst>
          <pc:docMk/>
          <pc:sldMk cId="0" sldId="299"/>
        </pc:sldMkLst>
        <pc:spChg chg="mod">
          <ac:chgData name="Kumar Jayantilal" userId="4f3531b72b5d84d8" providerId="LiveId" clId="{1B7BF04D-FC2B-48D2-A22A-FDB230093F0D}" dt="2025-04-11T10:53:14.169" v="308" actId="1076"/>
          <ac:spMkLst>
            <pc:docMk/>
            <pc:sldMk cId="0" sldId="299"/>
            <ac:spMk id="26626" creationId="{ADFA3E2C-36BC-12CE-AB17-E57F4BB6CED2}"/>
          </ac:spMkLst>
        </pc:spChg>
        <pc:spChg chg="mod">
          <ac:chgData name="Kumar Jayantilal" userId="4f3531b72b5d84d8" providerId="LiveId" clId="{1B7BF04D-FC2B-48D2-A22A-FDB230093F0D}" dt="2025-04-11T10:53:18.025" v="309" actId="1076"/>
          <ac:spMkLst>
            <pc:docMk/>
            <pc:sldMk cId="0" sldId="299"/>
            <ac:spMk id="75779" creationId="{C7291250-034E-D09A-D074-5336C769BD88}"/>
          </ac:spMkLst>
        </pc:spChg>
      </pc:sldChg>
      <pc:sldChg chg="modSp mod">
        <pc:chgData name="Kumar Jayantilal" userId="4f3531b72b5d84d8" providerId="LiveId" clId="{1B7BF04D-FC2B-48D2-A22A-FDB230093F0D}" dt="2025-04-09T19:20:43.142" v="168" actId="20577"/>
        <pc:sldMkLst>
          <pc:docMk/>
          <pc:sldMk cId="0" sldId="300"/>
        </pc:sldMkLst>
        <pc:spChg chg="mod">
          <ac:chgData name="Kumar Jayantilal" userId="4f3531b72b5d84d8" providerId="LiveId" clId="{1B7BF04D-FC2B-48D2-A22A-FDB230093F0D}" dt="2025-04-09T19:20:43.142" v="168" actId="20577"/>
          <ac:spMkLst>
            <pc:docMk/>
            <pc:sldMk cId="0" sldId="300"/>
            <ac:spMk id="28674" creationId="{BD0DFED5-0C67-509D-368E-8AA2EAF2BBCE}"/>
          </ac:spMkLst>
        </pc:spChg>
      </pc:sldChg>
      <pc:sldChg chg="addSp delSp modSp mod">
        <pc:chgData name="Kumar Jayantilal" userId="4f3531b72b5d84d8" providerId="LiveId" clId="{1B7BF04D-FC2B-48D2-A22A-FDB230093F0D}" dt="2025-04-09T19:21:04.411" v="179" actId="27636"/>
        <pc:sldMkLst>
          <pc:docMk/>
          <pc:sldMk cId="0" sldId="301"/>
        </pc:sldMkLst>
        <pc:spChg chg="mod">
          <ac:chgData name="Kumar Jayantilal" userId="4f3531b72b5d84d8" providerId="LiveId" clId="{1B7BF04D-FC2B-48D2-A22A-FDB230093F0D}" dt="2025-04-09T19:20:51.711" v="170" actId="20577"/>
          <ac:spMkLst>
            <pc:docMk/>
            <pc:sldMk cId="0" sldId="301"/>
            <ac:spMk id="26628" creationId="{C8764A63-B593-3D8E-138A-BD9C34555642}"/>
          </ac:spMkLst>
        </pc:spChg>
        <pc:spChg chg="mod">
          <ac:chgData name="Kumar Jayantilal" userId="4f3531b72b5d84d8" providerId="LiveId" clId="{1B7BF04D-FC2B-48D2-A22A-FDB230093F0D}" dt="2025-04-09T19:21:04.411" v="179" actId="27636"/>
          <ac:spMkLst>
            <pc:docMk/>
            <pc:sldMk cId="0" sldId="301"/>
            <ac:spMk id="81924" creationId="{47F24277-D3B2-8485-654B-7E9BD1D0D993}"/>
          </ac:spMkLst>
        </pc:spChg>
      </pc:sldChg>
      <pc:sldChg chg="addSp delSp modSp mod">
        <pc:chgData name="Kumar Jayantilal" userId="4f3531b72b5d84d8" providerId="LiveId" clId="{1B7BF04D-FC2B-48D2-A22A-FDB230093F0D}" dt="2025-04-09T19:21:17.456" v="189" actId="27636"/>
        <pc:sldMkLst>
          <pc:docMk/>
          <pc:sldMk cId="0" sldId="302"/>
        </pc:sldMkLst>
        <pc:spChg chg="mod">
          <ac:chgData name="Kumar Jayantilal" userId="4f3531b72b5d84d8" providerId="LiveId" clId="{1B7BF04D-FC2B-48D2-A22A-FDB230093F0D}" dt="2025-04-09T19:21:08.590" v="180" actId="20577"/>
          <ac:spMkLst>
            <pc:docMk/>
            <pc:sldMk cId="0" sldId="302"/>
            <ac:spMk id="26628" creationId="{BBB3239F-6629-3BBC-8295-57CD009CB4F7}"/>
          </ac:spMkLst>
        </pc:spChg>
        <pc:spChg chg="mod">
          <ac:chgData name="Kumar Jayantilal" userId="4f3531b72b5d84d8" providerId="LiveId" clId="{1B7BF04D-FC2B-48D2-A22A-FDB230093F0D}" dt="2025-04-09T19:21:17.456" v="189" actId="27636"/>
          <ac:spMkLst>
            <pc:docMk/>
            <pc:sldMk cId="0" sldId="302"/>
            <ac:spMk id="31748" creationId="{EBAF20F9-A983-0434-D818-2903712599EA}"/>
          </ac:spMkLst>
        </pc:spChg>
      </pc:sldChg>
      <pc:sldChg chg="addSp delSp modSp mod">
        <pc:chgData name="Kumar Jayantilal" userId="4f3531b72b5d84d8" providerId="LiveId" clId="{1B7BF04D-FC2B-48D2-A22A-FDB230093F0D}" dt="2025-04-09T19:21:38.602" v="205" actId="404"/>
        <pc:sldMkLst>
          <pc:docMk/>
          <pc:sldMk cId="0" sldId="304"/>
        </pc:sldMkLst>
        <pc:spChg chg="mod">
          <ac:chgData name="Kumar Jayantilal" userId="4f3531b72b5d84d8" providerId="LiveId" clId="{1B7BF04D-FC2B-48D2-A22A-FDB230093F0D}" dt="2025-04-09T19:21:21.377" v="190" actId="20577"/>
          <ac:spMkLst>
            <pc:docMk/>
            <pc:sldMk cId="0" sldId="304"/>
            <ac:spMk id="35842" creationId="{97A6EFF7-85E6-BBCD-0E3F-B4AD85A6B69B}"/>
          </ac:spMkLst>
        </pc:spChg>
        <pc:spChg chg="mod">
          <ac:chgData name="Kumar Jayantilal" userId="4f3531b72b5d84d8" providerId="LiveId" clId="{1B7BF04D-FC2B-48D2-A22A-FDB230093F0D}" dt="2025-04-09T19:21:38.602" v="205" actId="404"/>
          <ac:spMkLst>
            <pc:docMk/>
            <pc:sldMk cId="0" sldId="304"/>
            <ac:spMk id="86019" creationId="{B7113D28-64DD-C169-37C9-6EDCDAFFFEF0}"/>
          </ac:spMkLst>
        </pc:spChg>
      </pc:sldChg>
      <pc:sldChg chg="modSp mod">
        <pc:chgData name="Kumar Jayantilal" userId="4f3531b72b5d84d8" providerId="LiveId" clId="{1B7BF04D-FC2B-48D2-A22A-FDB230093F0D}" dt="2025-04-09T19:21:44.322" v="207" actId="20577"/>
        <pc:sldMkLst>
          <pc:docMk/>
          <pc:sldMk cId="0" sldId="305"/>
        </pc:sldMkLst>
        <pc:spChg chg="mod">
          <ac:chgData name="Kumar Jayantilal" userId="4f3531b72b5d84d8" providerId="LiveId" clId="{1B7BF04D-FC2B-48D2-A22A-FDB230093F0D}" dt="2025-04-09T19:21:44.322" v="207" actId="20577"/>
          <ac:spMkLst>
            <pc:docMk/>
            <pc:sldMk cId="0" sldId="305"/>
            <ac:spMk id="10243" creationId="{461D2A2B-82D5-81FB-7F15-35B70B681D22}"/>
          </ac:spMkLst>
        </pc:spChg>
        <pc:spChg chg="mod">
          <ac:chgData name="Kumar Jayantilal" userId="4f3531b72b5d84d8" providerId="LiveId" clId="{1B7BF04D-FC2B-48D2-A22A-FDB230093F0D}" dt="2025-04-09T19:21:41.857" v="206" actId="20577"/>
          <ac:spMkLst>
            <pc:docMk/>
            <pc:sldMk cId="0" sldId="305"/>
            <ac:spMk id="13316" creationId="{CDBD9486-E15B-EB6F-7AA8-C1C5D1E3E3B4}"/>
          </ac:spMkLst>
        </pc:spChg>
      </pc:sldChg>
      <pc:sldChg chg="delSp modSp mod">
        <pc:chgData name="Kumar Jayantilal" userId="4f3531b72b5d84d8" providerId="LiveId" clId="{1B7BF04D-FC2B-48D2-A22A-FDB230093F0D}" dt="2025-04-09T19:23:48.846" v="214" actId="478"/>
        <pc:sldMkLst>
          <pc:docMk/>
          <pc:sldMk cId="0" sldId="306"/>
        </pc:sldMkLst>
        <pc:spChg chg="mod">
          <ac:chgData name="Kumar Jayantilal" userId="4f3531b72b5d84d8" providerId="LiveId" clId="{1B7BF04D-FC2B-48D2-A22A-FDB230093F0D}" dt="2025-04-09T19:23:45.085" v="212" actId="20577"/>
          <ac:spMkLst>
            <pc:docMk/>
            <pc:sldMk cId="0" sldId="306"/>
            <ac:spMk id="39938" creationId="{2203E24A-66E7-2971-4C71-42792074864D}"/>
          </ac:spMkLst>
        </pc:spChg>
      </pc:sldChg>
      <pc:sldChg chg="delSp modSp mod">
        <pc:chgData name="Kumar Jayantilal" userId="4f3531b72b5d84d8" providerId="LiveId" clId="{1B7BF04D-FC2B-48D2-A22A-FDB230093F0D}" dt="2025-04-09T19:24:14.350" v="224" actId="1076"/>
        <pc:sldMkLst>
          <pc:docMk/>
          <pc:sldMk cId="0" sldId="307"/>
        </pc:sldMkLst>
        <pc:spChg chg="mod">
          <ac:chgData name="Kumar Jayantilal" userId="4f3531b72b5d84d8" providerId="LiveId" clId="{1B7BF04D-FC2B-48D2-A22A-FDB230093F0D}" dt="2025-04-09T19:24:14.350" v="224" actId="1076"/>
          <ac:spMkLst>
            <pc:docMk/>
            <pc:sldMk cId="0" sldId="307"/>
            <ac:spMk id="94211" creationId="{9CA4A318-443C-CFD8-70C7-67E4618B2A9D}"/>
          </ac:spMkLst>
        </pc:spChg>
      </pc:sldChg>
      <pc:sldChg chg="delSp modSp mod">
        <pc:chgData name="Kumar Jayantilal" userId="4f3531b72b5d84d8" providerId="LiveId" clId="{1B7BF04D-FC2B-48D2-A22A-FDB230093F0D}" dt="2025-04-09T19:24:25.485" v="228" actId="1076"/>
        <pc:sldMkLst>
          <pc:docMk/>
          <pc:sldMk cId="0" sldId="308"/>
        </pc:sldMkLst>
        <pc:spChg chg="mod">
          <ac:chgData name="Kumar Jayantilal" userId="4f3531b72b5d84d8" providerId="LiveId" clId="{1B7BF04D-FC2B-48D2-A22A-FDB230093F0D}" dt="2025-04-09T19:24:25.485" v="228" actId="1076"/>
          <ac:spMkLst>
            <pc:docMk/>
            <pc:sldMk cId="0" sldId="308"/>
            <ac:spMk id="3" creationId="{9E91F623-BDBD-B84E-AFA6-90EA6DF65E74}"/>
          </ac:spMkLst>
        </pc:spChg>
      </pc:sldChg>
      <pc:sldChg chg="addSp delSp modSp mod">
        <pc:chgData name="Kumar Jayantilal" userId="4f3531b72b5d84d8" providerId="LiveId" clId="{1B7BF04D-FC2B-48D2-A22A-FDB230093F0D}" dt="2025-04-09T19:24:47.540" v="235" actId="14100"/>
        <pc:sldMkLst>
          <pc:docMk/>
          <pc:sldMk cId="0" sldId="309"/>
        </pc:sldMkLst>
        <pc:spChg chg="mod">
          <ac:chgData name="Kumar Jayantilal" userId="4f3531b72b5d84d8" providerId="LiveId" clId="{1B7BF04D-FC2B-48D2-A22A-FDB230093F0D}" dt="2025-04-09T19:24:47.540" v="235" actId="14100"/>
          <ac:spMkLst>
            <pc:docMk/>
            <pc:sldMk cId="0" sldId="309"/>
            <ac:spMk id="98307" creationId="{A95B4BCD-9F91-F1C6-5B71-898AEF46E706}"/>
          </ac:spMkLst>
        </pc:spChg>
      </pc:sldChg>
      <pc:sldChg chg="addSp delSp modSp mod">
        <pc:chgData name="Kumar Jayantilal" userId="4f3531b72b5d84d8" providerId="LiveId" clId="{1B7BF04D-FC2B-48D2-A22A-FDB230093F0D}" dt="2025-04-09T19:25:01.077" v="241" actId="27636"/>
        <pc:sldMkLst>
          <pc:docMk/>
          <pc:sldMk cId="0" sldId="310"/>
        </pc:sldMkLst>
        <pc:spChg chg="mod">
          <ac:chgData name="Kumar Jayantilal" userId="4f3531b72b5d84d8" providerId="LiveId" clId="{1B7BF04D-FC2B-48D2-A22A-FDB230093F0D}" dt="2025-04-09T19:25:01.077" v="241" actId="27636"/>
          <ac:spMkLst>
            <pc:docMk/>
            <pc:sldMk cId="0" sldId="310"/>
            <ac:spMk id="94211" creationId="{4FCF57ED-5D0D-3C6D-D689-2154CBB825D2}"/>
          </ac:spMkLst>
        </pc:spChg>
      </pc:sldChg>
      <pc:sldChg chg="addSp delSp modSp mod">
        <pc:chgData name="Kumar Jayantilal" userId="4f3531b72b5d84d8" providerId="LiveId" clId="{1B7BF04D-FC2B-48D2-A22A-FDB230093F0D}" dt="2025-04-09T19:25:14.927" v="250" actId="27636"/>
        <pc:sldMkLst>
          <pc:docMk/>
          <pc:sldMk cId="0" sldId="311"/>
        </pc:sldMkLst>
        <pc:spChg chg="mod">
          <ac:chgData name="Kumar Jayantilal" userId="4f3531b72b5d84d8" providerId="LiveId" clId="{1B7BF04D-FC2B-48D2-A22A-FDB230093F0D}" dt="2025-04-09T19:25:14.927" v="250" actId="27636"/>
          <ac:spMkLst>
            <pc:docMk/>
            <pc:sldMk cId="0" sldId="311"/>
            <ac:spMk id="13316" creationId="{A211B1BD-5970-039F-65D9-4825ED14F0D1}"/>
          </ac:spMkLst>
        </pc:spChg>
        <pc:spChg chg="mod">
          <ac:chgData name="Kumar Jayantilal" userId="4f3531b72b5d84d8" providerId="LiveId" clId="{1B7BF04D-FC2B-48D2-A22A-FDB230093F0D}" dt="2025-04-09T19:25:04.692" v="242" actId="20577"/>
          <ac:spMkLst>
            <pc:docMk/>
            <pc:sldMk cId="0" sldId="311"/>
            <ac:spMk id="50178" creationId="{FF981F0C-48FE-6F4B-73DF-A86294268DFA}"/>
          </ac:spMkLst>
        </pc:spChg>
      </pc:sldChg>
      <pc:sldChg chg="addSp delSp modSp mod">
        <pc:chgData name="Kumar Jayantilal" userId="4f3531b72b5d84d8" providerId="LiveId" clId="{1B7BF04D-FC2B-48D2-A22A-FDB230093F0D}" dt="2025-04-09T19:25:28.557" v="259" actId="27636"/>
        <pc:sldMkLst>
          <pc:docMk/>
          <pc:sldMk cId="0" sldId="313"/>
        </pc:sldMkLst>
        <pc:spChg chg="mod">
          <ac:chgData name="Kumar Jayantilal" userId="4f3531b72b5d84d8" providerId="LiveId" clId="{1B7BF04D-FC2B-48D2-A22A-FDB230093F0D}" dt="2025-04-09T19:25:28.557" v="259" actId="27636"/>
          <ac:spMkLst>
            <pc:docMk/>
            <pc:sldMk cId="0" sldId="313"/>
            <ac:spMk id="15364" creationId="{F42D905C-BA09-9FBB-CD8B-7D5BCB45E4D6}"/>
          </ac:spMkLst>
        </pc:spChg>
        <pc:spChg chg="mod">
          <ac:chgData name="Kumar Jayantilal" userId="4f3531b72b5d84d8" providerId="LiveId" clId="{1B7BF04D-FC2B-48D2-A22A-FDB230093F0D}" dt="2025-04-09T19:25:19.965" v="251" actId="20577"/>
          <ac:spMkLst>
            <pc:docMk/>
            <pc:sldMk cId="0" sldId="313"/>
            <ac:spMk id="106498" creationId="{5675D6FE-E794-12C3-719A-412E10A60E83}"/>
          </ac:spMkLst>
        </pc:spChg>
      </pc:sldChg>
      <pc:sldChg chg="delSp modSp mod">
        <pc:chgData name="Kumar Jayantilal" userId="4f3531b72b5d84d8" providerId="LiveId" clId="{1B7BF04D-FC2B-48D2-A22A-FDB230093F0D}" dt="2025-04-09T19:24:02.584" v="220" actId="1076"/>
        <pc:sldMkLst>
          <pc:docMk/>
          <pc:sldMk cId="0" sldId="314"/>
        </pc:sldMkLst>
        <pc:spChg chg="mod">
          <ac:chgData name="Kumar Jayantilal" userId="4f3531b72b5d84d8" providerId="LiveId" clId="{1B7BF04D-FC2B-48D2-A22A-FDB230093F0D}" dt="2025-04-09T19:23:52.986" v="215" actId="20577"/>
          <ac:spMkLst>
            <pc:docMk/>
            <pc:sldMk cId="0" sldId="314"/>
            <ac:spMk id="56322" creationId="{3DADE176-972F-8598-9185-C03A44D73A56}"/>
          </ac:spMkLst>
        </pc:spChg>
        <pc:spChg chg="mod">
          <ac:chgData name="Kumar Jayantilal" userId="4f3531b72b5d84d8" providerId="LiveId" clId="{1B7BF04D-FC2B-48D2-A22A-FDB230093F0D}" dt="2025-04-09T19:24:02.584" v="220" actId="1076"/>
          <ac:spMkLst>
            <pc:docMk/>
            <pc:sldMk cId="0" sldId="314"/>
            <ac:spMk id="92163" creationId="{0C94AF15-E803-2856-CAB1-264F7D52D92B}"/>
          </ac:spMkLst>
        </pc:spChg>
      </pc:sldChg>
      <pc:sldChg chg="modSp mod">
        <pc:chgData name="Kumar Jayantilal" userId="4f3531b72b5d84d8" providerId="LiveId" clId="{1B7BF04D-FC2B-48D2-A22A-FDB230093F0D}" dt="2025-04-09T19:25:49.853" v="268" actId="20577"/>
        <pc:sldMkLst>
          <pc:docMk/>
          <pc:sldMk cId="0" sldId="315"/>
        </pc:sldMkLst>
        <pc:spChg chg="mod">
          <ac:chgData name="Kumar Jayantilal" userId="4f3531b72b5d84d8" providerId="LiveId" clId="{1B7BF04D-FC2B-48D2-A22A-FDB230093F0D}" dt="2025-04-09T19:25:49.853" v="268" actId="20577"/>
          <ac:spMkLst>
            <pc:docMk/>
            <pc:sldMk cId="0" sldId="315"/>
            <ac:spMk id="58370" creationId="{F7A31A2A-51AD-0F7D-7F49-428D55A876E0}"/>
          </ac:spMkLst>
        </pc:spChg>
      </pc:sldChg>
      <pc:sldChg chg="addSp delSp modSp del mod modShow">
        <pc:chgData name="Kumar Jayantilal" userId="4f3531b72b5d84d8" providerId="LiveId" clId="{1B7BF04D-FC2B-48D2-A22A-FDB230093F0D}" dt="2025-04-11T10:49:39.626" v="273" actId="2696"/>
        <pc:sldMkLst>
          <pc:docMk/>
          <pc:sldMk cId="0" sldId="317"/>
        </pc:sldMkLst>
      </pc:sldChg>
      <pc:sldChg chg="addSp delSp modSp mod">
        <pc:chgData name="Kumar Jayantilal" userId="4f3531b72b5d84d8" providerId="LiveId" clId="{1B7BF04D-FC2B-48D2-A22A-FDB230093F0D}" dt="2025-04-11T10:53:36.245" v="312" actId="478"/>
        <pc:sldMkLst>
          <pc:docMk/>
          <pc:sldMk cId="0" sldId="318"/>
        </pc:sldMkLst>
        <pc:spChg chg="mod">
          <ac:chgData name="Kumar Jayantilal" userId="4f3531b72b5d84d8" providerId="LiveId" clId="{1B7BF04D-FC2B-48D2-A22A-FDB230093F0D}" dt="2025-04-09T19:20:47.327" v="169" actId="20577"/>
          <ac:spMkLst>
            <pc:docMk/>
            <pc:sldMk cId="0" sldId="318"/>
            <ac:spMk id="2" creationId="{54183755-8D0A-B53E-5B38-F240693A6196}"/>
          </ac:spMkLst>
        </pc:spChg>
        <pc:spChg chg="add del mod">
          <ac:chgData name="Kumar Jayantilal" userId="4f3531b72b5d84d8" providerId="LiveId" clId="{1B7BF04D-FC2B-48D2-A22A-FDB230093F0D}" dt="2025-04-11T10:53:36.245" v="312" actId="478"/>
          <ac:spMkLst>
            <pc:docMk/>
            <pc:sldMk cId="0" sldId="318"/>
            <ac:spMk id="4" creationId="{687767BF-1570-BA36-AA05-2F593E65A91E}"/>
          </ac:spMkLst>
        </pc:spChg>
        <pc:spChg chg="del mod">
          <ac:chgData name="Kumar Jayantilal" userId="4f3531b72b5d84d8" providerId="LiveId" clId="{1B7BF04D-FC2B-48D2-A22A-FDB230093F0D}" dt="2025-04-11T10:53:34.349" v="311" actId="478"/>
          <ac:spMkLst>
            <pc:docMk/>
            <pc:sldMk cId="0" sldId="318"/>
            <ac:spMk id="80900" creationId="{DBDFEA13-A99A-E78A-C888-A96B9B344A14}"/>
          </ac:spMkLst>
        </pc:spChg>
      </pc:sldChg>
      <pc:sldChg chg="delSp modSp mod">
        <pc:chgData name="Kumar Jayantilal" userId="4f3531b72b5d84d8" providerId="LiveId" clId="{1B7BF04D-FC2B-48D2-A22A-FDB230093F0D}" dt="2025-04-11T10:50:55.310" v="290" actId="14100"/>
        <pc:sldMkLst>
          <pc:docMk/>
          <pc:sldMk cId="0" sldId="319"/>
        </pc:sldMkLst>
        <pc:spChg chg="mod">
          <ac:chgData name="Kumar Jayantilal" userId="4f3531b72b5d84d8" providerId="LiveId" clId="{1B7BF04D-FC2B-48D2-A22A-FDB230093F0D}" dt="2025-04-11T10:50:55.310" v="290" actId="14100"/>
          <ac:spMkLst>
            <pc:docMk/>
            <pc:sldMk cId="0" sldId="319"/>
            <ac:spMk id="3" creationId="{96F74FB5-A292-714F-9F36-665935017E97}"/>
          </ac:spMkLst>
        </pc:spChg>
        <pc:spChg chg="mod">
          <ac:chgData name="Kumar Jayantilal" userId="4f3531b72b5d84d8" providerId="LiveId" clId="{1B7BF04D-FC2B-48D2-A22A-FDB230093F0D}" dt="2025-04-09T19:17:51.321" v="95" actId="20577"/>
          <ac:spMkLst>
            <pc:docMk/>
            <pc:sldMk cId="0" sldId="319"/>
            <ac:spMk id="53250" creationId="{4D46A75B-7F55-45C5-8083-B891BAE99C68}"/>
          </ac:spMkLst>
        </pc:spChg>
      </pc:sldChg>
      <pc:sldChg chg="delSp modSp mod">
        <pc:chgData name="Kumar Jayantilal" userId="4f3531b72b5d84d8" providerId="LiveId" clId="{1B7BF04D-FC2B-48D2-A22A-FDB230093F0D}" dt="2025-04-09T19:18:26.218" v="110" actId="27636"/>
        <pc:sldMkLst>
          <pc:docMk/>
          <pc:sldMk cId="0" sldId="320"/>
        </pc:sldMkLst>
        <pc:spChg chg="mod">
          <ac:chgData name="Kumar Jayantilal" userId="4f3531b72b5d84d8" providerId="LiveId" clId="{1B7BF04D-FC2B-48D2-A22A-FDB230093F0D}" dt="2025-04-09T19:18:08.004" v="101" actId="20577"/>
          <ac:spMkLst>
            <pc:docMk/>
            <pc:sldMk cId="0" sldId="320"/>
            <ac:spMk id="57346" creationId="{3AECDD16-D274-1CFC-B925-C51504F8FC34}"/>
          </ac:spMkLst>
        </pc:spChg>
        <pc:spChg chg="mod">
          <ac:chgData name="Kumar Jayantilal" userId="4f3531b72b5d84d8" providerId="LiveId" clId="{1B7BF04D-FC2B-48D2-A22A-FDB230093F0D}" dt="2025-04-09T19:18:26.218" v="110" actId="27636"/>
          <ac:spMkLst>
            <pc:docMk/>
            <pc:sldMk cId="0" sldId="320"/>
            <ac:spMk id="57347" creationId="{2A81A89F-D0DF-C66D-A381-A5B0AE80A6FF}"/>
          </ac:spMkLst>
        </pc:spChg>
      </pc:sldChg>
      <pc:sldChg chg="modSp mod">
        <pc:chgData name="Kumar Jayantilal" userId="4f3531b72b5d84d8" providerId="LiveId" clId="{1B7BF04D-FC2B-48D2-A22A-FDB230093F0D}" dt="2025-04-09T19:18:30.013" v="113" actId="20577"/>
        <pc:sldMkLst>
          <pc:docMk/>
          <pc:sldMk cId="0" sldId="321"/>
        </pc:sldMkLst>
        <pc:spChg chg="mod">
          <ac:chgData name="Kumar Jayantilal" userId="4f3531b72b5d84d8" providerId="LiveId" clId="{1B7BF04D-FC2B-48D2-A22A-FDB230093F0D}" dt="2025-04-09T19:18:30.013" v="113" actId="20577"/>
          <ac:spMkLst>
            <pc:docMk/>
            <pc:sldMk cId="0" sldId="321"/>
            <ac:spMk id="59394" creationId="{497604AE-C922-5ED4-64F4-5882A432FA56}"/>
          </ac:spMkLst>
        </pc:spChg>
      </pc:sldChg>
      <pc:sldChg chg="modSp mod">
        <pc:chgData name="Kumar Jayantilal" userId="4f3531b72b5d84d8" providerId="LiveId" clId="{1B7BF04D-FC2B-48D2-A22A-FDB230093F0D}" dt="2025-04-09T19:20:38.173" v="166" actId="20577"/>
        <pc:sldMkLst>
          <pc:docMk/>
          <pc:sldMk cId="0" sldId="322"/>
        </pc:sldMkLst>
        <pc:spChg chg="mod">
          <ac:chgData name="Kumar Jayantilal" userId="4f3531b72b5d84d8" providerId="LiveId" clId="{1B7BF04D-FC2B-48D2-A22A-FDB230093F0D}" dt="2025-04-09T19:20:38.173" v="166" actId="20577"/>
          <ac:spMkLst>
            <pc:docMk/>
            <pc:sldMk cId="0" sldId="322"/>
            <ac:spMk id="2" creationId="{DB3532D8-DE16-C9DC-3D7D-AF8EA77EAA2F}"/>
          </ac:spMkLst>
        </pc:spChg>
      </pc:sldChg>
      <pc:sldChg chg="delSp modSp mod">
        <pc:chgData name="Kumar Jayantilal" userId="4f3531b72b5d84d8" providerId="LiveId" clId="{1B7BF04D-FC2B-48D2-A22A-FDB230093F0D}" dt="2025-04-09T19:03:45.231" v="9" actId="1076"/>
        <pc:sldMkLst>
          <pc:docMk/>
          <pc:sldMk cId="0" sldId="323"/>
        </pc:sldMkLst>
        <pc:spChg chg="mod">
          <ac:chgData name="Kumar Jayantilal" userId="4f3531b72b5d84d8" providerId="LiveId" clId="{1B7BF04D-FC2B-48D2-A22A-FDB230093F0D}" dt="2025-04-09T19:03:37.386" v="5" actId="20577"/>
          <ac:spMkLst>
            <pc:docMk/>
            <pc:sldMk cId="0" sldId="323"/>
            <ac:spMk id="18434" creationId="{5E873E6A-44D0-CB98-C3F6-C5727E564A4E}"/>
          </ac:spMkLst>
        </pc:spChg>
        <pc:spChg chg="mod">
          <ac:chgData name="Kumar Jayantilal" userId="4f3531b72b5d84d8" providerId="LiveId" clId="{1B7BF04D-FC2B-48D2-A22A-FDB230093F0D}" dt="2025-04-09T19:03:45.231" v="9" actId="1076"/>
          <ac:spMkLst>
            <pc:docMk/>
            <pc:sldMk cId="0" sldId="323"/>
            <ac:spMk id="18435" creationId="{F75F1519-0D91-3D05-D525-CBE8CDCD9EE7}"/>
          </ac:spMkLst>
        </pc:spChg>
      </pc:sldChg>
      <pc:sldChg chg="delSp modSp mod">
        <pc:chgData name="Kumar Jayantilal" userId="4f3531b72b5d84d8" providerId="LiveId" clId="{1B7BF04D-FC2B-48D2-A22A-FDB230093F0D}" dt="2025-04-09T19:03:58.165" v="14" actId="1076"/>
        <pc:sldMkLst>
          <pc:docMk/>
          <pc:sldMk cId="0" sldId="347"/>
        </pc:sldMkLst>
        <pc:spChg chg="mod">
          <ac:chgData name="Kumar Jayantilal" userId="4f3531b72b5d84d8" providerId="LiveId" clId="{1B7BF04D-FC2B-48D2-A22A-FDB230093F0D}" dt="2025-04-09T19:03:49.258" v="10" actId="20577"/>
          <ac:spMkLst>
            <pc:docMk/>
            <pc:sldMk cId="0" sldId="347"/>
            <ac:spMk id="19458" creationId="{78DAE273-A64E-2C84-A44B-50E2D867CA98}"/>
          </ac:spMkLst>
        </pc:spChg>
        <pc:spChg chg="mod">
          <ac:chgData name="Kumar Jayantilal" userId="4f3531b72b5d84d8" providerId="LiveId" clId="{1B7BF04D-FC2B-48D2-A22A-FDB230093F0D}" dt="2025-04-09T19:03:58.165" v="14" actId="1076"/>
          <ac:spMkLst>
            <pc:docMk/>
            <pc:sldMk cId="0" sldId="347"/>
            <ac:spMk id="19460" creationId="{AF36D2D1-C4B3-D7A8-A424-7EAB46CD068D}"/>
          </ac:spMkLst>
        </pc:spChg>
      </pc:sldChg>
      <pc:sldChg chg="delSp modSp mod">
        <pc:chgData name="Kumar Jayantilal" userId="4f3531b72b5d84d8" providerId="LiveId" clId="{1B7BF04D-FC2B-48D2-A22A-FDB230093F0D}" dt="2025-04-11T10:49:48.757" v="277" actId="403"/>
        <pc:sldMkLst>
          <pc:docMk/>
          <pc:sldMk cId="0" sldId="348"/>
        </pc:sldMkLst>
        <pc:spChg chg="mod">
          <ac:chgData name="Kumar Jayantilal" userId="4f3531b72b5d84d8" providerId="LiveId" clId="{1B7BF04D-FC2B-48D2-A22A-FDB230093F0D}" dt="2025-04-11T10:49:48.757" v="277" actId="403"/>
          <ac:spMkLst>
            <pc:docMk/>
            <pc:sldMk cId="0" sldId="348"/>
            <ac:spMk id="4099" creationId="{D610A77F-B4CE-B7EF-CF22-E89861BA55F9}"/>
          </ac:spMkLst>
        </pc:spChg>
        <pc:spChg chg="mod">
          <ac:chgData name="Kumar Jayantilal" userId="4f3531b72b5d84d8" providerId="LiveId" clId="{1B7BF04D-FC2B-48D2-A22A-FDB230093F0D}" dt="2025-04-09T19:16:09.303" v="61" actId="20577"/>
          <ac:spMkLst>
            <pc:docMk/>
            <pc:sldMk cId="0" sldId="348"/>
            <ac:spMk id="22530" creationId="{8AC631D1-0306-C565-034C-B34C3A542D86}"/>
          </ac:spMkLst>
        </pc:spChg>
      </pc:sldChg>
      <pc:sldChg chg="modSp mod">
        <pc:chgData name="Kumar Jayantilal" userId="4f3531b72b5d84d8" providerId="LiveId" clId="{1B7BF04D-FC2B-48D2-A22A-FDB230093F0D}" dt="2025-04-09T19:17:03.374" v="83" actId="1036"/>
        <pc:sldMkLst>
          <pc:docMk/>
          <pc:sldMk cId="0" sldId="349"/>
        </pc:sldMkLst>
        <pc:spChg chg="mod">
          <ac:chgData name="Kumar Jayantilal" userId="4f3531b72b5d84d8" providerId="LiveId" clId="{1B7BF04D-FC2B-48D2-A22A-FDB230093F0D}" dt="2025-04-09T19:17:02.497" v="82" actId="1076"/>
          <ac:spMkLst>
            <pc:docMk/>
            <pc:sldMk cId="0" sldId="349"/>
            <ac:spMk id="2" creationId="{54A43F99-785B-D8DF-9215-C54036468B17}"/>
          </ac:spMkLst>
        </pc:spChg>
        <pc:spChg chg="mod">
          <ac:chgData name="Kumar Jayantilal" userId="4f3531b72b5d84d8" providerId="LiveId" clId="{1B7BF04D-FC2B-48D2-A22A-FDB230093F0D}" dt="2025-04-09T19:17:03.374" v="83" actId="1036"/>
          <ac:spMkLst>
            <pc:docMk/>
            <pc:sldMk cId="0" sldId="349"/>
            <ac:spMk id="41986" creationId="{6D4C29D8-51B0-860E-7CBE-A9A86E99660D}"/>
          </ac:spMkLst>
        </pc:spChg>
        <pc:spChg chg="mod">
          <ac:chgData name="Kumar Jayantilal" userId="4f3531b72b5d84d8" providerId="LiveId" clId="{1B7BF04D-FC2B-48D2-A22A-FDB230093F0D}" dt="2025-04-09T19:16:57.518" v="81" actId="20577"/>
          <ac:spMkLst>
            <pc:docMk/>
            <pc:sldMk cId="0" sldId="349"/>
            <ac:spMk id="41987" creationId="{2F801F41-82C5-E635-3997-0AC166E8A5B1}"/>
          </ac:spMkLst>
        </pc:spChg>
      </pc:sldChg>
      <pc:sldChg chg="modSp mod">
        <pc:chgData name="Kumar Jayantilal" userId="4f3531b72b5d84d8" providerId="LiveId" clId="{1B7BF04D-FC2B-48D2-A22A-FDB230093F0D}" dt="2025-04-11T10:51:04.615" v="294" actId="27636"/>
        <pc:sldMkLst>
          <pc:docMk/>
          <pc:sldMk cId="0" sldId="350"/>
        </pc:sldMkLst>
        <pc:spChg chg="mod">
          <ac:chgData name="Kumar Jayantilal" userId="4f3531b72b5d84d8" providerId="LiveId" clId="{1B7BF04D-FC2B-48D2-A22A-FDB230093F0D}" dt="2025-04-11T10:51:04.615" v="294" actId="27636"/>
          <ac:spMkLst>
            <pc:docMk/>
            <pc:sldMk cId="0" sldId="350"/>
            <ac:spMk id="3" creationId="{8F8EA4CF-BA8D-9A09-D48C-14F075FA5746}"/>
          </ac:spMkLst>
        </pc:spChg>
        <pc:spChg chg="mod">
          <ac:chgData name="Kumar Jayantilal" userId="4f3531b72b5d84d8" providerId="LiveId" clId="{1B7BF04D-FC2B-48D2-A22A-FDB230093F0D}" dt="2025-04-09T19:18:03.738" v="100" actId="20577"/>
          <ac:spMkLst>
            <pc:docMk/>
            <pc:sldMk cId="0" sldId="350"/>
            <ac:spMk id="55298" creationId="{5EC2B08A-CBF0-F239-4231-E122A4D1825F}"/>
          </ac:spMkLst>
        </pc:spChg>
        <pc:spChg chg="mod">
          <ac:chgData name="Kumar Jayantilal" userId="4f3531b72b5d84d8" providerId="LiveId" clId="{1B7BF04D-FC2B-48D2-A22A-FDB230093F0D}" dt="2025-04-11T10:51:04.605" v="293" actId="27636"/>
          <ac:spMkLst>
            <pc:docMk/>
            <pc:sldMk cId="0" sldId="350"/>
            <ac:spMk id="55300" creationId="{0F862E3C-045B-C992-1309-35815B47F23F}"/>
          </ac:spMkLst>
        </pc:spChg>
      </pc:sldChg>
      <pc:sldChg chg="modSp mod">
        <pc:chgData name="Kumar Jayantilal" userId="4f3531b72b5d84d8" providerId="LiveId" clId="{1B7BF04D-FC2B-48D2-A22A-FDB230093F0D}" dt="2025-04-09T19:18:46.394" v="119" actId="20577"/>
        <pc:sldMkLst>
          <pc:docMk/>
          <pc:sldMk cId="0" sldId="351"/>
        </pc:sldMkLst>
        <pc:spChg chg="mod">
          <ac:chgData name="Kumar Jayantilal" userId="4f3531b72b5d84d8" providerId="LiveId" clId="{1B7BF04D-FC2B-48D2-A22A-FDB230093F0D}" dt="2025-04-09T19:18:46.394" v="119" actId="20577"/>
          <ac:spMkLst>
            <pc:docMk/>
            <pc:sldMk cId="0" sldId="351"/>
            <ac:spMk id="64514" creationId="{1F43E45D-A8BD-97A3-F504-A1588A2CE0DD}"/>
          </ac:spMkLst>
        </pc:spChg>
      </pc:sldChg>
      <pc:sldChg chg="modSp mod">
        <pc:chgData name="Kumar Jayantilal" userId="4f3531b72b5d84d8" providerId="LiveId" clId="{1B7BF04D-FC2B-48D2-A22A-FDB230093F0D}" dt="2025-04-09T19:22:44.212" v="211" actId="20577"/>
        <pc:sldMkLst>
          <pc:docMk/>
          <pc:sldMk cId="3062439044" sldId="352"/>
        </pc:sldMkLst>
        <pc:spChg chg="mod">
          <ac:chgData name="Kumar Jayantilal" userId="4f3531b72b5d84d8" providerId="LiveId" clId="{1B7BF04D-FC2B-48D2-A22A-FDB230093F0D}" dt="2025-04-09T19:22:44.212" v="211" actId="20577"/>
          <ac:spMkLst>
            <pc:docMk/>
            <pc:sldMk cId="3062439044" sldId="352"/>
            <ac:spMk id="10243" creationId="{461D2A2B-82D5-81FB-7F15-35B70B681D22}"/>
          </ac:spMkLst>
        </pc:spChg>
        <pc:spChg chg="mod">
          <ac:chgData name="Kumar Jayantilal" userId="4f3531b72b5d84d8" providerId="LiveId" clId="{1B7BF04D-FC2B-48D2-A22A-FDB230093F0D}" dt="2025-04-09T19:21:48.112" v="208" actId="20577"/>
          <ac:spMkLst>
            <pc:docMk/>
            <pc:sldMk cId="3062439044" sldId="352"/>
            <ac:spMk id="13316" creationId="{CDBD9486-E15B-EB6F-7AA8-C1C5D1E3E3B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79ECCB-8C87-4019-9B95-3DCBD7CA2D0C}" type="datetimeFigureOut">
              <a:rPr lang="en-GB" smtClean="0"/>
              <a:t>11/04/2025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FA5AE7-58AA-42C2-B8A2-A8DC714C9F79}" type="slidenum">
              <a:rPr lang="en-GB" smtClean="0"/>
              <a:t>‹#›</a:t>
            </a:fld>
            <a:endParaRPr lang="en-GB"/>
          </a:p>
        </p:txBody>
      </p:sp>
    </p:spTree>
    <p:extLst>
      <p:ext uri="{BB962C8B-B14F-4D97-AF65-F5344CB8AC3E}">
        <p14:creationId xmlns:p14="http://schemas.microsoft.com/office/powerpoint/2010/main" val="23906170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a:extLst>
              <a:ext uri="{FF2B5EF4-FFF2-40B4-BE49-F238E27FC236}">
                <a16:creationId xmlns:a16="http://schemas.microsoft.com/office/drawing/2014/main" id="{9AA30D1E-57DA-DD85-871F-1BDFDF25513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defTabSz="914400">
              <a:spcBef>
                <a:spcPct val="0"/>
              </a:spcBef>
            </a:pPr>
            <a:fld id="{37D8388B-0F95-4177-8D5A-240A6D4A3D77}" type="slidenum">
              <a:rPr lang="en-GB" altLang="en-US" smtClean="0">
                <a:solidFill>
                  <a:srgbClr val="000000"/>
                </a:solidFill>
                <a:cs typeface="Arial" panose="020B0604020202020204" pitchFamily="34" charset="0"/>
              </a:rPr>
              <a:pPr defTabSz="914400">
                <a:spcBef>
                  <a:spcPct val="0"/>
                </a:spcBef>
              </a:pPr>
              <a:t>1</a:t>
            </a:fld>
            <a:endParaRPr lang="en-GB" altLang="en-US">
              <a:solidFill>
                <a:srgbClr val="000000"/>
              </a:solidFill>
              <a:cs typeface="Arial" panose="020B0604020202020204" pitchFamily="34" charset="0"/>
            </a:endParaRPr>
          </a:p>
        </p:txBody>
      </p:sp>
      <p:sp>
        <p:nvSpPr>
          <p:cNvPr id="17411" name="Rectangle 2">
            <a:extLst>
              <a:ext uri="{FF2B5EF4-FFF2-40B4-BE49-F238E27FC236}">
                <a16:creationId xmlns:a16="http://schemas.microsoft.com/office/drawing/2014/main" id="{6F8DCEFB-0A19-09E3-754D-C15E62B0D736}"/>
              </a:ext>
            </a:extLst>
          </p:cNvPr>
          <p:cNvSpPr>
            <a:spLocks noGrp="1" noRot="1" noChangeAspect="1" noChangeArrowheads="1" noTextEdit="1"/>
          </p:cNvSpPr>
          <p:nvPr>
            <p:ph type="sldImg"/>
          </p:nvPr>
        </p:nvSpPr>
        <p:spPr>
          <a:ln/>
        </p:spPr>
      </p:sp>
      <p:sp>
        <p:nvSpPr>
          <p:cNvPr id="17412" name="Rectangle 3">
            <a:extLst>
              <a:ext uri="{FF2B5EF4-FFF2-40B4-BE49-F238E27FC236}">
                <a16:creationId xmlns:a16="http://schemas.microsoft.com/office/drawing/2014/main" id="{6FDBC855-83AB-F98B-5E2D-7A8BB821FAE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7FA5AE7-58AA-42C2-B8A2-A8DC714C9F79}" type="slidenum">
              <a:rPr lang="en-GB" smtClean="0"/>
              <a:t>2</a:t>
            </a:fld>
            <a:endParaRPr lang="en-GB"/>
          </a:p>
        </p:txBody>
      </p:sp>
    </p:spTree>
    <p:extLst>
      <p:ext uri="{BB962C8B-B14F-4D97-AF65-F5344CB8AC3E}">
        <p14:creationId xmlns:p14="http://schemas.microsoft.com/office/powerpoint/2010/main" val="8994890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539FFD12-1B1C-4745-FDBB-00208A896104}"/>
              </a:ext>
            </a:extLst>
          </p:cNvPr>
          <p:cNvSpPr>
            <a:spLocks noGrp="1" noRot="1" noChangeAspect="1" noChangeArrowheads="1" noTextEdit="1"/>
          </p:cNvSpPr>
          <p:nvPr>
            <p:ph type="sldImg"/>
          </p:nvPr>
        </p:nvSpPr>
        <p:spPr>
          <a:ln/>
        </p:spPr>
      </p:sp>
      <p:sp>
        <p:nvSpPr>
          <p:cNvPr id="20483" name="Notes Placeholder 2">
            <a:extLst>
              <a:ext uri="{FF2B5EF4-FFF2-40B4-BE49-F238E27FC236}">
                <a16:creationId xmlns:a16="http://schemas.microsoft.com/office/drawing/2014/main" id="{287FFA24-7671-5778-B89E-7431F5812D6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0484" name="Slide Number Placeholder 3">
            <a:extLst>
              <a:ext uri="{FF2B5EF4-FFF2-40B4-BE49-F238E27FC236}">
                <a16:creationId xmlns:a16="http://schemas.microsoft.com/office/drawing/2014/main" id="{7CF653A5-E24D-31F3-D0FD-03AAB34FC80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94DF8D29-1F8E-4D02-8662-BF2DAB4E8CB4}" type="slidenum">
              <a:rPr lang="en-US" altLang="en-US" smtClean="0">
                <a:latin typeface="Calibri" panose="020F0502020204030204" pitchFamily="34" charset="0"/>
              </a:rPr>
              <a:pPr/>
              <a:t>3</a:t>
            </a:fld>
            <a:endParaRPr lang="en-US" altLang="en-US">
              <a:latin typeface="Calibri" panose="020F050202020403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7FA5AE7-58AA-42C2-B8A2-A8DC714C9F79}" type="slidenum">
              <a:rPr lang="en-GB" smtClean="0"/>
              <a:t>4</a:t>
            </a:fld>
            <a:endParaRPr lang="en-GB"/>
          </a:p>
        </p:txBody>
      </p:sp>
    </p:spTree>
    <p:extLst>
      <p:ext uri="{BB962C8B-B14F-4D97-AF65-F5344CB8AC3E}">
        <p14:creationId xmlns:p14="http://schemas.microsoft.com/office/powerpoint/2010/main" val="34738351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7FA5AE7-58AA-42C2-B8A2-A8DC714C9F79}" type="slidenum">
              <a:rPr lang="en-GB" smtClean="0"/>
              <a:t>5</a:t>
            </a:fld>
            <a:endParaRPr lang="en-GB"/>
          </a:p>
        </p:txBody>
      </p:sp>
    </p:spTree>
    <p:extLst>
      <p:ext uri="{BB962C8B-B14F-4D97-AF65-F5344CB8AC3E}">
        <p14:creationId xmlns:p14="http://schemas.microsoft.com/office/powerpoint/2010/main" val="19234732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7FA5AE7-58AA-42C2-B8A2-A8DC714C9F79}" type="slidenum">
              <a:rPr lang="en-GB" smtClean="0"/>
              <a:t>6</a:t>
            </a:fld>
            <a:endParaRPr lang="en-GB"/>
          </a:p>
        </p:txBody>
      </p:sp>
    </p:spTree>
    <p:extLst>
      <p:ext uri="{BB962C8B-B14F-4D97-AF65-F5344CB8AC3E}">
        <p14:creationId xmlns:p14="http://schemas.microsoft.com/office/powerpoint/2010/main" val="14033930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1B87CFC8-834B-A183-586E-011C24BA44CA}"/>
              </a:ext>
            </a:extLst>
          </p:cNvPr>
          <p:cNvSpPr>
            <a:spLocks noGrp="1" noRot="1" noChangeAspect="1" noChangeArrowheads="1" noTextEdit="1"/>
          </p:cNvSpPr>
          <p:nvPr>
            <p:ph type="sldImg"/>
          </p:nvPr>
        </p:nvSpPr>
        <p:spPr>
          <a:ln/>
        </p:spPr>
      </p:sp>
      <p:sp>
        <p:nvSpPr>
          <p:cNvPr id="26627" name="Notes Placeholder 2">
            <a:extLst>
              <a:ext uri="{FF2B5EF4-FFF2-40B4-BE49-F238E27FC236}">
                <a16:creationId xmlns:a16="http://schemas.microsoft.com/office/drawing/2014/main" id="{522B1F93-5633-859B-E3B1-D4353E13BD82}"/>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GB" altLang="en-US">
                <a:latin typeface="Arial" panose="020B0604020202020204" pitchFamily="34" charset="0"/>
              </a:rPr>
              <a:t>Ask students to define what they think the terms sustainable development means?- on a flipchart / screen</a:t>
            </a:r>
          </a:p>
          <a:p>
            <a:pPr eaLnBrk="1" hangingPunct="1"/>
            <a:r>
              <a:rPr lang="en-GB" altLang="en-US">
                <a:latin typeface="Arial" panose="020B0604020202020204" pitchFamily="34" charset="0"/>
              </a:rPr>
              <a:t>Ask them to consider all angles, do they see it as just looking after resources, recycling etc, or is more than this?</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Is it important that young children are made aware of these issues?</a:t>
            </a:r>
          </a:p>
          <a:p>
            <a:pPr eaLnBrk="1" hangingPunct="1"/>
            <a:r>
              <a:rPr lang="en-GB" altLang="en-US">
                <a:latin typeface="Arial" panose="020B0604020202020204" pitchFamily="34" charset="0"/>
              </a:rPr>
              <a:t>Discuss their thoughts and ideas.</a:t>
            </a:r>
          </a:p>
          <a:p>
            <a:pPr eaLnBrk="1" hangingPunct="1"/>
            <a:r>
              <a:rPr lang="en-GB" altLang="en-US">
                <a:latin typeface="Arial" panose="020B0604020202020204" pitchFamily="34" charset="0"/>
              </a:rPr>
              <a:t>Is sustainable  development easy to define, do people in the group have different views of the concept. Why might this be?</a:t>
            </a:r>
          </a:p>
          <a:p>
            <a:pPr eaLnBrk="1" hangingPunct="1"/>
            <a:r>
              <a:rPr lang="en-GB" altLang="en-US">
                <a:latin typeface="Arial" panose="020B0604020202020204" pitchFamily="34" charset="0"/>
              </a:rPr>
              <a:t>Do young children today have more or less sustainable lives than their parent, grandparents etc?</a:t>
            </a:r>
          </a:p>
          <a:p>
            <a:pPr eaLnBrk="1" hangingPunct="1"/>
            <a:r>
              <a:rPr lang="en-GB" altLang="en-US">
                <a:latin typeface="Arial" panose="020B0604020202020204" pitchFamily="34" charset="0"/>
              </a:rPr>
              <a:t>A general discussion of issues. </a:t>
            </a:r>
          </a:p>
          <a:p>
            <a:pPr eaLnBrk="1" hangingPunct="1"/>
            <a:r>
              <a:rPr lang="en-GB" altLang="en-US">
                <a:latin typeface="Arial" panose="020B0604020202020204" pitchFamily="34" charset="0"/>
              </a:rPr>
              <a:t>If time play pyramid game and get students to discuss and exchange ideas.</a:t>
            </a:r>
          </a:p>
          <a:p>
            <a:pPr eaLnBrk="1" hangingPunct="1"/>
            <a:r>
              <a:rPr lang="en-GB" altLang="en-US">
                <a:latin typeface="Arial" panose="020B0604020202020204" pitchFamily="34" charset="0"/>
              </a:rPr>
              <a:t>Do they have some issues near top of pyramid . Why?</a:t>
            </a:r>
          </a:p>
          <a:p>
            <a:pPr eaLnBrk="1" hangingPunct="1"/>
            <a:r>
              <a:rPr lang="en-GB" altLang="en-US">
                <a:latin typeface="Arial" panose="020B0604020202020204" pitchFamily="34" charset="0"/>
              </a:rPr>
              <a:t>What about feminist issues always near bottom with most groups Why?.</a:t>
            </a:r>
          </a:p>
          <a:p>
            <a:pPr eaLnBrk="1" hangingPunct="1"/>
            <a:r>
              <a:rPr lang="en-GB" altLang="en-US">
                <a:latin typeface="Arial" panose="020B0604020202020204" pitchFamily="34" charset="0"/>
              </a:rPr>
              <a:t>Is it a man’s world?</a:t>
            </a:r>
          </a:p>
          <a:p>
            <a:pPr eaLnBrk="1" hangingPunct="1"/>
            <a:r>
              <a:rPr lang="en-GB" altLang="en-US">
                <a:latin typeface="Arial" panose="020B0604020202020204" pitchFamily="34" charset="0"/>
              </a:rPr>
              <a:t>Would a less male dominated society globally be better for ‘mother nature’?</a:t>
            </a:r>
          </a:p>
          <a:p>
            <a:pPr eaLnBrk="1" hangingPunct="1"/>
            <a:r>
              <a:rPr lang="en-GB" altLang="en-US">
                <a:latin typeface="Arial" panose="020B0604020202020204" pitchFamily="34" charset="0"/>
              </a:rPr>
              <a:t>Is it population?Ask them what population is now. It is 7.5 billion(ish) Doubled in last 40 years, almost trebled since 1940s. Or is it consumption, buy buy buy. Read Julia Davis quotation in notes re consumerism. Platstic , throw away society , have in the West brought up children who ‘love’ things. Do we have a responsibility to the children of the future?</a:t>
            </a:r>
          </a:p>
          <a:p>
            <a:pPr eaLnBrk="1" hangingPunct="1"/>
            <a:endParaRPr lang="en-GB" altLang="en-US">
              <a:latin typeface="Arial" panose="020B0604020202020204" pitchFamily="34" charset="0"/>
            </a:endParaRPr>
          </a:p>
        </p:txBody>
      </p:sp>
      <p:sp>
        <p:nvSpPr>
          <p:cNvPr id="26628" name="Slide Number Placeholder 3">
            <a:extLst>
              <a:ext uri="{FF2B5EF4-FFF2-40B4-BE49-F238E27FC236}">
                <a16:creationId xmlns:a16="http://schemas.microsoft.com/office/drawing/2014/main" id="{71C6C526-9952-E357-492C-96B218C7693E}"/>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27075" indent="-279400">
              <a:spcBef>
                <a:spcPct val="30000"/>
              </a:spcBef>
              <a:defRPr sz="1200">
                <a:solidFill>
                  <a:schemeClr val="tx1"/>
                </a:solidFill>
                <a:latin typeface="Arial" panose="020B0604020202020204" pitchFamily="34" charset="0"/>
              </a:defRPr>
            </a:lvl2pPr>
            <a:lvl3pPr marL="1119188" indent="-223838">
              <a:spcBef>
                <a:spcPct val="30000"/>
              </a:spcBef>
              <a:defRPr sz="1200">
                <a:solidFill>
                  <a:schemeClr val="tx1"/>
                </a:solidFill>
                <a:latin typeface="Arial" panose="020B0604020202020204" pitchFamily="34" charset="0"/>
              </a:defRPr>
            </a:lvl3pPr>
            <a:lvl4pPr marL="1566863" indent="-223838">
              <a:spcBef>
                <a:spcPct val="30000"/>
              </a:spcBef>
              <a:defRPr sz="1200">
                <a:solidFill>
                  <a:schemeClr val="tx1"/>
                </a:solidFill>
                <a:latin typeface="Arial" panose="020B0604020202020204" pitchFamily="34" charset="0"/>
              </a:defRPr>
            </a:lvl4pPr>
            <a:lvl5pPr marL="2016125" indent="-223838">
              <a:spcBef>
                <a:spcPct val="30000"/>
              </a:spcBef>
              <a:defRPr sz="1200">
                <a:solidFill>
                  <a:schemeClr val="tx1"/>
                </a:solidFill>
                <a:latin typeface="Arial" panose="020B0604020202020204" pitchFamily="34" charset="0"/>
              </a:defRPr>
            </a:lvl5pPr>
            <a:lvl6pPr marL="2473325" indent="-223838" defTabSz="457200" eaLnBrk="0" fontAlgn="base" hangingPunct="0">
              <a:spcBef>
                <a:spcPct val="30000"/>
              </a:spcBef>
              <a:spcAft>
                <a:spcPct val="0"/>
              </a:spcAft>
              <a:defRPr sz="1200">
                <a:solidFill>
                  <a:schemeClr val="tx1"/>
                </a:solidFill>
                <a:latin typeface="Arial" panose="020B0604020202020204" pitchFamily="34" charset="0"/>
              </a:defRPr>
            </a:lvl6pPr>
            <a:lvl7pPr marL="2930525" indent="-223838" defTabSz="457200" eaLnBrk="0" fontAlgn="base" hangingPunct="0">
              <a:spcBef>
                <a:spcPct val="30000"/>
              </a:spcBef>
              <a:spcAft>
                <a:spcPct val="0"/>
              </a:spcAft>
              <a:defRPr sz="1200">
                <a:solidFill>
                  <a:schemeClr val="tx1"/>
                </a:solidFill>
                <a:latin typeface="Arial" panose="020B0604020202020204" pitchFamily="34" charset="0"/>
              </a:defRPr>
            </a:lvl7pPr>
            <a:lvl8pPr marL="3387725" indent="-223838" defTabSz="457200" eaLnBrk="0" fontAlgn="base" hangingPunct="0">
              <a:spcBef>
                <a:spcPct val="30000"/>
              </a:spcBef>
              <a:spcAft>
                <a:spcPct val="0"/>
              </a:spcAft>
              <a:defRPr sz="1200">
                <a:solidFill>
                  <a:schemeClr val="tx1"/>
                </a:solidFill>
                <a:latin typeface="Arial" panose="020B0604020202020204" pitchFamily="34" charset="0"/>
              </a:defRPr>
            </a:lvl8pPr>
            <a:lvl9pPr marL="3844925" indent="-223838"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53802F8-96EF-4FD8-8F07-967D39E0D98D}" type="slidenum">
              <a:rPr lang="en-GB" altLang="en-US" smtClean="0"/>
              <a:pPr>
                <a:spcBef>
                  <a:spcPct val="0"/>
                </a:spcBef>
              </a:pPr>
              <a:t>7</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1456240A-948C-86F5-4CCC-A030C7905734}"/>
              </a:ext>
            </a:extLst>
          </p:cNvPr>
          <p:cNvSpPr>
            <a:spLocks noGrp="1" noRot="1" noChangeAspect="1" noChangeArrowheads="1" noTextEdit="1"/>
          </p:cNvSpPr>
          <p:nvPr>
            <p:ph type="sldImg"/>
          </p:nvPr>
        </p:nvSpPr>
        <p:spPr>
          <a:ln/>
        </p:spPr>
      </p:sp>
      <p:sp>
        <p:nvSpPr>
          <p:cNvPr id="28675" name="Notes Placeholder 2">
            <a:extLst>
              <a:ext uri="{FF2B5EF4-FFF2-40B4-BE49-F238E27FC236}">
                <a16:creationId xmlns:a16="http://schemas.microsoft.com/office/drawing/2014/main" id="{C8FFACF2-7D6C-6A98-D85B-55448F06E5C6}"/>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US" altLang="en-US">
                <a:latin typeface="Arial" panose="020B0604020202020204" pitchFamily="34" charset="0"/>
              </a:rPr>
              <a:t>If all the water in the world sucked up into one place – large blue sphere. However middle sized sphere is water that we can access easily- sea, rivers etc</a:t>
            </a:r>
          </a:p>
          <a:p>
            <a:pPr eaLnBrk="1" hangingPunct="1"/>
            <a:r>
              <a:rPr lang="en-US" altLang="en-US">
                <a:latin typeface="Arial" panose="020B0604020202020204" pitchFamily="34" charset="0"/>
              </a:rPr>
              <a:t>Only tiny blue sphere is usable- fresh water.</a:t>
            </a:r>
          </a:p>
          <a:p>
            <a:pPr eaLnBrk="1" hangingPunct="1"/>
            <a:r>
              <a:rPr lang="en-US" altLang="en-US">
                <a:latin typeface="Arial" panose="020B0604020202020204" pitchFamily="34" charset="0"/>
              </a:rPr>
              <a:t>Finite resource- do we value it</a:t>
            </a:r>
          </a:p>
          <a:p>
            <a:pPr eaLnBrk="1" hangingPunct="1"/>
            <a:r>
              <a:rPr lang="en-US" altLang="en-US">
                <a:latin typeface="Arial" panose="020B0604020202020204" pitchFamily="34" charset="0"/>
              </a:rPr>
              <a:t>How ling can we live without it</a:t>
            </a:r>
          </a:p>
          <a:p>
            <a:pPr eaLnBrk="1" hangingPunct="1"/>
            <a:r>
              <a:rPr lang="en-US" altLang="en-US">
                <a:latin typeface="Arial" panose="020B0604020202020204" pitchFamily="34" charset="0"/>
              </a:rPr>
              <a:t>3 minutes air, 3 days water, weeks food. Are these resources visible in early years? Do we consider our significant interactions with the environment,.</a:t>
            </a:r>
          </a:p>
        </p:txBody>
      </p:sp>
      <p:sp>
        <p:nvSpPr>
          <p:cNvPr id="28676" name="Slide Number Placeholder 3">
            <a:extLst>
              <a:ext uri="{FF2B5EF4-FFF2-40B4-BE49-F238E27FC236}">
                <a16:creationId xmlns:a16="http://schemas.microsoft.com/office/drawing/2014/main" id="{9ECBCC00-FD09-554A-68D6-DB2D1DA1998F}"/>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27075" indent="-279400">
              <a:spcBef>
                <a:spcPct val="30000"/>
              </a:spcBef>
              <a:defRPr sz="1200">
                <a:solidFill>
                  <a:schemeClr val="tx1"/>
                </a:solidFill>
                <a:latin typeface="Arial" panose="020B0604020202020204" pitchFamily="34" charset="0"/>
              </a:defRPr>
            </a:lvl2pPr>
            <a:lvl3pPr marL="1119188" indent="-223838">
              <a:spcBef>
                <a:spcPct val="30000"/>
              </a:spcBef>
              <a:defRPr sz="1200">
                <a:solidFill>
                  <a:schemeClr val="tx1"/>
                </a:solidFill>
                <a:latin typeface="Arial" panose="020B0604020202020204" pitchFamily="34" charset="0"/>
              </a:defRPr>
            </a:lvl3pPr>
            <a:lvl4pPr marL="1566863" indent="-223838">
              <a:spcBef>
                <a:spcPct val="30000"/>
              </a:spcBef>
              <a:defRPr sz="1200">
                <a:solidFill>
                  <a:schemeClr val="tx1"/>
                </a:solidFill>
                <a:latin typeface="Arial" panose="020B0604020202020204" pitchFamily="34" charset="0"/>
              </a:defRPr>
            </a:lvl4pPr>
            <a:lvl5pPr marL="2016125" indent="-223838">
              <a:spcBef>
                <a:spcPct val="30000"/>
              </a:spcBef>
              <a:defRPr sz="1200">
                <a:solidFill>
                  <a:schemeClr val="tx1"/>
                </a:solidFill>
                <a:latin typeface="Arial" panose="020B0604020202020204" pitchFamily="34" charset="0"/>
              </a:defRPr>
            </a:lvl5pPr>
            <a:lvl6pPr marL="2473325" indent="-223838" defTabSz="457200" eaLnBrk="0" fontAlgn="base" hangingPunct="0">
              <a:spcBef>
                <a:spcPct val="30000"/>
              </a:spcBef>
              <a:spcAft>
                <a:spcPct val="0"/>
              </a:spcAft>
              <a:defRPr sz="1200">
                <a:solidFill>
                  <a:schemeClr val="tx1"/>
                </a:solidFill>
                <a:latin typeface="Arial" panose="020B0604020202020204" pitchFamily="34" charset="0"/>
              </a:defRPr>
            </a:lvl6pPr>
            <a:lvl7pPr marL="2930525" indent="-223838" defTabSz="457200" eaLnBrk="0" fontAlgn="base" hangingPunct="0">
              <a:spcBef>
                <a:spcPct val="30000"/>
              </a:spcBef>
              <a:spcAft>
                <a:spcPct val="0"/>
              </a:spcAft>
              <a:defRPr sz="1200">
                <a:solidFill>
                  <a:schemeClr val="tx1"/>
                </a:solidFill>
                <a:latin typeface="Arial" panose="020B0604020202020204" pitchFamily="34" charset="0"/>
              </a:defRPr>
            </a:lvl7pPr>
            <a:lvl8pPr marL="3387725" indent="-223838" defTabSz="457200" eaLnBrk="0" fontAlgn="base" hangingPunct="0">
              <a:spcBef>
                <a:spcPct val="30000"/>
              </a:spcBef>
              <a:spcAft>
                <a:spcPct val="0"/>
              </a:spcAft>
              <a:defRPr sz="1200">
                <a:solidFill>
                  <a:schemeClr val="tx1"/>
                </a:solidFill>
                <a:latin typeface="Arial" panose="020B0604020202020204" pitchFamily="34" charset="0"/>
              </a:defRPr>
            </a:lvl8pPr>
            <a:lvl9pPr marL="3844925" indent="-223838"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540AD3F-DA14-49B7-B2BB-22FEBA7A1068}" type="slidenum">
              <a:rPr lang="en-GB" altLang="en-US" smtClean="0"/>
              <a:pPr>
                <a:spcBef>
                  <a:spcPct val="0"/>
                </a:spcBef>
              </a:pPr>
              <a:t>8</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12C51485-16ED-8BEF-4359-9C58D04DBF13}"/>
              </a:ext>
            </a:extLst>
          </p:cNvPr>
          <p:cNvSpPr>
            <a:spLocks noGrp="1" noRot="1" noChangeAspect="1" noChangeArrowheads="1" noTextEdit="1"/>
          </p:cNvSpPr>
          <p:nvPr>
            <p:ph type="sldImg"/>
          </p:nvPr>
        </p:nvSpPr>
        <p:spPr>
          <a:ln/>
        </p:spPr>
      </p:sp>
      <p:sp>
        <p:nvSpPr>
          <p:cNvPr id="30723" name="Notes Placeholder 2">
            <a:extLst>
              <a:ext uri="{FF2B5EF4-FFF2-40B4-BE49-F238E27FC236}">
                <a16:creationId xmlns:a16="http://schemas.microsoft.com/office/drawing/2014/main" id="{5D889616-3BC4-80C0-8813-1FEB57FF1F5A}"/>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ltLang="en-US">
                <a:latin typeface="Arial" panose="020B0604020202020204" pitchFamily="34" charset="0"/>
              </a:rPr>
              <a:t>Pink ball represents air- also a finite resource locked into our atmosphere</a:t>
            </a:r>
          </a:p>
          <a:p>
            <a:r>
              <a:rPr lang="en-US" altLang="en-US">
                <a:latin typeface="Arial" panose="020B0604020202020204" pitchFamily="34" charset="0"/>
              </a:rPr>
              <a:t>Clean air – children's health</a:t>
            </a:r>
          </a:p>
        </p:txBody>
      </p:sp>
      <p:sp>
        <p:nvSpPr>
          <p:cNvPr id="30724" name="Slide Number Placeholder 3">
            <a:extLst>
              <a:ext uri="{FF2B5EF4-FFF2-40B4-BE49-F238E27FC236}">
                <a16:creationId xmlns:a16="http://schemas.microsoft.com/office/drawing/2014/main" id="{14769D44-9CCE-E3F4-9334-C544B43E84D5}"/>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FACFF7AF-4D87-4C4D-841D-84E985AD849F}" type="slidenum">
              <a:rPr lang="en-GB" altLang="en-US" smtClean="0">
                <a:latin typeface="Arial" panose="020B0604020202020204" pitchFamily="34" charset="0"/>
              </a:rPr>
              <a:pPr/>
              <a:t>9</a:t>
            </a:fld>
            <a:endParaRPr lang="en-GB" altLang="en-US">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08480536-AA3D-A849-D194-4BEA5234A821}"/>
              </a:ext>
            </a:extLst>
          </p:cNvPr>
          <p:cNvSpPr>
            <a:spLocks noGrp="1" noRot="1" noChangeAspect="1" noChangeArrowheads="1" noTextEdit="1"/>
          </p:cNvSpPr>
          <p:nvPr>
            <p:ph type="sldImg"/>
          </p:nvPr>
        </p:nvSpPr>
        <p:spPr>
          <a:ln/>
        </p:spPr>
      </p:sp>
      <p:sp>
        <p:nvSpPr>
          <p:cNvPr id="32771" name="Notes Placeholder 2">
            <a:extLst>
              <a:ext uri="{FF2B5EF4-FFF2-40B4-BE49-F238E27FC236}">
                <a16:creationId xmlns:a16="http://schemas.microsoft.com/office/drawing/2014/main" id="{C4E6A929-7D0C-4BB5-03FD-0FA26AB60503}"/>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GB" altLang="en-US">
                <a:latin typeface="Arial" panose="020B0604020202020204" pitchFamily="34" charset="0"/>
              </a:rPr>
              <a:t>Concerns in 1960s and 1970 increasing that environment being damaged and that large chunks of society living in poverty. Inequality and social injustice. Authors such as Rachel Carson highlighted the period by highlighting links between environmental problems and peoples health and wellbeing. The world is interconnected and not acknowledging this can lead to problems. Jodie Mitchell song encapsulates growing awareness of how we damage our planet. NASA Images of a small world in infinite space very striking in highlighting beauty and fragility of our world.</a:t>
            </a:r>
          </a:p>
          <a:p>
            <a:pPr eaLnBrk="1" hangingPunct="1"/>
            <a:r>
              <a:rPr lang="en-GB" altLang="en-US">
                <a:latin typeface="Arial" panose="020B0604020202020204" pitchFamily="34" charset="0"/>
              </a:rPr>
              <a:t>More recently growing awareness of interconnectedness of environment, society, culture,  economy. Wellbeing of humans linked and reliant on non-human world. Interconnected- however does this form a focus in our education and care systems?</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David Attenborough</a:t>
            </a:r>
          </a:p>
          <a:p>
            <a:pPr eaLnBrk="1" hangingPunct="1"/>
            <a:r>
              <a:rPr lang="en-GB" altLang="en-US">
                <a:latin typeface="Arial" panose="020B0604020202020204" pitchFamily="34" charset="0"/>
              </a:rPr>
              <a:t>Greta Thunberg </a:t>
            </a:r>
          </a:p>
          <a:p>
            <a:pPr eaLnBrk="1" hangingPunct="1"/>
            <a:r>
              <a:rPr lang="en-GB" altLang="en-US">
                <a:latin typeface="Arial" panose="020B0604020202020204" pitchFamily="34" charset="0"/>
              </a:rPr>
              <a:t>Malala</a:t>
            </a:r>
          </a:p>
          <a:p>
            <a:pPr eaLnBrk="1" hangingPunct="1"/>
            <a:endParaRPr lang="en-GB" altLang="en-US">
              <a:latin typeface="Arial" panose="020B0604020202020204" pitchFamily="34" charset="0"/>
            </a:endParaRPr>
          </a:p>
        </p:txBody>
      </p:sp>
      <p:sp>
        <p:nvSpPr>
          <p:cNvPr id="32772" name="Slide Number Placeholder 3">
            <a:extLst>
              <a:ext uri="{FF2B5EF4-FFF2-40B4-BE49-F238E27FC236}">
                <a16:creationId xmlns:a16="http://schemas.microsoft.com/office/drawing/2014/main" id="{968E1B37-882E-3CDD-8E13-156F686C5311}"/>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27075" indent="-279400">
              <a:spcBef>
                <a:spcPct val="30000"/>
              </a:spcBef>
              <a:defRPr sz="1200">
                <a:solidFill>
                  <a:schemeClr val="tx1"/>
                </a:solidFill>
                <a:latin typeface="Arial" panose="020B0604020202020204" pitchFamily="34" charset="0"/>
              </a:defRPr>
            </a:lvl2pPr>
            <a:lvl3pPr marL="1119188" indent="-223838">
              <a:spcBef>
                <a:spcPct val="30000"/>
              </a:spcBef>
              <a:defRPr sz="1200">
                <a:solidFill>
                  <a:schemeClr val="tx1"/>
                </a:solidFill>
                <a:latin typeface="Arial" panose="020B0604020202020204" pitchFamily="34" charset="0"/>
              </a:defRPr>
            </a:lvl3pPr>
            <a:lvl4pPr marL="1566863" indent="-223838">
              <a:spcBef>
                <a:spcPct val="30000"/>
              </a:spcBef>
              <a:defRPr sz="1200">
                <a:solidFill>
                  <a:schemeClr val="tx1"/>
                </a:solidFill>
                <a:latin typeface="Arial" panose="020B0604020202020204" pitchFamily="34" charset="0"/>
              </a:defRPr>
            </a:lvl4pPr>
            <a:lvl5pPr marL="2016125" indent="-223838">
              <a:spcBef>
                <a:spcPct val="30000"/>
              </a:spcBef>
              <a:defRPr sz="1200">
                <a:solidFill>
                  <a:schemeClr val="tx1"/>
                </a:solidFill>
                <a:latin typeface="Arial" panose="020B0604020202020204" pitchFamily="34" charset="0"/>
              </a:defRPr>
            </a:lvl5pPr>
            <a:lvl6pPr marL="2473325" indent="-223838" defTabSz="457200" eaLnBrk="0" fontAlgn="base" hangingPunct="0">
              <a:spcBef>
                <a:spcPct val="30000"/>
              </a:spcBef>
              <a:spcAft>
                <a:spcPct val="0"/>
              </a:spcAft>
              <a:defRPr sz="1200">
                <a:solidFill>
                  <a:schemeClr val="tx1"/>
                </a:solidFill>
                <a:latin typeface="Arial" panose="020B0604020202020204" pitchFamily="34" charset="0"/>
              </a:defRPr>
            </a:lvl6pPr>
            <a:lvl7pPr marL="2930525" indent="-223838" defTabSz="457200" eaLnBrk="0" fontAlgn="base" hangingPunct="0">
              <a:spcBef>
                <a:spcPct val="30000"/>
              </a:spcBef>
              <a:spcAft>
                <a:spcPct val="0"/>
              </a:spcAft>
              <a:defRPr sz="1200">
                <a:solidFill>
                  <a:schemeClr val="tx1"/>
                </a:solidFill>
                <a:latin typeface="Arial" panose="020B0604020202020204" pitchFamily="34" charset="0"/>
              </a:defRPr>
            </a:lvl7pPr>
            <a:lvl8pPr marL="3387725" indent="-223838" defTabSz="457200" eaLnBrk="0" fontAlgn="base" hangingPunct="0">
              <a:spcBef>
                <a:spcPct val="30000"/>
              </a:spcBef>
              <a:spcAft>
                <a:spcPct val="0"/>
              </a:spcAft>
              <a:defRPr sz="1200">
                <a:solidFill>
                  <a:schemeClr val="tx1"/>
                </a:solidFill>
                <a:latin typeface="Arial" panose="020B0604020202020204" pitchFamily="34" charset="0"/>
              </a:defRPr>
            </a:lvl8pPr>
            <a:lvl9pPr marL="3844925" indent="-223838"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BE9EAC4-441D-4726-A6B8-A9E806E5023C}" type="slidenum">
              <a:rPr lang="en-GB" altLang="en-US" smtClean="0"/>
              <a:pPr>
                <a:spcBef>
                  <a:spcPct val="0"/>
                </a:spcBef>
              </a:pPr>
              <a:t>10</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351E53A7-06C3-EB0A-B8C6-DECCB5AAA0DA}"/>
              </a:ext>
            </a:extLst>
          </p:cNvPr>
          <p:cNvSpPr>
            <a:spLocks noGrp="1" noRot="1" noChangeAspect="1" noChangeArrowheads="1" noTextEdit="1"/>
          </p:cNvSpPr>
          <p:nvPr>
            <p:ph type="sldImg"/>
          </p:nvPr>
        </p:nvSpPr>
        <p:spPr>
          <a:ln/>
        </p:spPr>
      </p:sp>
      <p:sp>
        <p:nvSpPr>
          <p:cNvPr id="34819" name="Notes Placeholder 2">
            <a:extLst>
              <a:ext uri="{FF2B5EF4-FFF2-40B4-BE49-F238E27FC236}">
                <a16:creationId xmlns:a16="http://schemas.microsoft.com/office/drawing/2014/main" id="{209F3E7C-9791-D2D2-5684-4E9775513FFA}"/>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GB" altLang="en-US">
                <a:latin typeface="Arial" panose="020B0604020202020204" pitchFamily="34" charset="0"/>
              </a:rPr>
              <a:t>Again 1960s first pictures of earth from space highlighted that world was not infinite. Only one planet in a vast solar system. No where to go if we ‘trash’ it.</a:t>
            </a:r>
          </a:p>
          <a:p>
            <a:pPr eaLnBrk="1" hangingPunct="1"/>
            <a:r>
              <a:rPr lang="en-GB" altLang="en-US">
                <a:latin typeface="Arial" panose="020B0604020202020204" pitchFamily="34" charset="0"/>
              </a:rPr>
              <a:t>By now it is  even smaller world. Scype, internet, mobile devices. The earth is getting smaller but we are using resources to sustain this technology. What about globalisation, we rely on international commerce and multi national organisations Macdonald's as familiar to a child in Wales as in America. Is this eroding our knowledge of the local dimension of our lives? Sense of place? Can we learn from other cultures such as First Nations?</a:t>
            </a:r>
          </a:p>
        </p:txBody>
      </p:sp>
      <p:sp>
        <p:nvSpPr>
          <p:cNvPr id="34820" name="Slide Number Placeholder 3">
            <a:extLst>
              <a:ext uri="{FF2B5EF4-FFF2-40B4-BE49-F238E27FC236}">
                <a16:creationId xmlns:a16="http://schemas.microsoft.com/office/drawing/2014/main" id="{8EE683F5-1A4E-0054-C66E-C890CCC0A71F}"/>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27075" indent="-279400">
              <a:spcBef>
                <a:spcPct val="30000"/>
              </a:spcBef>
              <a:defRPr sz="1200">
                <a:solidFill>
                  <a:schemeClr val="tx1"/>
                </a:solidFill>
                <a:latin typeface="Arial" panose="020B0604020202020204" pitchFamily="34" charset="0"/>
              </a:defRPr>
            </a:lvl2pPr>
            <a:lvl3pPr marL="1119188" indent="-223838">
              <a:spcBef>
                <a:spcPct val="30000"/>
              </a:spcBef>
              <a:defRPr sz="1200">
                <a:solidFill>
                  <a:schemeClr val="tx1"/>
                </a:solidFill>
                <a:latin typeface="Arial" panose="020B0604020202020204" pitchFamily="34" charset="0"/>
              </a:defRPr>
            </a:lvl3pPr>
            <a:lvl4pPr marL="1566863" indent="-223838">
              <a:spcBef>
                <a:spcPct val="30000"/>
              </a:spcBef>
              <a:defRPr sz="1200">
                <a:solidFill>
                  <a:schemeClr val="tx1"/>
                </a:solidFill>
                <a:latin typeface="Arial" panose="020B0604020202020204" pitchFamily="34" charset="0"/>
              </a:defRPr>
            </a:lvl4pPr>
            <a:lvl5pPr marL="2016125" indent="-223838">
              <a:spcBef>
                <a:spcPct val="30000"/>
              </a:spcBef>
              <a:defRPr sz="1200">
                <a:solidFill>
                  <a:schemeClr val="tx1"/>
                </a:solidFill>
                <a:latin typeface="Arial" panose="020B0604020202020204" pitchFamily="34" charset="0"/>
              </a:defRPr>
            </a:lvl5pPr>
            <a:lvl6pPr marL="2473325" indent="-223838" defTabSz="457200" eaLnBrk="0" fontAlgn="base" hangingPunct="0">
              <a:spcBef>
                <a:spcPct val="30000"/>
              </a:spcBef>
              <a:spcAft>
                <a:spcPct val="0"/>
              </a:spcAft>
              <a:defRPr sz="1200">
                <a:solidFill>
                  <a:schemeClr val="tx1"/>
                </a:solidFill>
                <a:latin typeface="Arial" panose="020B0604020202020204" pitchFamily="34" charset="0"/>
              </a:defRPr>
            </a:lvl6pPr>
            <a:lvl7pPr marL="2930525" indent="-223838" defTabSz="457200" eaLnBrk="0" fontAlgn="base" hangingPunct="0">
              <a:spcBef>
                <a:spcPct val="30000"/>
              </a:spcBef>
              <a:spcAft>
                <a:spcPct val="0"/>
              </a:spcAft>
              <a:defRPr sz="1200">
                <a:solidFill>
                  <a:schemeClr val="tx1"/>
                </a:solidFill>
                <a:latin typeface="Arial" panose="020B0604020202020204" pitchFamily="34" charset="0"/>
              </a:defRPr>
            </a:lvl7pPr>
            <a:lvl8pPr marL="3387725" indent="-223838" defTabSz="457200" eaLnBrk="0" fontAlgn="base" hangingPunct="0">
              <a:spcBef>
                <a:spcPct val="30000"/>
              </a:spcBef>
              <a:spcAft>
                <a:spcPct val="0"/>
              </a:spcAft>
              <a:defRPr sz="1200">
                <a:solidFill>
                  <a:schemeClr val="tx1"/>
                </a:solidFill>
                <a:latin typeface="Arial" panose="020B0604020202020204" pitchFamily="34" charset="0"/>
              </a:defRPr>
            </a:lvl8pPr>
            <a:lvl9pPr marL="3844925" indent="-223838"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61200A4-184C-4CB7-924D-537621ED82E0}" type="slidenum">
              <a:rPr lang="en-GB" altLang="en-US" smtClean="0"/>
              <a:pPr>
                <a:spcBef>
                  <a:spcPct val="0"/>
                </a:spcBef>
              </a:pPr>
              <a:t>11</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D68A27E8-8AB9-FB31-FFF7-02A51058828E}"/>
              </a:ext>
            </a:extLst>
          </p:cNvPr>
          <p:cNvSpPr>
            <a:spLocks noGrp="1" noRot="1" noChangeAspect="1" noChangeArrowheads="1" noTextEdit="1"/>
          </p:cNvSpPr>
          <p:nvPr>
            <p:ph type="sldImg"/>
          </p:nvPr>
        </p:nvSpPr>
        <p:spPr>
          <a:ln/>
        </p:spPr>
      </p:sp>
      <p:sp>
        <p:nvSpPr>
          <p:cNvPr id="36867" name="Notes Placeholder 2">
            <a:extLst>
              <a:ext uri="{FF2B5EF4-FFF2-40B4-BE49-F238E27FC236}">
                <a16:creationId xmlns:a16="http://schemas.microsoft.com/office/drawing/2014/main" id="{83B23B4C-5BB5-B311-680C-EF341445A56C}"/>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GB" altLang="en-US">
                <a:latin typeface="Arial" panose="020B0604020202020204" pitchFamily="34" charset="0"/>
              </a:rPr>
              <a:t>I discuss some important news items, Bohpal, Chernobyl, rain forest, destruction. Talk of the interconnectedness. Acid rain from UK destroyed Scandinavian forests </a:t>
            </a:r>
          </a:p>
          <a:p>
            <a:pPr eaLnBrk="1" hangingPunct="1"/>
            <a:r>
              <a:rPr lang="en-GB" altLang="en-US">
                <a:latin typeface="Arial" panose="020B0604020202020204" pitchFamily="34" charset="0"/>
              </a:rPr>
              <a:t>Cernobyl had imapct on farmers stock in North Wales.</a:t>
            </a:r>
          </a:p>
          <a:p>
            <a:pPr eaLnBrk="1" hangingPunct="1"/>
            <a:r>
              <a:rPr lang="en-GB" altLang="en-US">
                <a:latin typeface="Arial" panose="020B0604020202020204" pitchFamily="34" charset="0"/>
              </a:rPr>
              <a:t>Bohpal affected poorest communities that made money for the chemical company due to weak safety standards. Environmental injustice that would not have ben allowed in some richer countries. </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Would we allow our children to work in sweat shops, mine for resources, but it does happen. Should my little girl wear clothes or play with toys that have been made in substandard working conditions.? Do richer countries create global inequality. Does my lifestyle depend on ‘haves and have nots’. </a:t>
            </a:r>
          </a:p>
        </p:txBody>
      </p:sp>
      <p:sp>
        <p:nvSpPr>
          <p:cNvPr id="36868" name="Slide Number Placeholder 3">
            <a:extLst>
              <a:ext uri="{FF2B5EF4-FFF2-40B4-BE49-F238E27FC236}">
                <a16:creationId xmlns:a16="http://schemas.microsoft.com/office/drawing/2014/main" id="{6F91AF12-2969-34D0-0BD0-F46894EFDA72}"/>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27075" indent="-279400">
              <a:spcBef>
                <a:spcPct val="30000"/>
              </a:spcBef>
              <a:defRPr sz="1200">
                <a:solidFill>
                  <a:schemeClr val="tx1"/>
                </a:solidFill>
                <a:latin typeface="Arial" panose="020B0604020202020204" pitchFamily="34" charset="0"/>
              </a:defRPr>
            </a:lvl2pPr>
            <a:lvl3pPr marL="1119188" indent="-223838">
              <a:spcBef>
                <a:spcPct val="30000"/>
              </a:spcBef>
              <a:defRPr sz="1200">
                <a:solidFill>
                  <a:schemeClr val="tx1"/>
                </a:solidFill>
                <a:latin typeface="Arial" panose="020B0604020202020204" pitchFamily="34" charset="0"/>
              </a:defRPr>
            </a:lvl3pPr>
            <a:lvl4pPr marL="1566863" indent="-223838">
              <a:spcBef>
                <a:spcPct val="30000"/>
              </a:spcBef>
              <a:defRPr sz="1200">
                <a:solidFill>
                  <a:schemeClr val="tx1"/>
                </a:solidFill>
                <a:latin typeface="Arial" panose="020B0604020202020204" pitchFamily="34" charset="0"/>
              </a:defRPr>
            </a:lvl4pPr>
            <a:lvl5pPr marL="2016125" indent="-223838">
              <a:spcBef>
                <a:spcPct val="30000"/>
              </a:spcBef>
              <a:defRPr sz="1200">
                <a:solidFill>
                  <a:schemeClr val="tx1"/>
                </a:solidFill>
                <a:latin typeface="Arial" panose="020B0604020202020204" pitchFamily="34" charset="0"/>
              </a:defRPr>
            </a:lvl5pPr>
            <a:lvl6pPr marL="2473325" indent="-223838" defTabSz="457200" eaLnBrk="0" fontAlgn="base" hangingPunct="0">
              <a:spcBef>
                <a:spcPct val="30000"/>
              </a:spcBef>
              <a:spcAft>
                <a:spcPct val="0"/>
              </a:spcAft>
              <a:defRPr sz="1200">
                <a:solidFill>
                  <a:schemeClr val="tx1"/>
                </a:solidFill>
                <a:latin typeface="Arial" panose="020B0604020202020204" pitchFamily="34" charset="0"/>
              </a:defRPr>
            </a:lvl6pPr>
            <a:lvl7pPr marL="2930525" indent="-223838" defTabSz="457200" eaLnBrk="0" fontAlgn="base" hangingPunct="0">
              <a:spcBef>
                <a:spcPct val="30000"/>
              </a:spcBef>
              <a:spcAft>
                <a:spcPct val="0"/>
              </a:spcAft>
              <a:defRPr sz="1200">
                <a:solidFill>
                  <a:schemeClr val="tx1"/>
                </a:solidFill>
                <a:latin typeface="Arial" panose="020B0604020202020204" pitchFamily="34" charset="0"/>
              </a:defRPr>
            </a:lvl7pPr>
            <a:lvl8pPr marL="3387725" indent="-223838" defTabSz="457200" eaLnBrk="0" fontAlgn="base" hangingPunct="0">
              <a:spcBef>
                <a:spcPct val="30000"/>
              </a:spcBef>
              <a:spcAft>
                <a:spcPct val="0"/>
              </a:spcAft>
              <a:defRPr sz="1200">
                <a:solidFill>
                  <a:schemeClr val="tx1"/>
                </a:solidFill>
                <a:latin typeface="Arial" panose="020B0604020202020204" pitchFamily="34" charset="0"/>
              </a:defRPr>
            </a:lvl8pPr>
            <a:lvl9pPr marL="3844925" indent="-223838"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1F03FCC-D510-4134-8F35-65D20782E0F1}" type="slidenum">
              <a:rPr lang="en-GB" altLang="en-US" smtClean="0"/>
              <a:pPr>
                <a:spcBef>
                  <a:spcPct val="0"/>
                </a:spcBef>
              </a:pPr>
              <a:t>12</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309B9AF4-6CE0-7F5A-E934-F2E4A1F38992}"/>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FC8CDE49-1431-2997-21F8-513BEFD8B82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8916" name="Slide Number Placeholder 3">
            <a:extLst>
              <a:ext uri="{FF2B5EF4-FFF2-40B4-BE49-F238E27FC236}">
                <a16:creationId xmlns:a16="http://schemas.microsoft.com/office/drawing/2014/main" id="{CD71CB29-E272-FD7A-02F3-5B5CCB919CF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C3DEE7C4-F5E9-4EAF-8DC7-02571814EDD7}" type="slidenum">
              <a:rPr lang="en-GB" altLang="en-US" smtClean="0">
                <a:latin typeface="Calibri" panose="020F0502020204030204" pitchFamily="34" charset="0"/>
              </a:rPr>
              <a:pPr/>
              <a:t>13</a:t>
            </a:fld>
            <a:endParaRPr lang="en-GB" altLang="en-US">
              <a:latin typeface="Calibri" panose="020F050202020403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BED901E7-61E8-6FD9-2A26-ED41A0ECF339}"/>
              </a:ext>
            </a:extLst>
          </p:cNvPr>
          <p:cNvSpPr>
            <a:spLocks noGrp="1" noRot="1" noChangeAspect="1" noChangeArrowheads="1" noTextEdit="1"/>
          </p:cNvSpPr>
          <p:nvPr>
            <p:ph type="sldImg"/>
          </p:nvPr>
        </p:nvSpPr>
        <p:spPr>
          <a:ln/>
        </p:spPr>
      </p:sp>
      <p:sp>
        <p:nvSpPr>
          <p:cNvPr id="40963" name="Notes Placeholder 2">
            <a:extLst>
              <a:ext uri="{FF2B5EF4-FFF2-40B4-BE49-F238E27FC236}">
                <a16:creationId xmlns:a16="http://schemas.microsoft.com/office/drawing/2014/main" id="{369C4043-1B37-1EF1-064F-FFED744537B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Are things changing?</a:t>
            </a:r>
          </a:p>
          <a:p>
            <a:r>
              <a:rPr lang="en-GB" altLang="en-US">
                <a:latin typeface="Arial" panose="020B0604020202020204" pitchFamily="34" charset="0"/>
              </a:rPr>
              <a:t>Have some early years approaches made room for more sustainable materials</a:t>
            </a:r>
          </a:p>
          <a:p>
            <a:r>
              <a:rPr lang="en-GB" altLang="en-US">
                <a:latin typeface="Arial" panose="020B0604020202020204" pitchFamily="34" charset="0"/>
              </a:rPr>
              <a:t>Reggio. Montesorri, Steiner? Froebel?</a:t>
            </a:r>
          </a:p>
        </p:txBody>
      </p:sp>
      <p:sp>
        <p:nvSpPr>
          <p:cNvPr id="40964" name="Slide Number Placeholder 3">
            <a:extLst>
              <a:ext uri="{FF2B5EF4-FFF2-40B4-BE49-F238E27FC236}">
                <a16:creationId xmlns:a16="http://schemas.microsoft.com/office/drawing/2014/main" id="{37111F7D-83BB-2812-68F7-69E8D5A5B605}"/>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51B92AFE-C921-48C1-9338-2208A8208797}" type="slidenum">
              <a:rPr lang="en-GB" altLang="en-US" smtClean="0">
                <a:latin typeface="Calibri" panose="020F0502020204030204" pitchFamily="34" charset="0"/>
              </a:rPr>
              <a:pPr/>
              <a:t>14</a:t>
            </a:fld>
            <a:endParaRPr lang="en-GB" altLang="en-US">
              <a:latin typeface="Calibri" panose="020F050202020403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408A09B6-4CA0-F7C4-8688-2A941A1C8F0E}"/>
              </a:ext>
            </a:extLst>
          </p:cNvPr>
          <p:cNvSpPr>
            <a:spLocks noGrp="1" noRot="1" noChangeAspect="1" noChangeArrowheads="1" noTextEdit="1"/>
          </p:cNvSpPr>
          <p:nvPr>
            <p:ph type="sldImg"/>
          </p:nvPr>
        </p:nvSpPr>
        <p:spPr>
          <a:ln/>
        </p:spPr>
      </p:sp>
      <p:sp>
        <p:nvSpPr>
          <p:cNvPr id="44035" name="Notes Placeholder 2">
            <a:extLst>
              <a:ext uri="{FF2B5EF4-FFF2-40B4-BE49-F238E27FC236}">
                <a16:creationId xmlns:a16="http://schemas.microsoft.com/office/drawing/2014/main" id="{E330C06D-EBBB-2D83-4186-381B9EAD0351}"/>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ltLang="en-US">
                <a:latin typeface="Arial" panose="020B0604020202020204" pitchFamily="34" charset="0"/>
              </a:rPr>
              <a:t>Damaging biodiversity. Lungs of earth  </a:t>
            </a:r>
          </a:p>
          <a:p>
            <a:r>
              <a:rPr lang="en-US" altLang="en-US">
                <a:latin typeface="Arial" panose="020B0604020202020204" pitchFamily="34" charset="0"/>
              </a:rPr>
              <a:t>Complicated poverty , colonialization driven by Western companies. Not valuing non-human world, not working in harmony , not valuing indigenous populations .</a:t>
            </a:r>
          </a:p>
          <a:p>
            <a:endParaRPr lang="en-US" altLang="en-US">
              <a:latin typeface="Arial" panose="020B0604020202020204" pitchFamily="34" charset="0"/>
            </a:endParaRPr>
          </a:p>
          <a:p>
            <a:r>
              <a:rPr lang="en-US" altLang="en-US">
                <a:latin typeface="Arial" panose="020B0604020202020204" pitchFamily="34" charset="0"/>
              </a:rPr>
              <a:t>Can reengaging children with their local environments, understanding cycles of life  , understanding where resources come from, exploring local  areas develop understanding of wider issues as they grow older</a:t>
            </a:r>
          </a:p>
        </p:txBody>
      </p:sp>
      <p:sp>
        <p:nvSpPr>
          <p:cNvPr id="44036" name="Slide Number Placeholder 3">
            <a:extLst>
              <a:ext uri="{FF2B5EF4-FFF2-40B4-BE49-F238E27FC236}">
                <a16:creationId xmlns:a16="http://schemas.microsoft.com/office/drawing/2014/main" id="{F08695A3-CD54-197F-0083-AAE066D22FA3}"/>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58CACE93-C8B0-44D3-B172-A5463932D87E}" type="slidenum">
              <a:rPr lang="en-GB" altLang="en-US" smtClean="0">
                <a:latin typeface="Arial" panose="020B0604020202020204" pitchFamily="34" charset="0"/>
              </a:rPr>
              <a:pPr/>
              <a:t>16</a:t>
            </a:fld>
            <a:endParaRPr lang="en-GB" altLang="en-US">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2357D678-25FD-84EB-F069-3E01757E87AE}"/>
              </a:ext>
            </a:extLst>
          </p:cNvPr>
          <p:cNvSpPr>
            <a:spLocks noGrp="1" noRot="1" noChangeAspect="1" noChangeArrowheads="1" noTextEdit="1"/>
          </p:cNvSpPr>
          <p:nvPr>
            <p:ph type="sldImg"/>
          </p:nvPr>
        </p:nvSpPr>
        <p:spPr>
          <a:ln/>
        </p:spPr>
      </p:sp>
      <p:sp>
        <p:nvSpPr>
          <p:cNvPr id="46083" name="Notes Placeholder 2">
            <a:extLst>
              <a:ext uri="{FF2B5EF4-FFF2-40B4-BE49-F238E27FC236}">
                <a16:creationId xmlns:a16="http://schemas.microsoft.com/office/drawing/2014/main" id="{AE8AB3A6-0DC5-215E-72CB-2044A07FBF49}"/>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GB" altLang="en-US">
                <a:latin typeface="Arial" panose="020B0604020202020204" pitchFamily="34" charset="0"/>
              </a:rPr>
              <a:t>This is most famous definition, compare to their ideas earlier.</a:t>
            </a:r>
          </a:p>
        </p:txBody>
      </p:sp>
      <p:sp>
        <p:nvSpPr>
          <p:cNvPr id="46084" name="Slide Number Placeholder 3">
            <a:extLst>
              <a:ext uri="{FF2B5EF4-FFF2-40B4-BE49-F238E27FC236}">
                <a16:creationId xmlns:a16="http://schemas.microsoft.com/office/drawing/2014/main" id="{7493BD26-D35B-2711-3210-D46D271B5820}"/>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27075" indent="-279400">
              <a:spcBef>
                <a:spcPct val="30000"/>
              </a:spcBef>
              <a:defRPr sz="1200">
                <a:solidFill>
                  <a:schemeClr val="tx1"/>
                </a:solidFill>
                <a:latin typeface="Arial" panose="020B0604020202020204" pitchFamily="34" charset="0"/>
              </a:defRPr>
            </a:lvl2pPr>
            <a:lvl3pPr marL="1119188" indent="-223838">
              <a:spcBef>
                <a:spcPct val="30000"/>
              </a:spcBef>
              <a:defRPr sz="1200">
                <a:solidFill>
                  <a:schemeClr val="tx1"/>
                </a:solidFill>
                <a:latin typeface="Arial" panose="020B0604020202020204" pitchFamily="34" charset="0"/>
              </a:defRPr>
            </a:lvl3pPr>
            <a:lvl4pPr marL="1566863" indent="-223838">
              <a:spcBef>
                <a:spcPct val="30000"/>
              </a:spcBef>
              <a:defRPr sz="1200">
                <a:solidFill>
                  <a:schemeClr val="tx1"/>
                </a:solidFill>
                <a:latin typeface="Arial" panose="020B0604020202020204" pitchFamily="34" charset="0"/>
              </a:defRPr>
            </a:lvl4pPr>
            <a:lvl5pPr marL="2016125" indent="-223838">
              <a:spcBef>
                <a:spcPct val="30000"/>
              </a:spcBef>
              <a:defRPr sz="1200">
                <a:solidFill>
                  <a:schemeClr val="tx1"/>
                </a:solidFill>
                <a:latin typeface="Arial" panose="020B0604020202020204" pitchFamily="34" charset="0"/>
              </a:defRPr>
            </a:lvl5pPr>
            <a:lvl6pPr marL="2473325" indent="-223838" defTabSz="457200" eaLnBrk="0" fontAlgn="base" hangingPunct="0">
              <a:spcBef>
                <a:spcPct val="30000"/>
              </a:spcBef>
              <a:spcAft>
                <a:spcPct val="0"/>
              </a:spcAft>
              <a:defRPr sz="1200">
                <a:solidFill>
                  <a:schemeClr val="tx1"/>
                </a:solidFill>
                <a:latin typeface="Arial" panose="020B0604020202020204" pitchFamily="34" charset="0"/>
              </a:defRPr>
            </a:lvl6pPr>
            <a:lvl7pPr marL="2930525" indent="-223838" defTabSz="457200" eaLnBrk="0" fontAlgn="base" hangingPunct="0">
              <a:spcBef>
                <a:spcPct val="30000"/>
              </a:spcBef>
              <a:spcAft>
                <a:spcPct val="0"/>
              </a:spcAft>
              <a:defRPr sz="1200">
                <a:solidFill>
                  <a:schemeClr val="tx1"/>
                </a:solidFill>
                <a:latin typeface="Arial" panose="020B0604020202020204" pitchFamily="34" charset="0"/>
              </a:defRPr>
            </a:lvl7pPr>
            <a:lvl8pPr marL="3387725" indent="-223838" defTabSz="457200" eaLnBrk="0" fontAlgn="base" hangingPunct="0">
              <a:spcBef>
                <a:spcPct val="30000"/>
              </a:spcBef>
              <a:spcAft>
                <a:spcPct val="0"/>
              </a:spcAft>
              <a:defRPr sz="1200">
                <a:solidFill>
                  <a:schemeClr val="tx1"/>
                </a:solidFill>
                <a:latin typeface="Arial" panose="020B0604020202020204" pitchFamily="34" charset="0"/>
              </a:defRPr>
            </a:lvl8pPr>
            <a:lvl9pPr marL="3844925" indent="-223838"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9141ED6-0E59-4BEB-8A4D-17E78A28678B}" type="slidenum">
              <a:rPr lang="en-GB" altLang="en-US" smtClean="0"/>
              <a:pPr>
                <a:spcBef>
                  <a:spcPct val="0"/>
                </a:spcBef>
              </a:pPr>
              <a:t>17</a:t>
            </a:fld>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4DC45BD0-5CDA-D3F8-2D09-1EFC2DFA3F5A}"/>
              </a:ext>
            </a:extLst>
          </p:cNvPr>
          <p:cNvSpPr>
            <a:spLocks noGrp="1" noRot="1" noChangeAspect="1" noChangeArrowheads="1" noTextEdit="1"/>
          </p:cNvSpPr>
          <p:nvPr>
            <p:ph type="sldImg"/>
          </p:nvPr>
        </p:nvSpPr>
        <p:spPr>
          <a:ln/>
        </p:spPr>
      </p:sp>
      <p:sp>
        <p:nvSpPr>
          <p:cNvPr id="48131" name="Notes Placeholder 2">
            <a:extLst>
              <a:ext uri="{FF2B5EF4-FFF2-40B4-BE49-F238E27FC236}">
                <a16:creationId xmlns:a16="http://schemas.microsoft.com/office/drawing/2014/main" id="{FD09518F-8819-EF31-97F3-44BDE7A552EA}"/>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GB" altLang="en-US">
                <a:latin typeface="Arial" panose="020B0604020202020204" pitchFamily="34" charset="0"/>
              </a:rPr>
              <a:t>You must consider environment, society and economy together or development is not sustainable in long term.</a:t>
            </a:r>
          </a:p>
          <a:p>
            <a:pPr eaLnBrk="1" hangingPunct="1"/>
            <a:r>
              <a:rPr lang="en-GB" altLang="en-US">
                <a:latin typeface="Arial" panose="020B0604020202020204" pitchFamily="34" charset="0"/>
              </a:rPr>
              <a:t>3 legged stool- model take one leg way and the stool falls.</a:t>
            </a:r>
          </a:p>
          <a:p>
            <a:pPr eaLnBrk="1" hangingPunct="1"/>
            <a:r>
              <a:rPr lang="en-GB" altLang="en-US">
                <a:latin typeface="Arial" panose="020B0604020202020204" pitchFamily="34" charset="0"/>
              </a:rPr>
              <a:t>Is this possible?</a:t>
            </a:r>
          </a:p>
          <a:p>
            <a:pPr eaLnBrk="1" hangingPunct="1"/>
            <a:r>
              <a:rPr lang="en-GB" altLang="en-US">
                <a:latin typeface="Arial" panose="020B0604020202020204" pitchFamily="34" charset="0"/>
              </a:rPr>
              <a:t>Is it an ‘oxymoron’ or pie in the sky?</a:t>
            </a:r>
          </a:p>
          <a:p>
            <a:pPr eaLnBrk="1" hangingPunct="1"/>
            <a:endParaRPr lang="en-GB" altLang="en-US">
              <a:latin typeface="Arial" panose="020B0604020202020204" pitchFamily="34" charset="0"/>
            </a:endParaRPr>
          </a:p>
        </p:txBody>
      </p:sp>
      <p:sp>
        <p:nvSpPr>
          <p:cNvPr id="48132" name="Slide Number Placeholder 3">
            <a:extLst>
              <a:ext uri="{FF2B5EF4-FFF2-40B4-BE49-F238E27FC236}">
                <a16:creationId xmlns:a16="http://schemas.microsoft.com/office/drawing/2014/main" id="{B5E3833E-D145-5D51-7FE7-807D6A1A4A46}"/>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27075" indent="-279400">
              <a:spcBef>
                <a:spcPct val="30000"/>
              </a:spcBef>
              <a:defRPr sz="1200">
                <a:solidFill>
                  <a:schemeClr val="tx1"/>
                </a:solidFill>
                <a:latin typeface="Arial" panose="020B0604020202020204" pitchFamily="34" charset="0"/>
              </a:defRPr>
            </a:lvl2pPr>
            <a:lvl3pPr marL="1119188" indent="-223838">
              <a:spcBef>
                <a:spcPct val="30000"/>
              </a:spcBef>
              <a:defRPr sz="1200">
                <a:solidFill>
                  <a:schemeClr val="tx1"/>
                </a:solidFill>
                <a:latin typeface="Arial" panose="020B0604020202020204" pitchFamily="34" charset="0"/>
              </a:defRPr>
            </a:lvl3pPr>
            <a:lvl4pPr marL="1566863" indent="-223838">
              <a:spcBef>
                <a:spcPct val="30000"/>
              </a:spcBef>
              <a:defRPr sz="1200">
                <a:solidFill>
                  <a:schemeClr val="tx1"/>
                </a:solidFill>
                <a:latin typeface="Arial" panose="020B0604020202020204" pitchFamily="34" charset="0"/>
              </a:defRPr>
            </a:lvl4pPr>
            <a:lvl5pPr marL="2016125" indent="-223838">
              <a:spcBef>
                <a:spcPct val="30000"/>
              </a:spcBef>
              <a:defRPr sz="1200">
                <a:solidFill>
                  <a:schemeClr val="tx1"/>
                </a:solidFill>
                <a:latin typeface="Arial" panose="020B0604020202020204" pitchFamily="34" charset="0"/>
              </a:defRPr>
            </a:lvl5pPr>
            <a:lvl6pPr marL="2473325" indent="-223838" defTabSz="457200" eaLnBrk="0" fontAlgn="base" hangingPunct="0">
              <a:spcBef>
                <a:spcPct val="30000"/>
              </a:spcBef>
              <a:spcAft>
                <a:spcPct val="0"/>
              </a:spcAft>
              <a:defRPr sz="1200">
                <a:solidFill>
                  <a:schemeClr val="tx1"/>
                </a:solidFill>
                <a:latin typeface="Arial" panose="020B0604020202020204" pitchFamily="34" charset="0"/>
              </a:defRPr>
            </a:lvl6pPr>
            <a:lvl7pPr marL="2930525" indent="-223838" defTabSz="457200" eaLnBrk="0" fontAlgn="base" hangingPunct="0">
              <a:spcBef>
                <a:spcPct val="30000"/>
              </a:spcBef>
              <a:spcAft>
                <a:spcPct val="0"/>
              </a:spcAft>
              <a:defRPr sz="1200">
                <a:solidFill>
                  <a:schemeClr val="tx1"/>
                </a:solidFill>
                <a:latin typeface="Arial" panose="020B0604020202020204" pitchFamily="34" charset="0"/>
              </a:defRPr>
            </a:lvl7pPr>
            <a:lvl8pPr marL="3387725" indent="-223838" defTabSz="457200" eaLnBrk="0" fontAlgn="base" hangingPunct="0">
              <a:spcBef>
                <a:spcPct val="30000"/>
              </a:spcBef>
              <a:spcAft>
                <a:spcPct val="0"/>
              </a:spcAft>
              <a:defRPr sz="1200">
                <a:solidFill>
                  <a:schemeClr val="tx1"/>
                </a:solidFill>
                <a:latin typeface="Arial" panose="020B0604020202020204" pitchFamily="34" charset="0"/>
              </a:defRPr>
            </a:lvl8pPr>
            <a:lvl9pPr marL="3844925" indent="-223838"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279F950-EE2C-44D8-95EC-868078C73271}" type="slidenum">
              <a:rPr lang="en-GB" altLang="en-US" smtClean="0"/>
              <a:pPr>
                <a:spcBef>
                  <a:spcPct val="0"/>
                </a:spcBef>
              </a:pPr>
              <a:t>18</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8A0D8C90-431E-43D9-9D23-B7C464BA2BCF}"/>
              </a:ext>
            </a:extLst>
          </p:cNvPr>
          <p:cNvSpPr>
            <a:spLocks noGrp="1" noRot="1" noChangeAspect="1" noChangeArrowheads="1" noTextEdit="1"/>
          </p:cNvSpPr>
          <p:nvPr>
            <p:ph type="sldImg"/>
          </p:nvPr>
        </p:nvSpPr>
        <p:spPr>
          <a:ln/>
        </p:spPr>
      </p:sp>
      <p:sp>
        <p:nvSpPr>
          <p:cNvPr id="50179" name="Notes Placeholder 2">
            <a:extLst>
              <a:ext uri="{FF2B5EF4-FFF2-40B4-BE49-F238E27FC236}">
                <a16:creationId xmlns:a16="http://schemas.microsoft.com/office/drawing/2014/main" id="{987A190B-60EE-47AB-FCAB-17D3CC85F1EA}"/>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endParaRPr>
          </a:p>
        </p:txBody>
      </p:sp>
      <p:sp>
        <p:nvSpPr>
          <p:cNvPr id="50180" name="Slide Number Placeholder 3">
            <a:extLst>
              <a:ext uri="{FF2B5EF4-FFF2-40B4-BE49-F238E27FC236}">
                <a16:creationId xmlns:a16="http://schemas.microsoft.com/office/drawing/2014/main" id="{9FD5BE14-3683-6D0B-755D-2D1E2EA8D590}"/>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27075" indent="-279400">
              <a:spcBef>
                <a:spcPct val="30000"/>
              </a:spcBef>
              <a:defRPr sz="1200">
                <a:solidFill>
                  <a:schemeClr val="tx1"/>
                </a:solidFill>
                <a:latin typeface="Arial" panose="020B0604020202020204" pitchFamily="34" charset="0"/>
              </a:defRPr>
            </a:lvl2pPr>
            <a:lvl3pPr marL="1119188" indent="-223838">
              <a:spcBef>
                <a:spcPct val="30000"/>
              </a:spcBef>
              <a:defRPr sz="1200">
                <a:solidFill>
                  <a:schemeClr val="tx1"/>
                </a:solidFill>
                <a:latin typeface="Arial" panose="020B0604020202020204" pitchFamily="34" charset="0"/>
              </a:defRPr>
            </a:lvl3pPr>
            <a:lvl4pPr marL="1566863" indent="-223838">
              <a:spcBef>
                <a:spcPct val="30000"/>
              </a:spcBef>
              <a:defRPr sz="1200">
                <a:solidFill>
                  <a:schemeClr val="tx1"/>
                </a:solidFill>
                <a:latin typeface="Arial" panose="020B0604020202020204" pitchFamily="34" charset="0"/>
              </a:defRPr>
            </a:lvl4pPr>
            <a:lvl5pPr marL="2016125" indent="-223838">
              <a:spcBef>
                <a:spcPct val="30000"/>
              </a:spcBef>
              <a:defRPr sz="1200">
                <a:solidFill>
                  <a:schemeClr val="tx1"/>
                </a:solidFill>
                <a:latin typeface="Arial" panose="020B0604020202020204" pitchFamily="34" charset="0"/>
              </a:defRPr>
            </a:lvl5pPr>
            <a:lvl6pPr marL="2473325" indent="-223838" defTabSz="457200" eaLnBrk="0" fontAlgn="base" hangingPunct="0">
              <a:spcBef>
                <a:spcPct val="30000"/>
              </a:spcBef>
              <a:spcAft>
                <a:spcPct val="0"/>
              </a:spcAft>
              <a:defRPr sz="1200">
                <a:solidFill>
                  <a:schemeClr val="tx1"/>
                </a:solidFill>
                <a:latin typeface="Arial" panose="020B0604020202020204" pitchFamily="34" charset="0"/>
              </a:defRPr>
            </a:lvl6pPr>
            <a:lvl7pPr marL="2930525" indent="-223838" defTabSz="457200" eaLnBrk="0" fontAlgn="base" hangingPunct="0">
              <a:spcBef>
                <a:spcPct val="30000"/>
              </a:spcBef>
              <a:spcAft>
                <a:spcPct val="0"/>
              </a:spcAft>
              <a:defRPr sz="1200">
                <a:solidFill>
                  <a:schemeClr val="tx1"/>
                </a:solidFill>
                <a:latin typeface="Arial" panose="020B0604020202020204" pitchFamily="34" charset="0"/>
              </a:defRPr>
            </a:lvl7pPr>
            <a:lvl8pPr marL="3387725" indent="-223838" defTabSz="457200" eaLnBrk="0" fontAlgn="base" hangingPunct="0">
              <a:spcBef>
                <a:spcPct val="30000"/>
              </a:spcBef>
              <a:spcAft>
                <a:spcPct val="0"/>
              </a:spcAft>
              <a:defRPr sz="1200">
                <a:solidFill>
                  <a:schemeClr val="tx1"/>
                </a:solidFill>
                <a:latin typeface="Arial" panose="020B0604020202020204" pitchFamily="34" charset="0"/>
              </a:defRPr>
            </a:lvl8pPr>
            <a:lvl9pPr marL="3844925" indent="-223838"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111E477-CCA0-4A6D-811E-C45D079D1848}" type="slidenum">
              <a:rPr lang="en-GB" altLang="en-US" smtClean="0"/>
              <a:pPr>
                <a:spcBef>
                  <a:spcPct val="0"/>
                </a:spcBef>
              </a:pPr>
              <a:t>19</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6E69B75F-D75A-DD0A-DC29-F23FE06449D2}"/>
              </a:ext>
            </a:extLst>
          </p:cNvPr>
          <p:cNvSpPr>
            <a:spLocks noGrp="1" noRot="1" noChangeAspect="1" noChangeArrowheads="1" noTextEdit="1"/>
          </p:cNvSpPr>
          <p:nvPr>
            <p:ph type="sldImg"/>
          </p:nvPr>
        </p:nvSpPr>
        <p:spPr>
          <a:ln/>
        </p:spPr>
      </p:sp>
      <p:sp>
        <p:nvSpPr>
          <p:cNvPr id="52227" name="Notes Placeholder 2">
            <a:extLst>
              <a:ext uri="{FF2B5EF4-FFF2-40B4-BE49-F238E27FC236}">
                <a16:creationId xmlns:a16="http://schemas.microsoft.com/office/drawing/2014/main" id="{0A11D6E1-6CD4-8807-8CF6-508AD0A02586}"/>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endParaRPr>
          </a:p>
        </p:txBody>
      </p:sp>
      <p:sp>
        <p:nvSpPr>
          <p:cNvPr id="52228" name="Slide Number Placeholder 3">
            <a:extLst>
              <a:ext uri="{FF2B5EF4-FFF2-40B4-BE49-F238E27FC236}">
                <a16:creationId xmlns:a16="http://schemas.microsoft.com/office/drawing/2014/main" id="{B6402B9C-0B1C-2141-1582-386080A34D95}"/>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27075" indent="-279400">
              <a:spcBef>
                <a:spcPct val="30000"/>
              </a:spcBef>
              <a:defRPr sz="1200">
                <a:solidFill>
                  <a:schemeClr val="tx1"/>
                </a:solidFill>
                <a:latin typeface="Arial" panose="020B0604020202020204" pitchFamily="34" charset="0"/>
              </a:defRPr>
            </a:lvl2pPr>
            <a:lvl3pPr marL="1119188" indent="-223838">
              <a:spcBef>
                <a:spcPct val="30000"/>
              </a:spcBef>
              <a:defRPr sz="1200">
                <a:solidFill>
                  <a:schemeClr val="tx1"/>
                </a:solidFill>
                <a:latin typeface="Arial" panose="020B0604020202020204" pitchFamily="34" charset="0"/>
              </a:defRPr>
            </a:lvl3pPr>
            <a:lvl4pPr marL="1566863" indent="-223838">
              <a:spcBef>
                <a:spcPct val="30000"/>
              </a:spcBef>
              <a:defRPr sz="1200">
                <a:solidFill>
                  <a:schemeClr val="tx1"/>
                </a:solidFill>
                <a:latin typeface="Arial" panose="020B0604020202020204" pitchFamily="34" charset="0"/>
              </a:defRPr>
            </a:lvl4pPr>
            <a:lvl5pPr marL="2016125" indent="-223838">
              <a:spcBef>
                <a:spcPct val="30000"/>
              </a:spcBef>
              <a:defRPr sz="1200">
                <a:solidFill>
                  <a:schemeClr val="tx1"/>
                </a:solidFill>
                <a:latin typeface="Arial" panose="020B0604020202020204" pitchFamily="34" charset="0"/>
              </a:defRPr>
            </a:lvl5pPr>
            <a:lvl6pPr marL="2473325" indent="-223838" defTabSz="457200" eaLnBrk="0" fontAlgn="base" hangingPunct="0">
              <a:spcBef>
                <a:spcPct val="30000"/>
              </a:spcBef>
              <a:spcAft>
                <a:spcPct val="0"/>
              </a:spcAft>
              <a:defRPr sz="1200">
                <a:solidFill>
                  <a:schemeClr val="tx1"/>
                </a:solidFill>
                <a:latin typeface="Arial" panose="020B0604020202020204" pitchFamily="34" charset="0"/>
              </a:defRPr>
            </a:lvl6pPr>
            <a:lvl7pPr marL="2930525" indent="-223838" defTabSz="457200" eaLnBrk="0" fontAlgn="base" hangingPunct="0">
              <a:spcBef>
                <a:spcPct val="30000"/>
              </a:spcBef>
              <a:spcAft>
                <a:spcPct val="0"/>
              </a:spcAft>
              <a:defRPr sz="1200">
                <a:solidFill>
                  <a:schemeClr val="tx1"/>
                </a:solidFill>
                <a:latin typeface="Arial" panose="020B0604020202020204" pitchFamily="34" charset="0"/>
              </a:defRPr>
            </a:lvl7pPr>
            <a:lvl8pPr marL="3387725" indent="-223838" defTabSz="457200" eaLnBrk="0" fontAlgn="base" hangingPunct="0">
              <a:spcBef>
                <a:spcPct val="30000"/>
              </a:spcBef>
              <a:spcAft>
                <a:spcPct val="0"/>
              </a:spcAft>
              <a:defRPr sz="1200">
                <a:solidFill>
                  <a:schemeClr val="tx1"/>
                </a:solidFill>
                <a:latin typeface="Arial" panose="020B0604020202020204" pitchFamily="34" charset="0"/>
              </a:defRPr>
            </a:lvl8pPr>
            <a:lvl9pPr marL="3844925" indent="-223838"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6752EC0-1FD3-4FE2-93CE-B975B23D7A7D}" type="slidenum">
              <a:rPr lang="en-GB" altLang="en-US" smtClean="0"/>
              <a:pPr>
                <a:spcBef>
                  <a:spcPct val="0"/>
                </a:spcBef>
              </a:pPr>
              <a:t>20</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7033AC9F-A432-65B9-A37C-248F4A11D663}"/>
              </a:ext>
            </a:extLst>
          </p:cNvPr>
          <p:cNvSpPr>
            <a:spLocks noGrp="1" noRot="1" noChangeAspect="1" noChangeArrowheads="1" noTextEdit="1"/>
          </p:cNvSpPr>
          <p:nvPr>
            <p:ph type="sldImg"/>
          </p:nvPr>
        </p:nvSpPr>
        <p:spPr>
          <a:ln/>
        </p:spPr>
      </p:sp>
      <p:sp>
        <p:nvSpPr>
          <p:cNvPr id="54275" name="Notes Placeholder 2">
            <a:extLst>
              <a:ext uri="{FF2B5EF4-FFF2-40B4-BE49-F238E27FC236}">
                <a16:creationId xmlns:a16="http://schemas.microsoft.com/office/drawing/2014/main" id="{6BAC9098-2F4A-26B1-B550-AECA6AC5457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Do we tend to see human matters as most important?</a:t>
            </a:r>
          </a:p>
          <a:p>
            <a:r>
              <a:rPr lang="en-GB" altLang="en-US">
                <a:latin typeface="Arial" panose="020B0604020202020204" pitchFamily="34" charset="0"/>
              </a:rPr>
              <a:t>Do we consider ourselves separate from the rest of the natural world?.</a:t>
            </a:r>
          </a:p>
          <a:p>
            <a:r>
              <a:rPr lang="en-GB" altLang="en-US">
                <a:latin typeface="Arial" panose="020B0604020202020204" pitchFamily="34" charset="0"/>
              </a:rPr>
              <a:t>Is this a Western view? </a:t>
            </a:r>
          </a:p>
          <a:p>
            <a:r>
              <a:rPr lang="en-GB" altLang="en-US">
                <a:latin typeface="Arial" panose="020B0604020202020204" pitchFamily="34" charset="0"/>
              </a:rPr>
              <a:t>Have we in richer countries losing the link with the land, growing things, natural cycles. Could we learn from other cultures? Have we prevented children gaining a link to the world?</a:t>
            </a:r>
          </a:p>
        </p:txBody>
      </p:sp>
      <p:sp>
        <p:nvSpPr>
          <p:cNvPr id="54276" name="Slide Number Placeholder 3">
            <a:extLst>
              <a:ext uri="{FF2B5EF4-FFF2-40B4-BE49-F238E27FC236}">
                <a16:creationId xmlns:a16="http://schemas.microsoft.com/office/drawing/2014/main" id="{F067668C-CC0B-B46F-D125-F39B76A4B16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5D151781-0F3E-4711-B989-F1443E013D8C}" type="slidenum">
              <a:rPr lang="en-GB" altLang="en-US" smtClean="0">
                <a:latin typeface="Calibri" panose="020F0502020204030204" pitchFamily="34" charset="0"/>
              </a:rPr>
              <a:pPr/>
              <a:t>21</a:t>
            </a:fld>
            <a:endParaRPr lang="en-GB" altLang="en-US">
              <a:latin typeface="Calibri" panose="020F050202020403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B865D95B-0181-1C29-8908-5E8AB015E090}"/>
              </a:ext>
            </a:extLst>
          </p:cNvPr>
          <p:cNvSpPr>
            <a:spLocks noGrp="1" noRot="1" noChangeAspect="1" noChangeArrowheads="1" noTextEdit="1"/>
          </p:cNvSpPr>
          <p:nvPr>
            <p:ph type="sldImg"/>
          </p:nvPr>
        </p:nvSpPr>
        <p:spPr>
          <a:ln/>
        </p:spPr>
      </p:sp>
      <p:sp>
        <p:nvSpPr>
          <p:cNvPr id="56323" name="Notes Placeholder 2">
            <a:extLst>
              <a:ext uri="{FF2B5EF4-FFF2-40B4-BE49-F238E27FC236}">
                <a16:creationId xmlns:a16="http://schemas.microsoft.com/office/drawing/2014/main" id="{03014BAF-588C-A700-DB39-1D3A4EC4E16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Are we just another part of nature?</a:t>
            </a:r>
          </a:p>
          <a:p>
            <a:r>
              <a:rPr lang="en-GB" altLang="en-US">
                <a:latin typeface="Arial" panose="020B0604020202020204" pitchFamily="34" charset="0"/>
              </a:rPr>
              <a:t>Are we more special than other living things?</a:t>
            </a:r>
          </a:p>
          <a:p>
            <a:r>
              <a:rPr lang="en-GB" altLang="en-US">
                <a:latin typeface="Arial" panose="020B0604020202020204" pitchFamily="34" charset="0"/>
              </a:rPr>
              <a:t>Can we do what we want with the world around us?</a:t>
            </a:r>
          </a:p>
          <a:p>
            <a:r>
              <a:rPr lang="en-GB" altLang="en-US">
                <a:latin typeface="Arial" panose="020B0604020202020204" pitchFamily="34" charset="0"/>
              </a:rPr>
              <a:t>Are there implications to viewing the world in such human centred way</a:t>
            </a:r>
          </a:p>
          <a:p>
            <a:r>
              <a:rPr lang="en-GB" altLang="en-US">
                <a:latin typeface="Arial" panose="020B0604020202020204" pitchFamily="34" charset="0"/>
              </a:rPr>
              <a:t>So do we need to view the world through a post humanist lens – where we are not separated from nature?</a:t>
            </a:r>
          </a:p>
          <a:p>
            <a:r>
              <a:rPr lang="en-GB" altLang="en-US">
                <a:latin typeface="Arial" panose="020B0604020202020204" pitchFamily="34" charset="0"/>
              </a:rPr>
              <a:t>DO all more than human things (birds, insects, rocks , water,) have intrinsic value beyond their use to humans?</a:t>
            </a:r>
          </a:p>
          <a:p>
            <a:r>
              <a:rPr lang="en-GB" altLang="en-US">
                <a:latin typeface="Arial" panose="020B0604020202020204" pitchFamily="34" charset="0"/>
              </a:rPr>
              <a:t>Might the world look differently in terms of climate/ pollution, plastic, war poverty… if we gave all things intrinsic value?</a:t>
            </a:r>
          </a:p>
          <a:p>
            <a:r>
              <a:rPr lang="en-GB" altLang="en-US">
                <a:latin typeface="Arial" panose="020B0604020202020204" pitchFamily="34" charset="0"/>
              </a:rPr>
              <a:t>What about First Nations / indigenous cultures ?</a:t>
            </a:r>
          </a:p>
          <a:p>
            <a:r>
              <a:rPr lang="en-GB" altLang="en-US">
                <a:latin typeface="Arial" panose="020B0604020202020204" pitchFamily="34" charset="0"/>
              </a:rPr>
              <a:t>Is this a problem specific to Western societies? Who may see non-human things as resources to be used?</a:t>
            </a:r>
          </a:p>
        </p:txBody>
      </p:sp>
      <p:sp>
        <p:nvSpPr>
          <p:cNvPr id="56324" name="Slide Number Placeholder 3">
            <a:extLst>
              <a:ext uri="{FF2B5EF4-FFF2-40B4-BE49-F238E27FC236}">
                <a16:creationId xmlns:a16="http://schemas.microsoft.com/office/drawing/2014/main" id="{7CCC3A7C-9B1E-AD50-4E6F-F8C1AD760EA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2DFC2483-2A57-412E-87DE-60939771AD68}" type="slidenum">
              <a:rPr lang="en-GB" altLang="en-US" smtClean="0">
                <a:latin typeface="Calibri" panose="020F0502020204030204" pitchFamily="34" charset="0"/>
              </a:rPr>
              <a:pPr/>
              <a:t>22</a:t>
            </a:fld>
            <a:endParaRPr lang="en-GB" altLang="en-US">
              <a:latin typeface="Calibri" panose="020F050202020403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4851FF42-5698-2A3B-854B-73C83DCFE80F}"/>
              </a:ext>
            </a:extLst>
          </p:cNvPr>
          <p:cNvSpPr>
            <a:spLocks noGrp="1" noRot="1" noChangeAspect="1" noChangeArrowheads="1" noTextEdit="1"/>
          </p:cNvSpPr>
          <p:nvPr>
            <p:ph type="sldImg"/>
          </p:nvPr>
        </p:nvSpPr>
        <p:spPr>
          <a:xfrm>
            <a:off x="-69850" y="733425"/>
            <a:ext cx="6497638" cy="3656013"/>
          </a:xfrm>
          <a:ln/>
        </p:spPr>
      </p:sp>
      <p:sp>
        <p:nvSpPr>
          <p:cNvPr id="58371" name="Notes Placeholder 2">
            <a:extLst>
              <a:ext uri="{FF2B5EF4-FFF2-40B4-BE49-F238E27FC236}">
                <a16:creationId xmlns:a16="http://schemas.microsoft.com/office/drawing/2014/main" id="{A65DF139-5809-91E2-E197-3A8FF33C360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8372" name="Slide Number Placeholder 3">
            <a:extLst>
              <a:ext uri="{FF2B5EF4-FFF2-40B4-BE49-F238E27FC236}">
                <a16:creationId xmlns:a16="http://schemas.microsoft.com/office/drawing/2014/main" id="{6B6E27D1-E7CD-604C-7888-75474767FBD5}"/>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3342463F-3489-42A6-A56C-58650BD16FA5}" type="slidenum">
              <a:rPr lang="en-GB" altLang="en-US" smtClean="0">
                <a:latin typeface="Calibri" panose="020F0502020204030204" pitchFamily="34" charset="0"/>
              </a:rPr>
              <a:pPr/>
              <a:t>23</a:t>
            </a:fld>
            <a:endParaRPr lang="en-GB" altLang="en-US">
              <a:latin typeface="Calibri" panose="020F050202020403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580BEF49-8BF9-63FF-3A64-20EE16B2B92C}"/>
              </a:ext>
            </a:extLst>
          </p:cNvPr>
          <p:cNvSpPr>
            <a:spLocks noGrp="1" noRot="1" noChangeAspect="1" noChangeArrowheads="1" noTextEdit="1"/>
          </p:cNvSpPr>
          <p:nvPr>
            <p:ph type="sldImg"/>
          </p:nvPr>
        </p:nvSpPr>
        <p:spPr>
          <a:ln/>
        </p:spPr>
      </p:sp>
      <p:sp>
        <p:nvSpPr>
          <p:cNvPr id="61443" name="Notes Placeholder 2">
            <a:extLst>
              <a:ext uri="{FF2B5EF4-FFF2-40B4-BE49-F238E27FC236}">
                <a16:creationId xmlns:a16="http://schemas.microsoft.com/office/drawing/2014/main" id="{81B44AF9-427D-A283-44B7-9E571A0A6A1E}"/>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61444" name="Slide Number Placeholder 3">
            <a:extLst>
              <a:ext uri="{FF2B5EF4-FFF2-40B4-BE49-F238E27FC236}">
                <a16:creationId xmlns:a16="http://schemas.microsoft.com/office/drawing/2014/main" id="{9C246179-71EB-9EA0-ABAD-1F98B286B369}"/>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78C119AE-E9F7-41B4-BBA5-53140D33B12F}" type="slidenum">
              <a:rPr lang="en-GB" altLang="en-US" smtClean="0">
                <a:latin typeface="Arial" panose="020B0604020202020204" pitchFamily="34" charset="0"/>
              </a:rPr>
              <a:pPr/>
              <a:t>25</a:t>
            </a:fld>
            <a:endParaRPr lang="en-GB" altLang="en-US">
              <a:latin typeface="Arial" panose="020B060402020202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AC9376EB-37A6-4921-49CA-FA63F1BE0D4F}"/>
              </a:ext>
            </a:extLst>
          </p:cNvPr>
          <p:cNvSpPr>
            <a:spLocks noGrp="1" noRot="1" noChangeAspect="1" noChangeArrowheads="1" noTextEdit="1"/>
          </p:cNvSpPr>
          <p:nvPr>
            <p:ph type="sldImg"/>
          </p:nvPr>
        </p:nvSpPr>
        <p:spPr>
          <a:ln/>
        </p:spPr>
      </p:sp>
      <p:sp>
        <p:nvSpPr>
          <p:cNvPr id="63491" name="Notes Placeholder 2">
            <a:extLst>
              <a:ext uri="{FF2B5EF4-FFF2-40B4-BE49-F238E27FC236}">
                <a16:creationId xmlns:a16="http://schemas.microsoft.com/office/drawing/2014/main" id="{7FFD0D34-D239-493A-EE44-2F1D2EBBC072}"/>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63492" name="Slide Number Placeholder 3">
            <a:extLst>
              <a:ext uri="{FF2B5EF4-FFF2-40B4-BE49-F238E27FC236}">
                <a16:creationId xmlns:a16="http://schemas.microsoft.com/office/drawing/2014/main" id="{3BBD4B28-86A3-2708-589C-A03DA1C4C9AC}"/>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B2313228-2E73-4DF6-9B26-C41AA5680B7E}" type="slidenum">
              <a:rPr lang="en-GB" altLang="en-US" smtClean="0">
                <a:latin typeface="Arial" panose="020B0604020202020204" pitchFamily="34" charset="0"/>
              </a:rPr>
              <a:pPr/>
              <a:t>26</a:t>
            </a:fld>
            <a:endParaRPr lang="en-GB" altLang="en-US">
              <a:latin typeface="Arial" panose="020B060402020202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D5FB97F9-F62E-7ED7-C0C7-6493729475E2}"/>
              </a:ext>
            </a:extLst>
          </p:cNvPr>
          <p:cNvSpPr>
            <a:spLocks noGrp="1" noRot="1" noChangeAspect="1" noChangeArrowheads="1" noTextEdit="1"/>
          </p:cNvSpPr>
          <p:nvPr>
            <p:ph type="sldImg"/>
          </p:nvPr>
        </p:nvSpPr>
        <p:spPr>
          <a:ln/>
        </p:spPr>
      </p:sp>
      <p:sp>
        <p:nvSpPr>
          <p:cNvPr id="66563" name="Notes Placeholder 2">
            <a:extLst>
              <a:ext uri="{FF2B5EF4-FFF2-40B4-BE49-F238E27FC236}">
                <a16:creationId xmlns:a16="http://schemas.microsoft.com/office/drawing/2014/main" id="{B02E7F20-3205-11C2-E475-5457AB6CA32B}"/>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66564" name="Slide Number Placeholder 3">
            <a:extLst>
              <a:ext uri="{FF2B5EF4-FFF2-40B4-BE49-F238E27FC236}">
                <a16:creationId xmlns:a16="http://schemas.microsoft.com/office/drawing/2014/main" id="{9FF120F3-39B9-EABC-312E-20415058E4AA}"/>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8405A337-2EB0-47F3-931D-F5B5FD06C247}" type="slidenum">
              <a:rPr lang="en-GB" altLang="en-US" smtClean="0">
                <a:latin typeface="Arial" panose="020B0604020202020204" pitchFamily="34" charset="0"/>
              </a:rPr>
              <a:pPr/>
              <a:t>28</a:t>
            </a:fld>
            <a:endParaRPr lang="en-GB" altLang="en-US">
              <a:latin typeface="Arial" panose="020B060402020202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3A70BB31-E474-C41A-A48F-C622081BC857}"/>
              </a:ext>
            </a:extLst>
          </p:cNvPr>
          <p:cNvSpPr>
            <a:spLocks noGrp="1" noRot="1" noChangeAspect="1" noChangeArrowheads="1" noTextEdit="1"/>
          </p:cNvSpPr>
          <p:nvPr>
            <p:ph type="sldImg"/>
          </p:nvPr>
        </p:nvSpPr>
        <p:spPr>
          <a:ln/>
        </p:spPr>
      </p:sp>
      <p:sp>
        <p:nvSpPr>
          <p:cNvPr id="68611" name="Notes Placeholder 2">
            <a:extLst>
              <a:ext uri="{FF2B5EF4-FFF2-40B4-BE49-F238E27FC236}">
                <a16:creationId xmlns:a16="http://schemas.microsoft.com/office/drawing/2014/main" id="{68763440-488E-00E1-2CE2-8EEBB02C561B}"/>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endParaRPr>
          </a:p>
        </p:txBody>
      </p:sp>
      <p:sp>
        <p:nvSpPr>
          <p:cNvPr id="68612" name="Slide Number Placeholder 3">
            <a:extLst>
              <a:ext uri="{FF2B5EF4-FFF2-40B4-BE49-F238E27FC236}">
                <a16:creationId xmlns:a16="http://schemas.microsoft.com/office/drawing/2014/main" id="{BA29F4F4-CE85-E2E4-7933-D6D01166AC24}"/>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27075" indent="-279400">
              <a:spcBef>
                <a:spcPct val="30000"/>
              </a:spcBef>
              <a:defRPr sz="1200">
                <a:solidFill>
                  <a:schemeClr val="tx1"/>
                </a:solidFill>
                <a:latin typeface="Arial" panose="020B0604020202020204" pitchFamily="34" charset="0"/>
              </a:defRPr>
            </a:lvl2pPr>
            <a:lvl3pPr marL="1119188" indent="-223838">
              <a:spcBef>
                <a:spcPct val="30000"/>
              </a:spcBef>
              <a:defRPr sz="1200">
                <a:solidFill>
                  <a:schemeClr val="tx1"/>
                </a:solidFill>
                <a:latin typeface="Arial" panose="020B0604020202020204" pitchFamily="34" charset="0"/>
              </a:defRPr>
            </a:lvl3pPr>
            <a:lvl4pPr marL="1566863" indent="-223838">
              <a:spcBef>
                <a:spcPct val="30000"/>
              </a:spcBef>
              <a:defRPr sz="1200">
                <a:solidFill>
                  <a:schemeClr val="tx1"/>
                </a:solidFill>
                <a:latin typeface="Arial" panose="020B0604020202020204" pitchFamily="34" charset="0"/>
              </a:defRPr>
            </a:lvl4pPr>
            <a:lvl5pPr marL="2016125" indent="-223838">
              <a:spcBef>
                <a:spcPct val="30000"/>
              </a:spcBef>
              <a:defRPr sz="1200">
                <a:solidFill>
                  <a:schemeClr val="tx1"/>
                </a:solidFill>
                <a:latin typeface="Arial" panose="020B0604020202020204" pitchFamily="34" charset="0"/>
              </a:defRPr>
            </a:lvl5pPr>
            <a:lvl6pPr marL="2473325" indent="-223838" defTabSz="457200" eaLnBrk="0" fontAlgn="base" hangingPunct="0">
              <a:spcBef>
                <a:spcPct val="30000"/>
              </a:spcBef>
              <a:spcAft>
                <a:spcPct val="0"/>
              </a:spcAft>
              <a:defRPr sz="1200">
                <a:solidFill>
                  <a:schemeClr val="tx1"/>
                </a:solidFill>
                <a:latin typeface="Arial" panose="020B0604020202020204" pitchFamily="34" charset="0"/>
              </a:defRPr>
            </a:lvl6pPr>
            <a:lvl7pPr marL="2930525" indent="-223838" defTabSz="457200" eaLnBrk="0" fontAlgn="base" hangingPunct="0">
              <a:spcBef>
                <a:spcPct val="30000"/>
              </a:spcBef>
              <a:spcAft>
                <a:spcPct val="0"/>
              </a:spcAft>
              <a:defRPr sz="1200">
                <a:solidFill>
                  <a:schemeClr val="tx1"/>
                </a:solidFill>
                <a:latin typeface="Arial" panose="020B0604020202020204" pitchFamily="34" charset="0"/>
              </a:defRPr>
            </a:lvl7pPr>
            <a:lvl8pPr marL="3387725" indent="-223838" defTabSz="457200" eaLnBrk="0" fontAlgn="base" hangingPunct="0">
              <a:spcBef>
                <a:spcPct val="30000"/>
              </a:spcBef>
              <a:spcAft>
                <a:spcPct val="0"/>
              </a:spcAft>
              <a:defRPr sz="1200">
                <a:solidFill>
                  <a:schemeClr val="tx1"/>
                </a:solidFill>
                <a:latin typeface="Arial" panose="020B0604020202020204" pitchFamily="34" charset="0"/>
              </a:defRPr>
            </a:lvl8pPr>
            <a:lvl9pPr marL="3844925" indent="-223838"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763534E-F498-4FB6-BF12-16E9B454E9AD}" type="slidenum">
              <a:rPr lang="en-GB" altLang="en-US" smtClean="0"/>
              <a:pPr>
                <a:spcBef>
                  <a:spcPct val="0"/>
                </a:spcBef>
              </a:pPr>
              <a:t>29</a:t>
            </a:fld>
            <a:endParaRPr lang="en-GB"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AA1C4EE1-01FE-5279-EAEC-CB083E2EFCC1}"/>
              </a:ext>
            </a:extLst>
          </p:cNvPr>
          <p:cNvSpPr>
            <a:spLocks noGrp="1" noRot="1" noChangeAspect="1" noChangeArrowheads="1" noTextEdit="1"/>
          </p:cNvSpPr>
          <p:nvPr>
            <p:ph type="sldImg"/>
          </p:nvPr>
        </p:nvSpPr>
        <p:spPr>
          <a:ln/>
        </p:spPr>
      </p:sp>
      <p:sp>
        <p:nvSpPr>
          <p:cNvPr id="70659" name="Notes Placeholder 2">
            <a:extLst>
              <a:ext uri="{FF2B5EF4-FFF2-40B4-BE49-F238E27FC236}">
                <a16:creationId xmlns:a16="http://schemas.microsoft.com/office/drawing/2014/main" id="{0A0EE8DD-49E6-E179-DCBB-1CC7AE853249}"/>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70660" name="Slide Number Placeholder 3">
            <a:extLst>
              <a:ext uri="{FF2B5EF4-FFF2-40B4-BE49-F238E27FC236}">
                <a16:creationId xmlns:a16="http://schemas.microsoft.com/office/drawing/2014/main" id="{5788F5A8-EC45-BC2C-27B1-2C34849DB299}"/>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39DE2928-3419-4CFE-90AF-61DC1EBEFAB2}" type="slidenum">
              <a:rPr lang="en-GB" altLang="en-US" smtClean="0">
                <a:latin typeface="Arial" panose="020B0604020202020204" pitchFamily="34" charset="0"/>
              </a:rPr>
              <a:pPr/>
              <a:t>30</a:t>
            </a:fld>
            <a:endParaRPr lang="en-GB" altLang="en-US">
              <a:latin typeface="Arial" panose="020B0604020202020204" pitchFamily="34"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5FABAB18-8344-5119-4D9C-D4ED7F044317}"/>
              </a:ext>
            </a:extLst>
          </p:cNvPr>
          <p:cNvSpPr>
            <a:spLocks noGrp="1" noRot="1" noChangeAspect="1" noChangeArrowheads="1" noTextEdit="1"/>
          </p:cNvSpPr>
          <p:nvPr>
            <p:ph type="sldImg"/>
          </p:nvPr>
        </p:nvSpPr>
        <p:spPr>
          <a:ln/>
        </p:spPr>
      </p:sp>
      <p:sp>
        <p:nvSpPr>
          <p:cNvPr id="72707" name="Notes Placeholder 2">
            <a:extLst>
              <a:ext uri="{FF2B5EF4-FFF2-40B4-BE49-F238E27FC236}">
                <a16:creationId xmlns:a16="http://schemas.microsoft.com/office/drawing/2014/main" id="{15961CEF-0F0E-EDC4-ED0E-9E2C45DF2E8E}"/>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72708" name="Slide Number Placeholder 3">
            <a:extLst>
              <a:ext uri="{FF2B5EF4-FFF2-40B4-BE49-F238E27FC236}">
                <a16:creationId xmlns:a16="http://schemas.microsoft.com/office/drawing/2014/main" id="{DC9E288F-C032-149D-7BD4-3ACDE5640378}"/>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ACF83ACD-2E88-44FF-8193-9050F2254E73}" type="slidenum">
              <a:rPr lang="en-GB" altLang="en-US" smtClean="0">
                <a:latin typeface="Arial" panose="020B0604020202020204" pitchFamily="34" charset="0"/>
              </a:rPr>
              <a:pPr/>
              <a:t>31</a:t>
            </a:fld>
            <a:endParaRPr lang="en-GB" altLang="en-US">
              <a:latin typeface="Arial" panose="020B0604020202020204" pitchFamily="34" charset="0"/>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id="{E0F76E93-8BEF-2A75-E17B-54D6B1E4BD1B}"/>
              </a:ext>
            </a:extLst>
          </p:cNvPr>
          <p:cNvSpPr>
            <a:spLocks noGrp="1" noRot="1" noChangeAspect="1" noChangeArrowheads="1" noTextEdit="1"/>
          </p:cNvSpPr>
          <p:nvPr>
            <p:ph type="sldImg"/>
          </p:nvPr>
        </p:nvSpPr>
        <p:spPr>
          <a:ln/>
        </p:spPr>
      </p:sp>
      <p:sp>
        <p:nvSpPr>
          <p:cNvPr id="74755" name="Notes Placeholder 2">
            <a:extLst>
              <a:ext uri="{FF2B5EF4-FFF2-40B4-BE49-F238E27FC236}">
                <a16:creationId xmlns:a16="http://schemas.microsoft.com/office/drawing/2014/main" id="{C6BC1050-7DF8-245A-8763-79E47C8E0103}"/>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spcBef>
                <a:spcPct val="0"/>
              </a:spcBef>
            </a:pPr>
            <a:r>
              <a:rPr lang="en-GB" altLang="en-US">
                <a:latin typeface="Arial" panose="020B0604020202020204" pitchFamily="34" charset="0"/>
              </a:rPr>
              <a:t>Sterling came to speak at UWTSD a few years ago</a:t>
            </a:r>
          </a:p>
        </p:txBody>
      </p:sp>
      <p:sp>
        <p:nvSpPr>
          <p:cNvPr id="74756" name="Slide Number Placeholder 3">
            <a:extLst>
              <a:ext uri="{FF2B5EF4-FFF2-40B4-BE49-F238E27FC236}">
                <a16:creationId xmlns:a16="http://schemas.microsoft.com/office/drawing/2014/main" id="{EDF076C4-4483-B6FD-8759-EBA4AA110591}"/>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B078D65-296E-4883-9ADE-1F96F65C6C70}" type="slidenum">
              <a:rPr lang="en-GB" altLang="en-US" smtClean="0"/>
              <a:pPr>
                <a:spcBef>
                  <a:spcPct val="0"/>
                </a:spcBef>
              </a:pPr>
              <a:t>32</a:t>
            </a:fld>
            <a:endParaRPr lang="en-GB"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A0EDB691-2987-B9A3-E941-E59B27DA2C32}"/>
              </a:ext>
            </a:extLst>
          </p:cNvPr>
          <p:cNvSpPr>
            <a:spLocks noGrp="1" noRot="1" noChangeAspect="1" noChangeArrowheads="1" noTextEdit="1"/>
          </p:cNvSpPr>
          <p:nvPr>
            <p:ph type="sldImg"/>
          </p:nvPr>
        </p:nvSpPr>
        <p:spPr>
          <a:ln/>
        </p:spPr>
      </p:sp>
      <p:sp>
        <p:nvSpPr>
          <p:cNvPr id="76803" name="Notes Placeholder 2">
            <a:extLst>
              <a:ext uri="{FF2B5EF4-FFF2-40B4-BE49-F238E27FC236}">
                <a16:creationId xmlns:a16="http://schemas.microsoft.com/office/drawing/2014/main" id="{CDAC8CC2-2C5F-BFCC-1FA8-518E87A86B80}"/>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spcBef>
                <a:spcPct val="0"/>
              </a:spcBef>
            </a:pPr>
            <a:r>
              <a:rPr lang="en-GB" altLang="en-US">
                <a:latin typeface="Arial" panose="020B0604020202020204" pitchFamily="34" charset="0"/>
              </a:rPr>
              <a:t>Sit with a flipchart in small groups and design how you would create a way to encourage children to be more sustainable ? How would you incorporate it into education?</a:t>
            </a:r>
          </a:p>
          <a:p>
            <a:pPr eaLnBrk="1" hangingPunct="1">
              <a:spcBef>
                <a:spcPct val="0"/>
              </a:spcBef>
            </a:pPr>
            <a:r>
              <a:rPr lang="en-GB" altLang="en-US">
                <a:latin typeface="Arial" panose="020B0604020202020204" pitchFamily="34" charset="0"/>
              </a:rPr>
              <a:t>Discuss their ideas?</a:t>
            </a:r>
          </a:p>
          <a:p>
            <a:pPr eaLnBrk="1" hangingPunct="1">
              <a:spcBef>
                <a:spcPct val="0"/>
              </a:spcBef>
            </a:pPr>
            <a:r>
              <a:rPr lang="en-GB" altLang="en-US">
                <a:latin typeface="Arial" panose="020B0604020202020204" pitchFamily="34" charset="0"/>
              </a:rPr>
              <a:t>What do they think is important.</a:t>
            </a:r>
          </a:p>
          <a:p>
            <a:pPr eaLnBrk="1" hangingPunct="1">
              <a:spcBef>
                <a:spcPct val="0"/>
              </a:spcBef>
            </a:pPr>
            <a:r>
              <a:rPr lang="en-GB" altLang="en-US">
                <a:latin typeface="Arial" panose="020B0604020202020204" pitchFamily="34" charset="0"/>
              </a:rPr>
              <a:t>Preaching to children or children finding out and debating for themselves.</a:t>
            </a:r>
          </a:p>
          <a:p>
            <a:pPr eaLnBrk="1" hangingPunct="1">
              <a:spcBef>
                <a:spcPct val="0"/>
              </a:spcBef>
            </a:pPr>
            <a:r>
              <a:rPr lang="en-GB" altLang="en-US">
                <a:latin typeface="Arial" panose="020B0604020202020204" pitchFamily="34" charset="0"/>
              </a:rPr>
              <a:t>Should the teacher take the lead or the child?</a:t>
            </a:r>
          </a:p>
          <a:p>
            <a:pPr eaLnBrk="1" hangingPunct="1">
              <a:spcBef>
                <a:spcPct val="0"/>
              </a:spcBef>
            </a:pPr>
            <a:r>
              <a:rPr lang="en-GB" altLang="en-US">
                <a:latin typeface="Arial" panose="020B0604020202020204" pitchFamily="34" charset="0"/>
              </a:rPr>
              <a:t>Should all children how ever young be on school councils etc.?</a:t>
            </a:r>
          </a:p>
          <a:p>
            <a:pPr eaLnBrk="1" hangingPunct="1">
              <a:spcBef>
                <a:spcPct val="0"/>
              </a:spcBef>
            </a:pPr>
            <a:r>
              <a:rPr lang="en-GB" altLang="en-US">
                <a:latin typeface="Arial" panose="020B0604020202020204" pitchFamily="34" charset="0"/>
              </a:rPr>
              <a:t>What about reflecting about the way we live and problem solving?</a:t>
            </a:r>
          </a:p>
          <a:p>
            <a:pPr eaLnBrk="1" hangingPunct="1">
              <a:spcBef>
                <a:spcPct val="0"/>
              </a:spcBef>
            </a:pPr>
            <a:r>
              <a:rPr lang="en-GB" altLang="en-US">
                <a:latin typeface="Arial" panose="020B0604020202020204" pitchFamily="34" charset="0"/>
              </a:rPr>
              <a:t>Can this be done practically/ hands on</a:t>
            </a:r>
          </a:p>
          <a:p>
            <a:pPr eaLnBrk="1" hangingPunct="1">
              <a:spcBef>
                <a:spcPct val="0"/>
              </a:spcBef>
            </a:pPr>
            <a:r>
              <a:rPr lang="en-GB" altLang="en-US">
                <a:latin typeface="Arial" panose="020B0604020202020204" pitchFamily="34" charset="0"/>
              </a:rPr>
              <a:t>Can we teach sustainability if the school / nursery is not sustainable?</a:t>
            </a:r>
          </a:p>
          <a:p>
            <a:pPr eaLnBrk="1" hangingPunct="1">
              <a:spcBef>
                <a:spcPct val="0"/>
              </a:spcBef>
            </a:pPr>
            <a:endParaRPr lang="en-GB" altLang="en-US">
              <a:latin typeface="Arial" panose="020B0604020202020204" pitchFamily="34" charset="0"/>
            </a:endParaRPr>
          </a:p>
          <a:p>
            <a:pPr eaLnBrk="1" hangingPunct="1">
              <a:spcBef>
                <a:spcPct val="0"/>
              </a:spcBef>
            </a:pPr>
            <a:r>
              <a:rPr lang="en-GB" altLang="en-US">
                <a:latin typeface="Arial" panose="020B0604020202020204" pitchFamily="34" charset="0"/>
              </a:rPr>
              <a:t>What sorts of projects and activities support this arena?</a:t>
            </a:r>
          </a:p>
          <a:p>
            <a:pPr eaLnBrk="1" hangingPunct="1">
              <a:spcBef>
                <a:spcPct val="0"/>
              </a:spcBef>
            </a:pPr>
            <a:r>
              <a:rPr lang="en-GB" altLang="en-US">
                <a:latin typeface="Arial" panose="020B0604020202020204" pitchFamily="34" charset="0"/>
              </a:rPr>
              <a:t>Can ESDGC all support areas of learning ?</a:t>
            </a:r>
          </a:p>
          <a:p>
            <a:pPr eaLnBrk="1" hangingPunct="1">
              <a:spcBef>
                <a:spcPct val="0"/>
              </a:spcBef>
            </a:pPr>
            <a:endParaRPr lang="en-GB" altLang="en-US">
              <a:latin typeface="Arial" panose="020B0604020202020204" pitchFamily="34" charset="0"/>
            </a:endParaRPr>
          </a:p>
          <a:p>
            <a:pPr eaLnBrk="1" hangingPunct="1">
              <a:spcBef>
                <a:spcPct val="0"/>
              </a:spcBef>
            </a:pPr>
            <a:r>
              <a:rPr lang="en-GB" altLang="en-US">
                <a:latin typeface="Arial" panose="020B0604020202020204" pitchFamily="34" charset="0"/>
              </a:rPr>
              <a:t>What are their overriding principles of whet ESDGC shodul look like</a:t>
            </a:r>
          </a:p>
          <a:p>
            <a:pPr eaLnBrk="1" hangingPunct="1">
              <a:spcBef>
                <a:spcPct val="0"/>
              </a:spcBef>
            </a:pPr>
            <a:r>
              <a:rPr lang="en-GB" altLang="en-US">
                <a:latin typeface="Arial" panose="020B0604020202020204" pitchFamily="34" charset="0"/>
              </a:rPr>
              <a:t>e.g hands on?</a:t>
            </a:r>
          </a:p>
          <a:p>
            <a:pPr eaLnBrk="1" hangingPunct="1">
              <a:spcBef>
                <a:spcPct val="0"/>
              </a:spcBef>
            </a:pPr>
            <a:r>
              <a:rPr lang="en-GB" altLang="en-US">
                <a:latin typeface="Arial" panose="020B0604020202020204" pitchFamily="34" charset="0"/>
              </a:rPr>
              <a:t>Active?</a:t>
            </a:r>
          </a:p>
          <a:p>
            <a:pPr eaLnBrk="1" hangingPunct="1">
              <a:spcBef>
                <a:spcPct val="0"/>
              </a:spcBef>
            </a:pPr>
            <a:endParaRPr lang="en-GB" altLang="en-US">
              <a:latin typeface="Arial" panose="020B0604020202020204" pitchFamily="34" charset="0"/>
            </a:endParaRPr>
          </a:p>
        </p:txBody>
      </p:sp>
      <p:sp>
        <p:nvSpPr>
          <p:cNvPr id="76804" name="Slide Number Placeholder 3">
            <a:extLst>
              <a:ext uri="{FF2B5EF4-FFF2-40B4-BE49-F238E27FC236}">
                <a16:creationId xmlns:a16="http://schemas.microsoft.com/office/drawing/2014/main" id="{056BE5C2-4814-D53C-C026-12B3DFC7B420}"/>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13ED5B9-8675-4AA6-8861-8090CB7B3476}" type="slidenum">
              <a:rPr lang="en-GB" altLang="en-US" smtClean="0"/>
              <a:pPr>
                <a:spcBef>
                  <a:spcPct val="0"/>
                </a:spcBef>
              </a:pPr>
              <a:t>33</a:t>
            </a:fld>
            <a:endParaRPr lang="en-GB"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BF101A1F-4B5A-A078-87F5-842188C899AC}"/>
              </a:ext>
            </a:extLst>
          </p:cNvPr>
          <p:cNvSpPr>
            <a:spLocks noGrp="1" noRot="1" noChangeAspect="1" noChangeArrowheads="1" noTextEdit="1"/>
          </p:cNvSpPr>
          <p:nvPr>
            <p:ph type="sldImg"/>
          </p:nvPr>
        </p:nvSpPr>
        <p:spPr>
          <a:ln/>
        </p:spPr>
      </p:sp>
      <p:sp>
        <p:nvSpPr>
          <p:cNvPr id="78851" name="Notes Placeholder 2">
            <a:extLst>
              <a:ext uri="{FF2B5EF4-FFF2-40B4-BE49-F238E27FC236}">
                <a16:creationId xmlns:a16="http://schemas.microsoft.com/office/drawing/2014/main" id="{68A8797A-9945-9C2F-517A-91CF535837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78852" name="Slide Number Placeholder 3">
            <a:extLst>
              <a:ext uri="{FF2B5EF4-FFF2-40B4-BE49-F238E27FC236}">
                <a16:creationId xmlns:a16="http://schemas.microsoft.com/office/drawing/2014/main" id="{4896E02F-392E-43E5-9E82-AB6DA93D069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8CBF72DA-2362-40BD-9E3D-6DC0697553FB}" type="slidenum">
              <a:rPr lang="en-GB" altLang="en-US" smtClean="0">
                <a:latin typeface="Calibri" panose="020F0502020204030204" pitchFamily="34" charset="0"/>
              </a:rPr>
              <a:pPr/>
              <a:t>34</a:t>
            </a:fld>
            <a:endParaRPr lang="en-GB" altLang="en-US">
              <a:latin typeface="Calibri" panose="020F0502020204030204" pitchFamily="34" charset="0"/>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them time to explore the web site, the video and reading. Maybe they want to look at the </a:t>
            </a:r>
            <a:r>
              <a:rPr lang="en-GB" dirty="0" err="1"/>
              <a:t>ofsted</a:t>
            </a:r>
            <a:r>
              <a:rPr lang="en-GB" dirty="0"/>
              <a:t> report and the training they offer other settings</a:t>
            </a:r>
          </a:p>
          <a:p>
            <a:r>
              <a:rPr lang="en-GB" dirty="0"/>
              <a:t>The link between child led and sustainability</a:t>
            </a:r>
          </a:p>
          <a:p>
            <a:r>
              <a:rPr lang="en-GB" dirty="0"/>
              <a:t>Choice of resources</a:t>
            </a:r>
          </a:p>
          <a:p>
            <a:r>
              <a:rPr lang="en-GB" dirty="0"/>
              <a:t>Leading for change</a:t>
            </a:r>
          </a:p>
          <a:p>
            <a:r>
              <a:rPr lang="en-GB" dirty="0"/>
              <a:t>Connections with nature and growing , reusing, recycling… </a:t>
            </a:r>
          </a:p>
          <a:p>
            <a:endParaRPr lang="en-GB" dirty="0"/>
          </a:p>
        </p:txBody>
      </p:sp>
      <p:sp>
        <p:nvSpPr>
          <p:cNvPr id="4" name="Slide Number Placeholder 3"/>
          <p:cNvSpPr>
            <a:spLocks noGrp="1"/>
          </p:cNvSpPr>
          <p:nvPr>
            <p:ph type="sldNum" sz="quarter" idx="5"/>
          </p:nvPr>
        </p:nvSpPr>
        <p:spPr/>
        <p:txBody>
          <a:bodyPr/>
          <a:lstStyle/>
          <a:p>
            <a:fld id="{37FA5AE7-58AA-42C2-B8A2-A8DC714C9F79}" type="slidenum">
              <a:rPr lang="en-GB" smtClean="0"/>
              <a:t>36</a:t>
            </a:fld>
            <a:endParaRPr lang="en-GB"/>
          </a:p>
        </p:txBody>
      </p:sp>
    </p:spTree>
    <p:extLst>
      <p:ext uri="{BB962C8B-B14F-4D97-AF65-F5344CB8AC3E}">
        <p14:creationId xmlns:p14="http://schemas.microsoft.com/office/powerpoint/2010/main" val="375059953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5BEE8A53-19C7-2B49-4C7F-CCA61C53CA5A}"/>
              </a:ext>
            </a:extLst>
          </p:cNvPr>
          <p:cNvSpPr>
            <a:spLocks noGrp="1" noRot="1" noChangeAspect="1" noChangeArrowheads="1" noTextEdit="1"/>
          </p:cNvSpPr>
          <p:nvPr>
            <p:ph type="sldImg"/>
          </p:nvPr>
        </p:nvSpPr>
        <p:spPr>
          <a:xfrm>
            <a:off x="136525" y="730250"/>
            <a:ext cx="6500813" cy="3657600"/>
          </a:xfrm>
          <a:ln/>
        </p:spPr>
      </p:sp>
      <p:sp>
        <p:nvSpPr>
          <p:cNvPr id="82947" name="Notes Placeholder 2">
            <a:extLst>
              <a:ext uri="{FF2B5EF4-FFF2-40B4-BE49-F238E27FC236}">
                <a16:creationId xmlns:a16="http://schemas.microsoft.com/office/drawing/2014/main" id="{21F7FCA6-AB4D-030E-1354-141CFC2A91E6}"/>
              </a:ext>
            </a:extLst>
          </p:cNvPr>
          <p:cNvSpPr>
            <a:spLocks noGrp="1"/>
          </p:cNvSpPr>
          <p:nvPr>
            <p:ph type="body" idx="1"/>
          </p:nvPr>
        </p:nvSpPr>
        <p:spPr>
          <a:xfrm>
            <a:off x="0" y="2571750"/>
            <a:ext cx="6556375" cy="806608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spcBef>
                <a:spcPct val="0"/>
              </a:spcBef>
            </a:pPr>
            <a:r>
              <a:rPr lang="en-US" altLang="en-US" dirty="0">
                <a:latin typeface="Arial" panose="020B0604020202020204" pitchFamily="34" charset="0"/>
              </a:rPr>
              <a:t>If you read </a:t>
            </a:r>
            <a:r>
              <a:rPr lang="en-US" altLang="en-US" dirty="0" err="1">
                <a:latin typeface="Arial" panose="020B0604020202020204" pitchFamily="34" charset="0"/>
              </a:rPr>
              <a:t>literture</a:t>
            </a:r>
            <a:r>
              <a:rPr lang="en-US" altLang="en-US" dirty="0">
                <a:latin typeface="Arial" panose="020B0604020202020204" pitchFamily="34" charset="0"/>
              </a:rPr>
              <a:t> this slides </a:t>
            </a:r>
            <a:r>
              <a:rPr lang="en-US" altLang="en-US" dirty="0" err="1">
                <a:latin typeface="Arial" panose="020B0604020202020204" pitchFamily="34" charset="0"/>
              </a:rPr>
              <a:t>represnts</a:t>
            </a:r>
            <a:r>
              <a:rPr lang="en-US" altLang="en-US" dirty="0">
                <a:latin typeface="Arial" panose="020B0604020202020204" pitchFamily="34" charset="0"/>
              </a:rPr>
              <a:t> the key issues</a:t>
            </a:r>
          </a:p>
          <a:p>
            <a:pPr eaLnBrk="1" hangingPunct="1">
              <a:spcBef>
                <a:spcPct val="0"/>
              </a:spcBef>
            </a:pPr>
            <a:endParaRPr lang="en-US" altLang="en-US" dirty="0">
              <a:latin typeface="Arial" panose="020B0604020202020204" pitchFamily="34" charset="0"/>
            </a:endParaRPr>
          </a:p>
          <a:p>
            <a:pPr eaLnBrk="1" hangingPunct="1">
              <a:spcBef>
                <a:spcPct val="0"/>
              </a:spcBef>
            </a:pPr>
            <a:endParaRPr lang="en-US" altLang="en-US" dirty="0">
              <a:latin typeface="Arial" panose="020B0604020202020204" pitchFamily="34" charset="0"/>
            </a:endParaRPr>
          </a:p>
          <a:p>
            <a:pPr eaLnBrk="1" hangingPunct="1">
              <a:spcBef>
                <a:spcPct val="0"/>
              </a:spcBef>
            </a:pPr>
            <a:endParaRPr lang="en-US" altLang="en-US" dirty="0">
              <a:latin typeface="Arial" panose="020B0604020202020204" pitchFamily="34" charset="0"/>
            </a:endParaRPr>
          </a:p>
          <a:p>
            <a:pPr eaLnBrk="1" hangingPunct="1">
              <a:spcBef>
                <a:spcPct val="0"/>
              </a:spcBef>
            </a:pPr>
            <a:r>
              <a:rPr lang="en-US" altLang="en-US" dirty="0">
                <a:latin typeface="Arial" panose="020B0604020202020204" pitchFamily="34" charset="0"/>
              </a:rPr>
              <a:t>I </a:t>
            </a:r>
          </a:p>
          <a:p>
            <a:pPr eaLnBrk="1" hangingPunct="1">
              <a:spcBef>
                <a:spcPct val="0"/>
              </a:spcBef>
            </a:pPr>
            <a:endParaRPr lang="en-US" altLang="en-US" dirty="0">
              <a:latin typeface="Arial" panose="020B0604020202020204" pitchFamily="34" charset="0"/>
            </a:endParaRPr>
          </a:p>
          <a:p>
            <a:pPr eaLnBrk="1" hangingPunct="1">
              <a:spcBef>
                <a:spcPct val="0"/>
              </a:spcBef>
            </a:pPr>
            <a:endParaRPr lang="en-US" altLang="en-US" dirty="0">
              <a:latin typeface="Arial" panose="020B0604020202020204" pitchFamily="34" charset="0"/>
            </a:endParaRPr>
          </a:p>
          <a:p>
            <a:pPr eaLnBrk="1" hangingPunct="1">
              <a:spcBef>
                <a:spcPct val="0"/>
              </a:spcBef>
            </a:pPr>
            <a:endParaRPr lang="en-US" altLang="en-US" dirty="0">
              <a:latin typeface="Arial" panose="020B0604020202020204" pitchFamily="34" charset="0"/>
            </a:endParaRPr>
          </a:p>
          <a:p>
            <a:pPr eaLnBrk="1" hangingPunct="1">
              <a:spcBef>
                <a:spcPct val="0"/>
              </a:spcBef>
            </a:pPr>
            <a:endParaRPr lang="en-US" altLang="en-US" dirty="0">
              <a:latin typeface="Arial" panose="020B0604020202020204" pitchFamily="34" charset="0"/>
            </a:endParaRPr>
          </a:p>
          <a:p>
            <a:pPr eaLnBrk="1" hangingPunct="1">
              <a:spcBef>
                <a:spcPct val="0"/>
              </a:spcBef>
            </a:pPr>
            <a:endParaRPr lang="en-US" altLang="en-US" dirty="0">
              <a:latin typeface="Arial" panose="020B0604020202020204" pitchFamily="34" charset="0"/>
            </a:endParaRPr>
          </a:p>
          <a:p>
            <a:pPr eaLnBrk="1" hangingPunct="1">
              <a:spcBef>
                <a:spcPct val="0"/>
              </a:spcBef>
            </a:pPr>
            <a:r>
              <a:rPr lang="en-US" altLang="en-US" sz="1800" dirty="0">
                <a:solidFill>
                  <a:srgbClr val="FF0000"/>
                </a:solidFill>
                <a:latin typeface="Arial" panose="020B0604020202020204" pitchFamily="34" charset="0"/>
              </a:rPr>
              <a:t>Can they see this in young friends video previously </a:t>
            </a:r>
          </a:p>
          <a:p>
            <a:pPr eaLnBrk="1" hangingPunct="1">
              <a:spcBef>
                <a:spcPct val="0"/>
              </a:spcBef>
            </a:pPr>
            <a:r>
              <a:rPr lang="en-US" altLang="en-US" dirty="0">
                <a:latin typeface="Arial" panose="020B0604020202020204" pitchFamily="34" charset="0"/>
              </a:rPr>
              <a:t>This slide is very important and this is a list of principles they should became very aware of as it is essential in terms of ESDGC in Wales we will look at later but also in terms of article assignment. </a:t>
            </a:r>
          </a:p>
          <a:p>
            <a:pPr eaLnBrk="1" hangingPunct="1">
              <a:spcBef>
                <a:spcPct val="0"/>
              </a:spcBef>
            </a:pPr>
            <a:r>
              <a:rPr lang="en-US" altLang="en-US" dirty="0">
                <a:latin typeface="Arial" panose="020B0604020202020204" pitchFamily="34" charset="0"/>
              </a:rPr>
              <a:t>Get group to discuss an debate what these mean.</a:t>
            </a:r>
          </a:p>
          <a:p>
            <a:pPr eaLnBrk="1" hangingPunct="1">
              <a:spcBef>
                <a:spcPct val="0"/>
              </a:spcBef>
            </a:pPr>
            <a:r>
              <a:rPr lang="en-US" altLang="en-US" dirty="0">
                <a:latin typeface="Arial" panose="020B0604020202020204" pitchFamily="34" charset="0"/>
              </a:rPr>
              <a:t>ESDGC is similar to Personal social education, it is value based. For example all settings say bulling is wrong, this is a societal value. In terms of ESDGC the value being promoted is being sustainable. </a:t>
            </a:r>
          </a:p>
          <a:p>
            <a:pPr eaLnBrk="1" hangingPunct="1">
              <a:spcBef>
                <a:spcPct val="0"/>
              </a:spcBef>
            </a:pPr>
            <a:r>
              <a:rPr lang="en-US" altLang="en-US" dirty="0">
                <a:latin typeface="Arial" panose="020B0604020202020204" pitchFamily="34" charset="0"/>
              </a:rPr>
              <a:t>This is not one subject it is </a:t>
            </a:r>
            <a:r>
              <a:rPr lang="en-US" altLang="en-US" dirty="0">
                <a:solidFill>
                  <a:srgbClr val="FF0000"/>
                </a:solidFill>
                <a:latin typeface="Arial" panose="020B0604020202020204" pitchFamily="34" charset="0"/>
              </a:rPr>
              <a:t>interdisciplinary</a:t>
            </a:r>
            <a:r>
              <a:rPr lang="en-US" altLang="en-US" dirty="0">
                <a:latin typeface="Arial" panose="020B0604020202020204" pitchFamily="34" charset="0"/>
              </a:rPr>
              <a:t> and requires linking of different subjects – Link to Foundation Phase</a:t>
            </a:r>
          </a:p>
          <a:p>
            <a:pPr eaLnBrk="1" hangingPunct="1">
              <a:spcBef>
                <a:spcPct val="0"/>
              </a:spcBef>
            </a:pPr>
            <a:r>
              <a:rPr lang="en-US" altLang="en-US" dirty="0">
                <a:latin typeface="Arial" panose="020B0604020202020204" pitchFamily="34" charset="0"/>
              </a:rPr>
              <a:t>It uses a </a:t>
            </a:r>
            <a:r>
              <a:rPr lang="en-US" altLang="en-US" dirty="0">
                <a:solidFill>
                  <a:srgbClr val="FF0000"/>
                </a:solidFill>
                <a:latin typeface="Arial" panose="020B0604020202020204" pitchFamily="34" charset="0"/>
              </a:rPr>
              <a:t>systems approach and recognizes the interconnectedness and holism of issues- link to EY. To understand why we switch lights off requires a link to waste, understanding that electricity uses energy and creates carbon dioxide that can contribute to global warming etc. Not simple</a:t>
            </a:r>
          </a:p>
          <a:p>
            <a:pPr eaLnBrk="1" hangingPunct="1">
              <a:spcBef>
                <a:spcPct val="0"/>
              </a:spcBef>
            </a:pPr>
            <a:r>
              <a:rPr lang="en-US" altLang="en-US" dirty="0">
                <a:solidFill>
                  <a:srgbClr val="FF0000"/>
                </a:solidFill>
                <a:latin typeface="Arial" panose="020B0604020202020204" pitchFamily="34" charset="0"/>
              </a:rPr>
              <a:t>Critical – </a:t>
            </a:r>
            <a:r>
              <a:rPr lang="en-US" altLang="en-US" dirty="0">
                <a:latin typeface="Arial" panose="020B0604020202020204" pitchFamily="34" charset="0"/>
              </a:rPr>
              <a:t>question our own behavior and attitudes</a:t>
            </a:r>
            <a:r>
              <a:rPr lang="en-US" altLang="en-US" dirty="0">
                <a:solidFill>
                  <a:srgbClr val="FF0000"/>
                </a:solidFill>
                <a:latin typeface="Arial" panose="020B0604020202020204" pitchFamily="34" charset="0"/>
              </a:rPr>
              <a:t>, Do not accept the status quo is always  the best  approach </a:t>
            </a:r>
          </a:p>
          <a:p>
            <a:pPr eaLnBrk="1" hangingPunct="1">
              <a:spcBef>
                <a:spcPct val="0"/>
              </a:spcBef>
            </a:pPr>
            <a:r>
              <a:rPr lang="en-US" altLang="en-US" dirty="0">
                <a:latin typeface="Arial" panose="020B0604020202020204" pitchFamily="34" charset="0"/>
              </a:rPr>
              <a:t>Issues are not simple with one answer but are more </a:t>
            </a:r>
            <a:r>
              <a:rPr lang="en-US" altLang="en-US" dirty="0">
                <a:solidFill>
                  <a:srgbClr val="FF0000"/>
                </a:solidFill>
                <a:latin typeface="Arial" panose="020B0604020202020204" pitchFamily="34" charset="0"/>
              </a:rPr>
              <a:t>complicated.</a:t>
            </a:r>
          </a:p>
          <a:p>
            <a:pPr eaLnBrk="1" hangingPunct="1">
              <a:spcBef>
                <a:spcPct val="0"/>
              </a:spcBef>
            </a:pPr>
            <a:r>
              <a:rPr lang="en-US" altLang="en-US" dirty="0">
                <a:latin typeface="Arial" panose="020B0604020202020204" pitchFamily="34" charset="0"/>
              </a:rPr>
              <a:t>Requires </a:t>
            </a:r>
            <a:r>
              <a:rPr lang="en-US" altLang="en-US" dirty="0">
                <a:solidFill>
                  <a:srgbClr val="FF0000"/>
                </a:solidFill>
                <a:latin typeface="Arial" panose="020B0604020202020204" pitchFamily="34" charset="0"/>
              </a:rPr>
              <a:t>divergent thinking and creative thinking to solve problems</a:t>
            </a:r>
          </a:p>
          <a:p>
            <a:pPr eaLnBrk="1" hangingPunct="1">
              <a:spcBef>
                <a:spcPct val="0"/>
              </a:spcBef>
            </a:pPr>
            <a:r>
              <a:rPr lang="en-US" altLang="en-US" dirty="0">
                <a:latin typeface="Arial" panose="020B0604020202020204" pitchFamily="34" charset="0"/>
              </a:rPr>
              <a:t>Key in terms of young children (and all ages in terms of ESDGC) should involve active learning, problem solving and hands own learning. It should involve finding out answers for themselves. Links to experimenting and problem solving (Piaget). ESD should involve active participation in terms of the values being taught. No point talking about reusing, recycling etc. </a:t>
            </a:r>
            <a:r>
              <a:rPr lang="en-US" altLang="en-US" dirty="0">
                <a:solidFill>
                  <a:srgbClr val="FF0000"/>
                </a:solidFill>
                <a:latin typeface="Arial" panose="020B0604020202020204" pitchFamily="34" charset="0"/>
              </a:rPr>
              <a:t>It must be being done as well.  Highlight </a:t>
            </a:r>
            <a:r>
              <a:rPr lang="en-US" altLang="en-US" dirty="0" err="1">
                <a:solidFill>
                  <a:srgbClr val="FF0000"/>
                </a:solidFill>
                <a:latin typeface="Arial" panose="020B0604020202020204" pitchFamily="34" charset="0"/>
              </a:rPr>
              <a:t>ned</a:t>
            </a:r>
            <a:r>
              <a:rPr lang="en-US" altLang="en-US" dirty="0">
                <a:solidFill>
                  <a:srgbClr val="FF0000"/>
                </a:solidFill>
                <a:latin typeface="Arial" panose="020B0604020202020204" pitchFamily="34" charset="0"/>
              </a:rPr>
              <a:t> for </a:t>
            </a:r>
          </a:p>
          <a:p>
            <a:pPr eaLnBrk="1" hangingPunct="1">
              <a:spcBef>
                <a:spcPct val="0"/>
              </a:spcBef>
            </a:pPr>
            <a:r>
              <a:rPr lang="en-US" altLang="en-US" dirty="0">
                <a:latin typeface="Arial" panose="020B0604020202020204" pitchFamily="34" charset="0"/>
              </a:rPr>
              <a:t>It should also be an area for reflection where children and practitioners can question and rethink issues.</a:t>
            </a:r>
          </a:p>
          <a:p>
            <a:pPr eaLnBrk="1" hangingPunct="1">
              <a:spcBef>
                <a:spcPct val="0"/>
              </a:spcBef>
            </a:pPr>
            <a:r>
              <a:rPr lang="en-US" altLang="en-US" dirty="0">
                <a:latin typeface="Arial" panose="020B0604020202020204" pitchFamily="34" charset="0"/>
              </a:rPr>
              <a:t>Most literature highlights that ESD will not be embedded unless it is a </a:t>
            </a:r>
            <a:r>
              <a:rPr lang="en-US" altLang="en-US" dirty="0">
                <a:solidFill>
                  <a:srgbClr val="FF0000"/>
                </a:solidFill>
                <a:latin typeface="Arial" panose="020B0604020202020204" pitchFamily="34" charset="0"/>
              </a:rPr>
              <a:t>whole setting approach- </a:t>
            </a:r>
            <a:r>
              <a:rPr lang="en-US" altLang="en-US" dirty="0">
                <a:latin typeface="Arial" panose="020B0604020202020204" pitchFamily="34" charset="0"/>
              </a:rPr>
              <a:t>all children, staff involved. No good that one practitioner is keen if ground staff, school cooks , head teacher is not interested. It must involve everybody, as well as having close ties with the community / parents etc. Sterling talks of ‘fuzzy borders’ where setting and community interact without a strong boundary.</a:t>
            </a:r>
          </a:p>
          <a:p>
            <a:pPr eaLnBrk="1" hangingPunct="1">
              <a:spcBef>
                <a:spcPct val="0"/>
              </a:spcBef>
            </a:pPr>
            <a:r>
              <a:rPr lang="en-US" altLang="en-US" dirty="0">
                <a:latin typeface="Arial" panose="020B0604020202020204" pitchFamily="34" charset="0"/>
              </a:rPr>
              <a:t>Other authors highlight for ESD to work it must be inclusive and recognize inequality and intolerance. It must also value the future and not just think of what helps today’s generations. Similar to Reggio </a:t>
            </a:r>
            <a:r>
              <a:rPr lang="en-US" altLang="en-US" dirty="0" err="1">
                <a:latin typeface="Arial" panose="020B0604020202020204" pitchFamily="34" charset="0"/>
              </a:rPr>
              <a:t>etc</a:t>
            </a:r>
            <a:r>
              <a:rPr lang="en-US" altLang="en-US" dirty="0">
                <a:latin typeface="Arial" panose="020B0604020202020204" pitchFamily="34" charset="0"/>
              </a:rPr>
              <a:t> it is also a concept that involves following the child and facilitating rather than always  the adult being seen as the font of all knowledge. Children not vessels to be filled (</a:t>
            </a:r>
            <a:r>
              <a:rPr lang="en-US" altLang="en-US" dirty="0" err="1">
                <a:latin typeface="Arial" panose="020B0604020202020204" pitchFamily="34" charset="0"/>
              </a:rPr>
              <a:t>Sterlin</a:t>
            </a:r>
            <a:r>
              <a:rPr lang="en-US" altLang="en-US" dirty="0">
                <a:latin typeface="Arial" panose="020B0604020202020204" pitchFamily="34" charset="0"/>
              </a:rPr>
              <a:t>) but bring their own cultures and context. For example a child form a commune such as </a:t>
            </a:r>
            <a:r>
              <a:rPr lang="en-US" altLang="en-US" dirty="0" err="1">
                <a:latin typeface="Arial" panose="020B0604020202020204" pitchFamily="34" charset="0"/>
              </a:rPr>
              <a:t>Tippie</a:t>
            </a:r>
            <a:r>
              <a:rPr lang="en-US" altLang="en-US" dirty="0">
                <a:latin typeface="Arial" panose="020B0604020202020204" pitchFamily="34" charset="0"/>
              </a:rPr>
              <a:t> Valley or </a:t>
            </a:r>
            <a:r>
              <a:rPr lang="en-US" altLang="en-US" dirty="0" err="1">
                <a:latin typeface="Arial" panose="020B0604020202020204" pitchFamily="34" charset="0"/>
              </a:rPr>
              <a:t>Brithdir</a:t>
            </a:r>
            <a:r>
              <a:rPr lang="en-US" altLang="en-US" dirty="0">
                <a:latin typeface="Arial" panose="020B0604020202020204" pitchFamily="34" charset="0"/>
              </a:rPr>
              <a:t> </a:t>
            </a:r>
            <a:r>
              <a:rPr lang="en-US" altLang="en-US" dirty="0" err="1">
                <a:latin typeface="Arial" panose="020B0604020202020204" pitchFamily="34" charset="0"/>
              </a:rPr>
              <a:t>Mawr</a:t>
            </a:r>
            <a:r>
              <a:rPr lang="en-US" altLang="en-US" dirty="0">
                <a:latin typeface="Arial" panose="020B0604020202020204" pitchFamily="34" charset="0"/>
              </a:rPr>
              <a:t> may have much to offer in terms of insights that the adult themselves can learn form. </a:t>
            </a:r>
          </a:p>
          <a:p>
            <a:pPr eaLnBrk="1" hangingPunct="1">
              <a:spcBef>
                <a:spcPct val="0"/>
              </a:spcBef>
            </a:pPr>
            <a:endParaRPr lang="en-US" altLang="en-US" dirty="0">
              <a:latin typeface="Arial" panose="020B0604020202020204" pitchFamily="34" charset="0"/>
            </a:endParaRPr>
          </a:p>
          <a:p>
            <a:pPr eaLnBrk="1" hangingPunct="1">
              <a:spcBef>
                <a:spcPct val="0"/>
              </a:spcBef>
            </a:pPr>
            <a:endParaRPr lang="en-US" altLang="en-US" dirty="0">
              <a:latin typeface="Arial" panose="020B0604020202020204" pitchFamily="34" charset="0"/>
            </a:endParaRPr>
          </a:p>
          <a:p>
            <a:pPr eaLnBrk="1" hangingPunct="1">
              <a:spcBef>
                <a:spcPct val="0"/>
              </a:spcBef>
            </a:pPr>
            <a:endParaRPr lang="en-US" altLang="en-US" dirty="0">
              <a:latin typeface="Arial" panose="020B0604020202020204" pitchFamily="34" charset="0"/>
            </a:endParaRPr>
          </a:p>
          <a:p>
            <a:pPr eaLnBrk="1" hangingPunct="1">
              <a:spcBef>
                <a:spcPct val="0"/>
              </a:spcBef>
            </a:pPr>
            <a:endParaRPr lang="en-US" altLang="en-US" dirty="0">
              <a:latin typeface="Arial" panose="020B0604020202020204" pitchFamily="34" charset="0"/>
            </a:endParaRPr>
          </a:p>
          <a:p>
            <a:pPr eaLnBrk="1" hangingPunct="1">
              <a:spcBef>
                <a:spcPct val="0"/>
              </a:spcBef>
            </a:pPr>
            <a:endParaRPr lang="en-US" altLang="en-US" dirty="0">
              <a:latin typeface="Arial" panose="020B0604020202020204" pitchFamily="34" charset="0"/>
            </a:endParaRPr>
          </a:p>
          <a:p>
            <a:pPr eaLnBrk="1" hangingPunct="1">
              <a:spcBef>
                <a:spcPct val="0"/>
              </a:spcBef>
            </a:pPr>
            <a:endParaRPr lang="en-US" altLang="en-US" dirty="0">
              <a:latin typeface="Arial" panose="020B0604020202020204" pitchFamily="34" charset="0"/>
            </a:endParaRPr>
          </a:p>
          <a:p>
            <a:pPr eaLnBrk="1" hangingPunct="1">
              <a:spcBef>
                <a:spcPct val="0"/>
              </a:spcBef>
            </a:pPr>
            <a:endParaRPr lang="en-US" altLang="en-US" dirty="0">
              <a:latin typeface="Arial" panose="020B0604020202020204" pitchFamily="34" charset="0"/>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a:extLst>
              <a:ext uri="{FF2B5EF4-FFF2-40B4-BE49-F238E27FC236}">
                <a16:creationId xmlns:a16="http://schemas.microsoft.com/office/drawing/2014/main" id="{AA1F2951-8F81-A2CB-16DD-5990A2066C1F}"/>
              </a:ext>
            </a:extLst>
          </p:cNvPr>
          <p:cNvSpPr>
            <a:spLocks noGrp="1" noRot="1" noChangeAspect="1" noChangeArrowheads="1" noTextEdit="1"/>
          </p:cNvSpPr>
          <p:nvPr>
            <p:ph type="sldImg"/>
          </p:nvPr>
        </p:nvSpPr>
        <p:spPr>
          <a:xfrm>
            <a:off x="136525" y="730250"/>
            <a:ext cx="6500813" cy="3657600"/>
          </a:xfrm>
          <a:ln/>
        </p:spPr>
      </p:sp>
      <p:sp>
        <p:nvSpPr>
          <p:cNvPr id="84995" name="Notes Placeholder 2">
            <a:extLst>
              <a:ext uri="{FF2B5EF4-FFF2-40B4-BE49-F238E27FC236}">
                <a16:creationId xmlns:a16="http://schemas.microsoft.com/office/drawing/2014/main" id="{3D0C5F04-1101-2830-A631-017437BB5A05}"/>
              </a:ext>
            </a:extLst>
          </p:cNvPr>
          <p:cNvSpPr>
            <a:spLocks noGrp="1"/>
          </p:cNvSpPr>
          <p:nvPr>
            <p:ph type="body" idx="1"/>
          </p:nvPr>
        </p:nvSpPr>
        <p:spPr>
          <a:xfrm>
            <a:off x="0" y="2571750"/>
            <a:ext cx="6556375" cy="806608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spcBef>
                <a:spcPct val="0"/>
              </a:spcBef>
            </a:pPr>
            <a:r>
              <a:rPr lang="en-US" altLang="en-US" dirty="0">
                <a:latin typeface="Arial" panose="020B0604020202020204" pitchFamily="34" charset="0"/>
              </a:rPr>
              <a:t>If you read </a:t>
            </a:r>
            <a:r>
              <a:rPr lang="en-US" altLang="en-US" dirty="0" err="1">
                <a:latin typeface="Arial" panose="020B0604020202020204" pitchFamily="34" charset="0"/>
              </a:rPr>
              <a:t>literture</a:t>
            </a:r>
            <a:r>
              <a:rPr lang="en-US" altLang="en-US" dirty="0">
                <a:latin typeface="Arial" panose="020B0604020202020204" pitchFamily="34" charset="0"/>
              </a:rPr>
              <a:t> this slides </a:t>
            </a:r>
            <a:r>
              <a:rPr lang="en-US" altLang="en-US" dirty="0" err="1">
                <a:latin typeface="Arial" panose="020B0604020202020204" pitchFamily="34" charset="0"/>
              </a:rPr>
              <a:t>represnts</a:t>
            </a:r>
            <a:r>
              <a:rPr lang="en-US" altLang="en-US" dirty="0">
                <a:latin typeface="Arial" panose="020B0604020202020204" pitchFamily="34" charset="0"/>
              </a:rPr>
              <a:t> the key issues</a:t>
            </a:r>
          </a:p>
          <a:p>
            <a:pPr eaLnBrk="1" hangingPunct="1">
              <a:spcBef>
                <a:spcPct val="0"/>
              </a:spcBef>
            </a:pPr>
            <a:endParaRPr lang="en-US" altLang="en-US" dirty="0">
              <a:latin typeface="Arial" panose="020B0604020202020204" pitchFamily="34" charset="0"/>
            </a:endParaRPr>
          </a:p>
          <a:p>
            <a:pPr eaLnBrk="1" hangingPunct="1">
              <a:spcBef>
                <a:spcPct val="0"/>
              </a:spcBef>
            </a:pPr>
            <a:endParaRPr lang="en-US" altLang="en-US" dirty="0">
              <a:latin typeface="Arial" panose="020B0604020202020204" pitchFamily="34" charset="0"/>
            </a:endParaRPr>
          </a:p>
          <a:p>
            <a:pPr eaLnBrk="1" hangingPunct="1">
              <a:spcBef>
                <a:spcPct val="0"/>
              </a:spcBef>
            </a:pPr>
            <a:endParaRPr lang="en-US" altLang="en-US" dirty="0">
              <a:latin typeface="Arial" panose="020B0604020202020204" pitchFamily="34" charset="0"/>
            </a:endParaRPr>
          </a:p>
          <a:p>
            <a:pPr eaLnBrk="1" hangingPunct="1">
              <a:spcBef>
                <a:spcPct val="0"/>
              </a:spcBef>
            </a:pPr>
            <a:r>
              <a:rPr lang="en-US" altLang="en-US" dirty="0">
                <a:latin typeface="Arial" panose="020B0604020202020204" pitchFamily="34" charset="0"/>
              </a:rPr>
              <a:t>I </a:t>
            </a:r>
          </a:p>
          <a:p>
            <a:pPr eaLnBrk="1" hangingPunct="1">
              <a:spcBef>
                <a:spcPct val="0"/>
              </a:spcBef>
            </a:pPr>
            <a:endParaRPr lang="en-US" altLang="en-US" dirty="0">
              <a:latin typeface="Arial" panose="020B0604020202020204" pitchFamily="34" charset="0"/>
            </a:endParaRPr>
          </a:p>
          <a:p>
            <a:pPr eaLnBrk="1" hangingPunct="1">
              <a:spcBef>
                <a:spcPct val="0"/>
              </a:spcBef>
            </a:pPr>
            <a:endParaRPr lang="en-US" altLang="en-US" dirty="0">
              <a:latin typeface="Arial" panose="020B0604020202020204" pitchFamily="34" charset="0"/>
            </a:endParaRPr>
          </a:p>
          <a:p>
            <a:pPr eaLnBrk="1" hangingPunct="1">
              <a:spcBef>
                <a:spcPct val="0"/>
              </a:spcBef>
            </a:pPr>
            <a:endParaRPr lang="en-US" altLang="en-US" dirty="0">
              <a:latin typeface="Arial" panose="020B0604020202020204" pitchFamily="34" charset="0"/>
            </a:endParaRPr>
          </a:p>
          <a:p>
            <a:pPr eaLnBrk="1" hangingPunct="1">
              <a:spcBef>
                <a:spcPct val="0"/>
              </a:spcBef>
            </a:pPr>
            <a:endParaRPr lang="en-US" altLang="en-US" dirty="0">
              <a:latin typeface="Arial" panose="020B0604020202020204" pitchFamily="34" charset="0"/>
            </a:endParaRPr>
          </a:p>
          <a:p>
            <a:pPr eaLnBrk="1" hangingPunct="1">
              <a:spcBef>
                <a:spcPct val="0"/>
              </a:spcBef>
            </a:pPr>
            <a:endParaRPr lang="en-US" altLang="en-US" sz="1800" dirty="0">
              <a:solidFill>
                <a:srgbClr val="FF0000"/>
              </a:solidFill>
              <a:latin typeface="Arial" panose="020B0604020202020204" pitchFamily="34" charset="0"/>
            </a:endParaRPr>
          </a:p>
          <a:p>
            <a:pPr eaLnBrk="1" hangingPunct="1">
              <a:spcBef>
                <a:spcPct val="0"/>
              </a:spcBef>
            </a:pPr>
            <a:r>
              <a:rPr lang="en-GB" altLang="en-US" sz="1800" dirty="0">
                <a:solidFill>
                  <a:srgbClr val="FF0000"/>
                </a:solidFill>
                <a:latin typeface="Arial" panose="020B0604020202020204" pitchFamily="34" charset="0"/>
              </a:rPr>
              <a:t>Can they see this in young friends video previously </a:t>
            </a:r>
          </a:p>
          <a:p>
            <a:pPr eaLnBrk="1" hangingPunct="1">
              <a:spcBef>
                <a:spcPct val="0"/>
              </a:spcBef>
            </a:pPr>
            <a:endParaRPr lang="en-US" altLang="en-US" dirty="0">
              <a:latin typeface="Arial" panose="020B0604020202020204" pitchFamily="34" charset="0"/>
            </a:endParaRPr>
          </a:p>
          <a:p>
            <a:pPr eaLnBrk="1" hangingPunct="1">
              <a:spcBef>
                <a:spcPct val="0"/>
              </a:spcBef>
            </a:pPr>
            <a:r>
              <a:rPr lang="en-US" altLang="en-US" dirty="0">
                <a:latin typeface="Arial" panose="020B0604020202020204" pitchFamily="34" charset="0"/>
              </a:rPr>
              <a:t>This slide is very important and this is a list of principles they should became very aware of as it is essential in terms of ESDGC in Wales we will look at later but also in terms of article assignment. </a:t>
            </a:r>
          </a:p>
          <a:p>
            <a:pPr eaLnBrk="1" hangingPunct="1">
              <a:spcBef>
                <a:spcPct val="0"/>
              </a:spcBef>
            </a:pPr>
            <a:r>
              <a:rPr lang="en-US" altLang="en-US" dirty="0">
                <a:latin typeface="Arial" panose="020B0604020202020204" pitchFamily="34" charset="0"/>
              </a:rPr>
              <a:t>Get group to discuss an debate what these mean.</a:t>
            </a:r>
          </a:p>
          <a:p>
            <a:pPr eaLnBrk="1" hangingPunct="1">
              <a:spcBef>
                <a:spcPct val="0"/>
              </a:spcBef>
            </a:pPr>
            <a:r>
              <a:rPr lang="en-US" altLang="en-US" dirty="0">
                <a:latin typeface="Arial" panose="020B0604020202020204" pitchFamily="34" charset="0"/>
              </a:rPr>
              <a:t>ESDGC is similar to Personal social education, it is value based. For example all settings say bulling is wrong, this is a societal value. In terms of ESDGC the value being promoted is being sustainable. </a:t>
            </a:r>
          </a:p>
          <a:p>
            <a:pPr eaLnBrk="1" hangingPunct="1">
              <a:spcBef>
                <a:spcPct val="0"/>
              </a:spcBef>
            </a:pPr>
            <a:r>
              <a:rPr lang="en-US" altLang="en-US" dirty="0">
                <a:latin typeface="Arial" panose="020B0604020202020204" pitchFamily="34" charset="0"/>
              </a:rPr>
              <a:t>This is not one subject it is </a:t>
            </a:r>
            <a:r>
              <a:rPr lang="en-US" altLang="en-US" dirty="0">
                <a:solidFill>
                  <a:srgbClr val="FF0000"/>
                </a:solidFill>
                <a:latin typeface="Arial" panose="020B0604020202020204" pitchFamily="34" charset="0"/>
              </a:rPr>
              <a:t>interdisciplinary</a:t>
            </a:r>
            <a:r>
              <a:rPr lang="en-US" altLang="en-US" dirty="0">
                <a:latin typeface="Arial" panose="020B0604020202020204" pitchFamily="34" charset="0"/>
              </a:rPr>
              <a:t> and requires linking of different subjects – Link to Foundation Phase</a:t>
            </a:r>
          </a:p>
          <a:p>
            <a:pPr eaLnBrk="1" hangingPunct="1">
              <a:spcBef>
                <a:spcPct val="0"/>
              </a:spcBef>
            </a:pPr>
            <a:r>
              <a:rPr lang="en-US" altLang="en-US" dirty="0">
                <a:latin typeface="Arial" panose="020B0604020202020204" pitchFamily="34" charset="0"/>
              </a:rPr>
              <a:t>It uses a </a:t>
            </a:r>
            <a:r>
              <a:rPr lang="en-US" altLang="en-US" dirty="0">
                <a:solidFill>
                  <a:srgbClr val="FF0000"/>
                </a:solidFill>
                <a:latin typeface="Arial" panose="020B0604020202020204" pitchFamily="34" charset="0"/>
              </a:rPr>
              <a:t>systems approach and recognizes the interconnectedness and holism of issues- link to EY. To understand why we switch lights off requires a link to waste, understanding that electricity uses energy and creates carbon dioxide that can contribute to global warming etc. Not simple</a:t>
            </a:r>
          </a:p>
          <a:p>
            <a:pPr eaLnBrk="1" hangingPunct="1">
              <a:spcBef>
                <a:spcPct val="0"/>
              </a:spcBef>
            </a:pPr>
            <a:r>
              <a:rPr lang="en-US" altLang="en-US" dirty="0">
                <a:solidFill>
                  <a:srgbClr val="FF0000"/>
                </a:solidFill>
                <a:latin typeface="Arial" panose="020B0604020202020204" pitchFamily="34" charset="0"/>
              </a:rPr>
              <a:t>Critical – </a:t>
            </a:r>
            <a:r>
              <a:rPr lang="en-US" altLang="en-US" dirty="0">
                <a:latin typeface="Arial" panose="020B0604020202020204" pitchFamily="34" charset="0"/>
              </a:rPr>
              <a:t>question our own behavior and attitudes</a:t>
            </a:r>
            <a:r>
              <a:rPr lang="en-US" altLang="en-US" dirty="0">
                <a:solidFill>
                  <a:srgbClr val="FF0000"/>
                </a:solidFill>
                <a:latin typeface="Arial" panose="020B0604020202020204" pitchFamily="34" charset="0"/>
              </a:rPr>
              <a:t>, Do not accept the status quo is always  the best  approach </a:t>
            </a:r>
          </a:p>
          <a:p>
            <a:pPr eaLnBrk="1" hangingPunct="1">
              <a:spcBef>
                <a:spcPct val="0"/>
              </a:spcBef>
            </a:pPr>
            <a:r>
              <a:rPr lang="en-US" altLang="en-US" dirty="0">
                <a:latin typeface="Arial" panose="020B0604020202020204" pitchFamily="34" charset="0"/>
              </a:rPr>
              <a:t>Issues are not simple with one answer but are more </a:t>
            </a:r>
            <a:r>
              <a:rPr lang="en-US" altLang="en-US" dirty="0">
                <a:solidFill>
                  <a:srgbClr val="FF0000"/>
                </a:solidFill>
                <a:latin typeface="Arial" panose="020B0604020202020204" pitchFamily="34" charset="0"/>
              </a:rPr>
              <a:t>complicated.</a:t>
            </a:r>
          </a:p>
          <a:p>
            <a:pPr eaLnBrk="1" hangingPunct="1">
              <a:spcBef>
                <a:spcPct val="0"/>
              </a:spcBef>
            </a:pPr>
            <a:r>
              <a:rPr lang="en-US" altLang="en-US" dirty="0">
                <a:latin typeface="Arial" panose="020B0604020202020204" pitchFamily="34" charset="0"/>
              </a:rPr>
              <a:t>Requires </a:t>
            </a:r>
            <a:r>
              <a:rPr lang="en-US" altLang="en-US" dirty="0">
                <a:solidFill>
                  <a:srgbClr val="FF0000"/>
                </a:solidFill>
                <a:latin typeface="Arial" panose="020B0604020202020204" pitchFamily="34" charset="0"/>
              </a:rPr>
              <a:t>divergent thinking and creative thinking to solve problems</a:t>
            </a:r>
          </a:p>
          <a:p>
            <a:pPr eaLnBrk="1" hangingPunct="1">
              <a:spcBef>
                <a:spcPct val="0"/>
              </a:spcBef>
            </a:pPr>
            <a:r>
              <a:rPr lang="en-US" altLang="en-US" dirty="0">
                <a:latin typeface="Arial" panose="020B0604020202020204" pitchFamily="34" charset="0"/>
              </a:rPr>
              <a:t>Key in terms of young children (and all ages in terms of ESDGC) should involve active learning, problem solving and hands own learning. It should involve finding out answers for themselves. Links to experimenting and problem solving (Piaget). ESD should involve active participation in terms of the values being taught. No point talking about reusing, recycling etc. </a:t>
            </a:r>
            <a:r>
              <a:rPr lang="en-US" altLang="en-US" dirty="0">
                <a:solidFill>
                  <a:srgbClr val="FF0000"/>
                </a:solidFill>
                <a:latin typeface="Arial" panose="020B0604020202020204" pitchFamily="34" charset="0"/>
              </a:rPr>
              <a:t>It must be being done as well.  Highlight </a:t>
            </a:r>
            <a:r>
              <a:rPr lang="en-US" altLang="en-US" dirty="0" err="1">
                <a:solidFill>
                  <a:srgbClr val="FF0000"/>
                </a:solidFill>
                <a:latin typeface="Arial" panose="020B0604020202020204" pitchFamily="34" charset="0"/>
              </a:rPr>
              <a:t>ned</a:t>
            </a:r>
            <a:r>
              <a:rPr lang="en-US" altLang="en-US" dirty="0">
                <a:solidFill>
                  <a:srgbClr val="FF0000"/>
                </a:solidFill>
                <a:latin typeface="Arial" panose="020B0604020202020204" pitchFamily="34" charset="0"/>
              </a:rPr>
              <a:t> for </a:t>
            </a:r>
          </a:p>
          <a:p>
            <a:pPr eaLnBrk="1" hangingPunct="1">
              <a:spcBef>
                <a:spcPct val="0"/>
              </a:spcBef>
            </a:pPr>
            <a:r>
              <a:rPr lang="en-US" altLang="en-US" dirty="0">
                <a:latin typeface="Arial" panose="020B0604020202020204" pitchFamily="34" charset="0"/>
              </a:rPr>
              <a:t>It should also be an area for reflection where children and practitioners can question and rethink issues.</a:t>
            </a:r>
          </a:p>
          <a:p>
            <a:pPr eaLnBrk="1" hangingPunct="1">
              <a:spcBef>
                <a:spcPct val="0"/>
              </a:spcBef>
            </a:pPr>
            <a:r>
              <a:rPr lang="en-US" altLang="en-US" dirty="0">
                <a:latin typeface="Arial" panose="020B0604020202020204" pitchFamily="34" charset="0"/>
              </a:rPr>
              <a:t>Most literature highlights that ESD will not be embedded unless it is a </a:t>
            </a:r>
            <a:r>
              <a:rPr lang="en-US" altLang="en-US" dirty="0">
                <a:solidFill>
                  <a:srgbClr val="FF0000"/>
                </a:solidFill>
                <a:latin typeface="Arial" panose="020B0604020202020204" pitchFamily="34" charset="0"/>
              </a:rPr>
              <a:t>whole setting approach- </a:t>
            </a:r>
            <a:r>
              <a:rPr lang="en-US" altLang="en-US" dirty="0">
                <a:latin typeface="Arial" panose="020B0604020202020204" pitchFamily="34" charset="0"/>
              </a:rPr>
              <a:t>all children, staff involved. No good that one practitioner is keen if ground staff, school cooks , head teacher is not interested. It must involve everybody, as well as having close ties with the community / parents etc. Sterling talks of ‘fuzzy borders’ where setting and community interact without a strong boundary.</a:t>
            </a:r>
          </a:p>
          <a:p>
            <a:pPr eaLnBrk="1" hangingPunct="1">
              <a:spcBef>
                <a:spcPct val="0"/>
              </a:spcBef>
            </a:pPr>
            <a:r>
              <a:rPr lang="en-US" altLang="en-US" dirty="0">
                <a:latin typeface="Arial" panose="020B0604020202020204" pitchFamily="34" charset="0"/>
              </a:rPr>
              <a:t>Other authors highlight for ESD to work it must be inclusive and recognize inequality and intolerance. It must also value the future and not just think of what helps today’s generations. Similar to Reggio </a:t>
            </a:r>
            <a:r>
              <a:rPr lang="en-US" altLang="en-US" dirty="0" err="1">
                <a:latin typeface="Arial" panose="020B0604020202020204" pitchFamily="34" charset="0"/>
              </a:rPr>
              <a:t>etc</a:t>
            </a:r>
            <a:r>
              <a:rPr lang="en-US" altLang="en-US" dirty="0">
                <a:latin typeface="Arial" panose="020B0604020202020204" pitchFamily="34" charset="0"/>
              </a:rPr>
              <a:t> it is also a concept that involves following the child and facilitating rather than always  the adult being seen as the font of all knowledge. Children not vessels to be filled (</a:t>
            </a:r>
            <a:r>
              <a:rPr lang="en-US" altLang="en-US" dirty="0" err="1">
                <a:latin typeface="Arial" panose="020B0604020202020204" pitchFamily="34" charset="0"/>
              </a:rPr>
              <a:t>Sterlin</a:t>
            </a:r>
            <a:r>
              <a:rPr lang="en-US" altLang="en-US" dirty="0">
                <a:latin typeface="Arial" panose="020B0604020202020204" pitchFamily="34" charset="0"/>
              </a:rPr>
              <a:t>) but bring their own cultures and context. For example a child form a commune such as </a:t>
            </a:r>
            <a:r>
              <a:rPr lang="en-US" altLang="en-US" dirty="0" err="1">
                <a:latin typeface="Arial" panose="020B0604020202020204" pitchFamily="34" charset="0"/>
              </a:rPr>
              <a:t>Tippie</a:t>
            </a:r>
            <a:r>
              <a:rPr lang="en-US" altLang="en-US" dirty="0">
                <a:latin typeface="Arial" panose="020B0604020202020204" pitchFamily="34" charset="0"/>
              </a:rPr>
              <a:t> Valley or </a:t>
            </a:r>
            <a:r>
              <a:rPr lang="en-US" altLang="en-US" dirty="0" err="1">
                <a:latin typeface="Arial" panose="020B0604020202020204" pitchFamily="34" charset="0"/>
              </a:rPr>
              <a:t>Brithdir</a:t>
            </a:r>
            <a:r>
              <a:rPr lang="en-US" altLang="en-US" dirty="0">
                <a:latin typeface="Arial" panose="020B0604020202020204" pitchFamily="34" charset="0"/>
              </a:rPr>
              <a:t> </a:t>
            </a:r>
            <a:r>
              <a:rPr lang="en-US" altLang="en-US" dirty="0" err="1">
                <a:latin typeface="Arial" panose="020B0604020202020204" pitchFamily="34" charset="0"/>
              </a:rPr>
              <a:t>Mawr</a:t>
            </a:r>
            <a:r>
              <a:rPr lang="en-US" altLang="en-US" dirty="0">
                <a:latin typeface="Arial" panose="020B0604020202020204" pitchFamily="34" charset="0"/>
              </a:rPr>
              <a:t> may have much to offer in terms of insights that the adult themselves can learn form. </a:t>
            </a:r>
          </a:p>
          <a:p>
            <a:pPr eaLnBrk="1" hangingPunct="1">
              <a:spcBef>
                <a:spcPct val="0"/>
              </a:spcBef>
            </a:pPr>
            <a:endParaRPr lang="en-US" altLang="en-US" dirty="0">
              <a:latin typeface="Arial" panose="020B0604020202020204" pitchFamily="34" charset="0"/>
            </a:endParaRPr>
          </a:p>
          <a:p>
            <a:pPr eaLnBrk="1" hangingPunct="1">
              <a:spcBef>
                <a:spcPct val="0"/>
              </a:spcBef>
            </a:pPr>
            <a:endParaRPr lang="en-US" altLang="en-US" dirty="0">
              <a:latin typeface="Arial" panose="020B0604020202020204" pitchFamily="34" charset="0"/>
            </a:endParaRPr>
          </a:p>
          <a:p>
            <a:pPr eaLnBrk="1" hangingPunct="1">
              <a:spcBef>
                <a:spcPct val="0"/>
              </a:spcBef>
            </a:pPr>
            <a:endParaRPr lang="en-US" altLang="en-US" dirty="0">
              <a:latin typeface="Arial" panose="020B0604020202020204" pitchFamily="34" charset="0"/>
            </a:endParaRPr>
          </a:p>
          <a:p>
            <a:pPr eaLnBrk="1" hangingPunct="1">
              <a:spcBef>
                <a:spcPct val="0"/>
              </a:spcBef>
            </a:pPr>
            <a:endParaRPr lang="en-US" altLang="en-US" dirty="0">
              <a:latin typeface="Arial" panose="020B0604020202020204" pitchFamily="34" charset="0"/>
            </a:endParaRPr>
          </a:p>
          <a:p>
            <a:pPr eaLnBrk="1" hangingPunct="1">
              <a:spcBef>
                <a:spcPct val="0"/>
              </a:spcBef>
            </a:pPr>
            <a:endParaRPr lang="en-US" altLang="en-US" dirty="0">
              <a:latin typeface="Arial" panose="020B0604020202020204" pitchFamily="34" charset="0"/>
            </a:endParaRPr>
          </a:p>
          <a:p>
            <a:pPr eaLnBrk="1" hangingPunct="1">
              <a:spcBef>
                <a:spcPct val="0"/>
              </a:spcBef>
            </a:pPr>
            <a:endParaRPr lang="en-US" altLang="en-US" dirty="0">
              <a:latin typeface="Arial" panose="020B0604020202020204" pitchFamily="34" charset="0"/>
            </a:endParaRPr>
          </a:p>
          <a:p>
            <a:pPr eaLnBrk="1" hangingPunct="1">
              <a:spcBef>
                <a:spcPct val="0"/>
              </a:spcBef>
            </a:pPr>
            <a:endParaRPr lang="en-US" altLang="en-US" dirty="0">
              <a:latin typeface="Arial" panose="020B0604020202020204" pitchFamily="34" charset="0"/>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a:extLst>
              <a:ext uri="{FF2B5EF4-FFF2-40B4-BE49-F238E27FC236}">
                <a16:creationId xmlns:a16="http://schemas.microsoft.com/office/drawing/2014/main" id="{0BE68212-8ABF-E16B-1F9F-75C69802DE98}"/>
              </a:ext>
            </a:extLst>
          </p:cNvPr>
          <p:cNvSpPr>
            <a:spLocks noGrp="1" noRot="1" noChangeAspect="1" noChangeArrowheads="1" noTextEdit="1"/>
          </p:cNvSpPr>
          <p:nvPr>
            <p:ph type="sldImg"/>
          </p:nvPr>
        </p:nvSpPr>
        <p:spPr>
          <a:ln/>
        </p:spPr>
      </p:sp>
      <p:sp>
        <p:nvSpPr>
          <p:cNvPr id="87043" name="Notes Placeholder 2">
            <a:extLst>
              <a:ext uri="{FF2B5EF4-FFF2-40B4-BE49-F238E27FC236}">
                <a16:creationId xmlns:a16="http://schemas.microsoft.com/office/drawing/2014/main" id="{1BB49B2E-D805-5E53-D408-EDE5962B4340}"/>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spcBef>
                <a:spcPct val="0"/>
              </a:spcBef>
            </a:pPr>
            <a:r>
              <a:rPr lang="en-GB" altLang="en-US" dirty="0">
                <a:latin typeface="Arial" panose="020B0604020202020204" pitchFamily="34" charset="0"/>
              </a:rPr>
              <a:t>ESD is not about facts and figures, neither is it about one subject. </a:t>
            </a:r>
          </a:p>
          <a:p>
            <a:pPr eaLnBrk="1" hangingPunct="1">
              <a:spcBef>
                <a:spcPct val="0"/>
              </a:spcBef>
            </a:pPr>
            <a:r>
              <a:rPr lang="en-GB" altLang="en-US" dirty="0">
                <a:latin typeface="Arial" panose="020B0604020202020204" pitchFamily="34" charset="0"/>
              </a:rPr>
              <a:t>Just like early childhood </a:t>
            </a:r>
            <a:r>
              <a:rPr lang="en-GB" altLang="en-US" dirty="0" err="1">
                <a:latin typeface="Arial" panose="020B0604020202020204" pitchFamily="34" charset="0"/>
              </a:rPr>
              <a:t>curriculam</a:t>
            </a:r>
            <a:r>
              <a:rPr lang="en-GB" altLang="en-US" dirty="0">
                <a:latin typeface="Arial" panose="020B0604020202020204" pitchFamily="34" charset="0"/>
              </a:rPr>
              <a:t>:-</a:t>
            </a:r>
          </a:p>
          <a:p>
            <a:pPr eaLnBrk="1" hangingPunct="1">
              <a:spcBef>
                <a:spcPct val="0"/>
              </a:spcBef>
            </a:pPr>
            <a:r>
              <a:rPr lang="en-GB" altLang="en-US" dirty="0">
                <a:latin typeface="Arial" panose="020B0604020202020204" pitchFamily="34" charset="0"/>
              </a:rPr>
              <a:t>It is holistic</a:t>
            </a:r>
          </a:p>
          <a:p>
            <a:pPr eaLnBrk="1" hangingPunct="1">
              <a:spcBef>
                <a:spcPct val="0"/>
              </a:spcBef>
            </a:pPr>
            <a:r>
              <a:rPr lang="en-GB" altLang="en-US" dirty="0">
                <a:latin typeface="Arial" panose="020B0604020202020204" pitchFamily="34" charset="0"/>
              </a:rPr>
              <a:t>Interdisciplinary</a:t>
            </a:r>
          </a:p>
          <a:p>
            <a:pPr eaLnBrk="1" hangingPunct="1">
              <a:spcBef>
                <a:spcPct val="0"/>
              </a:spcBef>
            </a:pPr>
            <a:r>
              <a:rPr lang="en-GB" altLang="en-US" dirty="0">
                <a:latin typeface="Arial" panose="020B0604020202020204" pitchFamily="34" charset="0"/>
              </a:rPr>
              <a:t>Complex and interconnected</a:t>
            </a:r>
          </a:p>
          <a:p>
            <a:pPr eaLnBrk="1" hangingPunct="1">
              <a:spcBef>
                <a:spcPct val="0"/>
              </a:spcBef>
            </a:pPr>
            <a:endParaRPr lang="en-GB" altLang="en-US" dirty="0">
              <a:latin typeface="Arial" panose="020B0604020202020204" pitchFamily="34" charset="0"/>
            </a:endParaRPr>
          </a:p>
        </p:txBody>
      </p:sp>
      <p:sp>
        <p:nvSpPr>
          <p:cNvPr id="87044" name="Slide Number Placeholder 3">
            <a:extLst>
              <a:ext uri="{FF2B5EF4-FFF2-40B4-BE49-F238E27FC236}">
                <a16:creationId xmlns:a16="http://schemas.microsoft.com/office/drawing/2014/main" id="{E81BD6FC-A988-1C63-D5A4-2DC3EB95C635}"/>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C4EF000-12D9-4DAC-830A-78E331F89597}" type="slidenum">
              <a:rPr lang="en-GB" altLang="en-US" smtClean="0"/>
              <a:pPr>
                <a:spcBef>
                  <a:spcPct val="0"/>
                </a:spcBef>
              </a:pPr>
              <a:t>39</a:t>
            </a:fld>
            <a:endParaRPr lang="en-GB" alt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Slide Image Placeholder 1">
            <a:extLst>
              <a:ext uri="{FF2B5EF4-FFF2-40B4-BE49-F238E27FC236}">
                <a16:creationId xmlns:a16="http://schemas.microsoft.com/office/drawing/2014/main" id="{D078B140-6C0A-A853-0999-1BF4C0A03DBB}"/>
              </a:ext>
            </a:extLst>
          </p:cNvPr>
          <p:cNvSpPr>
            <a:spLocks noGrp="1" noRot="1" noChangeAspect="1" noChangeArrowheads="1" noTextEdit="1"/>
          </p:cNvSpPr>
          <p:nvPr>
            <p:ph type="sldImg"/>
          </p:nvPr>
        </p:nvSpPr>
        <p:spPr>
          <a:ln/>
        </p:spPr>
      </p:sp>
      <p:sp>
        <p:nvSpPr>
          <p:cNvPr id="89091" name="Notes Placeholder 2">
            <a:extLst>
              <a:ext uri="{FF2B5EF4-FFF2-40B4-BE49-F238E27FC236}">
                <a16:creationId xmlns:a16="http://schemas.microsoft.com/office/drawing/2014/main" id="{0C9BBC51-7231-ECC0-0919-E35E3D51806C}"/>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spcBef>
                <a:spcPct val="0"/>
              </a:spcBef>
            </a:pPr>
            <a:r>
              <a:rPr lang="en-US" altLang="en-US">
                <a:latin typeface="Arial" panose="020B0604020202020204" pitchFamily="34" charset="0"/>
              </a:rPr>
              <a:t>All tend to repeat the same ethos</a:t>
            </a:r>
          </a:p>
          <a:p>
            <a:pPr eaLnBrk="1" hangingPunct="1">
              <a:spcBef>
                <a:spcPct val="0"/>
              </a:spcBef>
            </a:pPr>
            <a:endParaRPr lang="en-US" altLang="en-US">
              <a:latin typeface="Arial" panose="020B0604020202020204" pitchFamily="34" charset="0"/>
            </a:endParaRPr>
          </a:p>
        </p:txBody>
      </p:sp>
      <p:sp>
        <p:nvSpPr>
          <p:cNvPr id="89092" name="Slide Number Placeholder 3">
            <a:extLst>
              <a:ext uri="{FF2B5EF4-FFF2-40B4-BE49-F238E27FC236}">
                <a16:creationId xmlns:a16="http://schemas.microsoft.com/office/drawing/2014/main" id="{3C91DB04-BB93-9088-D91E-0311C2B1760C}"/>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1BFEACC-0A61-42D7-8082-F4DD8E3EE638}" type="slidenum">
              <a:rPr lang="en-GB" altLang="en-US" smtClean="0"/>
              <a:pPr>
                <a:spcBef>
                  <a:spcPct val="0"/>
                </a:spcBef>
              </a:pPr>
              <a:t>40</a:t>
            </a:fld>
            <a:endParaRPr lang="en-GB" altLang="en-US"/>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Slide Image Placeholder 1">
            <a:extLst>
              <a:ext uri="{FF2B5EF4-FFF2-40B4-BE49-F238E27FC236}">
                <a16:creationId xmlns:a16="http://schemas.microsoft.com/office/drawing/2014/main" id="{D078B140-6C0A-A853-0999-1BF4C0A03DBB}"/>
              </a:ext>
            </a:extLst>
          </p:cNvPr>
          <p:cNvSpPr>
            <a:spLocks noGrp="1" noRot="1" noChangeAspect="1" noChangeArrowheads="1" noTextEdit="1"/>
          </p:cNvSpPr>
          <p:nvPr>
            <p:ph type="sldImg"/>
          </p:nvPr>
        </p:nvSpPr>
        <p:spPr>
          <a:ln/>
        </p:spPr>
      </p:sp>
      <p:sp>
        <p:nvSpPr>
          <p:cNvPr id="89091" name="Notes Placeholder 2">
            <a:extLst>
              <a:ext uri="{FF2B5EF4-FFF2-40B4-BE49-F238E27FC236}">
                <a16:creationId xmlns:a16="http://schemas.microsoft.com/office/drawing/2014/main" id="{0C9BBC51-7231-ECC0-0919-E35E3D51806C}"/>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spcBef>
                <a:spcPct val="0"/>
              </a:spcBef>
            </a:pPr>
            <a:r>
              <a:rPr lang="en-US" altLang="en-US">
                <a:latin typeface="Arial" panose="020B0604020202020204" pitchFamily="34" charset="0"/>
              </a:rPr>
              <a:t>All tend to repeat the same ethos</a:t>
            </a:r>
          </a:p>
          <a:p>
            <a:pPr eaLnBrk="1" hangingPunct="1">
              <a:spcBef>
                <a:spcPct val="0"/>
              </a:spcBef>
            </a:pPr>
            <a:endParaRPr lang="en-US" altLang="en-US">
              <a:latin typeface="Arial" panose="020B0604020202020204" pitchFamily="34" charset="0"/>
            </a:endParaRPr>
          </a:p>
        </p:txBody>
      </p:sp>
      <p:sp>
        <p:nvSpPr>
          <p:cNvPr id="89092" name="Slide Number Placeholder 3">
            <a:extLst>
              <a:ext uri="{FF2B5EF4-FFF2-40B4-BE49-F238E27FC236}">
                <a16:creationId xmlns:a16="http://schemas.microsoft.com/office/drawing/2014/main" id="{3C91DB04-BB93-9088-D91E-0311C2B1760C}"/>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1BFEACC-0A61-42D7-8082-F4DD8E3EE638}" type="slidenum">
              <a:rPr lang="en-GB" altLang="en-US" smtClean="0"/>
              <a:pPr>
                <a:spcBef>
                  <a:spcPct val="0"/>
                </a:spcBef>
              </a:pPr>
              <a:t>41</a:t>
            </a:fld>
            <a:endParaRPr lang="en-GB" altLang="en-US"/>
          </a:p>
        </p:txBody>
      </p:sp>
    </p:spTree>
    <p:extLst>
      <p:ext uri="{BB962C8B-B14F-4D97-AF65-F5344CB8AC3E}">
        <p14:creationId xmlns:p14="http://schemas.microsoft.com/office/powerpoint/2010/main" val="319146876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a:extLst>
              <a:ext uri="{FF2B5EF4-FFF2-40B4-BE49-F238E27FC236}">
                <a16:creationId xmlns:a16="http://schemas.microsoft.com/office/drawing/2014/main" id="{C0697921-ABD3-67B2-E05C-6F178EF01675}"/>
              </a:ext>
            </a:extLst>
          </p:cNvPr>
          <p:cNvSpPr>
            <a:spLocks noGrp="1" noRot="1" noChangeAspect="1" noChangeArrowheads="1" noTextEdit="1"/>
          </p:cNvSpPr>
          <p:nvPr>
            <p:ph type="sldImg"/>
          </p:nvPr>
        </p:nvSpPr>
        <p:spPr>
          <a:ln/>
        </p:spPr>
      </p:sp>
      <p:sp>
        <p:nvSpPr>
          <p:cNvPr id="91139" name="Notes Placeholder 2">
            <a:extLst>
              <a:ext uri="{FF2B5EF4-FFF2-40B4-BE49-F238E27FC236}">
                <a16:creationId xmlns:a16="http://schemas.microsoft.com/office/drawing/2014/main" id="{DD8C0561-53D2-972F-3EBC-5B2D761DBD13}"/>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91140" name="Slide Number Placeholder 3">
            <a:extLst>
              <a:ext uri="{FF2B5EF4-FFF2-40B4-BE49-F238E27FC236}">
                <a16:creationId xmlns:a16="http://schemas.microsoft.com/office/drawing/2014/main" id="{58B82FAA-0F09-4D59-72C1-E54055906863}"/>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E487B07E-446F-40EE-ACC9-BC16DFD83E5C}" type="slidenum">
              <a:rPr lang="en-GB" altLang="en-US" smtClean="0">
                <a:latin typeface="Arial" panose="020B0604020202020204" pitchFamily="34" charset="0"/>
              </a:rPr>
              <a:pPr/>
              <a:t>42</a:t>
            </a:fld>
            <a:endParaRPr lang="en-GB" altLang="en-US">
              <a:latin typeface="Arial" panose="020B0604020202020204" pitchFamily="34" charset="0"/>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Slide Image Placeholder 1">
            <a:extLst>
              <a:ext uri="{FF2B5EF4-FFF2-40B4-BE49-F238E27FC236}">
                <a16:creationId xmlns:a16="http://schemas.microsoft.com/office/drawing/2014/main" id="{64C0341A-5B4A-D6BD-D7F3-6EA54428E563}"/>
              </a:ext>
            </a:extLst>
          </p:cNvPr>
          <p:cNvSpPr>
            <a:spLocks noGrp="1" noRot="1" noChangeAspect="1" noChangeArrowheads="1" noTextEdit="1"/>
          </p:cNvSpPr>
          <p:nvPr>
            <p:ph type="sldImg"/>
          </p:nvPr>
        </p:nvSpPr>
        <p:spPr>
          <a:ln/>
        </p:spPr>
      </p:sp>
      <p:sp>
        <p:nvSpPr>
          <p:cNvPr id="93187" name="Notes Placeholder 2">
            <a:extLst>
              <a:ext uri="{FF2B5EF4-FFF2-40B4-BE49-F238E27FC236}">
                <a16:creationId xmlns:a16="http://schemas.microsoft.com/office/drawing/2014/main" id="{E6BCFB58-5820-42B7-D881-9C67D4D83087}"/>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93188" name="Slide Number Placeholder 3">
            <a:extLst>
              <a:ext uri="{FF2B5EF4-FFF2-40B4-BE49-F238E27FC236}">
                <a16:creationId xmlns:a16="http://schemas.microsoft.com/office/drawing/2014/main" id="{987FF171-4A4E-012B-2491-3A6CD44FDEE4}"/>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302F971-77EA-443A-8886-4A6DBE98345E}" type="slidenum">
              <a:rPr lang="en-GB" altLang="en-US" smtClean="0"/>
              <a:pPr>
                <a:spcBef>
                  <a:spcPct val="0"/>
                </a:spcBef>
              </a:pPr>
              <a:t>43</a:t>
            </a:fld>
            <a:endParaRPr lang="en-GB" altLang="en-US"/>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Slide Image Placeholder 1">
            <a:extLst>
              <a:ext uri="{FF2B5EF4-FFF2-40B4-BE49-F238E27FC236}">
                <a16:creationId xmlns:a16="http://schemas.microsoft.com/office/drawing/2014/main" id="{868FD30E-331A-6069-B0FF-C223B6F874FA}"/>
              </a:ext>
            </a:extLst>
          </p:cNvPr>
          <p:cNvSpPr>
            <a:spLocks noGrp="1" noRot="1" noChangeAspect="1" noChangeArrowheads="1" noTextEdit="1"/>
          </p:cNvSpPr>
          <p:nvPr>
            <p:ph type="sldImg"/>
          </p:nvPr>
        </p:nvSpPr>
        <p:spPr>
          <a:ln/>
        </p:spPr>
      </p:sp>
      <p:sp>
        <p:nvSpPr>
          <p:cNvPr id="95235" name="Notes Placeholder 2">
            <a:extLst>
              <a:ext uri="{FF2B5EF4-FFF2-40B4-BE49-F238E27FC236}">
                <a16:creationId xmlns:a16="http://schemas.microsoft.com/office/drawing/2014/main" id="{B99FA57D-DBEB-0111-8B72-E6035B274954}"/>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ltLang="en-US" dirty="0">
                <a:latin typeface="Arial" panose="020B0604020202020204" pitchFamily="34" charset="0"/>
              </a:rPr>
              <a:t>The next sections are not needed to go through – support for students independent research or if you want to recap</a:t>
            </a:r>
          </a:p>
        </p:txBody>
      </p:sp>
      <p:sp>
        <p:nvSpPr>
          <p:cNvPr id="95236" name="Slide Number Placeholder 3">
            <a:extLst>
              <a:ext uri="{FF2B5EF4-FFF2-40B4-BE49-F238E27FC236}">
                <a16:creationId xmlns:a16="http://schemas.microsoft.com/office/drawing/2014/main" id="{7384D4FD-8E3A-AF2E-4906-CCD6A19361FB}"/>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C83B2A65-B060-4152-8190-8141D9C732A8}" type="slidenum">
              <a:rPr lang="en-GB" altLang="en-US" smtClean="0">
                <a:latin typeface="Arial" panose="020B0604020202020204" pitchFamily="34" charset="0"/>
              </a:rPr>
              <a:pPr/>
              <a:t>44</a:t>
            </a:fld>
            <a:endParaRPr lang="en-GB" altLang="en-US">
              <a:latin typeface="Arial" panose="020B0604020202020204" pitchFamily="34" charset="0"/>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Slide Image Placeholder 1">
            <a:extLst>
              <a:ext uri="{FF2B5EF4-FFF2-40B4-BE49-F238E27FC236}">
                <a16:creationId xmlns:a16="http://schemas.microsoft.com/office/drawing/2014/main" id="{1599DE6B-0A79-841D-F279-B490B7699541}"/>
              </a:ext>
            </a:extLst>
          </p:cNvPr>
          <p:cNvSpPr>
            <a:spLocks noGrp="1" noRot="1" noChangeAspect="1" noChangeArrowheads="1" noTextEdit="1"/>
          </p:cNvSpPr>
          <p:nvPr>
            <p:ph type="sldImg"/>
          </p:nvPr>
        </p:nvSpPr>
        <p:spPr>
          <a:ln/>
        </p:spPr>
      </p:sp>
      <p:sp>
        <p:nvSpPr>
          <p:cNvPr id="97283" name="Notes Placeholder 2">
            <a:extLst>
              <a:ext uri="{FF2B5EF4-FFF2-40B4-BE49-F238E27FC236}">
                <a16:creationId xmlns:a16="http://schemas.microsoft.com/office/drawing/2014/main" id="{2B859570-A457-C064-E626-1CBDFBE55DC0}"/>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97284" name="Slide Number Placeholder 3">
            <a:extLst>
              <a:ext uri="{FF2B5EF4-FFF2-40B4-BE49-F238E27FC236}">
                <a16:creationId xmlns:a16="http://schemas.microsoft.com/office/drawing/2014/main" id="{FE361191-FF6A-DC2C-5563-D93A4726C292}"/>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C449FC89-DA4B-44F2-B752-B0CC67854D98}" type="slidenum">
              <a:rPr lang="en-GB" altLang="en-US" smtClean="0">
                <a:latin typeface="Arial" panose="020B0604020202020204" pitchFamily="34" charset="0"/>
              </a:rPr>
              <a:pPr/>
              <a:t>45</a:t>
            </a:fld>
            <a:endParaRPr lang="en-GB" altLang="en-US">
              <a:latin typeface="Arial" panose="020B0604020202020204" pitchFamily="34" charset="0"/>
            </a:endParaRPr>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Slide Image Placeholder 1">
            <a:extLst>
              <a:ext uri="{FF2B5EF4-FFF2-40B4-BE49-F238E27FC236}">
                <a16:creationId xmlns:a16="http://schemas.microsoft.com/office/drawing/2014/main" id="{F2062EFB-937C-A889-1630-AFEC64C7F234}"/>
              </a:ext>
            </a:extLst>
          </p:cNvPr>
          <p:cNvSpPr>
            <a:spLocks noGrp="1" noRot="1" noChangeAspect="1" noChangeArrowheads="1" noTextEdit="1"/>
          </p:cNvSpPr>
          <p:nvPr>
            <p:ph type="sldImg"/>
          </p:nvPr>
        </p:nvSpPr>
        <p:spPr>
          <a:ln/>
        </p:spPr>
      </p:sp>
      <p:sp>
        <p:nvSpPr>
          <p:cNvPr id="99331" name="Notes Placeholder 2">
            <a:extLst>
              <a:ext uri="{FF2B5EF4-FFF2-40B4-BE49-F238E27FC236}">
                <a16:creationId xmlns:a16="http://schemas.microsoft.com/office/drawing/2014/main" id="{057E7087-EDC5-6E55-119A-E1ED2B1044A5}"/>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99332" name="Slide Number Placeholder 3">
            <a:extLst>
              <a:ext uri="{FF2B5EF4-FFF2-40B4-BE49-F238E27FC236}">
                <a16:creationId xmlns:a16="http://schemas.microsoft.com/office/drawing/2014/main" id="{E81E8F4F-9F1B-AFBA-7A66-33E9E5824E3A}"/>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9E365F9C-3BB0-49FD-A473-716F1C29D1E5}" type="slidenum">
              <a:rPr lang="en-GB" altLang="en-US" smtClean="0">
                <a:latin typeface="Arial" panose="020B0604020202020204" pitchFamily="34" charset="0"/>
              </a:rPr>
              <a:pPr/>
              <a:t>46</a:t>
            </a:fld>
            <a:endParaRPr lang="en-GB" altLang="en-US">
              <a:latin typeface="Arial" panose="020B0604020202020204" pitchFamily="34" charset="0"/>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Slide Image Placeholder 1">
            <a:extLst>
              <a:ext uri="{FF2B5EF4-FFF2-40B4-BE49-F238E27FC236}">
                <a16:creationId xmlns:a16="http://schemas.microsoft.com/office/drawing/2014/main" id="{7E1EEE53-C587-4D92-C50E-8D9D6AEDF931}"/>
              </a:ext>
            </a:extLst>
          </p:cNvPr>
          <p:cNvSpPr>
            <a:spLocks noGrp="1" noRot="1" noChangeAspect="1" noChangeArrowheads="1" noTextEdit="1"/>
          </p:cNvSpPr>
          <p:nvPr>
            <p:ph type="sldImg"/>
          </p:nvPr>
        </p:nvSpPr>
        <p:spPr>
          <a:ln/>
        </p:spPr>
      </p:sp>
      <p:sp>
        <p:nvSpPr>
          <p:cNvPr id="101379" name="Notes Placeholder 2">
            <a:extLst>
              <a:ext uri="{FF2B5EF4-FFF2-40B4-BE49-F238E27FC236}">
                <a16:creationId xmlns:a16="http://schemas.microsoft.com/office/drawing/2014/main" id="{A52B347F-4B27-FCC8-0FB0-A4E20D494EAB}"/>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101380" name="Slide Number Placeholder 3">
            <a:extLst>
              <a:ext uri="{FF2B5EF4-FFF2-40B4-BE49-F238E27FC236}">
                <a16:creationId xmlns:a16="http://schemas.microsoft.com/office/drawing/2014/main" id="{6CAC4D96-1262-4548-B816-A3146A7AE53F}"/>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DA9C2D43-5496-4F29-8EC2-902BFFF63F22}" type="slidenum">
              <a:rPr lang="en-GB" altLang="en-US" smtClean="0">
                <a:latin typeface="Arial" panose="020B0604020202020204" pitchFamily="34" charset="0"/>
              </a:rPr>
              <a:pPr/>
              <a:t>47</a:t>
            </a:fld>
            <a:endParaRPr lang="en-GB" altLang="en-US">
              <a:latin typeface="Arial" panose="020B0604020202020204" pitchFamily="34" charset="0"/>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Slide Image Placeholder 1">
            <a:extLst>
              <a:ext uri="{FF2B5EF4-FFF2-40B4-BE49-F238E27FC236}">
                <a16:creationId xmlns:a16="http://schemas.microsoft.com/office/drawing/2014/main" id="{325762E6-1653-B6D6-A591-6EB303BC3C9B}"/>
              </a:ext>
            </a:extLst>
          </p:cNvPr>
          <p:cNvSpPr>
            <a:spLocks noGrp="1" noRot="1" noChangeAspect="1" noChangeArrowheads="1" noTextEdit="1"/>
          </p:cNvSpPr>
          <p:nvPr>
            <p:ph type="sldImg"/>
          </p:nvPr>
        </p:nvSpPr>
        <p:spPr>
          <a:ln/>
        </p:spPr>
      </p:sp>
      <p:sp>
        <p:nvSpPr>
          <p:cNvPr id="103427" name="Notes Placeholder 2">
            <a:extLst>
              <a:ext uri="{FF2B5EF4-FFF2-40B4-BE49-F238E27FC236}">
                <a16:creationId xmlns:a16="http://schemas.microsoft.com/office/drawing/2014/main" id="{31F88857-33BA-ED3A-502E-A45649F7D11A}"/>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spcBef>
                <a:spcPct val="0"/>
              </a:spcBef>
            </a:pPr>
            <a:r>
              <a:rPr lang="en-US" altLang="en-US">
                <a:latin typeface="Arial" panose="020B0604020202020204" pitchFamily="34" charset="0"/>
              </a:rPr>
              <a:t>Link to child’s voice and children making decisions- UNCRC. ESD all about equity , freedom, wellbeing</a:t>
            </a:r>
          </a:p>
          <a:p>
            <a:pPr eaLnBrk="1" hangingPunct="1">
              <a:spcBef>
                <a:spcPct val="0"/>
              </a:spcBef>
            </a:pPr>
            <a:r>
              <a:rPr lang="en-US" altLang="en-US">
                <a:latin typeface="Arial" panose="020B0604020202020204" pitchFamily="34" charset="0"/>
              </a:rPr>
              <a:t>Children should   have real participation – could link to Hart’s ladder of participation</a:t>
            </a:r>
          </a:p>
          <a:p>
            <a:pPr eaLnBrk="1" hangingPunct="1">
              <a:spcBef>
                <a:spcPct val="0"/>
              </a:spcBef>
            </a:pPr>
            <a:r>
              <a:rPr lang="en-US" altLang="en-US">
                <a:latin typeface="Arial" panose="020B0604020202020204" pitchFamily="34" charset="0"/>
              </a:rPr>
              <a:t>Sterling says children are not empty vessels have their own experiences to build upon – could link to Vygotsky . Modelling positive behaviour such as reusing, recycling etc can also be linked to such theories. </a:t>
            </a:r>
          </a:p>
          <a:p>
            <a:pPr eaLnBrk="1" hangingPunct="1">
              <a:spcBef>
                <a:spcPct val="0"/>
              </a:spcBef>
            </a:pPr>
            <a:r>
              <a:rPr lang="en-US" altLang="en-US">
                <a:latin typeface="Arial" panose="020B0604020202020204" pitchFamily="34" charset="0"/>
              </a:rPr>
              <a:t>Bronfenbreener – ideas that we are interconnected to environment and society.This impact on wellbeing. Very close to principles of ESD and the interlocking of env, economy and society.  If a factory closes in you town then it will have major impacts on the local economy, a parents jobs and ultimately the child’ wellbeing. If you work in that town in a Family Centre the factory closing will impact on you. </a:t>
            </a:r>
          </a:p>
        </p:txBody>
      </p:sp>
      <p:sp>
        <p:nvSpPr>
          <p:cNvPr id="103428" name="Slide Number Placeholder 3">
            <a:extLst>
              <a:ext uri="{FF2B5EF4-FFF2-40B4-BE49-F238E27FC236}">
                <a16:creationId xmlns:a16="http://schemas.microsoft.com/office/drawing/2014/main" id="{A81B2693-6F3C-7B25-946F-46F0E854213B}"/>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C05E47B-590C-4A1D-8D94-3345EE3B75C6}" type="slidenum">
              <a:rPr lang="en-GB" altLang="en-US" smtClean="0"/>
              <a:pPr>
                <a:spcBef>
                  <a:spcPct val="0"/>
                </a:spcBef>
              </a:pPr>
              <a:t>48</a:t>
            </a:fld>
            <a:endParaRPr lang="en-GB" altLang="en-US"/>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Slide Image Placeholder 1">
            <a:extLst>
              <a:ext uri="{FF2B5EF4-FFF2-40B4-BE49-F238E27FC236}">
                <a16:creationId xmlns:a16="http://schemas.microsoft.com/office/drawing/2014/main" id="{C8CEE948-0167-21B2-7B79-ACABAC0D8A6C}"/>
              </a:ext>
            </a:extLst>
          </p:cNvPr>
          <p:cNvSpPr>
            <a:spLocks noGrp="1" noRot="1" noChangeAspect="1" noChangeArrowheads="1" noTextEdit="1"/>
          </p:cNvSpPr>
          <p:nvPr>
            <p:ph type="sldImg"/>
          </p:nvPr>
        </p:nvSpPr>
        <p:spPr>
          <a:ln/>
        </p:spPr>
      </p:sp>
      <p:sp>
        <p:nvSpPr>
          <p:cNvPr id="105475" name="Notes Placeholder 2">
            <a:extLst>
              <a:ext uri="{FF2B5EF4-FFF2-40B4-BE49-F238E27FC236}">
                <a16:creationId xmlns:a16="http://schemas.microsoft.com/office/drawing/2014/main" id="{7A236178-C433-3A75-D50A-8D4D7A0B37EF}"/>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US" altLang="en-US" dirty="0" err="1">
                <a:latin typeface="Arial" panose="020B0604020202020204" pitchFamily="34" charset="0"/>
              </a:rPr>
              <a:t>Bronfenbreener</a:t>
            </a:r>
            <a:r>
              <a:rPr lang="en-US" altLang="en-US" dirty="0">
                <a:latin typeface="Arial" panose="020B0604020202020204" pitchFamily="34" charset="0"/>
              </a:rPr>
              <a:t> – ideas that we are interconnected to environment and </a:t>
            </a:r>
            <a:r>
              <a:rPr lang="en-US" altLang="en-US" dirty="0" err="1">
                <a:latin typeface="Arial" panose="020B0604020202020204" pitchFamily="34" charset="0"/>
              </a:rPr>
              <a:t>society.This</a:t>
            </a:r>
            <a:r>
              <a:rPr lang="en-US" altLang="en-US" dirty="0">
                <a:latin typeface="Arial" panose="020B0604020202020204" pitchFamily="34" charset="0"/>
              </a:rPr>
              <a:t> impact on wellbeing. Very close to principles of ESD and the interlocking of env, economy and society.  If a factory closes in your town then it will have major impact on the local economy, a parent’s job and ultimately the child’ wellbeing. If you work in that town in a Family Centre the factory closing will impact on you. </a:t>
            </a:r>
          </a:p>
          <a:p>
            <a:endParaRPr lang="en-GB" altLang="en-US" dirty="0">
              <a:latin typeface="Arial" panose="020B0604020202020204" pitchFamily="34" charset="0"/>
            </a:endParaRPr>
          </a:p>
          <a:p>
            <a:r>
              <a:rPr lang="en-GB" altLang="en-US" dirty="0">
                <a:latin typeface="Arial" panose="020B0604020202020204" pitchFamily="34" charset="0"/>
              </a:rPr>
              <a:t>Links to ESD / ESDGC</a:t>
            </a:r>
          </a:p>
          <a:p>
            <a:r>
              <a:rPr lang="en-GB" altLang="en-US" dirty="0">
                <a:latin typeface="Arial" panose="020B0604020202020204" pitchFamily="34" charset="0"/>
              </a:rPr>
              <a:t>Values of parents / culture may clash with principles of sustainability</a:t>
            </a:r>
          </a:p>
          <a:p>
            <a:r>
              <a:rPr lang="en-GB" altLang="en-US" dirty="0">
                <a:latin typeface="Arial" panose="020B0604020202020204" pitchFamily="34" charset="0"/>
              </a:rPr>
              <a:t>Government may promote consumerism at expense of environment and culture / society. </a:t>
            </a:r>
          </a:p>
          <a:p>
            <a:r>
              <a:rPr lang="en-GB" altLang="en-US" dirty="0">
                <a:latin typeface="Arial" panose="020B0604020202020204" pitchFamily="34" charset="0"/>
              </a:rPr>
              <a:t>Child’s actions will; have impact on the world they live in and the world their children inherit in time.</a:t>
            </a:r>
          </a:p>
          <a:p>
            <a:endParaRPr lang="en-GB" altLang="en-US" dirty="0">
              <a:latin typeface="Arial" panose="020B0604020202020204" pitchFamily="34" charset="0"/>
            </a:endParaRPr>
          </a:p>
          <a:p>
            <a:r>
              <a:rPr lang="en-GB" altLang="en-US" dirty="0">
                <a:latin typeface="Arial" panose="020B0604020202020204" pitchFamily="34" charset="0"/>
              </a:rPr>
              <a:t>A child in a developing country or from a tribal existence may have a different world view and links to ESD in practice than a child from a westernised society </a:t>
            </a:r>
          </a:p>
          <a:p>
            <a:endParaRPr lang="en-GB" altLang="en-US" dirty="0">
              <a:latin typeface="Arial" panose="020B0604020202020204" pitchFamily="34" charset="0"/>
            </a:endParaRPr>
          </a:p>
          <a:p>
            <a:r>
              <a:rPr lang="en-GB" altLang="en-US" dirty="0">
                <a:latin typeface="Arial" panose="020B0604020202020204" pitchFamily="34" charset="0"/>
              </a:rPr>
              <a:t>All levels of system impact on a  child's wellbeing and also on how a child impacts on their environment/ society.</a:t>
            </a:r>
          </a:p>
          <a:p>
            <a:r>
              <a:rPr lang="en-GB" altLang="en-US">
                <a:latin typeface="Arial" panose="020B0604020202020204" pitchFamily="34" charset="0"/>
              </a:rPr>
              <a:t>Is the non-human world sufficiently considered by Bronfenbrenner?</a:t>
            </a:r>
          </a:p>
        </p:txBody>
      </p:sp>
      <p:sp>
        <p:nvSpPr>
          <p:cNvPr id="105476" name="Slide Number Placeholder 3">
            <a:extLst>
              <a:ext uri="{FF2B5EF4-FFF2-40B4-BE49-F238E27FC236}">
                <a16:creationId xmlns:a16="http://schemas.microsoft.com/office/drawing/2014/main" id="{14522247-F94F-1568-4ACD-C128225FD927}"/>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4C9C5E4-02DB-4672-9A73-22EA3C9A8BF7}" type="slidenum">
              <a:rPr lang="en-GB" altLang="en-US" smtClean="0"/>
              <a:pPr>
                <a:spcBef>
                  <a:spcPct val="0"/>
                </a:spcBef>
              </a:pPr>
              <a:t>49</a:t>
            </a:fld>
            <a:endParaRPr lang="en-GB" altLang="en-US"/>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Slide Image Placeholder 1">
            <a:extLst>
              <a:ext uri="{FF2B5EF4-FFF2-40B4-BE49-F238E27FC236}">
                <a16:creationId xmlns:a16="http://schemas.microsoft.com/office/drawing/2014/main" id="{E04018B8-5E3C-2E95-F8BD-356D2B1379FD}"/>
              </a:ext>
            </a:extLst>
          </p:cNvPr>
          <p:cNvSpPr>
            <a:spLocks noGrp="1" noRot="1" noChangeAspect="1" noChangeArrowheads="1" noTextEdit="1"/>
          </p:cNvSpPr>
          <p:nvPr>
            <p:ph type="sldImg"/>
          </p:nvPr>
        </p:nvSpPr>
        <p:spPr>
          <a:ln/>
        </p:spPr>
      </p:sp>
      <p:sp>
        <p:nvSpPr>
          <p:cNvPr id="107523" name="Notes Placeholder 2">
            <a:extLst>
              <a:ext uri="{FF2B5EF4-FFF2-40B4-BE49-F238E27FC236}">
                <a16:creationId xmlns:a16="http://schemas.microsoft.com/office/drawing/2014/main" id="{FD418394-AFB2-859B-23B6-E69EDD6D9E54}"/>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spcBef>
                <a:spcPct val="0"/>
              </a:spcBef>
            </a:pPr>
            <a:r>
              <a:rPr lang="en-US" altLang="en-US">
                <a:latin typeface="Arial" panose="020B0604020202020204" pitchFamily="34" charset="0"/>
              </a:rPr>
              <a:t>Reminder that several authors suggest that to care about something you need to experience it. To care about outdoor you need to be in the outdoors. To care about nature you need to have experience in nature. </a:t>
            </a:r>
          </a:p>
          <a:p>
            <a:pPr eaLnBrk="1" hangingPunct="1">
              <a:spcBef>
                <a:spcPct val="0"/>
              </a:spcBef>
            </a:pPr>
            <a:endParaRPr lang="en-US" altLang="en-US">
              <a:latin typeface="Arial" panose="020B0604020202020204" pitchFamily="34" charset="0"/>
            </a:endParaRPr>
          </a:p>
          <a:p>
            <a:pPr eaLnBrk="1" hangingPunct="1">
              <a:spcBef>
                <a:spcPct val="0"/>
              </a:spcBef>
            </a:pPr>
            <a:r>
              <a:rPr lang="en-US" altLang="en-US">
                <a:latin typeface="Arial" panose="020B0604020202020204" pitchFamily="34" charset="0"/>
              </a:rPr>
              <a:t>Empathy </a:t>
            </a:r>
          </a:p>
          <a:p>
            <a:pPr eaLnBrk="1" hangingPunct="1">
              <a:spcBef>
                <a:spcPct val="0"/>
              </a:spcBef>
            </a:pPr>
            <a:r>
              <a:rPr lang="en-US" altLang="en-US">
                <a:latin typeface="Arial" panose="020B0604020202020204" pitchFamily="34" charset="0"/>
              </a:rPr>
              <a:t>Mackay</a:t>
            </a:r>
          </a:p>
          <a:p>
            <a:pPr eaLnBrk="1" hangingPunct="1">
              <a:spcBef>
                <a:spcPct val="0"/>
              </a:spcBef>
            </a:pPr>
            <a:r>
              <a:rPr lang="en-US" altLang="en-US">
                <a:latin typeface="Arial" panose="020B0604020202020204" pitchFamily="34" charset="0"/>
              </a:rPr>
              <a:t>Observing g a little boy looking after a dying butterfly. Other children had seen him as loner, did not make friends, but when they saw him show such empathy for another creature decided to give the little boy their attention and interest . Also links to outdoor learning</a:t>
            </a:r>
          </a:p>
          <a:p>
            <a:pPr eaLnBrk="1" hangingPunct="1">
              <a:spcBef>
                <a:spcPct val="0"/>
              </a:spcBef>
            </a:pPr>
            <a:endParaRPr lang="en-US" altLang="en-US">
              <a:latin typeface="Arial" panose="020B0604020202020204" pitchFamily="34" charset="0"/>
            </a:endParaRPr>
          </a:p>
          <a:p>
            <a:pPr eaLnBrk="1" hangingPunct="1">
              <a:spcBef>
                <a:spcPct val="0"/>
              </a:spcBef>
            </a:pPr>
            <a:r>
              <a:rPr lang="en-US" altLang="en-US">
                <a:latin typeface="Arial" panose="020B0604020202020204" pitchFamily="34" charset="0"/>
              </a:rPr>
              <a:t>Chawla research demonstrated that those as adults who work in sustainability / conservation type jobs,often had significant life experiences in outdoor when children </a:t>
            </a:r>
          </a:p>
        </p:txBody>
      </p:sp>
      <p:sp>
        <p:nvSpPr>
          <p:cNvPr id="107524" name="Slide Number Placeholder 3">
            <a:extLst>
              <a:ext uri="{FF2B5EF4-FFF2-40B4-BE49-F238E27FC236}">
                <a16:creationId xmlns:a16="http://schemas.microsoft.com/office/drawing/2014/main" id="{73A35E99-4C79-690B-976F-02A27789E682}"/>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EF1200A-BF20-49DB-B996-5B8069A64767}" type="slidenum">
              <a:rPr lang="en-GB" altLang="en-US" smtClean="0"/>
              <a:pPr>
                <a:spcBef>
                  <a:spcPct val="0"/>
                </a:spcBef>
              </a:pPr>
              <a:t>50</a:t>
            </a:fld>
            <a:endParaRPr lang="en-GB" altLang="en-US"/>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Slide Image Placeholder 1">
            <a:extLst>
              <a:ext uri="{FF2B5EF4-FFF2-40B4-BE49-F238E27FC236}">
                <a16:creationId xmlns:a16="http://schemas.microsoft.com/office/drawing/2014/main" id="{2043B4F6-ADE9-E943-D454-8EE7F9C514E4}"/>
              </a:ext>
            </a:extLst>
          </p:cNvPr>
          <p:cNvSpPr>
            <a:spLocks noGrp="1" noRot="1" noChangeAspect="1" noChangeArrowheads="1" noTextEdit="1"/>
          </p:cNvSpPr>
          <p:nvPr>
            <p:ph type="sldImg"/>
          </p:nvPr>
        </p:nvSpPr>
        <p:spPr>
          <a:ln/>
        </p:spPr>
      </p:sp>
      <p:sp>
        <p:nvSpPr>
          <p:cNvPr id="109571" name="Notes Placeholder 2">
            <a:extLst>
              <a:ext uri="{FF2B5EF4-FFF2-40B4-BE49-F238E27FC236}">
                <a16:creationId xmlns:a16="http://schemas.microsoft.com/office/drawing/2014/main" id="{F5F74C97-7C56-9CCD-5AC8-084822A36DB7}"/>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109572" name="Slide Number Placeholder 3">
            <a:extLst>
              <a:ext uri="{FF2B5EF4-FFF2-40B4-BE49-F238E27FC236}">
                <a16:creationId xmlns:a16="http://schemas.microsoft.com/office/drawing/2014/main" id="{36C18FC3-DA53-106A-D954-57301447A68B}"/>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8AE40518-4326-4175-B086-38B7DBFC65BA}" type="slidenum">
              <a:rPr lang="en-GB" altLang="en-US" smtClean="0">
                <a:latin typeface="Arial" panose="020B0604020202020204" pitchFamily="34" charset="0"/>
              </a:rPr>
              <a:pPr/>
              <a:t>51</a:t>
            </a:fld>
            <a:endParaRPr lang="en-GB" altLang="en-US">
              <a:latin typeface="Arial" panose="020B0604020202020204" pitchFamily="34" charset="0"/>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Slide Image Placeholder 1">
            <a:extLst>
              <a:ext uri="{FF2B5EF4-FFF2-40B4-BE49-F238E27FC236}">
                <a16:creationId xmlns:a16="http://schemas.microsoft.com/office/drawing/2014/main" id="{243AAECF-2C87-05EB-CFE7-1EBD2ECE8831}"/>
              </a:ext>
            </a:extLst>
          </p:cNvPr>
          <p:cNvSpPr>
            <a:spLocks noGrp="1" noRot="1" noChangeAspect="1" noChangeArrowheads="1" noTextEdit="1"/>
          </p:cNvSpPr>
          <p:nvPr>
            <p:ph type="sldImg"/>
          </p:nvPr>
        </p:nvSpPr>
        <p:spPr>
          <a:ln/>
        </p:spPr>
      </p:sp>
      <p:sp>
        <p:nvSpPr>
          <p:cNvPr id="111619" name="Notes Placeholder 2">
            <a:extLst>
              <a:ext uri="{FF2B5EF4-FFF2-40B4-BE49-F238E27FC236}">
                <a16:creationId xmlns:a16="http://schemas.microsoft.com/office/drawing/2014/main" id="{45266456-E991-3F4E-15EF-75D423C639B8}"/>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spcBef>
                <a:spcPct val="0"/>
              </a:spcBef>
            </a:pPr>
            <a:endParaRPr lang="en-US" altLang="en-US">
              <a:latin typeface="Arial" panose="020B0604020202020204" pitchFamily="34" charset="0"/>
            </a:endParaRPr>
          </a:p>
        </p:txBody>
      </p:sp>
      <p:sp>
        <p:nvSpPr>
          <p:cNvPr id="111620" name="Slide Number Placeholder 3">
            <a:extLst>
              <a:ext uri="{FF2B5EF4-FFF2-40B4-BE49-F238E27FC236}">
                <a16:creationId xmlns:a16="http://schemas.microsoft.com/office/drawing/2014/main" id="{B82D71EC-650A-CFEF-B188-ADFBD902D844}"/>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defTabSz="457200"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457200"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457200"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C17AF397-0437-4F24-8C81-8417B0201CF5}" type="slidenum">
              <a:rPr lang="en-GB" altLang="en-US" smtClean="0"/>
              <a:pPr>
                <a:spcBef>
                  <a:spcPct val="0"/>
                </a:spcBef>
              </a:pPr>
              <a:t>52</a:t>
            </a:fld>
            <a:endParaRPr lang="en-GB" altLang="en-US"/>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Slide Image Placeholder 1">
            <a:extLst>
              <a:ext uri="{FF2B5EF4-FFF2-40B4-BE49-F238E27FC236}">
                <a16:creationId xmlns:a16="http://schemas.microsoft.com/office/drawing/2014/main" id="{63A499B1-08B0-D4DE-76D5-B3A84A10B0FF}"/>
              </a:ext>
            </a:extLst>
          </p:cNvPr>
          <p:cNvSpPr>
            <a:spLocks noGrp="1" noRot="1" noChangeAspect="1" noChangeArrowheads="1" noTextEdit="1"/>
          </p:cNvSpPr>
          <p:nvPr>
            <p:ph type="sldImg"/>
          </p:nvPr>
        </p:nvSpPr>
        <p:spPr>
          <a:ln/>
        </p:spPr>
      </p:sp>
      <p:sp>
        <p:nvSpPr>
          <p:cNvPr id="113667" name="Notes Placeholder 2">
            <a:extLst>
              <a:ext uri="{FF2B5EF4-FFF2-40B4-BE49-F238E27FC236}">
                <a16:creationId xmlns:a16="http://schemas.microsoft.com/office/drawing/2014/main" id="{B52419F2-9B91-B161-2462-0AD8D1B63142}"/>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endParaRPr>
          </a:p>
        </p:txBody>
      </p:sp>
      <p:sp>
        <p:nvSpPr>
          <p:cNvPr id="113668" name="Slide Number Placeholder 3">
            <a:extLst>
              <a:ext uri="{FF2B5EF4-FFF2-40B4-BE49-F238E27FC236}">
                <a16:creationId xmlns:a16="http://schemas.microsoft.com/office/drawing/2014/main" id="{6446D968-31EA-7CDF-0AB1-C364D1F30709}"/>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27075" indent="-279400">
              <a:spcBef>
                <a:spcPct val="30000"/>
              </a:spcBef>
              <a:defRPr sz="1200">
                <a:solidFill>
                  <a:schemeClr val="tx1"/>
                </a:solidFill>
                <a:latin typeface="Arial" panose="020B0604020202020204" pitchFamily="34" charset="0"/>
              </a:defRPr>
            </a:lvl2pPr>
            <a:lvl3pPr marL="1119188" indent="-223838">
              <a:spcBef>
                <a:spcPct val="30000"/>
              </a:spcBef>
              <a:defRPr sz="1200">
                <a:solidFill>
                  <a:schemeClr val="tx1"/>
                </a:solidFill>
                <a:latin typeface="Arial" panose="020B0604020202020204" pitchFamily="34" charset="0"/>
              </a:defRPr>
            </a:lvl3pPr>
            <a:lvl4pPr marL="1566863" indent="-223838">
              <a:spcBef>
                <a:spcPct val="30000"/>
              </a:spcBef>
              <a:defRPr sz="1200">
                <a:solidFill>
                  <a:schemeClr val="tx1"/>
                </a:solidFill>
                <a:latin typeface="Arial" panose="020B0604020202020204" pitchFamily="34" charset="0"/>
              </a:defRPr>
            </a:lvl4pPr>
            <a:lvl5pPr marL="2016125" indent="-223838">
              <a:spcBef>
                <a:spcPct val="30000"/>
              </a:spcBef>
              <a:defRPr sz="1200">
                <a:solidFill>
                  <a:schemeClr val="tx1"/>
                </a:solidFill>
                <a:latin typeface="Arial" panose="020B0604020202020204" pitchFamily="34" charset="0"/>
              </a:defRPr>
            </a:lvl5pPr>
            <a:lvl6pPr marL="2473325" indent="-223838" defTabSz="457200" eaLnBrk="0" fontAlgn="base" hangingPunct="0">
              <a:spcBef>
                <a:spcPct val="30000"/>
              </a:spcBef>
              <a:spcAft>
                <a:spcPct val="0"/>
              </a:spcAft>
              <a:defRPr sz="1200">
                <a:solidFill>
                  <a:schemeClr val="tx1"/>
                </a:solidFill>
                <a:latin typeface="Arial" panose="020B0604020202020204" pitchFamily="34" charset="0"/>
              </a:defRPr>
            </a:lvl6pPr>
            <a:lvl7pPr marL="2930525" indent="-223838" defTabSz="457200" eaLnBrk="0" fontAlgn="base" hangingPunct="0">
              <a:spcBef>
                <a:spcPct val="30000"/>
              </a:spcBef>
              <a:spcAft>
                <a:spcPct val="0"/>
              </a:spcAft>
              <a:defRPr sz="1200">
                <a:solidFill>
                  <a:schemeClr val="tx1"/>
                </a:solidFill>
                <a:latin typeface="Arial" panose="020B0604020202020204" pitchFamily="34" charset="0"/>
              </a:defRPr>
            </a:lvl7pPr>
            <a:lvl8pPr marL="3387725" indent="-223838" defTabSz="457200" eaLnBrk="0" fontAlgn="base" hangingPunct="0">
              <a:spcBef>
                <a:spcPct val="30000"/>
              </a:spcBef>
              <a:spcAft>
                <a:spcPct val="0"/>
              </a:spcAft>
              <a:defRPr sz="1200">
                <a:solidFill>
                  <a:schemeClr val="tx1"/>
                </a:solidFill>
                <a:latin typeface="Arial" panose="020B0604020202020204" pitchFamily="34" charset="0"/>
              </a:defRPr>
            </a:lvl8pPr>
            <a:lvl9pPr marL="3844925" indent="-223838" defTabSz="4572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B80E27D-2A53-453C-A46C-FCA2FC5BB134}" type="slidenum">
              <a:rPr lang="en-GB" altLang="en-US" smtClean="0"/>
              <a:pPr>
                <a:spcBef>
                  <a:spcPct val="0"/>
                </a:spcBef>
              </a:pPr>
              <a:t>53</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11/04/2025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11/04/2025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11/04/2025</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11/04/2025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11/04/2025</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11/04/2025</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11/04/2025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11/04/2025</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11/04/2025</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11/04/2025</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11/04/2025</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11/04/2025</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8" Type="http://schemas.openxmlformats.org/officeDocument/2006/relationships/hyperlink" Target="https://www.worldometers.info/world-population/" TargetMode="External"/><Relationship Id="rId3" Type="http://schemas.openxmlformats.org/officeDocument/2006/relationships/hyperlink" Target="https://www.youtube.com/watch?v=2595abcvh2M" TargetMode="External"/><Relationship Id="rId7" Type="http://schemas.openxmlformats.org/officeDocument/2006/relationships/hyperlink" Target="http://storyofstuff.org/movies/story-of-stuff/"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earth.org/the-biggest-environmental-problems-of-our-lifetime/" TargetMode="External"/><Relationship Id="rId5" Type="http://schemas.openxmlformats.org/officeDocument/2006/relationships/hyperlink" Target="https://www.youtube.com/watch?v=FnJQjtvngqA" TargetMode="External"/><Relationship Id="rId4" Type="http://schemas.openxmlformats.org/officeDocument/2006/relationships/hyperlink" Target="http://planetearthherald.com/top-10-environmental-issues/"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YGBpHYLNtRA" TargetMode="External"/><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hyperlink" Target="https://www.youtube.com/watch?v=1P9syq3f6hQ"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4.xml"/><Relationship Id="rId1" Type="http://schemas.openxmlformats.org/officeDocument/2006/relationships/slideLayout" Target="../slideLayouts/slideLayout6.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15.xml.rels><?xml version="1.0" encoding="UTF-8" standalone="yes"?>
<Relationships xmlns="http://schemas.openxmlformats.org/package/2006/relationships"><Relationship Id="rId2" Type="http://schemas.openxmlformats.org/officeDocument/2006/relationships/hyperlink" Target="https://www.youtube.com/watch?v=tykLKCT7DyY" TargetMode="Externa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X2YgM1Zw4_E"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hyperlink" Target="https://www.theguardian.com/environment/2016/aug/29/declare-anthropocene-epoch-experts-urge-geological-congress-human-impact-earth" TargetMode="External"/><Relationship Id="rId2" Type="http://schemas.openxmlformats.org/officeDocument/2006/relationships/notesSlide" Target="../notesSlides/notesSlide20.xml"/><Relationship Id="rId1" Type="http://schemas.openxmlformats.org/officeDocument/2006/relationships/slideLayout" Target="../slideLayouts/slideLayout4.xml"/><Relationship Id="rId5" Type="http://schemas.openxmlformats.org/officeDocument/2006/relationships/hyperlink" Target="https://www.youtube.com/watch?v=2K7_XkaU9B8" TargetMode="External"/><Relationship Id="rId4" Type="http://schemas.openxmlformats.org/officeDocument/2006/relationships/hyperlink" Target="https://criticalposthumanism.net/anthropocene/" TargetMode="Externa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hyperlink" Target="https://vimeo.com/138852758"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hyperlink" Target="https://www.ncfe.org.uk/media/xbcbjrfj/early-years-sustainability-resource.pdf" TargetMode="External"/><Relationship Id="rId2" Type="http://schemas.openxmlformats.org/officeDocument/2006/relationships/hyperlink" Target="https://www.flourishproject.net/uploads/1/8/4/9/1849450/sdgs_for_the_early_years_final.pdf" TargetMode="External"/><Relationship Id="rId1" Type="http://schemas.openxmlformats.org/officeDocument/2006/relationships/slideLayout" Target="../slideLayouts/slideLayout4.xml"/><Relationship Id="rId4" Type="http://schemas.openxmlformats.org/officeDocument/2006/relationships/hyperlink" Target="https://www.johnmuirtrust.org/assets/000/003/913/Resource_Guide_Sustainability_-_2025_original.pdf?1742215710"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ww.cypcs.org.uk/rights/uncrc/full-uncrc/#29" TargetMode="External"/><Relationship Id="rId2" Type="http://schemas.openxmlformats.org/officeDocument/2006/relationships/notesSlide" Target="../notesSlides/notesSlide25.xml"/><Relationship Id="rId1" Type="http://schemas.openxmlformats.org/officeDocument/2006/relationships/slideLayout" Target="../slideLayouts/slideLayout4.xml"/><Relationship Id="rId4" Type="http://schemas.openxmlformats.org/officeDocument/2006/relationships/hyperlink" Target="http://www.byfordchildcare.com.au/united-nations-convention/" TargetMode="Externa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hyperlink" Target="https://www.foundationyears.org.uk/2024/12/sustainability-within-early-childhood-education/" TargetMode="External"/><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hyperlink" Target="https://www.theguardian.com/commentisfree/2020/may/12/coronavirus-education-pandemic-natural-world-ecology?fbclid=IwAR3uF278jWLqmDZ_8glVuH51bcITI7OiZOhq2BQ2NdPoXKkJ_ldXFhV7OJU"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hyperlink" Target="https://youngfriends.co.uk/" TargetMode="External"/><Relationship Id="rId2" Type="http://schemas.openxmlformats.org/officeDocument/2006/relationships/notesSlide" Target="../notesSlides/notesSlide32.xml"/><Relationship Id="rId1" Type="http://schemas.openxmlformats.org/officeDocument/2006/relationships/slideLayout" Target="../slideLayouts/slideLayout4.xml"/><Relationship Id="rId5" Type="http://schemas.openxmlformats.org/officeDocument/2006/relationships/hyperlink" Target="https://youngfriends.co.uk/our-story/" TargetMode="External"/><Relationship Id="rId4" Type="http://schemas.openxmlformats.org/officeDocument/2006/relationships/hyperlink" Target="https://youngfriends.co.uk/how-does-young-friends-kindergarten-work/" TargetMode="Externa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hyperlink" Target="https://www.youtube.com/watch?v=OLcKTB_aAFs" TargetMode="External"/><Relationship Id="rId2" Type="http://schemas.openxmlformats.org/officeDocument/2006/relationships/notesSlide" Target="../notesSlides/notesSlide40.xml"/><Relationship Id="rId1" Type="http://schemas.openxmlformats.org/officeDocument/2006/relationships/slideLayout" Target="../slideLayouts/slideLayout4.xml"/><Relationship Id="rId4" Type="http://schemas.openxmlformats.org/officeDocument/2006/relationships/hyperlink" Target="https://www.froebel.org.uk/?msclkid=b07c7fb9a9d411ecb2c431b04ab996e1" TargetMode="External"/></Relationships>
</file>

<file path=ppt/slides/_rels/slide45.xml.rels><?xml version="1.0" encoding="UTF-8" standalone="yes"?>
<Relationships xmlns="http://schemas.openxmlformats.org/package/2006/relationships"><Relationship Id="rId3" Type="http://schemas.openxmlformats.org/officeDocument/2006/relationships/hyperlink" Target="https://www.youtube.com/watch?v=mpSDgT7r9n4" TargetMode="External"/><Relationship Id="rId2" Type="http://schemas.openxmlformats.org/officeDocument/2006/relationships/notesSlide" Target="../notesSlides/notesSlide41.xml"/><Relationship Id="rId1" Type="http://schemas.openxmlformats.org/officeDocument/2006/relationships/slideLayout" Target="../slideLayouts/slideLayout4.xml"/><Relationship Id="rId5" Type="http://schemas.openxmlformats.org/officeDocument/2006/relationships/hyperlink" Target="https://www.youtube.com/watch?v=wfec6eF4I_4" TargetMode="External"/><Relationship Id="rId4" Type="http://schemas.openxmlformats.org/officeDocument/2006/relationships/hyperlink" Target="https://www.youtube.com/watch?v=5lGrYqaI26U" TargetMode="External"/></Relationships>
</file>

<file path=ppt/slides/_rels/slide46.xml.rels><?xml version="1.0" encoding="UTF-8" standalone="yes"?>
<Relationships xmlns="http://schemas.openxmlformats.org/package/2006/relationships"><Relationship Id="rId8" Type="http://schemas.openxmlformats.org/officeDocument/2006/relationships/hyperlink" Target="https://www.youtube.com/watch?v=mQtLOu99BfE" TargetMode="External"/><Relationship Id="rId3" Type="http://schemas.openxmlformats.org/officeDocument/2006/relationships/hyperlink" Target="https://www.youtube.com/watch?v=HQKD5evdcrg" TargetMode="External"/><Relationship Id="rId7" Type="http://schemas.openxmlformats.org/officeDocument/2006/relationships/hyperlink" Target="https://www.youtube.com/watch?v=I2qm1uXj9qc" TargetMode="External"/><Relationship Id="rId2" Type="http://schemas.openxmlformats.org/officeDocument/2006/relationships/notesSlide" Target="../notesSlides/notesSlide42.xml"/><Relationship Id="rId1" Type="http://schemas.openxmlformats.org/officeDocument/2006/relationships/slideLayout" Target="../slideLayouts/slideLayout4.xml"/><Relationship Id="rId6" Type="http://schemas.openxmlformats.org/officeDocument/2006/relationships/hyperlink" Target="https://www.youtube.com/watch?v=4t-QEZlXOZg" TargetMode="External"/><Relationship Id="rId5" Type="http://schemas.openxmlformats.org/officeDocument/2006/relationships/hyperlink" Target="https://www.youtube.com/watch?v=dm9kvETxWn4" TargetMode="External"/><Relationship Id="rId4" Type="http://schemas.openxmlformats.org/officeDocument/2006/relationships/hyperlink" Target="https://www.youtube.com/watch?v=4wE3I9jePa0"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https://www.youtube.com/watch?v=rHypRWKvdZQ" TargetMode="External"/><Relationship Id="rId2" Type="http://schemas.openxmlformats.org/officeDocument/2006/relationships/notesSlide" Target="../notesSlides/notesSlide43.xml"/><Relationship Id="rId1" Type="http://schemas.openxmlformats.org/officeDocument/2006/relationships/slideLayout" Target="../slideLayouts/slideLayout4.xml"/><Relationship Id="rId4" Type="http://schemas.openxmlformats.org/officeDocument/2006/relationships/hyperlink" Target="https://www.bing.com/videos/search?q=montessori+outddors&amp;&amp;view=detail&amp;mid=02F6044447E35CF7366A02F6044447E35CF7366A&amp;&amp;FORM=VRDGAR&amp;ru=%2Fvideos%2Fsearch%3Fq%3Dmontessori%2Boutddors%26FORM%3DHDRSC4" TargetMode="Externa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5.xm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hyperlink" Target="http://www.unesco.org/education/tlsf/TLSF/theme_a.mode04/uncom04t01s03.htm" TargetMode="External"/><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6EB0A1EC-8C2B-40F5-6E6C-8EDB9B6B2118}"/>
              </a:ext>
            </a:extLst>
          </p:cNvPr>
          <p:cNvSpPr>
            <a:spLocks noGrp="1" noChangeArrowheads="1"/>
          </p:cNvSpPr>
          <p:nvPr>
            <p:ph type="ctrTitle"/>
          </p:nvPr>
        </p:nvSpPr>
        <p:spPr>
          <a:xfrm>
            <a:off x="2208214" y="1989139"/>
            <a:ext cx="7488237" cy="1470025"/>
          </a:xfrm>
        </p:spPr>
        <p:txBody>
          <a:bodyPr rtlCol="0">
            <a:normAutofit/>
          </a:bodyPr>
          <a:lstStyle/>
          <a:p>
            <a:pPr>
              <a:defRPr/>
            </a:pPr>
            <a:r>
              <a:rPr lang="en-GB" sz="2400" dirty="0"/>
              <a:t>ECEY6005-C</a:t>
            </a:r>
            <a:br>
              <a:rPr lang="en-GB" sz="2400" dirty="0"/>
            </a:br>
            <a:r>
              <a:rPr lang="en-GB" sz="2400" i="1" dirty="0">
                <a:solidFill>
                  <a:srgbClr val="0070C0"/>
                </a:solidFill>
              </a:rPr>
              <a:t>Regaining Paradise: sustainability in the early years</a:t>
            </a:r>
            <a:endParaRPr lang="en-US" sz="2400" i="1" dirty="0">
              <a:solidFill>
                <a:srgbClr val="0070C0"/>
              </a:solidFill>
            </a:endParaRPr>
          </a:p>
        </p:txBody>
      </p:sp>
      <p:sp>
        <p:nvSpPr>
          <p:cNvPr id="16387" name="Rectangle 3">
            <a:extLst>
              <a:ext uri="{FF2B5EF4-FFF2-40B4-BE49-F238E27FC236}">
                <a16:creationId xmlns:a16="http://schemas.microsoft.com/office/drawing/2014/main" id="{3D4F5DA6-BCFD-AC78-4B28-D755D142726F}"/>
              </a:ext>
            </a:extLst>
          </p:cNvPr>
          <p:cNvSpPr>
            <a:spLocks noGrp="1" noChangeArrowheads="1"/>
          </p:cNvSpPr>
          <p:nvPr>
            <p:ph type="subTitle" idx="1"/>
          </p:nvPr>
        </p:nvSpPr>
        <p:spPr>
          <a:xfrm>
            <a:off x="2894013" y="3744913"/>
            <a:ext cx="6400800" cy="1752600"/>
          </a:xfrm>
        </p:spPr>
        <p:txBody>
          <a:bodyPr/>
          <a:lstStyle/>
          <a:p>
            <a:pPr eaLnBrk="1" hangingPunct="1">
              <a:lnSpc>
                <a:spcPct val="90000"/>
              </a:lnSpc>
            </a:pPr>
            <a:r>
              <a:rPr lang="cy-GB" altLang="en-US" i="1" dirty="0">
                <a:solidFill>
                  <a:srgbClr val="0070C0"/>
                </a:solidFill>
              </a:rPr>
              <a:t>Lecture 1 and assignment guidance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5E873E6A-44D0-CB98-C3F6-C5727E564A4E}"/>
              </a:ext>
            </a:extLst>
          </p:cNvPr>
          <p:cNvSpPr>
            <a:spLocks noGrp="1" noChangeArrowheads="1"/>
          </p:cNvSpPr>
          <p:nvPr>
            <p:ph type="title"/>
          </p:nvPr>
        </p:nvSpPr>
        <p:spPr/>
        <p:txBody>
          <a:bodyPr/>
          <a:lstStyle/>
          <a:p>
            <a:pPr eaLnBrk="1" hangingPunct="1"/>
            <a:r>
              <a:rPr lang="en-GB" altLang="en-US" dirty="0"/>
              <a:t>Content</a:t>
            </a:r>
            <a:endParaRPr lang="en-GB" altLang="en-US" dirty="0">
              <a:solidFill>
                <a:srgbClr val="0070C0"/>
              </a:solidFill>
            </a:endParaRPr>
          </a:p>
        </p:txBody>
      </p:sp>
      <p:sp>
        <p:nvSpPr>
          <p:cNvPr id="18435" name="Content Placeholder 2">
            <a:extLst>
              <a:ext uri="{FF2B5EF4-FFF2-40B4-BE49-F238E27FC236}">
                <a16:creationId xmlns:a16="http://schemas.microsoft.com/office/drawing/2014/main" id="{F75F1519-0D91-3D05-D525-CBE8CDCD9EE7}"/>
              </a:ext>
            </a:extLst>
          </p:cNvPr>
          <p:cNvSpPr>
            <a:spLocks noGrp="1" noChangeArrowheads="1"/>
          </p:cNvSpPr>
          <p:nvPr>
            <p:ph sz="half" idx="1"/>
          </p:nvPr>
        </p:nvSpPr>
        <p:spPr>
          <a:xfrm>
            <a:off x="838200" y="1575385"/>
            <a:ext cx="4038600" cy="3989387"/>
          </a:xfrm>
        </p:spPr>
        <p:txBody>
          <a:bodyPr/>
          <a:lstStyle/>
          <a:p>
            <a:pPr eaLnBrk="1" hangingPunct="1"/>
            <a:r>
              <a:rPr lang="en-GB" altLang="en-US" i="1" dirty="0">
                <a:solidFill>
                  <a:srgbClr val="0070C0"/>
                </a:solidFill>
              </a:rPr>
              <a:t>Introducing module and assignment</a:t>
            </a:r>
          </a:p>
          <a:p>
            <a:pPr eaLnBrk="1" hangingPunct="1"/>
            <a:r>
              <a:rPr lang="en-GB" altLang="en-US" i="1" dirty="0">
                <a:solidFill>
                  <a:srgbClr val="0070C0"/>
                </a:solidFill>
              </a:rPr>
              <a:t>Introduction to key concepts</a:t>
            </a:r>
          </a:p>
          <a:p>
            <a:pPr eaLnBrk="1" hangingPunct="1"/>
            <a:r>
              <a:rPr lang="en-GB" altLang="en-US" i="1" dirty="0">
                <a:solidFill>
                  <a:srgbClr val="0070C0"/>
                </a:solidFill>
              </a:rPr>
              <a:t>Theory</a:t>
            </a:r>
          </a:p>
          <a:p>
            <a:pPr eaLnBrk="1" hangingPunct="1"/>
            <a:r>
              <a:rPr lang="en-GB" altLang="en-US" i="1" dirty="0">
                <a:solidFill>
                  <a:srgbClr val="0070C0"/>
                </a:solidFill>
              </a:rPr>
              <a:t>Policy</a:t>
            </a:r>
          </a:p>
          <a:p>
            <a:pPr eaLnBrk="1" hangingPunct="1"/>
            <a:endParaRPr lang="en-GB" altLang="en-US" dirty="0"/>
          </a:p>
          <a:p>
            <a:pPr eaLnBrk="1" hangingPunct="1"/>
            <a:endParaRPr lang="en-GB" altLang="en-US" dirty="0"/>
          </a:p>
          <a:p>
            <a:pPr eaLnBrk="1" hangingPunct="1"/>
            <a:endParaRPr lang="en-GB" alt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3">
            <a:extLst>
              <a:ext uri="{FF2B5EF4-FFF2-40B4-BE49-F238E27FC236}">
                <a16:creationId xmlns:a16="http://schemas.microsoft.com/office/drawing/2014/main" id="{78DAE273-A64E-2C84-A44B-50E2D867CA98}"/>
              </a:ext>
            </a:extLst>
          </p:cNvPr>
          <p:cNvSpPr>
            <a:spLocks noGrp="1" noChangeArrowheads="1"/>
          </p:cNvSpPr>
          <p:nvPr>
            <p:ph type="title"/>
          </p:nvPr>
        </p:nvSpPr>
        <p:spPr/>
        <p:txBody>
          <a:bodyPr/>
          <a:lstStyle/>
          <a:p>
            <a:pPr eaLnBrk="1" hangingPunct="1"/>
            <a:r>
              <a:rPr lang="en-GB" altLang="en-US" sz="3200" i="1" dirty="0">
                <a:solidFill>
                  <a:srgbClr val="0070C0"/>
                </a:solidFill>
                <a:latin typeface="Lucida Sans" panose="020B0602030504020204" pitchFamily="34" charset="0"/>
              </a:rPr>
              <a:t>Resources</a:t>
            </a:r>
            <a:endParaRPr lang="en-GB" altLang="en-US" sz="3200" i="1" dirty="0">
              <a:solidFill>
                <a:srgbClr val="0070C0"/>
              </a:solidFill>
            </a:endParaRPr>
          </a:p>
        </p:txBody>
      </p:sp>
      <p:sp>
        <p:nvSpPr>
          <p:cNvPr id="19460" name="Content Placeholder 5">
            <a:extLst>
              <a:ext uri="{FF2B5EF4-FFF2-40B4-BE49-F238E27FC236}">
                <a16:creationId xmlns:a16="http://schemas.microsoft.com/office/drawing/2014/main" id="{AF36D2D1-C4B3-D7A8-A424-7EAB46CD068D}"/>
              </a:ext>
            </a:extLst>
          </p:cNvPr>
          <p:cNvSpPr>
            <a:spLocks noGrp="1" noChangeArrowheads="1"/>
          </p:cNvSpPr>
          <p:nvPr>
            <p:ph sz="half" idx="2"/>
          </p:nvPr>
        </p:nvSpPr>
        <p:spPr>
          <a:xfrm>
            <a:off x="838200" y="1542327"/>
            <a:ext cx="4038600" cy="3989388"/>
          </a:xfrm>
        </p:spPr>
        <p:txBody>
          <a:bodyPr/>
          <a:lstStyle/>
          <a:p>
            <a:pPr eaLnBrk="1" hangingPunct="1"/>
            <a:endParaRPr lang="en-GB" altLang="en-US" dirty="0">
              <a:solidFill>
                <a:srgbClr val="002060"/>
              </a:solidFill>
              <a:latin typeface="Lucida Sans" panose="020B0602030504020204" pitchFamily="34" charset="0"/>
            </a:endParaRPr>
          </a:p>
          <a:p>
            <a:pPr eaLnBrk="1" hangingPunct="1"/>
            <a:r>
              <a:rPr lang="en-GB" altLang="en-US" i="1" dirty="0">
                <a:solidFill>
                  <a:srgbClr val="0070C0"/>
                </a:solidFill>
                <a:latin typeface="Lucida Sans" panose="020B0602030504020204" pitchFamily="34" charset="0"/>
              </a:rPr>
              <a:t>PP for the lecture</a:t>
            </a:r>
          </a:p>
          <a:p>
            <a:pPr eaLnBrk="1" hangingPunct="1"/>
            <a:r>
              <a:rPr lang="en-GB" altLang="en-US" i="1" dirty="0">
                <a:solidFill>
                  <a:srgbClr val="0070C0"/>
                </a:solidFill>
                <a:latin typeface="Lucida Sans" panose="020B0602030504020204" pitchFamily="34" charset="0"/>
              </a:rPr>
              <a:t>Research</a:t>
            </a:r>
          </a:p>
          <a:p>
            <a:pPr eaLnBrk="1" hangingPunct="1"/>
            <a:r>
              <a:rPr lang="en-GB" altLang="en-US" i="1" dirty="0">
                <a:solidFill>
                  <a:srgbClr val="0070C0"/>
                </a:solidFill>
                <a:latin typeface="Lucida Sans" panose="020B0602030504020204" pitchFamily="34" charset="0"/>
              </a:rPr>
              <a:t>Leganto</a:t>
            </a:r>
          </a:p>
          <a:p>
            <a:pPr eaLnBrk="1" hangingPunct="1"/>
            <a:r>
              <a:rPr lang="en-GB" altLang="en-US" i="1" dirty="0">
                <a:solidFill>
                  <a:srgbClr val="0070C0"/>
                </a:solidFill>
                <a:latin typeface="Lucida Sans" panose="020B0602030504020204" pitchFamily="34" charset="0"/>
              </a:rPr>
              <a:t>Moodle</a:t>
            </a:r>
          </a:p>
          <a:p>
            <a:pPr eaLnBrk="1" hangingPunct="1"/>
            <a:r>
              <a:rPr lang="en-GB" altLang="en-US" i="1" dirty="0">
                <a:solidFill>
                  <a:srgbClr val="0070C0"/>
                </a:solidFill>
                <a:latin typeface="Lucida Sans" panose="020B0602030504020204" pitchFamily="34" charset="0"/>
              </a:rPr>
              <a:t>Library</a:t>
            </a:r>
          </a:p>
          <a:p>
            <a:pPr eaLnBrk="1" hangingPunct="1"/>
            <a:r>
              <a:rPr lang="en-GB" altLang="en-US" i="1" dirty="0">
                <a:solidFill>
                  <a:srgbClr val="0070C0"/>
                </a:solidFill>
                <a:latin typeface="Lucida Sans" panose="020B0602030504020204" pitchFamily="34" charset="0"/>
              </a:rPr>
              <a:t>Google Scholar</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94A23-DE0F-A019-BDCD-DF9CCAC9C4D6}"/>
              </a:ext>
            </a:extLst>
          </p:cNvPr>
          <p:cNvSpPr>
            <a:spLocks noGrp="1"/>
          </p:cNvSpPr>
          <p:nvPr>
            <p:ph type="title"/>
          </p:nvPr>
        </p:nvSpPr>
        <p:spPr>
          <a:xfrm>
            <a:off x="684836" y="920071"/>
            <a:ext cx="8229600" cy="587375"/>
          </a:xfrm>
        </p:spPr>
        <p:txBody>
          <a:bodyPr rtlCol="0">
            <a:normAutofit fontScale="90000"/>
          </a:bodyPr>
          <a:lstStyle/>
          <a:p>
            <a:pPr>
              <a:defRPr/>
            </a:pPr>
            <a:br>
              <a:rPr lang="en-GB" sz="2700" b="1" dirty="0">
                <a:latin typeface="Arial" panose="020B0604020202020204" pitchFamily="34" charset="0"/>
                <a:ea typeface="Times New Roman" panose="02020603050405020304" pitchFamily="18" charset="0"/>
                <a:cs typeface="Times New Roman" panose="02020603050405020304" pitchFamily="18" charset="0"/>
              </a:rPr>
            </a:br>
            <a:r>
              <a:rPr lang="en-GB" sz="2700" b="1" i="1" dirty="0">
                <a:solidFill>
                  <a:srgbClr val="0070C0"/>
                </a:solidFill>
                <a:latin typeface="Arial" panose="020B0604020202020204" pitchFamily="34" charset="0"/>
                <a:ea typeface="Times New Roman" panose="02020603050405020304" pitchFamily="18" charset="0"/>
                <a:cs typeface="Times New Roman" panose="02020603050405020304" pitchFamily="18" charset="0"/>
              </a:rPr>
              <a:t>Learning Outcomes</a:t>
            </a:r>
            <a:br>
              <a:rPr lang="en-GB" dirty="0">
                <a:latin typeface="Calibri" panose="020F0502020204030204" pitchFamily="34" charset="0"/>
                <a:ea typeface="DengXian" panose="02010600030101010101" pitchFamily="2" charset="-122"/>
                <a:cs typeface="Times New Roman" panose="02020603050405020304" pitchFamily="18" charset="0"/>
              </a:rPr>
            </a:br>
            <a:r>
              <a:rPr lang="en-US" b="1" dirty="0">
                <a:latin typeface="Arial" panose="020B0604020202020204" pitchFamily="34" charset="0"/>
                <a:ea typeface="Calibri" panose="020F0502020204030204" pitchFamily="34" charset="0"/>
                <a:cs typeface="Times New Roman" panose="02020603050405020304" pitchFamily="18" charset="0"/>
              </a:rPr>
              <a:t> </a:t>
            </a:r>
            <a:br>
              <a:rPr lang="en-GB" dirty="0">
                <a:latin typeface="Calibri" panose="020F0502020204030204" pitchFamily="34" charset="0"/>
                <a:ea typeface="DengXian" panose="02010600030101010101" pitchFamily="2" charset="-122"/>
                <a:cs typeface="Times New Roman" panose="02020603050405020304" pitchFamily="18" charset="0"/>
              </a:rPr>
            </a:br>
            <a:endParaRPr lang="en-GB" dirty="0"/>
          </a:p>
        </p:txBody>
      </p:sp>
      <p:sp>
        <p:nvSpPr>
          <p:cNvPr id="4" name="Content Placeholder 3">
            <a:extLst>
              <a:ext uri="{FF2B5EF4-FFF2-40B4-BE49-F238E27FC236}">
                <a16:creationId xmlns:a16="http://schemas.microsoft.com/office/drawing/2014/main" id="{C96C13C7-68AA-7550-A7F6-5870D7F2F899}"/>
              </a:ext>
            </a:extLst>
          </p:cNvPr>
          <p:cNvSpPr>
            <a:spLocks noGrp="1"/>
          </p:cNvSpPr>
          <p:nvPr>
            <p:ph sz="half" idx="2"/>
          </p:nvPr>
        </p:nvSpPr>
        <p:spPr>
          <a:xfrm>
            <a:off x="497712" y="1213759"/>
            <a:ext cx="10498238" cy="4538859"/>
          </a:xfrm>
        </p:spPr>
        <p:txBody>
          <a:bodyPr rtlCol="0">
            <a:normAutofit fontScale="85000" lnSpcReduction="20000"/>
          </a:bodyPr>
          <a:lstStyle/>
          <a:p>
            <a:pPr algn="just">
              <a:lnSpc>
                <a:spcPct val="115000"/>
              </a:lnSpc>
              <a:spcAft>
                <a:spcPts val="750"/>
              </a:spcAft>
              <a:buFont typeface="Symbol" panose="05050102010706020507" pitchFamily="18" charset="2"/>
              <a:buChar char=""/>
              <a:defRPr/>
            </a:pPr>
            <a:r>
              <a:rPr lang="en-GB" sz="2900" i="1" dirty="0">
                <a:solidFill>
                  <a:srgbClr val="0070C0"/>
                </a:solidFill>
                <a:latin typeface="Arial" panose="020B0604020202020204" pitchFamily="34" charset="0"/>
                <a:ea typeface="Times New Roman" panose="02020603050405020304" pitchFamily="18" charset="0"/>
                <a:cs typeface="Arial" panose="020B0604020202020204" pitchFamily="34" charset="0"/>
              </a:rPr>
              <a:t>critically analyse current approaches to early years education and care through a sustainability lens;</a:t>
            </a:r>
            <a:endParaRPr lang="en-GB" sz="2900" i="1" dirty="0">
              <a:solidFill>
                <a:srgbClr val="0070C0"/>
              </a:solidFill>
              <a:latin typeface="Arial" panose="020B0604020202020204" pitchFamily="34" charset="0"/>
              <a:ea typeface="DengXian" panose="02010600030101010101" pitchFamily="2" charset="-122"/>
              <a:cs typeface="Arial" panose="020B0604020202020204" pitchFamily="34" charset="0"/>
            </a:endParaRPr>
          </a:p>
          <a:p>
            <a:pPr algn="just">
              <a:lnSpc>
                <a:spcPct val="115000"/>
              </a:lnSpc>
              <a:spcAft>
                <a:spcPts val="750"/>
              </a:spcAft>
              <a:buFont typeface="Symbol" panose="05050102010706020507" pitchFamily="18" charset="2"/>
              <a:buChar char=""/>
              <a:defRPr/>
            </a:pPr>
            <a:r>
              <a:rPr lang="en-GB" sz="2900" i="1" dirty="0">
                <a:solidFill>
                  <a:srgbClr val="0070C0"/>
                </a:solidFill>
                <a:latin typeface="Arial" panose="020B0604020202020204" pitchFamily="34" charset="0"/>
                <a:ea typeface="Times New Roman" panose="02020603050405020304" pitchFamily="18" charset="0"/>
                <a:cs typeface="Arial" panose="020B0604020202020204" pitchFamily="34" charset="0"/>
              </a:rPr>
              <a:t>critically analyse the relevant philosophical, socio-cultural, historic, legislative and policy contexts in relation to sustainability and citizenship and their significance to early years education and care contexts;</a:t>
            </a:r>
            <a:endParaRPr lang="en-GB" sz="2900" i="1" dirty="0">
              <a:solidFill>
                <a:srgbClr val="0070C0"/>
              </a:solidFill>
              <a:latin typeface="Arial" panose="020B0604020202020204" pitchFamily="34" charset="0"/>
              <a:ea typeface="DengXian" panose="02010600030101010101" pitchFamily="2" charset="-122"/>
              <a:cs typeface="Arial" panose="020B0604020202020204" pitchFamily="34" charset="0"/>
            </a:endParaRPr>
          </a:p>
          <a:p>
            <a:pPr algn="just">
              <a:lnSpc>
                <a:spcPct val="115000"/>
              </a:lnSpc>
              <a:spcAft>
                <a:spcPts val="750"/>
              </a:spcAft>
              <a:buFont typeface="Symbol" panose="05050102010706020507" pitchFamily="18" charset="2"/>
              <a:buChar char=""/>
              <a:defRPr/>
            </a:pPr>
            <a:r>
              <a:rPr lang="en-GB" sz="2900" i="1" dirty="0">
                <a:solidFill>
                  <a:srgbClr val="0070C0"/>
                </a:solidFill>
                <a:latin typeface="Arial" panose="020B0604020202020204" pitchFamily="34" charset="0"/>
                <a:ea typeface="Times New Roman" panose="02020603050405020304" pitchFamily="18" charset="0"/>
                <a:cs typeface="Arial" panose="020B0604020202020204" pitchFamily="34" charset="0"/>
              </a:rPr>
              <a:t>critically reflect on the child rights, the adult’s role, wider socio-cultural-political systems and their own personal engagement in relation to early years education for sustainability;</a:t>
            </a:r>
            <a:endParaRPr lang="en-GB" sz="2900" i="1" dirty="0">
              <a:solidFill>
                <a:srgbClr val="0070C0"/>
              </a:solidFill>
              <a:latin typeface="Arial" panose="020B0604020202020204" pitchFamily="34" charset="0"/>
              <a:ea typeface="DengXian" panose="02010600030101010101" pitchFamily="2" charset="-122"/>
              <a:cs typeface="Arial" panose="020B0604020202020204" pitchFamily="34" charset="0"/>
            </a:endParaRPr>
          </a:p>
          <a:p>
            <a:pPr algn="just">
              <a:lnSpc>
                <a:spcPct val="115000"/>
              </a:lnSpc>
              <a:spcAft>
                <a:spcPts val="750"/>
              </a:spcAft>
              <a:buFont typeface="Symbol" panose="05050102010706020507" pitchFamily="18" charset="2"/>
              <a:buChar char=""/>
              <a:defRPr/>
            </a:pPr>
            <a:r>
              <a:rPr lang="en-GB" sz="2900" i="1" dirty="0">
                <a:solidFill>
                  <a:srgbClr val="0070C0"/>
                </a:solidFill>
                <a:latin typeface="Arial" panose="020B0604020202020204" pitchFamily="34" charset="0"/>
                <a:ea typeface="Times New Roman" panose="02020603050405020304" pitchFamily="18" charset="0"/>
                <a:cs typeface="Arial" panose="020B0604020202020204" pitchFamily="34" charset="0"/>
              </a:rPr>
              <a:t>organise knowledge and learning through use of a range of information resources, and present work at the appropriate level. </a:t>
            </a:r>
            <a:endParaRPr lang="en-GB" sz="2900" i="1" dirty="0">
              <a:solidFill>
                <a:srgbClr val="0070C0"/>
              </a:solidFill>
              <a:latin typeface="Arial" panose="020B0604020202020204" pitchFamily="34" charset="0"/>
              <a:ea typeface="DengXian" panose="02010600030101010101" pitchFamily="2" charset="-122"/>
              <a:cs typeface="Arial" panose="020B0604020202020204" pitchFamily="34" charset="0"/>
            </a:endParaRPr>
          </a:p>
          <a:p>
            <a:pPr>
              <a:defRPr/>
            </a:pP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902193A9-906A-47EC-1831-4169B96D7425}"/>
              </a:ext>
            </a:extLst>
          </p:cNvPr>
          <p:cNvSpPr>
            <a:spLocks noGrp="1" noChangeArrowheads="1"/>
          </p:cNvSpPr>
          <p:nvPr>
            <p:ph type="title"/>
          </p:nvPr>
        </p:nvSpPr>
        <p:spPr/>
        <p:txBody>
          <a:bodyPr>
            <a:normAutofit fontScale="90000"/>
          </a:bodyPr>
          <a:lstStyle/>
          <a:p>
            <a:pPr eaLnBrk="1" hangingPunct="1"/>
            <a:br>
              <a:rPr lang="en-GB" altLang="en-US" sz="2400" b="1" dirty="0">
                <a:latin typeface="Arial" panose="020B0604020202020204" pitchFamily="34" charset="0"/>
                <a:cs typeface="Times New Roman" panose="02020603050405020304" pitchFamily="18" charset="0"/>
              </a:rPr>
            </a:br>
            <a:br>
              <a:rPr lang="en-GB" altLang="en-US" sz="2400" b="1" dirty="0">
                <a:latin typeface="Arial" panose="020B0604020202020204" pitchFamily="34" charset="0"/>
                <a:cs typeface="Times New Roman" panose="02020603050405020304" pitchFamily="18" charset="0"/>
              </a:rPr>
            </a:br>
            <a:br>
              <a:rPr lang="en-GB" altLang="en-US" sz="2400" b="1" dirty="0">
                <a:latin typeface="Arial" panose="020B0604020202020204" pitchFamily="34" charset="0"/>
                <a:cs typeface="Times New Roman" panose="02020603050405020304" pitchFamily="18" charset="0"/>
              </a:rPr>
            </a:br>
            <a:br>
              <a:rPr lang="en-GB" altLang="en-US" sz="2400" b="1" dirty="0">
                <a:latin typeface="Arial" panose="020B0604020202020204" pitchFamily="34" charset="0"/>
                <a:cs typeface="Times New Roman" panose="02020603050405020304" pitchFamily="18" charset="0"/>
              </a:rPr>
            </a:br>
            <a:r>
              <a:rPr lang="en-GB" altLang="en-US" sz="2400" b="1" i="1" dirty="0">
                <a:solidFill>
                  <a:srgbClr val="0070C0"/>
                </a:solidFill>
                <a:latin typeface="Arial" panose="020B0604020202020204" pitchFamily="34" charset="0"/>
                <a:cs typeface="Times New Roman" panose="02020603050405020304" pitchFamily="18" charset="0"/>
              </a:rPr>
              <a:t>The Task- 2 parts</a:t>
            </a:r>
            <a:br>
              <a:rPr lang="en-GB" altLang="en-US" sz="2400" b="1" dirty="0">
                <a:latin typeface="Arial" panose="020B0604020202020204" pitchFamily="34" charset="0"/>
                <a:cs typeface="Times New Roman" panose="02020603050405020304" pitchFamily="18" charset="0"/>
              </a:rPr>
            </a:br>
            <a:br>
              <a:rPr lang="en-GB" altLang="en-US" sz="3000" dirty="0">
                <a:latin typeface="Calibri" panose="020F0502020204030204" pitchFamily="34" charset="0"/>
                <a:ea typeface="DengXian" panose="02010600030101010101" pitchFamily="2" charset="-122"/>
                <a:cs typeface="Times New Roman" panose="02020603050405020304" pitchFamily="18" charset="0"/>
              </a:rPr>
            </a:br>
            <a:r>
              <a:rPr lang="en-US" altLang="en-US" sz="3000" b="1" dirty="0">
                <a:latin typeface="Arial" panose="020B0604020202020204" pitchFamily="34" charset="0"/>
                <a:ea typeface="Calibri" panose="020F0502020204030204" pitchFamily="34" charset="0"/>
                <a:cs typeface="Times New Roman" panose="02020603050405020304" pitchFamily="18" charset="0"/>
              </a:rPr>
              <a:t> </a:t>
            </a:r>
            <a:br>
              <a:rPr lang="en-GB" altLang="en-US" sz="3000" dirty="0">
                <a:latin typeface="Calibri" panose="020F0502020204030204" pitchFamily="34" charset="0"/>
                <a:ea typeface="DengXian" panose="02010600030101010101" pitchFamily="2" charset="-122"/>
                <a:cs typeface="Times New Roman" panose="02020603050405020304" pitchFamily="18" charset="0"/>
              </a:rPr>
            </a:br>
            <a:endParaRPr lang="en-GB" altLang="en-US" sz="3000" dirty="0"/>
          </a:p>
        </p:txBody>
      </p:sp>
      <p:sp>
        <p:nvSpPr>
          <p:cNvPr id="4" name="Content Placeholder 3">
            <a:extLst>
              <a:ext uri="{FF2B5EF4-FFF2-40B4-BE49-F238E27FC236}">
                <a16:creationId xmlns:a16="http://schemas.microsoft.com/office/drawing/2014/main" id="{5E749227-B046-668A-49A7-D1B1271F9208}"/>
              </a:ext>
            </a:extLst>
          </p:cNvPr>
          <p:cNvSpPr>
            <a:spLocks noGrp="1"/>
          </p:cNvSpPr>
          <p:nvPr>
            <p:ph sz="half" idx="2"/>
          </p:nvPr>
        </p:nvSpPr>
        <p:spPr>
          <a:xfrm>
            <a:off x="926939" y="1690688"/>
            <a:ext cx="10515600" cy="3705453"/>
          </a:xfrm>
        </p:spPr>
        <p:txBody>
          <a:bodyPr rtlCol="0">
            <a:normAutofit fontScale="77500" lnSpcReduction="20000"/>
          </a:bodyPr>
          <a:lstStyle/>
          <a:p>
            <a:pPr marL="0" indent="0">
              <a:buNone/>
              <a:defRPr/>
            </a:pPr>
            <a:r>
              <a:rPr lang="en-GB" sz="3400" b="1" dirty="0">
                <a:solidFill>
                  <a:srgbClr val="0070C0"/>
                </a:solidFill>
              </a:rPr>
              <a:t>Part 1</a:t>
            </a:r>
          </a:p>
          <a:p>
            <a:pPr marL="0" indent="0">
              <a:lnSpc>
                <a:spcPct val="120000"/>
              </a:lnSpc>
              <a:buNone/>
              <a:defRPr/>
            </a:pPr>
            <a:r>
              <a:rPr lang="en-GB" sz="3400" b="1" i="1" dirty="0">
                <a:solidFill>
                  <a:srgbClr val="0070C0"/>
                </a:solidFill>
                <a:latin typeface="Arial" panose="020B0604020202020204" pitchFamily="34" charset="0"/>
                <a:cs typeface="Arial" panose="020B0604020202020204" pitchFamily="34" charset="0"/>
              </a:rPr>
              <a:t>Part 1 – Evidence collected as part of John Muir Award </a:t>
            </a:r>
          </a:p>
          <a:p>
            <a:pPr marL="0" indent="0">
              <a:lnSpc>
                <a:spcPct val="120000"/>
              </a:lnSpc>
              <a:buNone/>
              <a:defRPr/>
            </a:pPr>
            <a:r>
              <a:rPr lang="en-GB" sz="3400" i="1" dirty="0">
                <a:solidFill>
                  <a:srgbClr val="0070C0"/>
                </a:solidFill>
                <a:latin typeface="Arial" panose="020B0604020202020204" pitchFamily="34" charset="0"/>
                <a:cs typeface="Arial" panose="020B0604020202020204" pitchFamily="34" charset="0"/>
              </a:rPr>
              <a:t>Using guidance in lectures and from the John Muir Society undertake an experience that supports the John Muir Award. Keep the evidence you collect, including any photographs, scrap books, writing and video clips to support Part 2 of the assignment.  The John Muir evidence can be saved onto one drive, or be made accessible on Turnitin or as artefacts. This will be discussed in lectures.</a:t>
            </a:r>
          </a:p>
          <a:p>
            <a:pPr marL="0" indent="0">
              <a:buNone/>
              <a:defRPr/>
            </a:pPr>
            <a:endParaRPr lang="en-GB" b="1"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3EB3F03D-1F81-FC2A-7453-23F5DE7FE985}"/>
              </a:ext>
            </a:extLst>
          </p:cNvPr>
          <p:cNvSpPr>
            <a:spLocks noGrp="1"/>
          </p:cNvSpPr>
          <p:nvPr>
            <p:ph sz="half" idx="2"/>
          </p:nvPr>
        </p:nvSpPr>
        <p:spPr>
          <a:xfrm>
            <a:off x="913365" y="399752"/>
            <a:ext cx="9839515" cy="5017200"/>
          </a:xfrm>
        </p:spPr>
        <p:txBody>
          <a:bodyPr rtlCol="0">
            <a:normAutofit fontScale="32500" lnSpcReduction="20000"/>
          </a:bodyPr>
          <a:lstStyle/>
          <a:p>
            <a:pPr marL="0" indent="0">
              <a:lnSpc>
                <a:spcPct val="120000"/>
              </a:lnSpc>
              <a:buNone/>
              <a:defRPr/>
            </a:pPr>
            <a:r>
              <a:rPr lang="en-GB" sz="6400" b="1" i="1" dirty="0">
                <a:solidFill>
                  <a:srgbClr val="0070C0"/>
                </a:solidFill>
                <a:latin typeface="Arial" panose="020B0604020202020204" pitchFamily="34" charset="0"/>
                <a:cs typeface="Arial" panose="020B0604020202020204" pitchFamily="34" charset="0"/>
              </a:rPr>
              <a:t>Part 2</a:t>
            </a:r>
          </a:p>
          <a:p>
            <a:pPr marL="0" indent="0">
              <a:lnSpc>
                <a:spcPct val="120000"/>
              </a:lnSpc>
              <a:buNone/>
              <a:defRPr/>
            </a:pPr>
            <a:r>
              <a:rPr lang="en-GB" sz="6400" b="1" i="1" dirty="0">
                <a:solidFill>
                  <a:srgbClr val="0070C0"/>
                </a:solidFill>
                <a:latin typeface="Arial" panose="020B0604020202020204" pitchFamily="34" charset="0"/>
                <a:cs typeface="Arial" panose="020B0604020202020204" pitchFamily="34" charset="0"/>
              </a:rPr>
              <a:t>Part 2- Reflection and Evaluation</a:t>
            </a:r>
          </a:p>
          <a:p>
            <a:pPr marL="0" indent="0">
              <a:lnSpc>
                <a:spcPct val="120000"/>
              </a:lnSpc>
              <a:buNone/>
              <a:defRPr/>
            </a:pPr>
            <a:r>
              <a:rPr lang="en-GB" sz="6400" b="1" i="1" dirty="0">
                <a:solidFill>
                  <a:srgbClr val="0070C0"/>
                </a:solidFill>
                <a:latin typeface="Arial" panose="020B0604020202020204" pitchFamily="34" charset="0"/>
                <a:cs typeface="Arial" panose="020B0604020202020204" pitchFamily="34" charset="0"/>
              </a:rPr>
              <a:t>20 minute presentation broken down as below: </a:t>
            </a:r>
          </a:p>
          <a:p>
            <a:pPr>
              <a:lnSpc>
                <a:spcPct val="120000"/>
              </a:lnSpc>
              <a:defRPr/>
            </a:pPr>
            <a:r>
              <a:rPr lang="en-GB" sz="6400" b="1" i="1" dirty="0">
                <a:solidFill>
                  <a:srgbClr val="0070C0"/>
                </a:solidFill>
                <a:latin typeface="Arial" panose="020B0604020202020204" pitchFamily="34" charset="0"/>
                <a:cs typeface="Arial" panose="020B0604020202020204" pitchFamily="34" charset="0"/>
              </a:rPr>
              <a:t>5 minutes</a:t>
            </a:r>
          </a:p>
          <a:p>
            <a:pPr marL="0" indent="0">
              <a:lnSpc>
                <a:spcPct val="120000"/>
              </a:lnSpc>
              <a:buNone/>
              <a:defRPr/>
            </a:pPr>
            <a:r>
              <a:rPr lang="en-GB" sz="6400" i="1" dirty="0">
                <a:solidFill>
                  <a:srgbClr val="0070C0"/>
                </a:solidFill>
                <a:latin typeface="Arial" panose="020B0604020202020204" pitchFamily="34" charset="0"/>
                <a:cs typeface="Arial" panose="020B0604020202020204" pitchFamily="34" charset="0"/>
              </a:rPr>
              <a:t>Introduce and reflect upon your experience in part 1 to illustrate how it supported you develop your own understanding and practical engagement with sustainability issues and discourse. </a:t>
            </a:r>
            <a:endParaRPr lang="en-GB" sz="6400" b="1" i="1" dirty="0">
              <a:solidFill>
                <a:srgbClr val="0070C0"/>
              </a:solidFill>
              <a:latin typeface="Arial" panose="020B0604020202020204" pitchFamily="34" charset="0"/>
              <a:cs typeface="Arial" panose="020B0604020202020204" pitchFamily="34" charset="0"/>
            </a:endParaRPr>
          </a:p>
          <a:p>
            <a:pPr>
              <a:lnSpc>
                <a:spcPct val="120000"/>
              </a:lnSpc>
              <a:defRPr/>
            </a:pPr>
            <a:r>
              <a:rPr lang="en-GB" sz="6400" b="1" i="1" dirty="0">
                <a:solidFill>
                  <a:srgbClr val="0070C0"/>
                </a:solidFill>
                <a:latin typeface="Arial" panose="020B0604020202020204" pitchFamily="34" charset="0"/>
                <a:cs typeface="Arial" panose="020B0604020202020204" pitchFamily="34" charset="0"/>
              </a:rPr>
              <a:t>15 minutes</a:t>
            </a:r>
          </a:p>
          <a:p>
            <a:pPr marL="0" indent="0">
              <a:lnSpc>
                <a:spcPct val="120000"/>
              </a:lnSpc>
              <a:buNone/>
              <a:defRPr/>
            </a:pPr>
            <a:r>
              <a:rPr lang="en-GB" sz="6400" i="1" dirty="0">
                <a:solidFill>
                  <a:srgbClr val="0070C0"/>
                </a:solidFill>
                <a:latin typeface="Arial" panose="020B0604020202020204" pitchFamily="34" charset="0"/>
                <a:cs typeface="Arial" panose="020B0604020202020204" pitchFamily="34" charset="0"/>
              </a:rPr>
              <a:t>Critically evaluate how undertaking experiences such as those in part 1 could support the philosophy and principles of early childhood education for sustainability. This section must include detailed evidence from the literature you have read, including theory, policy and research articles.</a:t>
            </a:r>
          </a:p>
          <a:p>
            <a:pPr>
              <a:lnSpc>
                <a:spcPct val="120000"/>
              </a:lnSpc>
              <a:defRPr/>
            </a:pPr>
            <a:endParaRPr lang="en-GB" sz="5400" dirty="0">
              <a:latin typeface="Arial" panose="020B0604020202020204" pitchFamily="34" charset="0"/>
              <a:cs typeface="Arial" panose="020B0604020202020204" pitchFamily="34" charset="0"/>
            </a:endParaRPr>
          </a:p>
          <a:p>
            <a:pPr>
              <a:lnSpc>
                <a:spcPct val="120000"/>
              </a:lnSpc>
              <a:defRPr/>
            </a:pPr>
            <a:endParaRPr lang="en-GB" dirty="0"/>
          </a:p>
          <a:p>
            <a:pPr>
              <a:defRPr/>
            </a:pP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8AC631D1-0306-C565-034C-B34C3A542D86}"/>
              </a:ext>
            </a:extLst>
          </p:cNvPr>
          <p:cNvSpPr>
            <a:spLocks noGrp="1" noChangeArrowheads="1"/>
          </p:cNvSpPr>
          <p:nvPr>
            <p:ph type="title"/>
          </p:nvPr>
        </p:nvSpPr>
        <p:spPr/>
        <p:txBody>
          <a:bodyPr rtlCol="0">
            <a:normAutofit/>
          </a:bodyPr>
          <a:lstStyle/>
          <a:p>
            <a:pPr>
              <a:defRPr/>
            </a:pPr>
            <a:r>
              <a:rPr lang="en-GB" altLang="en-US" i="1" dirty="0">
                <a:solidFill>
                  <a:srgbClr val="0070C0"/>
                </a:solidFill>
              </a:rPr>
              <a:t>Lecture 1</a:t>
            </a:r>
          </a:p>
        </p:txBody>
      </p:sp>
      <p:sp>
        <p:nvSpPr>
          <p:cNvPr id="4099" name="Rectangle 3">
            <a:extLst>
              <a:ext uri="{FF2B5EF4-FFF2-40B4-BE49-F238E27FC236}">
                <a16:creationId xmlns:a16="http://schemas.microsoft.com/office/drawing/2014/main" id="{D610A77F-B4CE-B7EF-CF22-E89861BA55F9}"/>
              </a:ext>
            </a:extLst>
          </p:cNvPr>
          <p:cNvSpPr>
            <a:spLocks noGrp="1" noChangeArrowheads="1"/>
          </p:cNvSpPr>
          <p:nvPr>
            <p:ph sz="half" idx="1"/>
          </p:nvPr>
        </p:nvSpPr>
        <p:spPr>
          <a:xfrm>
            <a:off x="838200" y="1854262"/>
            <a:ext cx="10296646" cy="3989387"/>
          </a:xfrm>
        </p:spPr>
        <p:txBody>
          <a:bodyPr/>
          <a:lstStyle/>
          <a:p>
            <a:pPr eaLnBrk="1" hangingPunct="1"/>
            <a:r>
              <a:rPr lang="en-GB" altLang="en-US" sz="3600" i="1" dirty="0">
                <a:solidFill>
                  <a:srgbClr val="0070C0"/>
                </a:solidFill>
              </a:rPr>
              <a:t>How would you describe sustainability and global citizenship?</a:t>
            </a:r>
          </a:p>
          <a:p>
            <a:pPr eaLnBrk="1" hangingPunct="1"/>
            <a:endParaRPr lang="en-GB" altLang="en-US" sz="2400" dirty="0"/>
          </a:p>
          <a:p>
            <a:pPr eaLnBrk="1" hangingPunct="1"/>
            <a:endParaRPr lang="en-GB" altLang="en-US" sz="2400" dirty="0"/>
          </a:p>
          <a:p>
            <a:pPr eaLnBrk="1" hangingPunct="1">
              <a:buFontTx/>
              <a:buNone/>
            </a:pPr>
            <a:endParaRPr lang="en-GB"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5155AA5B-CA6B-F2E2-B0D1-000AA4AB16CC}"/>
              </a:ext>
            </a:extLst>
          </p:cNvPr>
          <p:cNvSpPr>
            <a:spLocks noGrp="1" noChangeArrowheads="1"/>
          </p:cNvSpPr>
          <p:nvPr>
            <p:ph type="title"/>
          </p:nvPr>
        </p:nvSpPr>
        <p:spPr>
          <a:xfrm>
            <a:off x="2292350" y="585788"/>
            <a:ext cx="7289800" cy="1498600"/>
          </a:xfrm>
        </p:spPr>
        <p:txBody>
          <a:bodyPr/>
          <a:lstStyle/>
          <a:p>
            <a:pPr>
              <a:defRPr/>
            </a:pPr>
            <a:r>
              <a:rPr lang="en-GB" altLang="en-US">
                <a:solidFill>
                  <a:schemeClr val="tx1">
                    <a:lumMod val="95000"/>
                    <a:lumOff val="5000"/>
                  </a:schemeClr>
                </a:solidFill>
              </a:rPr>
              <a:t> Assignments / </a:t>
            </a:r>
            <a:r>
              <a:rPr lang="en-GB" altLang="en-US" i="1">
                <a:solidFill>
                  <a:srgbClr val="0070C0"/>
                </a:solidFill>
              </a:rPr>
              <a:t>Aseiniadau</a:t>
            </a:r>
          </a:p>
        </p:txBody>
      </p:sp>
      <p:sp>
        <p:nvSpPr>
          <p:cNvPr id="40963" name="Rectangle 3">
            <a:extLst>
              <a:ext uri="{FF2B5EF4-FFF2-40B4-BE49-F238E27FC236}">
                <a16:creationId xmlns:a16="http://schemas.microsoft.com/office/drawing/2014/main" id="{BD32A26F-6D5E-AFAD-053C-AD4DA5345496}"/>
              </a:ext>
            </a:extLst>
          </p:cNvPr>
          <p:cNvSpPr>
            <a:spLocks noGrp="1" noChangeArrowheads="1"/>
          </p:cNvSpPr>
          <p:nvPr>
            <p:ph sz="half" idx="1"/>
          </p:nvPr>
        </p:nvSpPr>
        <p:spPr>
          <a:xfrm>
            <a:off x="2292351" y="2286001"/>
            <a:ext cx="3565525" cy="4022725"/>
          </a:xfrm>
        </p:spPr>
        <p:txBody>
          <a:bodyPr rtlCol="0">
            <a:normAutofit/>
          </a:bodyPr>
          <a:lstStyle/>
          <a:p>
            <a:pPr marL="91440" indent="-91440">
              <a:defRPr/>
            </a:pPr>
            <a:r>
              <a:rPr lang="en-GB" altLang="en-US" dirty="0"/>
              <a:t>50% Article</a:t>
            </a:r>
          </a:p>
          <a:p>
            <a:pPr marL="91440" indent="-91440">
              <a:buNone/>
              <a:defRPr/>
            </a:pPr>
            <a:r>
              <a:rPr lang="en-GB" altLang="en-US" dirty="0"/>
              <a:t>3000 words</a:t>
            </a:r>
          </a:p>
          <a:p>
            <a:pPr marL="91440" indent="-91440">
              <a:defRPr/>
            </a:pPr>
            <a:endParaRPr lang="en-GB" altLang="en-US" dirty="0"/>
          </a:p>
          <a:p>
            <a:pPr marL="91440" indent="-91440">
              <a:defRPr/>
            </a:pPr>
            <a:r>
              <a:rPr lang="en-GB" altLang="en-US" dirty="0"/>
              <a:t>50% Academic Poster</a:t>
            </a:r>
          </a:p>
          <a:p>
            <a:pPr marL="0" indent="0">
              <a:buNone/>
              <a:defRPr/>
            </a:pPr>
            <a:r>
              <a:rPr lang="en-GB" altLang="en-US" dirty="0"/>
              <a:t>(group) with group discussion 20 minutes.</a:t>
            </a:r>
          </a:p>
        </p:txBody>
      </p:sp>
      <p:sp>
        <p:nvSpPr>
          <p:cNvPr id="27652" name="Rectangle 4">
            <a:extLst>
              <a:ext uri="{FF2B5EF4-FFF2-40B4-BE49-F238E27FC236}">
                <a16:creationId xmlns:a16="http://schemas.microsoft.com/office/drawing/2014/main" id="{D4635237-CFB3-1639-1DC5-FE706D89B5A9}"/>
              </a:ext>
            </a:extLst>
          </p:cNvPr>
          <p:cNvSpPr>
            <a:spLocks noGrp="1"/>
          </p:cNvSpPr>
          <p:nvPr>
            <p:ph sz="half" idx="2"/>
          </p:nvPr>
        </p:nvSpPr>
        <p:spPr>
          <a:xfrm>
            <a:off x="6172200" y="1484314"/>
            <a:ext cx="4038600" cy="4611687"/>
          </a:xfrm>
        </p:spPr>
        <p:txBody>
          <a:bodyPr/>
          <a:lstStyle/>
          <a:p>
            <a:pPr eaLnBrk="1" hangingPunct="1"/>
            <a:r>
              <a:rPr lang="en-GB" altLang="en-US" i="1">
                <a:solidFill>
                  <a:srgbClr val="0070C0"/>
                </a:solidFill>
              </a:rPr>
              <a:t>50% Erthygl</a:t>
            </a:r>
          </a:p>
          <a:p>
            <a:pPr eaLnBrk="1" hangingPunct="1">
              <a:buFontTx/>
              <a:buNone/>
            </a:pPr>
            <a:r>
              <a:rPr lang="en-GB" altLang="en-US" i="1">
                <a:solidFill>
                  <a:srgbClr val="0070C0"/>
                </a:solidFill>
              </a:rPr>
              <a:t>3000 o eiriau</a:t>
            </a:r>
          </a:p>
          <a:p>
            <a:pPr eaLnBrk="1" hangingPunct="1">
              <a:buFontTx/>
              <a:buNone/>
            </a:pPr>
            <a:endParaRPr lang="en-GB" altLang="en-US" i="1">
              <a:solidFill>
                <a:srgbClr val="0070C0"/>
              </a:solidFill>
            </a:endParaRPr>
          </a:p>
          <a:p>
            <a:pPr eaLnBrk="1" hangingPunct="1"/>
            <a:r>
              <a:rPr lang="en-GB" altLang="en-US" i="1">
                <a:solidFill>
                  <a:srgbClr val="0070C0"/>
                </a:solidFill>
              </a:rPr>
              <a:t>50% Poster </a:t>
            </a:r>
            <a:r>
              <a:rPr lang="cy-GB" altLang="en-US" i="1">
                <a:solidFill>
                  <a:srgbClr val="0070C0"/>
                </a:solidFill>
              </a:rPr>
              <a:t>(grŵp) Academaidd gyda trafodaeth grŵp 20 munud.</a:t>
            </a:r>
          </a:p>
        </p:txBody>
      </p:sp>
      <p:pic>
        <p:nvPicPr>
          <p:cNvPr id="27653" name="Picture 1">
            <a:extLst>
              <a:ext uri="{FF2B5EF4-FFF2-40B4-BE49-F238E27FC236}">
                <a16:creationId xmlns:a16="http://schemas.microsoft.com/office/drawing/2014/main" id="{2CC137A9-F0F3-B1B1-3B3C-2B9AB23A3A2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428750" y="-819150"/>
            <a:ext cx="9334500" cy="849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294269C5-E5F1-2953-B685-13FC105AFB75}"/>
              </a:ext>
            </a:extLst>
          </p:cNvPr>
          <p:cNvSpPr>
            <a:spLocks noGrp="1"/>
          </p:cNvSpPr>
          <p:nvPr>
            <p:ph type="title"/>
          </p:nvPr>
        </p:nvSpPr>
        <p:spPr>
          <a:xfrm>
            <a:off x="2292350" y="585788"/>
            <a:ext cx="7289800" cy="1498600"/>
          </a:xfrm>
        </p:spPr>
        <p:txBody>
          <a:bodyPr/>
          <a:lstStyle/>
          <a:p>
            <a:pPr>
              <a:defRPr/>
            </a:pPr>
            <a:endParaRPr lang="en-US" altLang="en-US">
              <a:solidFill>
                <a:schemeClr val="tx1">
                  <a:lumMod val="95000"/>
                  <a:lumOff val="5000"/>
                </a:schemeClr>
              </a:solidFill>
            </a:endParaRPr>
          </a:p>
        </p:txBody>
      </p:sp>
      <p:pic>
        <p:nvPicPr>
          <p:cNvPr id="29699" name="Content Placeholder 4">
            <a:extLst>
              <a:ext uri="{FF2B5EF4-FFF2-40B4-BE49-F238E27FC236}">
                <a16:creationId xmlns:a16="http://schemas.microsoft.com/office/drawing/2014/main" id="{F6D6AEB4-81F9-D5E1-0DE3-2B7D276AF29E}"/>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1703389" y="115888"/>
            <a:ext cx="9217025" cy="6481762"/>
          </a:xfr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4">
            <a:extLst>
              <a:ext uri="{FF2B5EF4-FFF2-40B4-BE49-F238E27FC236}">
                <a16:creationId xmlns:a16="http://schemas.microsoft.com/office/drawing/2014/main" id="{A982B9A0-9297-320E-2342-13F4DE9C8A63}"/>
              </a:ext>
            </a:extLst>
          </p:cNvPr>
          <p:cNvSpPr>
            <a:spLocks noGrp="1" noChangeArrowheads="1"/>
          </p:cNvSpPr>
          <p:nvPr>
            <p:ph type="title"/>
          </p:nvPr>
        </p:nvSpPr>
        <p:spPr>
          <a:xfrm>
            <a:off x="838200" y="365126"/>
            <a:ext cx="10515600" cy="783318"/>
          </a:xfrm>
        </p:spPr>
        <p:txBody>
          <a:bodyPr rtlCol="0">
            <a:normAutofit/>
          </a:bodyPr>
          <a:lstStyle/>
          <a:p>
            <a:pPr>
              <a:defRPr/>
            </a:pPr>
            <a:r>
              <a:rPr lang="en-GB" altLang="en-US" dirty="0">
                <a:solidFill>
                  <a:schemeClr val="tx1">
                    <a:lumMod val="95000"/>
                    <a:lumOff val="5000"/>
                  </a:schemeClr>
                </a:solidFill>
              </a:rPr>
              <a:t>The Background</a:t>
            </a:r>
            <a:endParaRPr lang="en-GB" altLang="en-US" i="1" dirty="0">
              <a:solidFill>
                <a:srgbClr val="0070C0"/>
              </a:solidFill>
            </a:endParaRPr>
          </a:p>
        </p:txBody>
      </p:sp>
      <p:sp>
        <p:nvSpPr>
          <p:cNvPr id="16387" name="Rectangle 5">
            <a:extLst>
              <a:ext uri="{FF2B5EF4-FFF2-40B4-BE49-F238E27FC236}">
                <a16:creationId xmlns:a16="http://schemas.microsoft.com/office/drawing/2014/main" id="{FB3BD3E0-B671-017A-E553-18EC58FD4494}"/>
              </a:ext>
            </a:extLst>
          </p:cNvPr>
          <p:cNvSpPr>
            <a:spLocks noGrp="1" noChangeArrowheads="1"/>
          </p:cNvSpPr>
          <p:nvPr>
            <p:ph idx="1"/>
          </p:nvPr>
        </p:nvSpPr>
        <p:spPr>
          <a:xfrm>
            <a:off x="1083128" y="1104900"/>
            <a:ext cx="9007929" cy="4653643"/>
          </a:xfrm>
        </p:spPr>
        <p:txBody>
          <a:bodyPr rtlCol="0">
            <a:normAutofit fontScale="92500" lnSpcReduction="20000"/>
          </a:bodyPr>
          <a:lstStyle/>
          <a:p>
            <a:pPr marL="0" indent="0">
              <a:buNone/>
              <a:defRPr/>
            </a:pPr>
            <a:r>
              <a:rPr lang="en-GB" altLang="en-US" sz="2300" b="1" dirty="0">
                <a:latin typeface="Arial" panose="020B0604020202020204" pitchFamily="34" charset="0"/>
                <a:cs typeface="Arial" panose="020B0604020202020204" pitchFamily="34" charset="0"/>
              </a:rPr>
              <a:t>Rachael Carson- </a:t>
            </a:r>
          </a:p>
          <a:p>
            <a:pPr marL="91440" indent="-91440">
              <a:defRPr/>
            </a:pPr>
            <a:r>
              <a:rPr lang="en-GB" altLang="en-US" sz="2300" dirty="0">
                <a:latin typeface="Arial" panose="020B0604020202020204" pitchFamily="34" charset="0"/>
                <a:cs typeface="Arial" panose="020B0604020202020204" pitchFamily="34" charset="0"/>
              </a:rPr>
              <a:t>Silent Spring- a significant book that made links between environmental damage and human well-being.</a:t>
            </a:r>
            <a:endParaRPr lang="en-GB" sz="2300" dirty="0">
              <a:solidFill>
                <a:srgbClr val="0070C0"/>
              </a:solidFill>
              <a:latin typeface="Arial" panose="020B0604020202020204" pitchFamily="34" charset="0"/>
              <a:cs typeface="Arial" panose="020B0604020202020204" pitchFamily="34" charset="0"/>
            </a:endParaRPr>
          </a:p>
          <a:p>
            <a:pPr marL="91440" indent="-91440">
              <a:defRPr/>
            </a:pPr>
            <a:r>
              <a:rPr lang="en-GB" sz="2300" b="1" dirty="0">
                <a:latin typeface="Arial" panose="020B0604020202020204" pitchFamily="34" charset="0"/>
                <a:cs typeface="Arial" panose="020B0604020202020204" pitchFamily="34" charset="0"/>
              </a:rPr>
              <a:t>Joni Mitchell-‘Paved Paradise, Put Up a Parking Lot’</a:t>
            </a:r>
            <a:br>
              <a:rPr lang="en-GB" sz="2300" b="1" u="sng" dirty="0">
                <a:latin typeface="Arial" panose="020B0604020202020204" pitchFamily="34" charset="0"/>
                <a:cs typeface="Arial" panose="020B0604020202020204" pitchFamily="34" charset="0"/>
              </a:rPr>
            </a:br>
            <a:r>
              <a:rPr lang="en-GB" sz="2300" dirty="0">
                <a:latin typeface="Arial" panose="020B0604020202020204" pitchFamily="34" charset="0"/>
                <a:cs typeface="Arial" panose="020B0604020202020204" pitchFamily="34" charset="0"/>
                <a:hlinkClick r:id="rId3"/>
              </a:rPr>
              <a:t>https://www.youtube.com/watch?v=2595abcvh2M</a:t>
            </a:r>
            <a:endParaRPr lang="en-GB" sz="2300" u="sng" kern="0" dirty="0">
              <a:latin typeface="Arial" panose="020B0604020202020204" pitchFamily="34" charset="0"/>
              <a:cs typeface="Arial" panose="020B0604020202020204" pitchFamily="34" charset="0"/>
              <a:hlinkClick r:id="rId4"/>
            </a:endParaRPr>
          </a:p>
          <a:p>
            <a:pPr marL="91440" indent="-91440">
              <a:defRPr/>
            </a:pPr>
            <a:r>
              <a:rPr lang="en-GB" sz="2300" b="1" kern="0" dirty="0">
                <a:latin typeface="Arial" panose="020B0604020202020204" pitchFamily="34" charset="0"/>
                <a:cs typeface="Arial" panose="020B0604020202020204" pitchFamily="34" charset="0"/>
              </a:rPr>
              <a:t>Iolo Williams</a:t>
            </a:r>
            <a:endParaRPr lang="en-GB" sz="2300" b="1" kern="0" dirty="0">
              <a:latin typeface="Arial" panose="020B0604020202020204" pitchFamily="34" charset="0"/>
              <a:cs typeface="Arial" panose="020B0604020202020204" pitchFamily="34" charset="0"/>
              <a:hlinkClick r:id="rId4"/>
            </a:endParaRPr>
          </a:p>
          <a:p>
            <a:pPr marL="0" indent="0">
              <a:buNone/>
              <a:defRPr/>
            </a:pPr>
            <a:r>
              <a:rPr lang="en-GB" sz="2300" dirty="0">
                <a:latin typeface="Arial" panose="020B0604020202020204" pitchFamily="34" charset="0"/>
                <a:cs typeface="Arial" panose="020B0604020202020204" pitchFamily="34" charset="0"/>
                <a:hlinkClick r:id="rId5"/>
              </a:rPr>
              <a:t>https://www.youtube.com/watch?v=FnJQjtvngqA</a:t>
            </a:r>
            <a:endParaRPr lang="en-GB" sz="2300" b="1" kern="0" dirty="0">
              <a:solidFill>
                <a:srgbClr val="0000FF"/>
              </a:solidFill>
              <a:latin typeface="Arial" panose="020B0604020202020204" pitchFamily="34" charset="0"/>
              <a:cs typeface="Arial" panose="020B0604020202020204" pitchFamily="34" charset="0"/>
            </a:endParaRPr>
          </a:p>
          <a:p>
            <a:pPr marL="0" indent="0">
              <a:buNone/>
              <a:defRPr/>
            </a:pPr>
            <a:r>
              <a:rPr lang="en-GB" sz="2300" b="1" kern="0" dirty="0" err="1">
                <a:latin typeface="Arial" panose="020B0604020202020204" pitchFamily="34" charset="0"/>
                <a:cs typeface="Arial" panose="020B0604020202020204" pitchFamily="34" charset="0"/>
              </a:rPr>
              <a:t>Materion</a:t>
            </a:r>
            <a:r>
              <a:rPr lang="en-GB" sz="2300" b="1" kern="0" dirty="0">
                <a:latin typeface="Arial" panose="020B0604020202020204" pitchFamily="34" charset="0"/>
                <a:cs typeface="Arial" panose="020B0604020202020204" pitchFamily="34" charset="0"/>
              </a:rPr>
              <a:t> </a:t>
            </a:r>
            <a:r>
              <a:rPr lang="en-GB" sz="2300" b="1" kern="0" dirty="0" err="1">
                <a:latin typeface="Arial" panose="020B0604020202020204" pitchFamily="34" charset="0"/>
                <a:cs typeface="Arial" panose="020B0604020202020204" pitchFamily="34" charset="0"/>
              </a:rPr>
              <a:t>Amgylcheddol</a:t>
            </a:r>
            <a:r>
              <a:rPr lang="en-GB" sz="2300" b="1" kern="0" dirty="0">
                <a:latin typeface="Arial" panose="020B0604020202020204" pitchFamily="34" charset="0"/>
                <a:cs typeface="Arial" panose="020B0604020202020204" pitchFamily="34" charset="0"/>
              </a:rPr>
              <a:t> / Environmental issues</a:t>
            </a:r>
          </a:p>
          <a:p>
            <a:pPr marL="0" indent="0">
              <a:buNone/>
              <a:defRPr/>
            </a:pPr>
            <a:r>
              <a:rPr lang="en-GB" sz="2300" dirty="0">
                <a:hlinkClick r:id="rId6"/>
              </a:rPr>
              <a:t>https://earth.org/the-biggest-environmental-problems-of-our-lifetime/</a:t>
            </a:r>
            <a:endParaRPr lang="en-GB" sz="2300" dirty="0"/>
          </a:p>
          <a:p>
            <a:pPr marL="0" indent="0">
              <a:buNone/>
              <a:defRPr/>
            </a:pPr>
            <a:r>
              <a:rPr lang="en-GB" sz="2300" b="1" kern="0" dirty="0">
                <a:latin typeface="Arial" panose="020B0604020202020204" pitchFamily="34" charset="0"/>
                <a:cs typeface="Arial" panose="020B0604020202020204" pitchFamily="34" charset="0"/>
              </a:rPr>
              <a:t>The Story of Stuff</a:t>
            </a:r>
          </a:p>
          <a:p>
            <a:pPr marL="0" indent="0">
              <a:buNone/>
              <a:defRPr/>
            </a:pPr>
            <a:r>
              <a:rPr lang="en-GB" sz="2300" kern="0" dirty="0">
                <a:solidFill>
                  <a:srgbClr val="0070C0"/>
                </a:solidFill>
                <a:latin typeface="Arial" panose="020B0604020202020204" pitchFamily="34" charset="0"/>
                <a:cs typeface="Arial" panose="020B0604020202020204" pitchFamily="34" charset="0"/>
                <a:hlinkClick r:id="rId7"/>
              </a:rPr>
              <a:t>http://storyofstuff.org/movies/story-of-stuff/</a:t>
            </a:r>
            <a:endParaRPr lang="en-GB" sz="2300" kern="0" dirty="0">
              <a:solidFill>
                <a:srgbClr val="0070C0"/>
              </a:solidFill>
              <a:latin typeface="Arial" panose="020B0604020202020204" pitchFamily="34" charset="0"/>
              <a:cs typeface="Arial" panose="020B0604020202020204" pitchFamily="34" charset="0"/>
            </a:endParaRPr>
          </a:p>
          <a:p>
            <a:pPr marL="0" indent="0">
              <a:buNone/>
              <a:defRPr/>
            </a:pPr>
            <a:r>
              <a:rPr lang="en-GB" sz="2300" b="1" kern="0" dirty="0">
                <a:latin typeface="Arial" panose="020B0604020202020204" pitchFamily="34" charset="0"/>
                <a:cs typeface="Arial" panose="020B0604020202020204" pitchFamily="34" charset="0"/>
              </a:rPr>
              <a:t>Population Growth</a:t>
            </a:r>
          </a:p>
          <a:p>
            <a:pPr marL="0" indent="0">
              <a:buNone/>
              <a:defRPr/>
            </a:pPr>
            <a:r>
              <a:rPr lang="en-GB" sz="2300" dirty="0">
                <a:hlinkClick r:id="rId8"/>
              </a:rPr>
              <a:t>https://www.worldometers.info/world-population/</a:t>
            </a:r>
            <a:endParaRPr lang="en-GB" sz="2300" dirty="0"/>
          </a:p>
          <a:p>
            <a:pPr marL="0" indent="0">
              <a:buNone/>
              <a:defRPr/>
            </a:pPr>
            <a:endParaRPr lang="en-GB" sz="1800" kern="0" dirty="0">
              <a:solidFill>
                <a:srgbClr val="0070C0"/>
              </a:solidFill>
              <a:latin typeface="Arial"/>
            </a:endParaRPr>
          </a:p>
          <a:p>
            <a:pPr marL="91440" indent="-91440">
              <a:defRPr/>
            </a:pPr>
            <a:endParaRPr lang="en-GB" sz="1800" kern="0" dirty="0">
              <a:solidFill>
                <a:srgbClr val="0070C0"/>
              </a:solidFill>
              <a:latin typeface="Arial"/>
            </a:endParaRPr>
          </a:p>
          <a:p>
            <a:pPr marL="91440" indent="-91440">
              <a:defRPr/>
            </a:pPr>
            <a:endParaRPr lang="en-GB" sz="1800" kern="0" dirty="0">
              <a:solidFill>
                <a:srgbClr val="0070C0"/>
              </a:solidFill>
              <a:latin typeface="Arial"/>
            </a:endParaRPr>
          </a:p>
          <a:p>
            <a:pPr marL="91440" indent="-91440">
              <a:defRPr/>
            </a:pPr>
            <a:endParaRPr lang="en-GB" altLang="en-US" sz="1800" dirty="0"/>
          </a:p>
        </p:txBody>
      </p:sp>
      <p:sp>
        <p:nvSpPr>
          <p:cNvPr id="16388" name="Rectangle 6">
            <a:extLst>
              <a:ext uri="{FF2B5EF4-FFF2-40B4-BE49-F238E27FC236}">
                <a16:creationId xmlns:a16="http://schemas.microsoft.com/office/drawing/2014/main" id="{B8818BBC-79F5-507F-3015-2383B1DDDA33}"/>
              </a:ext>
            </a:extLst>
          </p:cNvPr>
          <p:cNvSpPr>
            <a:spLocks noGrp="1" noChangeArrowheads="1"/>
          </p:cNvSpPr>
          <p:nvPr>
            <p:ph sz="half" idx="4294967295"/>
          </p:nvPr>
        </p:nvSpPr>
        <p:spPr>
          <a:xfrm>
            <a:off x="9150350" y="2060575"/>
            <a:ext cx="1517650" cy="3341688"/>
          </a:xfrm>
        </p:spPr>
        <p:txBody>
          <a:bodyPr rtlCol="0">
            <a:normAutofit/>
          </a:bodyPr>
          <a:lstStyle/>
          <a:p>
            <a:pPr marL="0" indent="0">
              <a:buNone/>
              <a:defRPr/>
            </a:pPr>
            <a:endParaRPr lang="en-GB" altLang="en-US" i="1" dirty="0">
              <a:solidFill>
                <a:srgbClr val="0070C0"/>
              </a:solidFill>
            </a:endParaRPr>
          </a:p>
          <a:p>
            <a:pPr marL="91440" indent="-91440">
              <a:buClr>
                <a:srgbClr val="E3E3FF"/>
              </a:buClr>
              <a:buFontTx/>
              <a:buChar char="•"/>
              <a:defRPr/>
            </a:pPr>
            <a:endParaRPr lang="en-GB" sz="3200" kern="0" dirty="0">
              <a:solidFill>
                <a:srgbClr val="0070C0"/>
              </a:solidFill>
              <a:latin typeface="Arial"/>
            </a:endParaRPr>
          </a:p>
          <a:p>
            <a:pPr marL="0" indent="0">
              <a:buClr>
                <a:srgbClr val="E3E3FF"/>
              </a:buClr>
              <a:buNone/>
              <a:defRPr/>
            </a:pPr>
            <a:endParaRPr lang="en-GB" sz="3200" kern="0" dirty="0">
              <a:solidFill>
                <a:srgbClr val="FFFFFF"/>
              </a:solidFill>
              <a:latin typeface="Arial"/>
            </a:endParaRPr>
          </a:p>
          <a:p>
            <a:pPr marL="91440" indent="-91440">
              <a:defRPr/>
            </a:pPr>
            <a:endParaRPr lang="en-GB" altLang="en-US" i="1"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31C20ACC-17D3-BD44-FC45-4A61C3BFDEDF}"/>
              </a:ext>
            </a:extLst>
          </p:cNvPr>
          <p:cNvSpPr>
            <a:spLocks noGrp="1" noChangeArrowheads="1"/>
          </p:cNvSpPr>
          <p:nvPr>
            <p:ph type="title"/>
          </p:nvPr>
        </p:nvSpPr>
        <p:spPr/>
        <p:txBody>
          <a:bodyPr rtlCol="0">
            <a:normAutofit/>
          </a:bodyPr>
          <a:lstStyle/>
          <a:p>
            <a:pPr>
              <a:defRPr/>
            </a:pPr>
            <a:r>
              <a:rPr lang="en-GB" altLang="en-US" i="1" dirty="0">
                <a:solidFill>
                  <a:srgbClr val="0070C0"/>
                </a:solidFill>
              </a:rPr>
              <a:t>One earth</a:t>
            </a:r>
          </a:p>
        </p:txBody>
      </p:sp>
      <p:pic>
        <p:nvPicPr>
          <p:cNvPr id="33795" name="Picture 4" descr="Earth">
            <a:extLst>
              <a:ext uri="{FF2B5EF4-FFF2-40B4-BE49-F238E27FC236}">
                <a16:creationId xmlns:a16="http://schemas.microsoft.com/office/drawing/2014/main" id="{4F5D3B50-B489-65E4-6F1C-1689976D9317}"/>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4132264" y="1600201"/>
            <a:ext cx="3927475" cy="3916363"/>
          </a:xfrm>
          <a:extLs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48B65F1E-B8F3-E412-C290-FF2A4C889A73}"/>
              </a:ext>
            </a:extLst>
          </p:cNvPr>
          <p:cNvSpPr>
            <a:spLocks noGrp="1" noChangeArrowheads="1"/>
          </p:cNvSpPr>
          <p:nvPr>
            <p:ph type="title"/>
          </p:nvPr>
        </p:nvSpPr>
        <p:spPr/>
        <p:txBody>
          <a:bodyPr rtlCol="0">
            <a:normAutofit fontScale="90000"/>
          </a:bodyPr>
          <a:lstStyle/>
          <a:p>
            <a:pPr>
              <a:defRPr/>
            </a:pPr>
            <a:r>
              <a:rPr lang="en-GB" altLang="en-US" sz="3600" dirty="0">
                <a:solidFill>
                  <a:schemeClr val="tx1">
                    <a:lumMod val="95000"/>
                    <a:lumOff val="5000"/>
                  </a:schemeClr>
                </a:solidFill>
              </a:rPr>
              <a:t>Damaging our world? </a:t>
            </a:r>
            <a:br>
              <a:rPr lang="en-GB" altLang="en-US" sz="3600" i="1" dirty="0">
                <a:solidFill>
                  <a:srgbClr val="0070C0"/>
                </a:solidFill>
              </a:rPr>
            </a:br>
            <a:r>
              <a:rPr lang="en-GB" altLang="en-US" sz="3600" i="1" dirty="0">
                <a:solidFill>
                  <a:srgbClr val="0B148B"/>
                </a:solidFill>
              </a:rPr>
              <a:t>Consider some of the following?</a:t>
            </a:r>
            <a:br>
              <a:rPr lang="en-GB" altLang="en-US" sz="3600" i="1" dirty="0">
                <a:solidFill>
                  <a:srgbClr val="0B148B"/>
                </a:solidFill>
              </a:rPr>
            </a:br>
            <a:endParaRPr lang="en-GB" altLang="en-US" sz="3600" i="1" dirty="0">
              <a:solidFill>
                <a:srgbClr val="0B148B"/>
              </a:solidFill>
            </a:endParaRPr>
          </a:p>
        </p:txBody>
      </p:sp>
      <p:sp>
        <p:nvSpPr>
          <p:cNvPr id="33795" name="Rectangle 4">
            <a:extLst>
              <a:ext uri="{FF2B5EF4-FFF2-40B4-BE49-F238E27FC236}">
                <a16:creationId xmlns:a16="http://schemas.microsoft.com/office/drawing/2014/main" id="{09484ACC-D8DE-DAAE-6941-E36CC161BABC}"/>
              </a:ext>
            </a:extLst>
          </p:cNvPr>
          <p:cNvSpPr>
            <a:spLocks noGrp="1"/>
          </p:cNvSpPr>
          <p:nvPr>
            <p:ph sz="half" idx="1"/>
          </p:nvPr>
        </p:nvSpPr>
        <p:spPr>
          <a:xfrm>
            <a:off x="838200" y="1518034"/>
            <a:ext cx="4038600" cy="3989388"/>
          </a:xfrm>
        </p:spPr>
        <p:txBody>
          <a:bodyPr rtlCol="0">
            <a:normAutofit fontScale="85000" lnSpcReduction="20000"/>
          </a:bodyPr>
          <a:lstStyle/>
          <a:p>
            <a:pPr>
              <a:defRPr/>
            </a:pPr>
            <a:r>
              <a:rPr lang="en-GB" altLang="en-US" i="1" dirty="0">
                <a:solidFill>
                  <a:srgbClr val="0070C0"/>
                </a:solidFill>
              </a:rPr>
              <a:t>Climate Change</a:t>
            </a:r>
          </a:p>
          <a:p>
            <a:pPr>
              <a:defRPr/>
            </a:pPr>
            <a:r>
              <a:rPr lang="en-GB" altLang="en-US" i="1" dirty="0">
                <a:solidFill>
                  <a:srgbClr val="0070C0"/>
                </a:solidFill>
              </a:rPr>
              <a:t>Ozone layer</a:t>
            </a:r>
          </a:p>
          <a:p>
            <a:pPr>
              <a:defRPr/>
            </a:pPr>
            <a:r>
              <a:rPr lang="en-GB" altLang="en-US" i="1" dirty="0">
                <a:solidFill>
                  <a:srgbClr val="0070C0"/>
                </a:solidFill>
              </a:rPr>
              <a:t>Rainforest destruction</a:t>
            </a:r>
          </a:p>
          <a:p>
            <a:pPr>
              <a:defRPr/>
            </a:pPr>
            <a:r>
              <a:rPr lang="en-GB" altLang="en-US" i="1" dirty="0">
                <a:solidFill>
                  <a:srgbClr val="0070C0"/>
                </a:solidFill>
              </a:rPr>
              <a:t>Acid Rain</a:t>
            </a:r>
            <a:endParaRPr lang="cy-GB" altLang="en-US" i="1" dirty="0">
              <a:solidFill>
                <a:srgbClr val="0070C0"/>
              </a:solidFill>
            </a:endParaRPr>
          </a:p>
          <a:p>
            <a:pPr>
              <a:defRPr/>
            </a:pPr>
            <a:r>
              <a:rPr lang="en-GB" altLang="en-US" i="1" dirty="0">
                <a:solidFill>
                  <a:srgbClr val="0070C0"/>
                </a:solidFill>
              </a:rPr>
              <a:t>Poverty </a:t>
            </a:r>
          </a:p>
          <a:p>
            <a:pPr>
              <a:defRPr/>
            </a:pPr>
            <a:r>
              <a:rPr lang="en-GB" altLang="en-US" i="1" dirty="0">
                <a:solidFill>
                  <a:srgbClr val="0070C0"/>
                </a:solidFill>
              </a:rPr>
              <a:t>Colonialisation and imperialism</a:t>
            </a:r>
          </a:p>
          <a:p>
            <a:pPr>
              <a:defRPr/>
            </a:pPr>
            <a:r>
              <a:rPr lang="en-GB" altLang="en-US" i="1" dirty="0">
                <a:solidFill>
                  <a:srgbClr val="0070C0"/>
                </a:solidFill>
              </a:rPr>
              <a:t>Inequality</a:t>
            </a:r>
          </a:p>
          <a:p>
            <a:pPr>
              <a:defRPr/>
            </a:pPr>
            <a:r>
              <a:rPr lang="en-GB" altLang="en-US" i="1" dirty="0">
                <a:solidFill>
                  <a:srgbClr val="0070C0"/>
                </a:solidFill>
              </a:rPr>
              <a:t>Injustice and lack of human rights</a:t>
            </a:r>
          </a:p>
          <a:p>
            <a:pPr>
              <a:defRPr/>
            </a:pPr>
            <a:r>
              <a:rPr lang="en-GB" altLang="en-US" i="1" dirty="0">
                <a:solidFill>
                  <a:srgbClr val="0070C0"/>
                </a:solidFill>
              </a:rPr>
              <a:t>Plastic</a:t>
            </a:r>
          </a:p>
          <a:p>
            <a:pPr>
              <a:defRPr/>
            </a:pPr>
            <a:endParaRPr lang="en-GB" alt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FAA75-54C9-C1EC-FF25-5A672C45C9B9}"/>
              </a:ext>
            </a:extLst>
          </p:cNvPr>
          <p:cNvSpPr>
            <a:spLocks noGrp="1"/>
          </p:cNvSpPr>
          <p:nvPr>
            <p:ph type="title"/>
          </p:nvPr>
        </p:nvSpPr>
        <p:spPr>
          <a:xfrm>
            <a:off x="2292350" y="585788"/>
            <a:ext cx="7289800" cy="1498600"/>
          </a:xfrm>
        </p:spPr>
        <p:txBody>
          <a:bodyPr/>
          <a:lstStyle/>
          <a:p>
            <a:pPr>
              <a:defRPr/>
            </a:pPr>
            <a:r>
              <a:rPr lang="en-GB" dirty="0">
                <a:solidFill>
                  <a:schemeClr val="tx1">
                    <a:lumMod val="95000"/>
                    <a:lumOff val="5000"/>
                  </a:schemeClr>
                </a:solidFill>
              </a:rPr>
              <a:t>Plastic</a:t>
            </a:r>
            <a:endParaRPr lang="en-GB" i="1" dirty="0">
              <a:solidFill>
                <a:srgbClr val="0070C0"/>
              </a:solidFill>
            </a:endParaRPr>
          </a:p>
        </p:txBody>
      </p:sp>
      <p:sp>
        <p:nvSpPr>
          <p:cNvPr id="37891" name="Content Placeholder 2">
            <a:extLst>
              <a:ext uri="{FF2B5EF4-FFF2-40B4-BE49-F238E27FC236}">
                <a16:creationId xmlns:a16="http://schemas.microsoft.com/office/drawing/2014/main" id="{021D042E-1A74-63CB-CA44-8F9B2E536C74}"/>
              </a:ext>
            </a:extLst>
          </p:cNvPr>
          <p:cNvSpPr>
            <a:spLocks noGrp="1"/>
          </p:cNvSpPr>
          <p:nvPr>
            <p:ph sz="half" idx="1"/>
          </p:nvPr>
        </p:nvSpPr>
        <p:spPr>
          <a:xfrm>
            <a:off x="2292351" y="2286001"/>
            <a:ext cx="3565525" cy="4022725"/>
          </a:xfrm>
        </p:spPr>
        <p:txBody>
          <a:bodyPr/>
          <a:lstStyle/>
          <a:p>
            <a:pPr eaLnBrk="1" hangingPunct="1"/>
            <a:r>
              <a:rPr lang="en-GB" altLang="en-US" dirty="0">
                <a:hlinkClick r:id="rId3"/>
              </a:rPr>
              <a:t>https://www.youtube.com/watch?v=YGBpHYLNtRA</a:t>
            </a:r>
            <a:endParaRPr lang="en-GB" altLang="en-US" dirty="0"/>
          </a:p>
          <a:p>
            <a:pPr eaLnBrk="1" hangingPunct="1"/>
            <a:endParaRPr lang="en-GB" altLang="en-US" dirty="0"/>
          </a:p>
          <a:p>
            <a:pPr eaLnBrk="1" hangingPunct="1"/>
            <a:r>
              <a:rPr lang="en-GB" altLang="en-US" dirty="0">
                <a:hlinkClick r:id="rId4"/>
              </a:rPr>
              <a:t>https://www.youtube.com/watch?v=1P9syq3f6hQ</a:t>
            </a:r>
            <a:endParaRPr lang="en-GB" altLang="en-US" dirty="0"/>
          </a:p>
          <a:p>
            <a:pPr eaLnBrk="1" hangingPunct="1"/>
            <a:endParaRPr lang="en-GB" altLang="en-US" dirty="0"/>
          </a:p>
        </p:txBody>
      </p:sp>
      <p:sp>
        <p:nvSpPr>
          <p:cNvPr id="4" name="Content Placeholder 3">
            <a:extLst>
              <a:ext uri="{FF2B5EF4-FFF2-40B4-BE49-F238E27FC236}">
                <a16:creationId xmlns:a16="http://schemas.microsoft.com/office/drawing/2014/main" id="{06E1C5A3-EFC6-B5A8-AAA2-73D97E4020E8}"/>
              </a:ext>
            </a:extLst>
          </p:cNvPr>
          <p:cNvSpPr>
            <a:spLocks noGrp="1"/>
          </p:cNvSpPr>
          <p:nvPr>
            <p:ph sz="half" idx="2"/>
          </p:nvPr>
        </p:nvSpPr>
        <p:spPr>
          <a:xfrm>
            <a:off x="6016626" y="2286001"/>
            <a:ext cx="3565525" cy="4022725"/>
          </a:xfrm>
        </p:spPr>
        <p:txBody>
          <a:bodyPr rtlCol="0">
            <a:normAutofit/>
          </a:bodyPr>
          <a:lstStyle/>
          <a:p>
            <a:pPr marL="0" indent="0">
              <a:buNone/>
              <a:defRPr/>
            </a:pPr>
            <a:r>
              <a:rPr lang="en-GB" dirty="0">
                <a:solidFill>
                  <a:srgbClr val="0070C0"/>
                </a:solidFill>
              </a:rPr>
              <a:t>What can be done?</a:t>
            </a:r>
          </a:p>
          <a:p>
            <a:pPr marL="91440" indent="-91440">
              <a:defRPr/>
            </a:pP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FC6DD-0A1D-B007-EE1C-E368424CDBBC}"/>
              </a:ext>
            </a:extLst>
          </p:cNvPr>
          <p:cNvSpPr>
            <a:spLocks noGrp="1"/>
          </p:cNvSpPr>
          <p:nvPr>
            <p:ph type="title"/>
          </p:nvPr>
        </p:nvSpPr>
        <p:spPr/>
        <p:txBody>
          <a:bodyPr rtlCol="0">
            <a:normAutofit/>
          </a:bodyPr>
          <a:lstStyle/>
          <a:p>
            <a:pPr>
              <a:defRPr/>
            </a:pPr>
            <a:r>
              <a:rPr lang="en-GB" i="1" dirty="0">
                <a:solidFill>
                  <a:srgbClr val="0070C0"/>
                </a:solidFill>
              </a:rPr>
              <a:t>Plastic world?</a:t>
            </a:r>
            <a:br>
              <a:rPr lang="en-GB" dirty="0">
                <a:solidFill>
                  <a:srgbClr val="0070C0"/>
                </a:solidFill>
              </a:rPr>
            </a:br>
            <a:endParaRPr lang="en-GB" i="1" dirty="0">
              <a:solidFill>
                <a:srgbClr val="0070C0"/>
              </a:solidFill>
            </a:endParaRPr>
          </a:p>
        </p:txBody>
      </p:sp>
      <p:pic>
        <p:nvPicPr>
          <p:cNvPr id="39939" name="Content Placeholder 4">
            <a:extLst>
              <a:ext uri="{FF2B5EF4-FFF2-40B4-BE49-F238E27FC236}">
                <a16:creationId xmlns:a16="http://schemas.microsoft.com/office/drawing/2014/main" id="{8F5B90DD-B463-EA08-5239-2AAF3D1F4E3C}"/>
              </a:ext>
            </a:extLst>
          </p:cNvPr>
          <p:cNvPicPr>
            <a:picLocks noGrp="1" noChangeAspect="1" noChangeArrowheads="1"/>
          </p:cNvPicPr>
          <p:nvPr>
            <p:ph sz="half" idx="4294967295"/>
          </p:nvPr>
        </p:nvPicPr>
        <p:blipFill>
          <a:blip r:embed="rId3">
            <a:extLst>
              <a:ext uri="{28A0092B-C50C-407E-A947-70E740481C1C}">
                <a14:useLocalDpi xmlns:a14="http://schemas.microsoft.com/office/drawing/2010/main" val="0"/>
              </a:ext>
            </a:extLst>
          </a:blip>
          <a:srcRect/>
          <a:stretch>
            <a:fillRect/>
          </a:stretch>
        </p:blipFill>
        <p:spPr>
          <a:xfrm>
            <a:off x="1881188" y="1628775"/>
            <a:ext cx="2736850" cy="2357438"/>
          </a:xfrm>
        </p:spPr>
      </p:pic>
      <p:pic>
        <p:nvPicPr>
          <p:cNvPr id="39940" name="Content Placeholder 8">
            <a:extLst>
              <a:ext uri="{FF2B5EF4-FFF2-40B4-BE49-F238E27FC236}">
                <a16:creationId xmlns:a16="http://schemas.microsoft.com/office/drawing/2014/main" id="{C52E67EC-90D9-2139-B24A-C62053D4F349}"/>
              </a:ext>
            </a:extLst>
          </p:cNvPr>
          <p:cNvPicPr>
            <a:picLocks noGrp="1" noChangeAspect="1" noChangeArrowheads="1"/>
          </p:cNvPicPr>
          <p:nvPr>
            <p:ph sz="half" idx="4294967295"/>
          </p:nvPr>
        </p:nvPicPr>
        <p:blipFill>
          <a:blip r:embed="rId4">
            <a:extLst>
              <a:ext uri="{28A0092B-C50C-407E-A947-70E740481C1C}">
                <a14:useLocalDpi xmlns:a14="http://schemas.microsoft.com/office/drawing/2010/main" val="0"/>
              </a:ext>
            </a:extLst>
          </a:blip>
          <a:srcRect/>
          <a:stretch>
            <a:fillRect/>
          </a:stretch>
        </p:blipFill>
        <p:spPr>
          <a:xfrm>
            <a:off x="4945063" y="1701800"/>
            <a:ext cx="3771900" cy="2376488"/>
          </a:xfrm>
        </p:spPr>
      </p:pic>
      <p:sp>
        <p:nvSpPr>
          <p:cNvPr id="39941" name="AutoShape 2" descr="Image result for images of plastic toys and young children">
            <a:extLst>
              <a:ext uri="{FF2B5EF4-FFF2-40B4-BE49-F238E27FC236}">
                <a16:creationId xmlns:a16="http://schemas.microsoft.com/office/drawing/2014/main" id="{7855370F-0AC1-5B96-F55B-B99A1C81EE34}"/>
              </a:ext>
            </a:extLst>
          </p:cNvPr>
          <p:cNvSpPr>
            <a:spLocks noChangeAspect="1" noChangeArrowheads="1"/>
          </p:cNvSpPr>
          <p:nvPr/>
        </p:nvSpPr>
        <p:spPr bwMode="auto">
          <a:xfrm>
            <a:off x="1679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pPr eaLnBrk="1" hangingPunct="1"/>
            <a:endParaRPr lang="en-GB" altLang="en-US"/>
          </a:p>
        </p:txBody>
      </p:sp>
      <p:pic>
        <p:nvPicPr>
          <p:cNvPr id="39942" name="Picture 9">
            <a:extLst>
              <a:ext uri="{FF2B5EF4-FFF2-40B4-BE49-F238E27FC236}">
                <a16:creationId xmlns:a16="http://schemas.microsoft.com/office/drawing/2014/main" id="{F6A03649-FE54-6457-250C-821D442D2F17}"/>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2208213" y="3789363"/>
            <a:ext cx="2951162" cy="2087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3" name="Picture 10">
            <a:extLst>
              <a:ext uri="{FF2B5EF4-FFF2-40B4-BE49-F238E27FC236}">
                <a16:creationId xmlns:a16="http://schemas.microsoft.com/office/drawing/2014/main" id="{ACDFE473-8E95-AEE5-709A-B5C90415605E}"/>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5159375" y="3789364"/>
            <a:ext cx="3816350" cy="2160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6D4C29D8-51B0-860E-7CBE-A9A86E99660D}"/>
              </a:ext>
            </a:extLst>
          </p:cNvPr>
          <p:cNvSpPr>
            <a:spLocks noGrp="1" noChangeArrowheads="1"/>
          </p:cNvSpPr>
          <p:nvPr>
            <p:ph type="title"/>
          </p:nvPr>
        </p:nvSpPr>
        <p:spPr>
          <a:xfrm>
            <a:off x="838200" y="376701"/>
            <a:ext cx="10515600" cy="821124"/>
          </a:xfrm>
        </p:spPr>
        <p:txBody>
          <a:bodyPr>
            <a:normAutofit fontScale="90000"/>
          </a:bodyPr>
          <a:lstStyle/>
          <a:p>
            <a:pPr eaLnBrk="1" hangingPunct="1"/>
            <a:br>
              <a:rPr lang="en-GB" altLang="en-US" dirty="0"/>
            </a:br>
            <a:r>
              <a:rPr lang="en-GB" altLang="en-US" i="1" dirty="0">
                <a:solidFill>
                  <a:srgbClr val="0070C0"/>
                </a:solidFill>
              </a:rPr>
              <a:t>Climate change</a:t>
            </a:r>
          </a:p>
        </p:txBody>
      </p:sp>
      <p:sp>
        <p:nvSpPr>
          <p:cNvPr id="41987" name="Content Placeholder 2">
            <a:extLst>
              <a:ext uri="{FF2B5EF4-FFF2-40B4-BE49-F238E27FC236}">
                <a16:creationId xmlns:a16="http://schemas.microsoft.com/office/drawing/2014/main" id="{2F801F41-82C5-E635-3997-0AC166E8A5B1}"/>
              </a:ext>
            </a:extLst>
          </p:cNvPr>
          <p:cNvSpPr>
            <a:spLocks noGrp="1" noChangeArrowheads="1"/>
          </p:cNvSpPr>
          <p:nvPr>
            <p:ph sz="half" idx="1"/>
          </p:nvPr>
        </p:nvSpPr>
        <p:spPr>
          <a:xfrm>
            <a:off x="838200" y="1433384"/>
            <a:ext cx="5181600" cy="4300151"/>
          </a:xfrm>
        </p:spPr>
        <p:txBody>
          <a:bodyPr>
            <a:normAutofit/>
          </a:bodyPr>
          <a:lstStyle/>
          <a:p>
            <a:pPr eaLnBrk="1" hangingPunct="1"/>
            <a:r>
              <a:rPr lang="en-GB" altLang="en-US" dirty="0">
                <a:hlinkClick r:id="rId2"/>
              </a:rPr>
              <a:t>https://www.youtube.com/watch?v=tykLKCT7DyY</a:t>
            </a:r>
            <a:endParaRPr lang="en-GB" altLang="en-US" dirty="0"/>
          </a:p>
          <a:p>
            <a:pPr marL="0" indent="0" eaLnBrk="1" hangingPunct="1">
              <a:buNone/>
            </a:pPr>
            <a:endParaRPr lang="en-GB" altLang="en-US" dirty="0"/>
          </a:p>
          <a:p>
            <a:pPr eaLnBrk="1" hangingPunct="1"/>
            <a:endParaRPr lang="en-GB" altLang="en-US" i="1" dirty="0">
              <a:solidFill>
                <a:schemeClr val="accent1"/>
              </a:solidFill>
            </a:endParaRPr>
          </a:p>
        </p:txBody>
      </p:sp>
      <p:sp>
        <p:nvSpPr>
          <p:cNvPr id="2" name="Content Placeholder 1">
            <a:extLst>
              <a:ext uri="{FF2B5EF4-FFF2-40B4-BE49-F238E27FC236}">
                <a16:creationId xmlns:a16="http://schemas.microsoft.com/office/drawing/2014/main" id="{54A43F99-785B-D8DF-9215-C54036468B17}"/>
              </a:ext>
            </a:extLst>
          </p:cNvPr>
          <p:cNvSpPr>
            <a:spLocks noGrp="1"/>
          </p:cNvSpPr>
          <p:nvPr>
            <p:ph sz="half" idx="2"/>
          </p:nvPr>
        </p:nvSpPr>
        <p:spPr>
          <a:xfrm>
            <a:off x="6271704" y="1763604"/>
            <a:ext cx="4920049" cy="3639709"/>
          </a:xfrm>
        </p:spPr>
        <p:txBody>
          <a:bodyPr>
            <a:normAutofit/>
          </a:bodyPr>
          <a:lstStyle/>
          <a:p>
            <a:r>
              <a:rPr lang="en-GB" altLang="en-US" i="1" dirty="0">
                <a:solidFill>
                  <a:srgbClr val="0070C0"/>
                </a:solidFill>
              </a:rPr>
              <a:t>Complexities</a:t>
            </a:r>
          </a:p>
          <a:p>
            <a:r>
              <a:rPr lang="en-GB" altLang="en-US" i="1" dirty="0">
                <a:solidFill>
                  <a:srgbClr val="0070C0"/>
                </a:solidFill>
              </a:rPr>
              <a:t>Poverty ?</a:t>
            </a:r>
          </a:p>
          <a:p>
            <a:r>
              <a:rPr lang="en-GB" altLang="en-US" i="1" dirty="0">
                <a:solidFill>
                  <a:srgbClr val="0070C0"/>
                </a:solidFill>
              </a:rPr>
              <a:t> International changes? </a:t>
            </a:r>
          </a:p>
          <a:p>
            <a:r>
              <a:rPr lang="en-GB" altLang="en-US" i="1" dirty="0">
                <a:solidFill>
                  <a:srgbClr val="0070C0"/>
                </a:solidFill>
              </a:rPr>
              <a:t>Long term problem?</a:t>
            </a:r>
          </a:p>
          <a:p>
            <a:r>
              <a:rPr lang="en-GB" altLang="en-US" i="1" dirty="0">
                <a:solidFill>
                  <a:srgbClr val="0070C0"/>
                </a:solidFill>
              </a:rPr>
              <a:t>Short term thinking?</a:t>
            </a:r>
          </a:p>
          <a:p>
            <a:r>
              <a:rPr lang="en-GB" altLang="en-US" i="1" dirty="0">
                <a:solidFill>
                  <a:srgbClr val="0070C0"/>
                </a:solidFill>
              </a:rPr>
              <a:t>What can we and early years settings do?</a:t>
            </a: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AutoShape 2" descr="Image result for rainforest destruction">
            <a:extLst>
              <a:ext uri="{FF2B5EF4-FFF2-40B4-BE49-F238E27FC236}">
                <a16:creationId xmlns:a16="http://schemas.microsoft.com/office/drawing/2014/main" id="{0E17CFE9-F8AE-E622-629D-818A06AD4FF0}"/>
              </a:ext>
            </a:extLst>
          </p:cNvPr>
          <p:cNvSpPr>
            <a:spLocks noChangeAspect="1" noChangeArrowheads="1"/>
          </p:cNvSpPr>
          <p:nvPr/>
        </p:nvSpPr>
        <p:spPr bwMode="auto">
          <a:xfrm>
            <a:off x="1679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pPr eaLnBrk="1" hangingPunct="1"/>
            <a:endParaRPr lang="en-US" altLang="en-US">
              <a:latin typeface="Arial" panose="020B0604020202020204" pitchFamily="34" charset="0"/>
            </a:endParaRPr>
          </a:p>
        </p:txBody>
      </p:sp>
      <p:sp>
        <p:nvSpPr>
          <p:cNvPr id="43011" name="AutoShape 4" descr="Image result for rainforest destruction">
            <a:extLst>
              <a:ext uri="{FF2B5EF4-FFF2-40B4-BE49-F238E27FC236}">
                <a16:creationId xmlns:a16="http://schemas.microsoft.com/office/drawing/2014/main" id="{9AE88983-DA0D-596B-9E66-80DABFA2F29F}"/>
              </a:ext>
            </a:extLst>
          </p:cNvPr>
          <p:cNvSpPr>
            <a:spLocks noChangeAspect="1" noChangeArrowheads="1"/>
          </p:cNvSpPr>
          <p:nvPr/>
        </p:nvSpPr>
        <p:spPr bwMode="auto">
          <a:xfrm>
            <a:off x="1831975" y="7938"/>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pPr eaLnBrk="1" hangingPunct="1"/>
            <a:endParaRPr lang="en-US" altLang="en-US">
              <a:latin typeface="Arial" panose="020B0604020202020204" pitchFamily="34" charset="0"/>
            </a:endParaRPr>
          </a:p>
        </p:txBody>
      </p:sp>
      <p:sp>
        <p:nvSpPr>
          <p:cNvPr id="43014" name="TextBox 5">
            <a:extLst>
              <a:ext uri="{FF2B5EF4-FFF2-40B4-BE49-F238E27FC236}">
                <a16:creationId xmlns:a16="http://schemas.microsoft.com/office/drawing/2014/main" id="{27813665-FCAF-F91D-2E2E-220CF6152D53}"/>
              </a:ext>
            </a:extLst>
          </p:cNvPr>
          <p:cNvSpPr txBox="1">
            <a:spLocks noChangeArrowheads="1"/>
          </p:cNvSpPr>
          <p:nvPr/>
        </p:nvSpPr>
        <p:spPr bwMode="auto">
          <a:xfrm>
            <a:off x="749967" y="465139"/>
            <a:ext cx="9626353"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pPr algn="ctr"/>
            <a:r>
              <a:rPr lang="en-GB" altLang="en-US" sz="4000" dirty="0">
                <a:solidFill>
                  <a:srgbClr val="0070C0"/>
                </a:solidFill>
                <a:latin typeface="Arial" panose="020B0604020202020204" pitchFamily="34" charset="0"/>
              </a:rPr>
              <a:t>What can we and early years settings do?</a:t>
            </a:r>
          </a:p>
          <a:p>
            <a:pPr algn="ctr"/>
            <a:r>
              <a:rPr lang="en-GB" altLang="en-US" sz="2800" dirty="0">
                <a:latin typeface="Arial" panose="020B0604020202020204" pitchFamily="34" charset="0"/>
              </a:rPr>
              <a:t> </a:t>
            </a:r>
            <a:endParaRPr lang="en-GB" altLang="en-US" sz="4000" i="1" dirty="0">
              <a:solidFill>
                <a:srgbClr val="0070C0"/>
              </a:solidFill>
            </a:endParaRPr>
          </a:p>
          <a:p>
            <a:pPr algn="ctr" eaLnBrk="1" hangingPunct="1"/>
            <a:endParaRPr lang="en-US" altLang="en-US" sz="2800" i="1" dirty="0">
              <a:solidFill>
                <a:schemeClr val="accent1"/>
              </a:solidFill>
              <a:latin typeface="Arial" panose="020B0604020202020204" pitchFamily="34" charset="0"/>
            </a:endParaRPr>
          </a:p>
        </p:txBody>
      </p:sp>
      <p:sp>
        <p:nvSpPr>
          <p:cNvPr id="3" name="TextBox 2">
            <a:extLst>
              <a:ext uri="{FF2B5EF4-FFF2-40B4-BE49-F238E27FC236}">
                <a16:creationId xmlns:a16="http://schemas.microsoft.com/office/drawing/2014/main" id="{41AF5AAD-4E57-C6A2-3DE3-7654408404AE}"/>
              </a:ext>
            </a:extLst>
          </p:cNvPr>
          <p:cNvSpPr txBox="1"/>
          <p:nvPr/>
        </p:nvSpPr>
        <p:spPr>
          <a:xfrm>
            <a:off x="932934" y="1804771"/>
            <a:ext cx="8697097" cy="954107"/>
          </a:xfrm>
          <a:prstGeom prst="rect">
            <a:avLst/>
          </a:prstGeom>
          <a:noFill/>
        </p:spPr>
        <p:txBody>
          <a:bodyPr wrap="square">
            <a:spAutoFit/>
          </a:bodyPr>
          <a:lstStyle/>
          <a:p>
            <a:r>
              <a:rPr lang="en-GB" sz="2800" dirty="0">
                <a:hlinkClick r:id="rId3"/>
              </a:rPr>
              <a:t>https://www.youtube.com/watch?v=X2YgM1Zw4_E</a:t>
            </a:r>
            <a:endParaRPr lang="en-GB" sz="2800" dirty="0"/>
          </a:p>
          <a:p>
            <a:endParaRPr lang="en-GB" sz="28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6" name="Rectangle 4">
            <a:extLst>
              <a:ext uri="{FF2B5EF4-FFF2-40B4-BE49-F238E27FC236}">
                <a16:creationId xmlns:a16="http://schemas.microsoft.com/office/drawing/2014/main" id="{97172DDB-D679-0CB2-B36F-E9BDEADBBFF7}"/>
              </a:ext>
            </a:extLst>
          </p:cNvPr>
          <p:cNvSpPr>
            <a:spLocks noGrp="1" noChangeArrowheads="1"/>
          </p:cNvSpPr>
          <p:nvPr>
            <p:ph type="title"/>
          </p:nvPr>
        </p:nvSpPr>
        <p:spPr/>
        <p:txBody>
          <a:bodyPr rtlCol="0">
            <a:normAutofit fontScale="90000"/>
          </a:bodyPr>
          <a:lstStyle/>
          <a:p>
            <a:pPr>
              <a:defRPr/>
            </a:pPr>
            <a:br>
              <a:rPr lang="cy-GB" altLang="en-US" sz="3200" i="1" dirty="0">
                <a:solidFill>
                  <a:schemeClr val="tx1">
                    <a:lumMod val="95000"/>
                    <a:lumOff val="5000"/>
                  </a:schemeClr>
                </a:solidFill>
              </a:rPr>
            </a:br>
            <a:r>
              <a:rPr lang="cy-GB" altLang="en-US" sz="3200" i="1" dirty="0" err="1">
                <a:solidFill>
                  <a:schemeClr val="tx1">
                    <a:lumMod val="95000"/>
                    <a:lumOff val="5000"/>
                  </a:schemeClr>
                </a:solidFill>
              </a:rPr>
              <a:t>Our</a:t>
            </a:r>
            <a:r>
              <a:rPr lang="cy-GB" altLang="en-US" sz="3200" i="1" dirty="0">
                <a:solidFill>
                  <a:schemeClr val="tx1">
                    <a:lumMod val="95000"/>
                    <a:lumOff val="5000"/>
                  </a:schemeClr>
                </a:solidFill>
              </a:rPr>
              <a:t> </a:t>
            </a:r>
            <a:r>
              <a:rPr lang="cy-GB" altLang="en-US" sz="3200" i="1" dirty="0" err="1">
                <a:solidFill>
                  <a:schemeClr val="tx1">
                    <a:lumMod val="95000"/>
                    <a:lumOff val="5000"/>
                  </a:schemeClr>
                </a:solidFill>
              </a:rPr>
              <a:t>Common</a:t>
            </a:r>
            <a:r>
              <a:rPr lang="cy-GB" altLang="en-US" sz="3200" i="1" dirty="0">
                <a:solidFill>
                  <a:schemeClr val="tx1">
                    <a:lumMod val="95000"/>
                    <a:lumOff val="5000"/>
                  </a:schemeClr>
                </a:solidFill>
              </a:rPr>
              <a:t> </a:t>
            </a:r>
            <a:r>
              <a:rPr lang="cy-GB" altLang="en-US" sz="3200" i="1" dirty="0" err="1">
                <a:solidFill>
                  <a:schemeClr val="tx1">
                    <a:lumMod val="95000"/>
                    <a:lumOff val="5000"/>
                  </a:schemeClr>
                </a:solidFill>
              </a:rPr>
              <a:t>Future</a:t>
            </a:r>
            <a:r>
              <a:rPr lang="cy-GB" altLang="en-US" sz="3200" dirty="0">
                <a:solidFill>
                  <a:schemeClr val="tx1">
                    <a:lumMod val="95000"/>
                    <a:lumOff val="5000"/>
                  </a:schemeClr>
                </a:solidFill>
              </a:rPr>
              <a:t> </a:t>
            </a:r>
            <a:br>
              <a:rPr lang="cy-GB" altLang="en-US" sz="3200" dirty="0">
                <a:solidFill>
                  <a:schemeClr val="tx1">
                    <a:lumMod val="95000"/>
                    <a:lumOff val="5000"/>
                  </a:schemeClr>
                </a:solidFill>
              </a:rPr>
            </a:br>
            <a:r>
              <a:rPr lang="cy-GB" altLang="en-US" sz="3200" i="1" dirty="0">
                <a:solidFill>
                  <a:schemeClr val="tx1">
                    <a:lumMod val="95000"/>
                    <a:lumOff val="5000"/>
                  </a:schemeClr>
                </a:solidFill>
              </a:rPr>
              <a:t>1987</a:t>
            </a:r>
            <a:br>
              <a:rPr lang="cy-GB" altLang="en-US" sz="4000" i="1" dirty="0">
                <a:solidFill>
                  <a:srgbClr val="0070C0"/>
                </a:solidFill>
              </a:rPr>
            </a:br>
            <a:endParaRPr lang="en-GB" altLang="en-US" sz="4000" i="1" dirty="0">
              <a:solidFill>
                <a:srgbClr val="0070C0"/>
              </a:solidFill>
            </a:endParaRPr>
          </a:p>
        </p:txBody>
      </p:sp>
      <p:sp>
        <p:nvSpPr>
          <p:cNvPr id="45059" name="Rectangle 5">
            <a:extLst>
              <a:ext uri="{FF2B5EF4-FFF2-40B4-BE49-F238E27FC236}">
                <a16:creationId xmlns:a16="http://schemas.microsoft.com/office/drawing/2014/main" id="{9B8FD200-C584-B39C-6544-E7E7B1A2BD0A}"/>
              </a:ext>
            </a:extLst>
          </p:cNvPr>
          <p:cNvSpPr>
            <a:spLocks noGrp="1" noChangeArrowheads="1"/>
          </p:cNvSpPr>
          <p:nvPr>
            <p:ph sz="half" idx="1"/>
          </p:nvPr>
        </p:nvSpPr>
        <p:spPr>
          <a:xfrm>
            <a:off x="838200" y="1690688"/>
            <a:ext cx="8956876" cy="3989388"/>
          </a:xfrm>
        </p:spPr>
        <p:txBody>
          <a:bodyPr>
            <a:normAutofit/>
          </a:bodyPr>
          <a:lstStyle/>
          <a:p>
            <a:pPr eaLnBrk="1" hangingPunct="1">
              <a:buFontTx/>
              <a:buNone/>
            </a:pPr>
            <a:r>
              <a:rPr lang="cy-GB" altLang="en-US" sz="3200" i="1" dirty="0"/>
              <a:t>	‘</a:t>
            </a:r>
            <a:r>
              <a:rPr lang="en-GB" altLang="en-US" sz="3200" i="1" dirty="0"/>
              <a:t>development which meets the needs of the present without compromising the ability of future generations to meet their own needs’</a:t>
            </a:r>
            <a:endParaRPr lang="cy-GB" altLang="en-US" sz="3200" dirty="0"/>
          </a:p>
          <a:p>
            <a:pPr eaLnBrk="1" hangingPunct="1">
              <a:buFontTx/>
              <a:buNone/>
            </a:pPr>
            <a:endParaRPr lang="cy-GB" altLang="en-US" sz="3200" dirty="0"/>
          </a:p>
          <a:p>
            <a:pPr eaLnBrk="1" hangingPunct="1">
              <a:buFontTx/>
              <a:buNone/>
            </a:pPr>
            <a:r>
              <a:rPr lang="cy-GB" altLang="en-US" sz="3200" dirty="0"/>
              <a:t>(Brundtland,1987, cited in DEFRA, 2005: 6)</a:t>
            </a:r>
            <a:endParaRPr lang="en-GB" altLang="en-US" sz="32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5">
            <a:extLst>
              <a:ext uri="{FF2B5EF4-FFF2-40B4-BE49-F238E27FC236}">
                <a16:creationId xmlns:a16="http://schemas.microsoft.com/office/drawing/2014/main" id="{ACB1B354-ADA7-6656-0F21-310EB5CFA2C3}"/>
              </a:ext>
            </a:extLst>
          </p:cNvPr>
          <p:cNvSpPr>
            <a:spLocks noGrp="1" noChangeArrowheads="1"/>
          </p:cNvSpPr>
          <p:nvPr>
            <p:ph type="title"/>
          </p:nvPr>
        </p:nvSpPr>
        <p:spPr/>
        <p:txBody>
          <a:bodyPr/>
          <a:lstStyle/>
          <a:p>
            <a:pPr>
              <a:defRPr/>
            </a:pPr>
            <a:endParaRPr lang="en-US" altLang="en-US">
              <a:solidFill>
                <a:schemeClr val="tx1">
                  <a:lumMod val="95000"/>
                  <a:lumOff val="5000"/>
                </a:schemeClr>
              </a:solidFill>
            </a:endParaRPr>
          </a:p>
        </p:txBody>
      </p:sp>
      <p:pic>
        <p:nvPicPr>
          <p:cNvPr id="47107" name="Picture 4" descr="ESD diagram">
            <a:extLst>
              <a:ext uri="{FF2B5EF4-FFF2-40B4-BE49-F238E27FC236}">
                <a16:creationId xmlns:a16="http://schemas.microsoft.com/office/drawing/2014/main" id="{C5373747-16A3-EA2D-21D6-188183F080D4}"/>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2387600" y="1304926"/>
            <a:ext cx="7416800" cy="5040313"/>
          </a:xfrm>
          <a:extLs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5">
            <a:extLst>
              <a:ext uri="{FF2B5EF4-FFF2-40B4-BE49-F238E27FC236}">
                <a16:creationId xmlns:a16="http://schemas.microsoft.com/office/drawing/2014/main" id="{4DAAFAEE-6F76-B7B8-8CE0-4DDFD04A6A1E}"/>
              </a:ext>
            </a:extLst>
          </p:cNvPr>
          <p:cNvSpPr>
            <a:spLocks noGrp="1" noChangeArrowheads="1"/>
          </p:cNvSpPr>
          <p:nvPr>
            <p:ph type="title"/>
          </p:nvPr>
        </p:nvSpPr>
        <p:spPr/>
        <p:txBody>
          <a:bodyPr/>
          <a:lstStyle/>
          <a:p>
            <a:pPr>
              <a:defRPr/>
            </a:pPr>
            <a:r>
              <a:rPr lang="en-GB" altLang="en-US">
                <a:solidFill>
                  <a:schemeClr val="tx1">
                    <a:lumMod val="95000"/>
                    <a:lumOff val="5000"/>
                  </a:schemeClr>
                </a:solidFill>
              </a:rPr>
              <a:t>UNESCO, 2002</a:t>
            </a:r>
          </a:p>
        </p:txBody>
      </p:sp>
      <p:pic>
        <p:nvPicPr>
          <p:cNvPr id="49155" name="Picture 4" descr="fig_puzz02">
            <a:extLst>
              <a:ext uri="{FF2B5EF4-FFF2-40B4-BE49-F238E27FC236}">
                <a16:creationId xmlns:a16="http://schemas.microsoft.com/office/drawing/2014/main" id="{D9AF3528-035F-1304-1433-2FB9E17215A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3748131" y="1585785"/>
            <a:ext cx="4032250" cy="4022725"/>
          </a:xfrm>
          <a:extLs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6" name="Rectangle 4">
            <a:extLst>
              <a:ext uri="{FF2B5EF4-FFF2-40B4-BE49-F238E27FC236}">
                <a16:creationId xmlns:a16="http://schemas.microsoft.com/office/drawing/2014/main" id="{4F66D05D-311A-6947-E225-1F703B4A2C5B}"/>
              </a:ext>
            </a:extLst>
          </p:cNvPr>
          <p:cNvSpPr>
            <a:spLocks noGrp="1" noChangeArrowheads="1"/>
          </p:cNvSpPr>
          <p:nvPr>
            <p:ph type="title"/>
          </p:nvPr>
        </p:nvSpPr>
        <p:spPr>
          <a:xfrm>
            <a:off x="703504" y="765175"/>
            <a:ext cx="8229600" cy="1366838"/>
          </a:xfrm>
        </p:spPr>
        <p:txBody>
          <a:bodyPr>
            <a:normAutofit fontScale="90000"/>
          </a:bodyPr>
          <a:lstStyle/>
          <a:p>
            <a:pPr>
              <a:defRPr/>
            </a:pPr>
            <a:r>
              <a:rPr lang="en-GB" altLang="en-US" dirty="0">
                <a:solidFill>
                  <a:schemeClr val="tx1">
                    <a:lumMod val="95000"/>
                    <a:lumOff val="5000"/>
                  </a:schemeClr>
                </a:solidFill>
              </a:rPr>
              <a:t>Three areas interlink </a:t>
            </a:r>
            <a:br>
              <a:rPr lang="en-GB" altLang="en-US" dirty="0">
                <a:solidFill>
                  <a:schemeClr val="tx1">
                    <a:lumMod val="95000"/>
                    <a:lumOff val="5000"/>
                  </a:schemeClr>
                </a:solidFill>
              </a:rPr>
            </a:br>
            <a:br>
              <a:rPr lang="cy-GB" altLang="en-US" i="1" dirty="0">
                <a:solidFill>
                  <a:schemeClr val="accent1"/>
                </a:solidFill>
              </a:rPr>
            </a:br>
            <a:endParaRPr lang="en-US" altLang="en-US" i="1" dirty="0">
              <a:solidFill>
                <a:schemeClr val="accent1"/>
              </a:solidFill>
            </a:endParaRPr>
          </a:p>
        </p:txBody>
      </p:sp>
      <p:sp>
        <p:nvSpPr>
          <p:cNvPr id="13315" name="Rectangle 3">
            <a:extLst>
              <a:ext uri="{FF2B5EF4-FFF2-40B4-BE49-F238E27FC236}">
                <a16:creationId xmlns:a16="http://schemas.microsoft.com/office/drawing/2014/main" id="{24BF56D3-FBBF-00F8-277D-212D0D2BE049}"/>
              </a:ext>
            </a:extLst>
          </p:cNvPr>
          <p:cNvSpPr>
            <a:spLocks noGrp="1"/>
          </p:cNvSpPr>
          <p:nvPr>
            <p:ph sz="half" idx="1"/>
          </p:nvPr>
        </p:nvSpPr>
        <p:spPr>
          <a:xfrm>
            <a:off x="703504" y="1438778"/>
            <a:ext cx="6778464" cy="4980150"/>
          </a:xfrm>
        </p:spPr>
        <p:txBody>
          <a:bodyPr/>
          <a:lstStyle/>
          <a:p>
            <a:pPr eaLnBrk="1" hangingPunct="1">
              <a:buFontTx/>
              <a:buNone/>
            </a:pPr>
            <a:endParaRPr lang="en-GB" altLang="en-US" sz="3200" dirty="0"/>
          </a:p>
          <a:p>
            <a:pPr eaLnBrk="1" hangingPunct="1"/>
            <a:r>
              <a:rPr lang="en-GB" altLang="en-US" sz="3200" i="1" dirty="0">
                <a:solidFill>
                  <a:srgbClr val="0070C0"/>
                </a:solidFill>
              </a:rPr>
              <a:t>environment </a:t>
            </a:r>
          </a:p>
          <a:p>
            <a:pPr eaLnBrk="1" hangingPunct="1"/>
            <a:r>
              <a:rPr lang="en-GB" altLang="en-US" sz="3200" i="1" dirty="0">
                <a:solidFill>
                  <a:srgbClr val="0070C0"/>
                </a:solidFill>
              </a:rPr>
              <a:t>society</a:t>
            </a:r>
          </a:p>
          <a:p>
            <a:pPr eaLnBrk="1" hangingPunct="1"/>
            <a:r>
              <a:rPr lang="en-GB" altLang="en-US" sz="3200" i="1" dirty="0">
                <a:solidFill>
                  <a:srgbClr val="0070C0"/>
                </a:solidFill>
              </a:rPr>
              <a:t>economy.</a:t>
            </a:r>
            <a:r>
              <a:rPr lang="en-GB" altLang="en-US" i="1" dirty="0">
                <a:solidFill>
                  <a:srgbClr val="0070C0"/>
                </a:solidFill>
              </a:rPr>
              <a:t> </a:t>
            </a:r>
          </a:p>
          <a:p>
            <a:pPr eaLnBrk="1" hangingPunct="1">
              <a:buFontTx/>
              <a:buNone/>
            </a:pPr>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3315">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331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a:extLst>
              <a:ext uri="{FF2B5EF4-FFF2-40B4-BE49-F238E27FC236}">
                <a16:creationId xmlns:a16="http://schemas.microsoft.com/office/drawing/2014/main" id="{4D46A75B-7F55-45C5-8083-B891BAE99C68}"/>
              </a:ext>
            </a:extLst>
          </p:cNvPr>
          <p:cNvSpPr>
            <a:spLocks noGrp="1" noChangeArrowheads="1"/>
          </p:cNvSpPr>
          <p:nvPr>
            <p:ph type="title"/>
          </p:nvPr>
        </p:nvSpPr>
        <p:spPr/>
        <p:txBody>
          <a:bodyPr/>
          <a:lstStyle/>
          <a:p>
            <a:pPr eaLnBrk="1" hangingPunct="1"/>
            <a:r>
              <a:rPr lang="en-GB" altLang="en-US" dirty="0"/>
              <a:t>Debates and considerations</a:t>
            </a:r>
            <a:br>
              <a:rPr lang="en-GB" altLang="en-US" dirty="0"/>
            </a:br>
            <a:endParaRPr lang="en-GB" altLang="en-US" dirty="0">
              <a:solidFill>
                <a:srgbClr val="0070C0"/>
              </a:solidFill>
            </a:endParaRPr>
          </a:p>
        </p:txBody>
      </p:sp>
      <p:sp>
        <p:nvSpPr>
          <p:cNvPr id="3" name="Content Placeholder 2">
            <a:extLst>
              <a:ext uri="{FF2B5EF4-FFF2-40B4-BE49-F238E27FC236}">
                <a16:creationId xmlns:a16="http://schemas.microsoft.com/office/drawing/2014/main" id="{96F74FB5-A292-714F-9F36-665935017E97}"/>
              </a:ext>
            </a:extLst>
          </p:cNvPr>
          <p:cNvSpPr>
            <a:spLocks noGrp="1"/>
          </p:cNvSpPr>
          <p:nvPr>
            <p:ph sz="half" idx="1"/>
          </p:nvPr>
        </p:nvSpPr>
        <p:spPr>
          <a:xfrm>
            <a:off x="838200" y="1466730"/>
            <a:ext cx="10956403" cy="4138613"/>
          </a:xfrm>
        </p:spPr>
        <p:txBody>
          <a:bodyPr rtlCol="0">
            <a:normAutofit fontScale="92500" lnSpcReduction="20000"/>
          </a:bodyPr>
          <a:lstStyle/>
          <a:p>
            <a:pPr marL="0" indent="0">
              <a:buNone/>
              <a:defRPr/>
            </a:pPr>
            <a:r>
              <a:rPr lang="en-GB" sz="2900" i="1" dirty="0" err="1">
                <a:solidFill>
                  <a:srgbClr val="0070C0"/>
                </a:solidFill>
              </a:rPr>
              <a:t>Anthropcentric</a:t>
            </a:r>
            <a:r>
              <a:rPr lang="en-GB" sz="2900" i="1" dirty="0">
                <a:solidFill>
                  <a:srgbClr val="0070C0"/>
                </a:solidFill>
              </a:rPr>
              <a:t> versus </a:t>
            </a:r>
            <a:r>
              <a:rPr lang="en-GB" sz="2900" i="1" dirty="0" err="1">
                <a:solidFill>
                  <a:srgbClr val="0070C0"/>
                </a:solidFill>
              </a:rPr>
              <a:t>ecocentric</a:t>
            </a:r>
            <a:endParaRPr lang="en-GB" sz="2900" i="1" dirty="0">
              <a:solidFill>
                <a:srgbClr val="0070C0"/>
              </a:solidFill>
            </a:endParaRPr>
          </a:p>
          <a:p>
            <a:pPr marL="0" indent="0">
              <a:buNone/>
              <a:defRPr/>
            </a:pPr>
            <a:r>
              <a:rPr lang="en-GB" sz="2900" i="1" dirty="0">
                <a:solidFill>
                  <a:srgbClr val="0070C0"/>
                </a:solidFill>
              </a:rPr>
              <a:t>Anthropocene</a:t>
            </a:r>
          </a:p>
          <a:p>
            <a:pPr marL="0" indent="0">
              <a:buNone/>
              <a:defRPr/>
            </a:pPr>
            <a:r>
              <a:rPr lang="en-GB" sz="2900" dirty="0">
                <a:hlinkClick r:id="rId3"/>
              </a:rPr>
              <a:t>https://www.theguardian.com/environment/2016/aug/29/declare-anthropocene-epoch-experts-urge-geological-congress-human-impact-earth</a:t>
            </a:r>
            <a:endParaRPr lang="en-GB" sz="2900" dirty="0"/>
          </a:p>
          <a:p>
            <a:pPr marL="0" indent="0">
              <a:buNone/>
              <a:defRPr/>
            </a:pPr>
            <a:r>
              <a:rPr lang="en-GB" sz="2900" i="1" dirty="0">
                <a:solidFill>
                  <a:srgbClr val="0070C0"/>
                </a:solidFill>
              </a:rPr>
              <a:t>Posthumanism</a:t>
            </a:r>
          </a:p>
          <a:p>
            <a:pPr marL="0" indent="0">
              <a:buNone/>
              <a:defRPr/>
            </a:pPr>
            <a:r>
              <a:rPr lang="en-GB" sz="2900" dirty="0">
                <a:hlinkClick r:id="rId4"/>
              </a:rPr>
              <a:t>https://criticalposthumanism.net/anthropocene/</a:t>
            </a:r>
            <a:endParaRPr lang="en-GB" sz="2900" dirty="0"/>
          </a:p>
          <a:p>
            <a:pPr marL="0" indent="0">
              <a:buNone/>
              <a:defRPr/>
            </a:pPr>
            <a:r>
              <a:rPr lang="en-GB" sz="2900" dirty="0">
                <a:hlinkClick r:id="rId5"/>
              </a:rPr>
              <a:t>https://www.youtube.com/watch?v=2K7_XkaU9B8</a:t>
            </a:r>
            <a:endParaRPr lang="en-GB" sz="2900" dirty="0"/>
          </a:p>
          <a:p>
            <a:pPr marL="0" indent="0">
              <a:buNone/>
              <a:defRPr/>
            </a:pPr>
            <a:r>
              <a:rPr lang="en-GB" sz="2900" i="1" dirty="0">
                <a:solidFill>
                  <a:srgbClr val="0070C0"/>
                </a:solidFill>
              </a:rPr>
              <a:t>Western / capitalism / imperialism / inequality versus other world traditions</a:t>
            </a:r>
          </a:p>
          <a:p>
            <a:pPr>
              <a:defRPr/>
            </a:pPr>
            <a:endParaRPr lang="en-GB" dirty="0"/>
          </a:p>
          <a:p>
            <a:pPr>
              <a:defRPr/>
            </a:pP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a:extLst>
              <a:ext uri="{FF2B5EF4-FFF2-40B4-BE49-F238E27FC236}">
                <a16:creationId xmlns:a16="http://schemas.microsoft.com/office/drawing/2014/main" id="{5EC2B08A-CBF0-F239-4231-E122A4D1825F}"/>
              </a:ext>
            </a:extLst>
          </p:cNvPr>
          <p:cNvSpPr>
            <a:spLocks noGrp="1" noChangeArrowheads="1"/>
          </p:cNvSpPr>
          <p:nvPr>
            <p:ph type="title"/>
          </p:nvPr>
        </p:nvSpPr>
        <p:spPr/>
        <p:txBody>
          <a:bodyPr/>
          <a:lstStyle/>
          <a:p>
            <a:pPr eaLnBrk="1" hangingPunct="1"/>
            <a:r>
              <a:rPr lang="en-GB" altLang="en-US" i="1" dirty="0">
                <a:solidFill>
                  <a:srgbClr val="0070C0"/>
                </a:solidFill>
              </a:rPr>
              <a:t>Posthumanism?</a:t>
            </a:r>
            <a:endParaRPr lang="en-GB" altLang="en-US" dirty="0">
              <a:solidFill>
                <a:srgbClr val="0070C0"/>
              </a:solidFill>
            </a:endParaRPr>
          </a:p>
        </p:txBody>
      </p:sp>
      <p:sp>
        <p:nvSpPr>
          <p:cNvPr id="3" name="Content Placeholder 2">
            <a:extLst>
              <a:ext uri="{FF2B5EF4-FFF2-40B4-BE49-F238E27FC236}">
                <a16:creationId xmlns:a16="http://schemas.microsoft.com/office/drawing/2014/main" id="{8F8EA4CF-BA8D-9A09-D48C-14F075FA5746}"/>
              </a:ext>
            </a:extLst>
          </p:cNvPr>
          <p:cNvSpPr>
            <a:spLocks noGrp="1"/>
          </p:cNvSpPr>
          <p:nvPr>
            <p:ph sz="half" idx="1"/>
          </p:nvPr>
        </p:nvSpPr>
        <p:spPr>
          <a:xfrm>
            <a:off x="838200" y="1434306"/>
            <a:ext cx="10701759" cy="3989388"/>
          </a:xfrm>
        </p:spPr>
        <p:txBody>
          <a:bodyPr rtlCol="0">
            <a:normAutofit lnSpcReduction="10000"/>
          </a:bodyPr>
          <a:lstStyle/>
          <a:p>
            <a:pPr>
              <a:defRPr/>
            </a:pPr>
            <a:endParaRPr lang="en-GB" dirty="0">
              <a:solidFill>
                <a:srgbClr val="2A2A2A"/>
              </a:solidFill>
              <a:latin typeface="Merriweather" panose="00000500000000000000" pitchFamily="2" charset="0"/>
            </a:endParaRPr>
          </a:p>
          <a:p>
            <a:pPr>
              <a:defRPr/>
            </a:pPr>
            <a:r>
              <a:rPr lang="en-GB" dirty="0">
                <a:solidFill>
                  <a:srgbClr val="2A2A2A"/>
                </a:solidFill>
                <a:latin typeface="Merriweather" panose="00000500000000000000" pitchFamily="2" charset="0"/>
              </a:rPr>
              <a:t>a </a:t>
            </a:r>
            <a:r>
              <a:rPr lang="en-GB" dirty="0" err="1">
                <a:solidFill>
                  <a:srgbClr val="2A2A2A"/>
                </a:solidFill>
                <a:latin typeface="Merriweather" panose="00000500000000000000" pitchFamily="2" charset="0"/>
              </a:rPr>
              <a:t>posthumanist</a:t>
            </a:r>
            <a:r>
              <a:rPr lang="en-GB" dirty="0">
                <a:solidFill>
                  <a:srgbClr val="2A2A2A"/>
                </a:solidFill>
                <a:latin typeface="Merriweather" panose="00000500000000000000" pitchFamily="2" charset="0"/>
              </a:rPr>
              <a:t> perspective assumes agency is distributed through dynamic forces of which the human participates but does not completely intend or control.</a:t>
            </a:r>
          </a:p>
          <a:p>
            <a:pPr>
              <a:defRPr/>
            </a:pPr>
            <a:r>
              <a:rPr lang="en-GB" dirty="0">
                <a:solidFill>
                  <a:srgbClr val="2A2A2A"/>
                </a:solidFill>
                <a:latin typeface="Merriweather" panose="00000500000000000000" pitchFamily="2" charset="0"/>
              </a:rPr>
              <a:t> </a:t>
            </a:r>
            <a:r>
              <a:rPr lang="en-GB" dirty="0" err="1">
                <a:solidFill>
                  <a:srgbClr val="2A2A2A"/>
                </a:solidFill>
                <a:latin typeface="Merriweather" panose="00000500000000000000" pitchFamily="2" charset="0"/>
              </a:rPr>
              <a:t>Posthumanist</a:t>
            </a:r>
            <a:r>
              <a:rPr lang="en-GB" dirty="0">
                <a:solidFill>
                  <a:srgbClr val="2A2A2A"/>
                </a:solidFill>
                <a:latin typeface="Merriweather" panose="00000500000000000000" pitchFamily="2" charset="0"/>
              </a:rPr>
              <a:t> philosophy </a:t>
            </a:r>
            <a:r>
              <a:rPr lang="en-GB" b="1" dirty="0">
                <a:solidFill>
                  <a:srgbClr val="2A2A2A"/>
                </a:solidFill>
                <a:latin typeface="Merriweather" panose="00000500000000000000" pitchFamily="2" charset="0"/>
              </a:rPr>
              <a:t>constitutes the human as: physically, chemically, and biologically enmeshed and dependent on the environment</a:t>
            </a:r>
            <a:r>
              <a:rPr lang="en-GB" dirty="0">
                <a:solidFill>
                  <a:srgbClr val="2A2A2A"/>
                </a:solidFill>
                <a:latin typeface="Merriweather" panose="00000500000000000000" pitchFamily="2" charset="0"/>
              </a:rPr>
              <a:t>; </a:t>
            </a:r>
          </a:p>
          <a:p>
            <a:pPr>
              <a:defRPr/>
            </a:pPr>
            <a:endParaRPr lang="en-GB" dirty="0">
              <a:solidFill>
                <a:srgbClr val="2A2A2A"/>
              </a:solidFill>
              <a:latin typeface="Merriweather" panose="00000500000000000000" pitchFamily="2" charset="0"/>
            </a:endParaRPr>
          </a:p>
          <a:p>
            <a:pPr marL="0" indent="0">
              <a:buNone/>
              <a:defRPr/>
            </a:pPr>
            <a:r>
              <a:rPr lang="en-GB" dirty="0">
                <a:solidFill>
                  <a:srgbClr val="2A2A2A"/>
                </a:solidFill>
                <a:latin typeface="Merriweather" panose="00000500000000000000" pitchFamily="2" charset="0"/>
              </a:rPr>
              <a:t>(Kelling and Lehman, 2018)</a:t>
            </a:r>
            <a:endParaRPr lang="en-GB" dirty="0"/>
          </a:p>
        </p:txBody>
      </p:sp>
      <p:sp>
        <p:nvSpPr>
          <p:cNvPr id="55300" name="Content Placeholder 3">
            <a:extLst>
              <a:ext uri="{FF2B5EF4-FFF2-40B4-BE49-F238E27FC236}">
                <a16:creationId xmlns:a16="http://schemas.microsoft.com/office/drawing/2014/main" id="{0F862E3C-045B-C992-1309-35815B47F23F}"/>
              </a:ext>
            </a:extLst>
          </p:cNvPr>
          <p:cNvSpPr>
            <a:spLocks noGrp="1" noChangeArrowheads="1"/>
          </p:cNvSpPr>
          <p:nvPr>
            <p:ph sz="half" idx="2"/>
          </p:nvPr>
        </p:nvSpPr>
        <p:spPr>
          <a:xfrm>
            <a:off x="6172200" y="1600200"/>
            <a:ext cx="4038600" cy="3989388"/>
          </a:xfrm>
        </p:spPr>
        <p:txBody>
          <a:bodyPr>
            <a:normAutofit lnSpcReduction="10000"/>
          </a:bodyPr>
          <a:lstStyle/>
          <a:p>
            <a:pPr eaLnBrk="1" hangingPunct="1"/>
            <a:endParaRPr lang="en-GB" altLang="en-US"/>
          </a:p>
          <a:p>
            <a:pPr eaLnBrk="1" hangingPunct="1"/>
            <a:endParaRPr lang="en-GB" altLang="en-US"/>
          </a:p>
          <a:p>
            <a:pPr eaLnBrk="1" hangingPunct="1"/>
            <a:endParaRPr lang="en-GB" alt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a:extLst>
              <a:ext uri="{FF2B5EF4-FFF2-40B4-BE49-F238E27FC236}">
                <a16:creationId xmlns:a16="http://schemas.microsoft.com/office/drawing/2014/main" id="{3AECDD16-D274-1CFC-B925-C51504F8FC34}"/>
              </a:ext>
            </a:extLst>
          </p:cNvPr>
          <p:cNvSpPr>
            <a:spLocks noGrp="1" noChangeArrowheads="1"/>
          </p:cNvSpPr>
          <p:nvPr>
            <p:ph type="title"/>
          </p:nvPr>
        </p:nvSpPr>
        <p:spPr/>
        <p:txBody>
          <a:bodyPr>
            <a:normAutofit fontScale="90000"/>
          </a:bodyPr>
          <a:lstStyle/>
          <a:p>
            <a:br>
              <a:rPr lang="en-GB" altLang="en-US" i="1" dirty="0"/>
            </a:br>
            <a:r>
              <a:rPr lang="en-GB" altLang="en-US" dirty="0"/>
              <a:t> </a:t>
            </a:r>
            <a:r>
              <a:rPr lang="en-GB" altLang="en-US" dirty="0">
                <a:solidFill>
                  <a:srgbClr val="0070C0"/>
                </a:solidFill>
              </a:rPr>
              <a:t>Consider the complexities?</a:t>
            </a:r>
            <a:br>
              <a:rPr lang="en-GB" altLang="en-US" dirty="0"/>
            </a:br>
            <a:endParaRPr lang="en-GB" altLang="en-US" i="1" dirty="0">
              <a:solidFill>
                <a:srgbClr val="0070C0"/>
              </a:solidFill>
            </a:endParaRPr>
          </a:p>
        </p:txBody>
      </p:sp>
      <p:sp>
        <p:nvSpPr>
          <p:cNvPr id="57347" name="Content Placeholder 2">
            <a:extLst>
              <a:ext uri="{FF2B5EF4-FFF2-40B4-BE49-F238E27FC236}">
                <a16:creationId xmlns:a16="http://schemas.microsoft.com/office/drawing/2014/main" id="{2A81A89F-D0DF-C66D-A381-A5B0AE80A6FF}"/>
              </a:ext>
            </a:extLst>
          </p:cNvPr>
          <p:cNvSpPr>
            <a:spLocks noGrp="1" noChangeArrowheads="1"/>
          </p:cNvSpPr>
          <p:nvPr>
            <p:ph sz="half" idx="1"/>
          </p:nvPr>
        </p:nvSpPr>
        <p:spPr>
          <a:xfrm>
            <a:off x="1056189" y="1690688"/>
            <a:ext cx="10515600" cy="3816350"/>
          </a:xfrm>
        </p:spPr>
        <p:txBody>
          <a:bodyPr>
            <a:normAutofit/>
          </a:bodyPr>
          <a:lstStyle/>
          <a:p>
            <a:pPr eaLnBrk="1" hangingPunct="1"/>
            <a:r>
              <a:rPr lang="en-GB" altLang="en-US" i="1" dirty="0">
                <a:solidFill>
                  <a:srgbClr val="0070C0"/>
                </a:solidFill>
              </a:rPr>
              <a:t>Sustainable development can be viewed as ‘pie in the sky’ .</a:t>
            </a:r>
          </a:p>
          <a:p>
            <a:pPr eaLnBrk="1" hangingPunct="1"/>
            <a:r>
              <a:rPr lang="en-GB" altLang="en-US" i="1" dirty="0">
                <a:solidFill>
                  <a:srgbClr val="0070C0"/>
                </a:solidFill>
              </a:rPr>
              <a:t>Can human economic development take centre stage ?</a:t>
            </a:r>
          </a:p>
          <a:p>
            <a:pPr eaLnBrk="1" hangingPunct="1"/>
            <a:r>
              <a:rPr lang="en-GB" altLang="en-US" i="1" dirty="0">
                <a:solidFill>
                  <a:srgbClr val="0070C0"/>
                </a:solidFill>
              </a:rPr>
              <a:t>Do we have to work towards a </a:t>
            </a:r>
            <a:r>
              <a:rPr lang="en-GB" altLang="en-US" i="1" dirty="0" err="1">
                <a:solidFill>
                  <a:srgbClr val="0070C0"/>
                </a:solidFill>
              </a:rPr>
              <a:t>ecocentric</a:t>
            </a:r>
            <a:r>
              <a:rPr lang="en-GB" altLang="en-US" i="1" dirty="0">
                <a:solidFill>
                  <a:srgbClr val="0070C0"/>
                </a:solidFill>
              </a:rPr>
              <a:t> view point where human and non-human work together?</a:t>
            </a:r>
          </a:p>
          <a:p>
            <a:pPr eaLnBrk="1" hangingPunct="1"/>
            <a:r>
              <a:rPr lang="en-GB" altLang="en-US" i="1" dirty="0">
                <a:solidFill>
                  <a:srgbClr val="0070C0"/>
                </a:solidFill>
              </a:rPr>
              <a:t>What could this mean to early years philosophy and  practice?</a:t>
            </a:r>
          </a:p>
          <a:p>
            <a:pPr eaLnBrk="1" hangingPunct="1"/>
            <a:endParaRPr lang="en-GB" altLang="en-US" dirty="0"/>
          </a:p>
          <a:p>
            <a:pPr eaLnBrk="1" hangingPunct="1"/>
            <a:endParaRPr lang="en-GB" altLang="en-US" dirty="0"/>
          </a:p>
          <a:p>
            <a:pPr eaLnBrk="1" hangingPunct="1"/>
            <a:endParaRPr lang="en-GB" alt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a:extLst>
              <a:ext uri="{FF2B5EF4-FFF2-40B4-BE49-F238E27FC236}">
                <a16:creationId xmlns:a16="http://schemas.microsoft.com/office/drawing/2014/main" id="{497604AE-C922-5ED4-64F4-5882A432FA56}"/>
              </a:ext>
            </a:extLst>
          </p:cNvPr>
          <p:cNvSpPr>
            <a:spLocks noGrp="1" noChangeArrowheads="1"/>
          </p:cNvSpPr>
          <p:nvPr>
            <p:ph type="title"/>
          </p:nvPr>
        </p:nvSpPr>
        <p:spPr/>
        <p:txBody>
          <a:bodyPr/>
          <a:lstStyle/>
          <a:p>
            <a:r>
              <a:rPr lang="en-GB" altLang="en-US" dirty="0"/>
              <a:t>Watch</a:t>
            </a:r>
            <a:endParaRPr lang="en-GB" altLang="en-US" i="1" dirty="0">
              <a:solidFill>
                <a:srgbClr val="0070C0"/>
              </a:solidFill>
            </a:endParaRPr>
          </a:p>
        </p:txBody>
      </p:sp>
      <p:sp>
        <p:nvSpPr>
          <p:cNvPr id="59395" name="Content Placeholder 2">
            <a:extLst>
              <a:ext uri="{FF2B5EF4-FFF2-40B4-BE49-F238E27FC236}">
                <a16:creationId xmlns:a16="http://schemas.microsoft.com/office/drawing/2014/main" id="{AAECA6D9-DB76-07A2-C7D7-783DC6878E66}"/>
              </a:ext>
            </a:extLst>
          </p:cNvPr>
          <p:cNvSpPr>
            <a:spLocks noGrp="1" noChangeArrowheads="1"/>
          </p:cNvSpPr>
          <p:nvPr>
            <p:ph idx="1"/>
          </p:nvPr>
        </p:nvSpPr>
        <p:spPr>
          <a:xfrm>
            <a:off x="1981200" y="1600201"/>
            <a:ext cx="8229600" cy="3916363"/>
          </a:xfrm>
        </p:spPr>
        <p:txBody>
          <a:bodyPr/>
          <a:lstStyle/>
          <a:p>
            <a:pPr eaLnBrk="1" hangingPunct="1"/>
            <a:r>
              <a:rPr lang="en-US" altLang="en-US" dirty="0">
                <a:latin typeface="Arial" panose="020B0604020202020204" pitchFamily="34" charset="0"/>
                <a:hlinkClick r:id="rId2"/>
              </a:rPr>
              <a:t>https://vimeo.com/138852758</a:t>
            </a:r>
            <a:endParaRPr lang="en-US" altLang="en-US" dirty="0">
              <a:latin typeface="Arial" panose="020B0604020202020204" pitchFamily="34" charset="0"/>
            </a:endParaRPr>
          </a:p>
          <a:p>
            <a:pPr eaLnBrk="1" hangingPunct="1"/>
            <a:endParaRPr lang="en-GB" altLang="en-US"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418" name="Picture 1">
            <a:extLst>
              <a:ext uri="{FF2B5EF4-FFF2-40B4-BE49-F238E27FC236}">
                <a16:creationId xmlns:a16="http://schemas.microsoft.com/office/drawing/2014/main" id="{D41C30AA-01A9-C705-9B8D-58D89EBA56F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171700" y="391770"/>
            <a:ext cx="7848600" cy="5172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a:extLst>
              <a:ext uri="{FF2B5EF4-FFF2-40B4-BE49-F238E27FC236}">
                <a16:creationId xmlns:a16="http://schemas.microsoft.com/office/drawing/2014/main" id="{DEEC77AE-BB23-1C34-5ADE-6FAE33E9E71A}"/>
              </a:ext>
            </a:extLst>
          </p:cNvPr>
          <p:cNvSpPr>
            <a:spLocks noGrp="1"/>
          </p:cNvSpPr>
          <p:nvPr>
            <p:ph type="title"/>
          </p:nvPr>
        </p:nvSpPr>
        <p:spPr>
          <a:xfrm>
            <a:off x="823913" y="365125"/>
            <a:ext cx="10515600" cy="1325563"/>
          </a:xfrm>
        </p:spPr>
        <p:txBody>
          <a:bodyPr rtlCol="0">
            <a:normAutofit/>
          </a:bodyPr>
          <a:lstStyle/>
          <a:p>
            <a:pPr>
              <a:defRPr/>
            </a:pPr>
            <a:br>
              <a:rPr lang="en-GB" altLang="en-US" sz="2800" dirty="0">
                <a:solidFill>
                  <a:schemeClr val="tx1">
                    <a:lumMod val="95000"/>
                    <a:lumOff val="5000"/>
                  </a:schemeClr>
                </a:solidFill>
              </a:rPr>
            </a:br>
            <a:r>
              <a:rPr lang="en-GB" altLang="en-US" sz="2800" i="1" dirty="0">
                <a:solidFill>
                  <a:srgbClr val="0070C0"/>
                </a:solidFill>
              </a:rPr>
              <a:t>Choose one of the  Sustainable Development Goals:</a:t>
            </a:r>
            <a:br>
              <a:rPr lang="en-GB" altLang="en-US" sz="2800" dirty="0">
                <a:solidFill>
                  <a:srgbClr val="0070C0"/>
                </a:solidFill>
              </a:rPr>
            </a:br>
            <a:r>
              <a:rPr lang="en-GB" altLang="en-US" sz="2800" dirty="0">
                <a:solidFill>
                  <a:schemeClr val="tx1">
                    <a:lumMod val="95000"/>
                    <a:lumOff val="5000"/>
                  </a:schemeClr>
                </a:solidFill>
              </a:rPr>
              <a:t> </a:t>
            </a:r>
            <a:endParaRPr lang="en-US" altLang="en-US" sz="2800" dirty="0">
              <a:solidFill>
                <a:schemeClr val="tx1">
                  <a:lumMod val="95000"/>
                  <a:lumOff val="5000"/>
                </a:schemeClr>
              </a:solidFill>
            </a:endParaRPr>
          </a:p>
        </p:txBody>
      </p:sp>
      <p:sp>
        <p:nvSpPr>
          <p:cNvPr id="62467" name="Content Placeholder 3">
            <a:extLst>
              <a:ext uri="{FF2B5EF4-FFF2-40B4-BE49-F238E27FC236}">
                <a16:creationId xmlns:a16="http://schemas.microsoft.com/office/drawing/2014/main" id="{A17ABE22-20C3-C02E-95FA-E85154788F9E}"/>
              </a:ext>
            </a:extLst>
          </p:cNvPr>
          <p:cNvSpPr>
            <a:spLocks noGrp="1" noChangeArrowheads="1"/>
          </p:cNvSpPr>
          <p:nvPr>
            <p:ph sz="half" idx="1"/>
          </p:nvPr>
        </p:nvSpPr>
        <p:spPr>
          <a:xfrm>
            <a:off x="823913" y="1885719"/>
            <a:ext cx="10282359" cy="3989387"/>
          </a:xfrm>
        </p:spPr>
        <p:txBody>
          <a:bodyPr>
            <a:normAutofit/>
          </a:bodyPr>
          <a:lstStyle/>
          <a:p>
            <a:pPr eaLnBrk="1" hangingPunct="1"/>
            <a:r>
              <a:rPr lang="en-GB" altLang="en-US" i="1" dirty="0">
                <a:solidFill>
                  <a:srgbClr val="0070C0"/>
                </a:solidFill>
              </a:rPr>
              <a:t>How realistic is achieving this?</a:t>
            </a:r>
          </a:p>
          <a:p>
            <a:pPr eaLnBrk="1" hangingPunct="1"/>
            <a:r>
              <a:rPr lang="en-GB" altLang="en-US" i="1" dirty="0">
                <a:solidFill>
                  <a:srgbClr val="0070C0"/>
                </a:solidFill>
              </a:rPr>
              <a:t>What practical changes need to happen?</a:t>
            </a:r>
          </a:p>
          <a:p>
            <a:pPr eaLnBrk="1" hangingPunct="1"/>
            <a:r>
              <a:rPr lang="en-GB" altLang="en-US" i="1" dirty="0">
                <a:solidFill>
                  <a:srgbClr val="0070C0"/>
                </a:solidFill>
              </a:rPr>
              <a:t>What are the barriers to achieving this goal?</a:t>
            </a:r>
          </a:p>
          <a:p>
            <a:pPr eaLnBrk="1" hangingPunct="1"/>
            <a:r>
              <a:rPr lang="en-GB" altLang="en-US" i="1" dirty="0">
                <a:solidFill>
                  <a:srgbClr val="0070C0"/>
                </a:solidFill>
              </a:rPr>
              <a:t>What type of people will the future need to achieve the goal?</a:t>
            </a:r>
            <a:endParaRPr lang="en-US" altLang="en-US" i="1" dirty="0">
              <a:solidFill>
                <a:srgbClr val="0070C0"/>
              </a:solidFill>
            </a:endParaRPr>
          </a:p>
          <a:p>
            <a:pPr eaLnBrk="1" hangingPunct="1"/>
            <a:endParaRPr lang="en-US" altLang="en-US"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4">
            <a:extLst>
              <a:ext uri="{FF2B5EF4-FFF2-40B4-BE49-F238E27FC236}">
                <a16:creationId xmlns:a16="http://schemas.microsoft.com/office/drawing/2014/main" id="{1F43E45D-A8BD-97A3-F504-A1588A2CE0DD}"/>
              </a:ext>
            </a:extLst>
          </p:cNvPr>
          <p:cNvSpPr>
            <a:spLocks noGrp="1" noChangeArrowheads="1"/>
          </p:cNvSpPr>
          <p:nvPr>
            <p:ph type="title"/>
          </p:nvPr>
        </p:nvSpPr>
        <p:spPr>
          <a:xfrm>
            <a:off x="1132115" y="274638"/>
            <a:ext cx="10346872" cy="1143000"/>
          </a:xfrm>
        </p:spPr>
        <p:txBody>
          <a:bodyPr>
            <a:noAutofit/>
          </a:bodyPr>
          <a:lstStyle/>
          <a:p>
            <a:pPr eaLnBrk="1" hangingPunct="1"/>
            <a:br>
              <a:rPr lang="en-GB" altLang="en-US" sz="2800" i="1" dirty="0">
                <a:solidFill>
                  <a:schemeClr val="accent1"/>
                </a:solidFill>
              </a:rPr>
            </a:br>
            <a:r>
              <a:rPr lang="en-GB" altLang="en-US" sz="2800" i="1" dirty="0">
                <a:solidFill>
                  <a:srgbClr val="0070C0"/>
                </a:solidFill>
              </a:rPr>
              <a:t>How can the Sustainable development goals inform practice </a:t>
            </a:r>
          </a:p>
        </p:txBody>
      </p:sp>
      <p:sp>
        <p:nvSpPr>
          <p:cNvPr id="6" name="Content Placeholder 5">
            <a:extLst>
              <a:ext uri="{FF2B5EF4-FFF2-40B4-BE49-F238E27FC236}">
                <a16:creationId xmlns:a16="http://schemas.microsoft.com/office/drawing/2014/main" id="{CFE7F034-B5EC-D53D-844D-550890F2DC44}"/>
              </a:ext>
            </a:extLst>
          </p:cNvPr>
          <p:cNvSpPr>
            <a:spLocks noGrp="1"/>
          </p:cNvSpPr>
          <p:nvPr>
            <p:ph sz="half" idx="1"/>
          </p:nvPr>
        </p:nvSpPr>
        <p:spPr>
          <a:xfrm>
            <a:off x="1981200" y="1600200"/>
            <a:ext cx="4038600" cy="3989388"/>
          </a:xfrm>
        </p:spPr>
        <p:txBody>
          <a:bodyPr rtlCol="0">
            <a:normAutofit fontScale="70000" lnSpcReduction="20000"/>
          </a:bodyPr>
          <a:lstStyle/>
          <a:p>
            <a:pPr>
              <a:defRPr/>
            </a:pPr>
            <a:r>
              <a:rPr lang="en-GB" b="1" dirty="0"/>
              <a:t>Flourish Model</a:t>
            </a:r>
            <a:endParaRPr lang="en-GB" b="1" dirty="0">
              <a:hlinkClick r:id="rId2"/>
            </a:endParaRPr>
          </a:p>
          <a:p>
            <a:pPr marL="0" indent="0">
              <a:buNone/>
              <a:defRPr/>
            </a:pPr>
            <a:r>
              <a:rPr lang="en-GB" dirty="0">
                <a:solidFill>
                  <a:srgbClr val="0000FF"/>
                </a:solidFill>
                <a:hlinkClick r:id="rId2"/>
              </a:rPr>
              <a:t>https://www.flourishproject.net/uploads/1/8/4/9/1849450/sdgs_for_the_early_years_final.pdf</a:t>
            </a:r>
            <a:endParaRPr lang="en-GB" dirty="0"/>
          </a:p>
          <a:p>
            <a:pPr>
              <a:defRPr/>
            </a:pPr>
            <a:endParaRPr lang="en-GB" dirty="0">
              <a:solidFill>
                <a:srgbClr val="0000FF"/>
              </a:solidFill>
              <a:hlinkClick r:id="rId3"/>
            </a:endParaRPr>
          </a:p>
          <a:p>
            <a:pPr>
              <a:defRPr/>
            </a:pPr>
            <a:r>
              <a:rPr lang="en-GB" b="1" dirty="0"/>
              <a:t>NCFE An Early Childhood Education for Sustainability resource that embeds the Sustainable Development Goals and STEM into pedagogical practice</a:t>
            </a:r>
            <a:endParaRPr lang="en-GB" b="1" dirty="0">
              <a:hlinkClick r:id="rId3"/>
            </a:endParaRPr>
          </a:p>
          <a:p>
            <a:pPr marL="0" indent="0">
              <a:buNone/>
              <a:defRPr/>
            </a:pPr>
            <a:r>
              <a:rPr lang="en-GB" dirty="0">
                <a:solidFill>
                  <a:srgbClr val="0000FF"/>
                </a:solidFill>
                <a:hlinkClick r:id="rId3"/>
              </a:rPr>
              <a:t>https://www.ncfe.org.uk/media/xbcbjrfj/early-years-sustainability-resource.pdf</a:t>
            </a:r>
            <a:endParaRPr lang="en-GB" dirty="0"/>
          </a:p>
          <a:p>
            <a:pPr marL="0" indent="0">
              <a:buNone/>
              <a:defRPr/>
            </a:pPr>
            <a:endParaRPr lang="en-GB" dirty="0"/>
          </a:p>
          <a:p>
            <a:pPr>
              <a:defRPr/>
            </a:pPr>
            <a:endParaRPr lang="en-GB" dirty="0"/>
          </a:p>
          <a:p>
            <a:pPr>
              <a:defRPr/>
            </a:pPr>
            <a:endParaRPr lang="en-GB" dirty="0"/>
          </a:p>
        </p:txBody>
      </p:sp>
      <p:sp>
        <p:nvSpPr>
          <p:cNvPr id="7" name="Content Placeholder 6">
            <a:extLst>
              <a:ext uri="{FF2B5EF4-FFF2-40B4-BE49-F238E27FC236}">
                <a16:creationId xmlns:a16="http://schemas.microsoft.com/office/drawing/2014/main" id="{4E79DDD7-FB8C-38A2-9D42-232EDEDD2D3A}"/>
              </a:ext>
            </a:extLst>
          </p:cNvPr>
          <p:cNvSpPr>
            <a:spLocks noGrp="1"/>
          </p:cNvSpPr>
          <p:nvPr>
            <p:ph sz="half" idx="2"/>
          </p:nvPr>
        </p:nvSpPr>
        <p:spPr>
          <a:xfrm>
            <a:off x="6705600" y="1600200"/>
            <a:ext cx="4184822" cy="3989388"/>
          </a:xfrm>
        </p:spPr>
        <p:txBody>
          <a:bodyPr rtlCol="0">
            <a:normAutofit fontScale="70000" lnSpcReduction="20000"/>
          </a:bodyPr>
          <a:lstStyle/>
          <a:p>
            <a:pPr>
              <a:defRPr/>
            </a:pPr>
            <a:r>
              <a:rPr lang="en-GB" b="1" dirty="0"/>
              <a:t>John Muir </a:t>
            </a:r>
          </a:p>
          <a:p>
            <a:pPr marL="0" indent="0">
              <a:buNone/>
              <a:defRPr/>
            </a:pPr>
            <a:r>
              <a:rPr lang="en-GB" dirty="0">
                <a:hlinkClick r:id="rId4"/>
              </a:rPr>
              <a:t>https://www.johnmuirtrust.org/assets/000/003/913/Resource_Guide_Sustainability_-_2025_original.pdf?1742215710</a:t>
            </a:r>
            <a:endParaRPr lang="en-GB" dirty="0"/>
          </a:p>
          <a:p>
            <a:pPr>
              <a:defRPr/>
            </a:pP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EF83A24B-7965-EB65-4D24-C9173B57410C}"/>
              </a:ext>
            </a:extLst>
          </p:cNvPr>
          <p:cNvSpPr>
            <a:spLocks noGrp="1"/>
          </p:cNvSpPr>
          <p:nvPr>
            <p:ph type="title"/>
          </p:nvPr>
        </p:nvSpPr>
        <p:spPr>
          <a:xfrm>
            <a:off x="599394" y="0"/>
            <a:ext cx="10515600" cy="1213757"/>
          </a:xfrm>
        </p:spPr>
        <p:txBody>
          <a:bodyPr rtlCol="0">
            <a:normAutofit fontScale="90000"/>
          </a:bodyPr>
          <a:lstStyle/>
          <a:p>
            <a:pPr>
              <a:defRPr/>
            </a:pPr>
            <a:r>
              <a:rPr lang="en-GB" altLang="en-US" dirty="0">
                <a:solidFill>
                  <a:schemeClr val="tx1">
                    <a:lumMod val="95000"/>
                    <a:lumOff val="5000"/>
                  </a:schemeClr>
                </a:solidFill>
              </a:rPr>
              <a:t>CCUHP</a:t>
            </a:r>
            <a:br>
              <a:rPr lang="en-GB" altLang="en-US" dirty="0">
                <a:solidFill>
                  <a:schemeClr val="tx1">
                    <a:lumMod val="95000"/>
                    <a:lumOff val="5000"/>
                  </a:schemeClr>
                </a:solidFill>
              </a:rPr>
            </a:br>
            <a:r>
              <a:rPr lang="en-GB" altLang="en-US" dirty="0"/>
              <a:t>Discuss</a:t>
            </a:r>
            <a:endParaRPr lang="en-US" altLang="en-US" i="1" dirty="0">
              <a:solidFill>
                <a:srgbClr val="0070C0"/>
              </a:solidFill>
            </a:endParaRPr>
          </a:p>
        </p:txBody>
      </p:sp>
      <p:sp>
        <p:nvSpPr>
          <p:cNvPr id="3" name="TextBox 2">
            <a:extLst>
              <a:ext uri="{FF2B5EF4-FFF2-40B4-BE49-F238E27FC236}">
                <a16:creationId xmlns:a16="http://schemas.microsoft.com/office/drawing/2014/main" id="{4B0D01A7-57A6-D047-F835-F9D4448DB519}"/>
              </a:ext>
            </a:extLst>
          </p:cNvPr>
          <p:cNvSpPr txBox="1"/>
          <p:nvPr/>
        </p:nvSpPr>
        <p:spPr>
          <a:xfrm>
            <a:off x="838200" y="3810654"/>
            <a:ext cx="10515599" cy="923330"/>
          </a:xfrm>
          <a:prstGeom prst="rect">
            <a:avLst/>
          </a:prstGeom>
          <a:noFill/>
        </p:spPr>
        <p:txBody>
          <a:bodyPr wrap="square">
            <a:spAutoFit/>
          </a:bodyPr>
          <a:lstStyle/>
          <a:p>
            <a:r>
              <a:rPr lang="en-GB" dirty="0">
                <a:hlinkClick r:id="rId3"/>
              </a:rPr>
              <a:t>UNCRC Full Text - The Children and Young People's Commissioner Scotland (cypcs.org.uk)</a:t>
            </a:r>
            <a:endParaRPr lang="en-GB" dirty="0"/>
          </a:p>
          <a:p>
            <a:r>
              <a:rPr lang="en-GB" dirty="0">
                <a:hlinkClick r:id="rId4"/>
              </a:rPr>
              <a:t>http://www.byfordchildcare.com.au/united-nations-convention/</a:t>
            </a:r>
            <a:endParaRPr lang="en-GB" dirty="0"/>
          </a:p>
          <a:p>
            <a:endParaRPr lang="en-GB" dirty="0"/>
          </a:p>
        </p:txBody>
      </p:sp>
      <p:sp>
        <p:nvSpPr>
          <p:cNvPr id="6" name="TextBox 5">
            <a:extLst>
              <a:ext uri="{FF2B5EF4-FFF2-40B4-BE49-F238E27FC236}">
                <a16:creationId xmlns:a16="http://schemas.microsoft.com/office/drawing/2014/main" id="{A7147FFD-D66A-DFBC-8435-4F48FDBF46AC}"/>
              </a:ext>
            </a:extLst>
          </p:cNvPr>
          <p:cNvSpPr txBox="1"/>
          <p:nvPr/>
        </p:nvSpPr>
        <p:spPr>
          <a:xfrm>
            <a:off x="855686" y="1859340"/>
            <a:ext cx="10003016" cy="1569660"/>
          </a:xfrm>
          <a:prstGeom prst="rect">
            <a:avLst/>
          </a:prstGeom>
          <a:noFill/>
        </p:spPr>
        <p:txBody>
          <a:bodyPr wrap="square">
            <a:spAutoFit/>
          </a:bodyPr>
          <a:lstStyle/>
          <a:p>
            <a:r>
              <a:rPr lang="en-GB" sz="2400" i="1" dirty="0">
                <a:solidFill>
                  <a:srgbClr val="0070C0"/>
                </a:solidFill>
              </a:rPr>
              <a:t>Article 29 </a:t>
            </a:r>
          </a:p>
          <a:p>
            <a:r>
              <a:rPr lang="en-GB" sz="2400" i="1" dirty="0">
                <a:solidFill>
                  <a:srgbClr val="0070C0"/>
                </a:solidFill>
              </a:rPr>
              <a:t>Education should develop each child’s personality and talents to the full. It should encourage children to respect their parents, their own and other cultures and the environment. </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4">
            <a:extLst>
              <a:ext uri="{FF2B5EF4-FFF2-40B4-BE49-F238E27FC236}">
                <a16:creationId xmlns:a16="http://schemas.microsoft.com/office/drawing/2014/main" id="{4B673C18-26AB-9879-D3C4-11EAF083F504}"/>
              </a:ext>
            </a:extLst>
          </p:cNvPr>
          <p:cNvSpPr>
            <a:spLocks noGrp="1" noChangeArrowheads="1"/>
          </p:cNvSpPr>
          <p:nvPr>
            <p:ph type="title"/>
          </p:nvPr>
        </p:nvSpPr>
        <p:spPr/>
        <p:txBody>
          <a:bodyPr rtlCol="0">
            <a:normAutofit fontScale="90000"/>
          </a:bodyPr>
          <a:lstStyle/>
          <a:p>
            <a:pPr>
              <a:defRPr/>
            </a:pPr>
            <a:r>
              <a:rPr lang="en-GB" altLang="en-US" sz="2400" i="1" dirty="0">
                <a:solidFill>
                  <a:srgbClr val="0070C0"/>
                </a:solidFill>
              </a:rPr>
              <a:t>Discuss</a:t>
            </a:r>
            <a:br>
              <a:rPr lang="en-GB" altLang="en-US" sz="2400" dirty="0">
                <a:solidFill>
                  <a:schemeClr val="tx1">
                    <a:lumMod val="95000"/>
                    <a:lumOff val="5000"/>
                  </a:schemeClr>
                </a:solidFill>
              </a:rPr>
            </a:br>
            <a:br>
              <a:rPr lang="en-GB" altLang="en-US" sz="2400" dirty="0">
                <a:solidFill>
                  <a:schemeClr val="tx1">
                    <a:lumMod val="95000"/>
                    <a:lumOff val="5000"/>
                  </a:schemeClr>
                </a:solidFill>
              </a:rPr>
            </a:br>
            <a:r>
              <a:rPr lang="en-GB" altLang="en-US" sz="2400" i="1" dirty="0">
                <a:solidFill>
                  <a:srgbClr val="0070C0"/>
                </a:solidFill>
              </a:rPr>
              <a:t>Education </a:t>
            </a:r>
            <a:br>
              <a:rPr lang="en-GB" altLang="en-US" sz="2400" i="1" dirty="0">
                <a:solidFill>
                  <a:schemeClr val="accent1"/>
                </a:solidFill>
              </a:rPr>
            </a:br>
            <a:r>
              <a:rPr lang="en-GB" altLang="en-US" sz="2400" dirty="0"/>
              <a:t>Agenda 21</a:t>
            </a:r>
          </a:p>
        </p:txBody>
      </p:sp>
      <p:sp>
        <p:nvSpPr>
          <p:cNvPr id="51203" name="Rectangle 5">
            <a:extLst>
              <a:ext uri="{FF2B5EF4-FFF2-40B4-BE49-F238E27FC236}">
                <a16:creationId xmlns:a16="http://schemas.microsoft.com/office/drawing/2014/main" id="{459D24E9-78C5-E9AE-D395-977D93E60B82}"/>
              </a:ext>
            </a:extLst>
          </p:cNvPr>
          <p:cNvSpPr>
            <a:spLocks noGrp="1" noChangeArrowheads="1"/>
          </p:cNvSpPr>
          <p:nvPr>
            <p:ph sz="half" idx="1"/>
          </p:nvPr>
        </p:nvSpPr>
        <p:spPr>
          <a:xfrm>
            <a:off x="838199" y="1882149"/>
            <a:ext cx="10515599" cy="3368900"/>
          </a:xfrm>
        </p:spPr>
        <p:txBody>
          <a:bodyPr rtlCol="0">
            <a:noAutofit/>
          </a:bodyPr>
          <a:lstStyle/>
          <a:p>
            <a:pPr marL="91440" indent="-91440">
              <a:lnSpc>
                <a:spcPct val="80000"/>
              </a:lnSpc>
              <a:defRPr/>
            </a:pPr>
            <a:r>
              <a:rPr lang="en-GB" altLang="en-US" i="1" dirty="0">
                <a:solidFill>
                  <a:srgbClr val="0070C0"/>
                </a:solidFill>
              </a:rPr>
              <a:t>Education is critical for promoting sustainable development and improving the capacity of the people to address environment and development issues…. It is critical for achieving environmental and ethical awareness, values and attitudes, skills and behaviour consistent with sustainable development and for effective public participation in decision making.</a:t>
            </a:r>
          </a:p>
          <a:p>
            <a:pPr marL="0" indent="0">
              <a:lnSpc>
                <a:spcPct val="80000"/>
              </a:lnSpc>
              <a:buNone/>
              <a:defRPr/>
            </a:pPr>
            <a:endParaRPr lang="en-GB" altLang="en-US" i="1" dirty="0">
              <a:solidFill>
                <a:srgbClr val="0070C0"/>
              </a:solidFill>
            </a:endParaRPr>
          </a:p>
          <a:p>
            <a:pPr marL="91440" indent="-91440">
              <a:lnSpc>
                <a:spcPct val="80000"/>
              </a:lnSpc>
              <a:buNone/>
              <a:defRPr/>
            </a:pPr>
            <a:r>
              <a:rPr lang="en-GB" altLang="en-US" i="1" dirty="0">
                <a:solidFill>
                  <a:srgbClr val="0070C0"/>
                </a:solidFill>
              </a:rPr>
              <a:t>United Nations Conference on Environment and Development (UNCED), 1992 (cited in </a:t>
            </a:r>
            <a:r>
              <a:rPr lang="en-GB" altLang="en-US" i="1" dirty="0" err="1">
                <a:solidFill>
                  <a:srgbClr val="0070C0"/>
                </a:solidFill>
              </a:rPr>
              <a:t>Fien</a:t>
            </a:r>
            <a:r>
              <a:rPr lang="en-GB" altLang="en-US" i="1" dirty="0">
                <a:solidFill>
                  <a:srgbClr val="0070C0"/>
                </a:solidFill>
              </a:rPr>
              <a:t> and Tilbury, 1998)</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a:extLst>
              <a:ext uri="{FF2B5EF4-FFF2-40B4-BE49-F238E27FC236}">
                <a16:creationId xmlns:a16="http://schemas.microsoft.com/office/drawing/2014/main" id="{C0828C55-9508-C0CA-CFE0-837AC7701E63}"/>
              </a:ext>
            </a:extLst>
          </p:cNvPr>
          <p:cNvSpPr>
            <a:spLocks noGrp="1"/>
          </p:cNvSpPr>
          <p:nvPr>
            <p:ph type="title"/>
          </p:nvPr>
        </p:nvSpPr>
        <p:spPr/>
        <p:txBody>
          <a:bodyPr rtlCol="0">
            <a:normAutofit/>
          </a:bodyPr>
          <a:lstStyle/>
          <a:p>
            <a:pPr>
              <a:defRPr/>
            </a:pPr>
            <a:r>
              <a:rPr lang="en-GB" altLang="en-US" i="1" dirty="0">
                <a:solidFill>
                  <a:srgbClr val="0070C0"/>
                </a:solidFill>
              </a:rPr>
              <a:t>Young Children?</a:t>
            </a:r>
            <a:br>
              <a:rPr lang="en-GB" altLang="en-US" dirty="0">
                <a:solidFill>
                  <a:schemeClr val="accent1"/>
                </a:solidFill>
              </a:rPr>
            </a:br>
            <a:r>
              <a:rPr lang="en-GB" altLang="en-US" i="1" dirty="0">
                <a:solidFill>
                  <a:schemeClr val="tx1">
                    <a:lumMod val="95000"/>
                    <a:lumOff val="5000"/>
                  </a:schemeClr>
                </a:solidFill>
              </a:rPr>
              <a:t> </a:t>
            </a:r>
          </a:p>
        </p:txBody>
      </p:sp>
      <p:sp>
        <p:nvSpPr>
          <p:cNvPr id="65539" name="Content Placeholder 2">
            <a:extLst>
              <a:ext uri="{FF2B5EF4-FFF2-40B4-BE49-F238E27FC236}">
                <a16:creationId xmlns:a16="http://schemas.microsoft.com/office/drawing/2014/main" id="{C3F85D44-2C67-1871-A5FC-ACCF78387C5A}"/>
              </a:ext>
            </a:extLst>
          </p:cNvPr>
          <p:cNvSpPr>
            <a:spLocks noGrp="1"/>
          </p:cNvSpPr>
          <p:nvPr>
            <p:ph sz="half" idx="1"/>
          </p:nvPr>
        </p:nvSpPr>
        <p:spPr>
          <a:xfrm>
            <a:off x="935238" y="1434306"/>
            <a:ext cx="10515599" cy="3989387"/>
          </a:xfrm>
        </p:spPr>
        <p:txBody>
          <a:bodyPr rtlCol="0">
            <a:normAutofit/>
          </a:bodyPr>
          <a:lstStyle/>
          <a:p>
            <a:pPr marL="0" indent="0">
              <a:buNone/>
              <a:defRPr/>
            </a:pPr>
            <a:r>
              <a:rPr lang="en-GB" altLang="en-US" sz="4000" i="1" dirty="0">
                <a:solidFill>
                  <a:srgbClr val="0070C0"/>
                </a:solidFill>
              </a:rPr>
              <a:t>Relevant?</a:t>
            </a:r>
          </a:p>
          <a:p>
            <a:pPr>
              <a:defRPr/>
            </a:pPr>
            <a:r>
              <a:rPr lang="en-GB" altLang="en-US" sz="4000" i="1" dirty="0">
                <a:solidFill>
                  <a:srgbClr val="0070C0"/>
                </a:solidFill>
              </a:rPr>
              <a:t>Do early years practitioners need to know about sustainable development? </a:t>
            </a:r>
          </a:p>
          <a:p>
            <a:pPr>
              <a:defRPr/>
            </a:pPr>
            <a:r>
              <a:rPr lang="en-GB" altLang="en-US" sz="4000" i="1" dirty="0">
                <a:solidFill>
                  <a:srgbClr val="0070C0"/>
                </a:solidFill>
              </a:rPr>
              <a:t>Are children too young to make a difference?</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CC39BF33-2343-DF95-00EA-1A0E3B5C91D1}"/>
              </a:ext>
            </a:extLst>
          </p:cNvPr>
          <p:cNvSpPr>
            <a:spLocks noGrp="1"/>
          </p:cNvSpPr>
          <p:nvPr>
            <p:ph type="title"/>
          </p:nvPr>
        </p:nvSpPr>
        <p:spPr>
          <a:xfrm>
            <a:off x="505579" y="369521"/>
            <a:ext cx="7289800" cy="1498600"/>
          </a:xfrm>
        </p:spPr>
        <p:txBody>
          <a:bodyPr>
            <a:normAutofit/>
          </a:bodyPr>
          <a:lstStyle/>
          <a:p>
            <a:pPr>
              <a:defRPr/>
            </a:pPr>
            <a:r>
              <a:rPr lang="en-GB" altLang="en-US" i="1" dirty="0"/>
              <a:t>EYFS</a:t>
            </a:r>
            <a:endParaRPr lang="en-US" altLang="en-US" i="1" dirty="0">
              <a:solidFill>
                <a:srgbClr val="0070C0"/>
              </a:solidFill>
            </a:endParaRPr>
          </a:p>
        </p:txBody>
      </p:sp>
      <p:sp>
        <p:nvSpPr>
          <p:cNvPr id="71684" name="Content Placeholder 3">
            <a:extLst>
              <a:ext uri="{FF2B5EF4-FFF2-40B4-BE49-F238E27FC236}">
                <a16:creationId xmlns:a16="http://schemas.microsoft.com/office/drawing/2014/main" id="{4DF86B2F-94F4-D492-F95F-E9519F05F879}"/>
              </a:ext>
            </a:extLst>
          </p:cNvPr>
          <p:cNvSpPr>
            <a:spLocks noGrp="1"/>
          </p:cNvSpPr>
          <p:nvPr>
            <p:ph sz="half" idx="2"/>
          </p:nvPr>
        </p:nvSpPr>
        <p:spPr>
          <a:xfrm>
            <a:off x="505579" y="2145913"/>
            <a:ext cx="10863344" cy="4022725"/>
          </a:xfrm>
        </p:spPr>
        <p:txBody>
          <a:bodyPr>
            <a:normAutofit/>
          </a:bodyPr>
          <a:lstStyle/>
          <a:p>
            <a:pPr eaLnBrk="1" hangingPunct="1"/>
            <a:r>
              <a:rPr lang="en-GB">
                <a:hlinkClick r:id="rId3"/>
              </a:rPr>
              <a:t>Sustainability within Early Childhood Education - Foundation Years</a:t>
            </a:r>
            <a:endParaRPr lang="en-US" altLang="en-US"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8E19A365-384C-50C7-157D-4D32BE464763}"/>
              </a:ext>
            </a:extLst>
          </p:cNvPr>
          <p:cNvSpPr>
            <a:spLocks noGrp="1" noChangeArrowheads="1"/>
          </p:cNvSpPr>
          <p:nvPr>
            <p:ph type="title"/>
          </p:nvPr>
        </p:nvSpPr>
        <p:spPr/>
        <p:txBody>
          <a:bodyPr/>
          <a:lstStyle/>
          <a:p>
            <a:pPr>
              <a:defRPr/>
            </a:pPr>
            <a:r>
              <a:rPr lang="en-GB" altLang="en-US" dirty="0">
                <a:solidFill>
                  <a:schemeClr val="tx1">
                    <a:lumMod val="95000"/>
                    <a:lumOff val="5000"/>
                  </a:schemeClr>
                </a:solidFill>
              </a:rPr>
              <a:t>Sterling, 2001</a:t>
            </a:r>
          </a:p>
        </p:txBody>
      </p:sp>
      <p:sp>
        <p:nvSpPr>
          <p:cNvPr id="73731" name="Rectangle 3">
            <a:extLst>
              <a:ext uri="{FF2B5EF4-FFF2-40B4-BE49-F238E27FC236}">
                <a16:creationId xmlns:a16="http://schemas.microsoft.com/office/drawing/2014/main" id="{10308A87-436F-BEF9-9672-9C4A55AD339B}"/>
              </a:ext>
            </a:extLst>
          </p:cNvPr>
          <p:cNvSpPr>
            <a:spLocks noGrp="1"/>
          </p:cNvSpPr>
          <p:nvPr>
            <p:ph idx="1"/>
          </p:nvPr>
        </p:nvSpPr>
        <p:spPr/>
        <p:txBody>
          <a:bodyPr/>
          <a:lstStyle/>
          <a:p>
            <a:pPr algn="ctr" eaLnBrk="1" hangingPunct="1">
              <a:spcAft>
                <a:spcPct val="0"/>
              </a:spcAft>
            </a:pPr>
            <a:r>
              <a:rPr lang="en-GB" altLang="en-US" sz="3600" dirty="0"/>
              <a:t>‘</a:t>
            </a:r>
            <a:r>
              <a:rPr lang="en-GB" altLang="en-US" i="1" dirty="0"/>
              <a:t>most mainstream education sustains unsustainability-through uncritically reproducing norms, by fragmenting only a narrow part of the spectrum of human ability and need, by an inability to explore alternatives, by rewarding dependency and conformity, and by servicing the consumerist machine.’ Sterling, 2001:15</a:t>
            </a:r>
          </a:p>
          <a:p>
            <a:pPr eaLnBrk="1" hangingPunct="1">
              <a:spcAft>
                <a:spcPct val="0"/>
              </a:spcAft>
            </a:pPr>
            <a:endParaRPr lang="en-GB" altLang="en-US"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ADFA3E2C-36BC-12CE-AB17-E57F4BB6CED2}"/>
              </a:ext>
            </a:extLst>
          </p:cNvPr>
          <p:cNvSpPr>
            <a:spLocks noGrp="1" noChangeArrowheads="1"/>
          </p:cNvSpPr>
          <p:nvPr>
            <p:ph type="title"/>
          </p:nvPr>
        </p:nvSpPr>
        <p:spPr>
          <a:xfrm>
            <a:off x="690562" y="585788"/>
            <a:ext cx="7289800" cy="1498600"/>
          </a:xfrm>
        </p:spPr>
        <p:txBody>
          <a:bodyPr>
            <a:normAutofit/>
          </a:bodyPr>
          <a:lstStyle/>
          <a:p>
            <a:pPr>
              <a:defRPr/>
            </a:pPr>
            <a:r>
              <a:rPr lang="en-GB" altLang="en-US" sz="2800" i="1" dirty="0">
                <a:solidFill>
                  <a:srgbClr val="0070C0"/>
                </a:solidFill>
              </a:rPr>
              <a:t>Reaching Education for Sustainable Development </a:t>
            </a:r>
            <a:br>
              <a:rPr lang="en-GB" altLang="en-US" sz="2800" dirty="0">
                <a:solidFill>
                  <a:schemeClr val="tx1">
                    <a:lumMod val="95000"/>
                    <a:lumOff val="5000"/>
                  </a:schemeClr>
                </a:solidFill>
              </a:rPr>
            </a:br>
            <a:endParaRPr lang="en-GB" altLang="en-US" sz="2800" dirty="0">
              <a:solidFill>
                <a:srgbClr val="0070C0"/>
              </a:solidFill>
            </a:endParaRPr>
          </a:p>
        </p:txBody>
      </p:sp>
      <p:sp>
        <p:nvSpPr>
          <p:cNvPr id="75779" name="Rectangle 4">
            <a:extLst>
              <a:ext uri="{FF2B5EF4-FFF2-40B4-BE49-F238E27FC236}">
                <a16:creationId xmlns:a16="http://schemas.microsoft.com/office/drawing/2014/main" id="{C7291250-034E-D09A-D074-5336C769BD88}"/>
              </a:ext>
            </a:extLst>
          </p:cNvPr>
          <p:cNvSpPr>
            <a:spLocks noGrp="1"/>
          </p:cNvSpPr>
          <p:nvPr>
            <p:ph sz="half" idx="1"/>
          </p:nvPr>
        </p:nvSpPr>
        <p:spPr>
          <a:xfrm>
            <a:off x="690562" y="2084388"/>
            <a:ext cx="8423275" cy="3455988"/>
          </a:xfrm>
        </p:spPr>
        <p:txBody>
          <a:bodyPr/>
          <a:lstStyle/>
          <a:p>
            <a:pPr eaLnBrk="1" hangingPunct="1"/>
            <a:r>
              <a:rPr lang="en-GB" altLang="en-US" i="1" dirty="0">
                <a:solidFill>
                  <a:srgbClr val="0070C0"/>
                </a:solidFill>
              </a:rPr>
              <a:t>Your theory</a:t>
            </a:r>
          </a:p>
          <a:p>
            <a:pPr eaLnBrk="1" hangingPunct="1"/>
            <a:endParaRPr lang="en-GB" altLang="en-US" i="1" dirty="0">
              <a:solidFill>
                <a:srgbClr val="0070C0"/>
              </a:solidFill>
            </a:endParaRPr>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532D8-DE16-C9DC-3D7D-AF8EA77EAA2F}"/>
              </a:ext>
            </a:extLst>
          </p:cNvPr>
          <p:cNvSpPr>
            <a:spLocks noGrp="1"/>
          </p:cNvSpPr>
          <p:nvPr>
            <p:ph type="title"/>
          </p:nvPr>
        </p:nvSpPr>
        <p:spPr/>
        <p:txBody>
          <a:bodyPr/>
          <a:lstStyle/>
          <a:p>
            <a:pPr>
              <a:defRPr/>
            </a:pPr>
            <a:r>
              <a:rPr lang="en-GB" i="1" dirty="0">
                <a:solidFill>
                  <a:srgbClr val="0070C0"/>
                </a:solidFill>
              </a:rPr>
              <a:t>Read</a:t>
            </a:r>
          </a:p>
        </p:txBody>
      </p:sp>
      <p:sp>
        <p:nvSpPr>
          <p:cNvPr id="3" name="Content Placeholder 2">
            <a:extLst>
              <a:ext uri="{FF2B5EF4-FFF2-40B4-BE49-F238E27FC236}">
                <a16:creationId xmlns:a16="http://schemas.microsoft.com/office/drawing/2014/main" id="{AF03593D-3D46-404C-A349-694C943A989C}"/>
              </a:ext>
            </a:extLst>
          </p:cNvPr>
          <p:cNvSpPr>
            <a:spLocks noGrp="1"/>
          </p:cNvSpPr>
          <p:nvPr>
            <p:ph idx="1"/>
          </p:nvPr>
        </p:nvSpPr>
        <p:spPr/>
        <p:txBody>
          <a:bodyPr/>
          <a:lstStyle/>
          <a:p>
            <a:pPr eaLnBrk="1" hangingPunct="1">
              <a:buClr>
                <a:srgbClr val="1CADE4"/>
              </a:buClr>
              <a:defRPr/>
            </a:pPr>
            <a:r>
              <a:rPr lang="en-GB" altLang="en-US" dirty="0">
                <a:solidFill>
                  <a:prstClr val="black"/>
                </a:solidFill>
              </a:rPr>
              <a:t>Monbiot, G. (2020) </a:t>
            </a:r>
            <a:r>
              <a:rPr lang="en-GB" altLang="en-US" i="1" dirty="0">
                <a:solidFill>
                  <a:prstClr val="black"/>
                </a:solidFill>
              </a:rPr>
              <a:t>Coronavirus shows us it’s time to rethink everything. Let's start with education. The Guardian 12</a:t>
            </a:r>
            <a:r>
              <a:rPr lang="en-GB" altLang="en-US" i="1" baseline="30000" dirty="0">
                <a:solidFill>
                  <a:prstClr val="black"/>
                </a:solidFill>
              </a:rPr>
              <a:t>th</a:t>
            </a:r>
            <a:r>
              <a:rPr lang="en-GB" altLang="en-US" i="1" dirty="0">
                <a:solidFill>
                  <a:prstClr val="black"/>
                </a:solidFill>
              </a:rPr>
              <a:t> May</a:t>
            </a:r>
          </a:p>
          <a:p>
            <a:pPr eaLnBrk="1" hangingPunct="1">
              <a:buClr>
                <a:srgbClr val="1CADE4"/>
              </a:buClr>
              <a:defRPr/>
            </a:pPr>
            <a:r>
              <a:rPr lang="en-GB" altLang="en-US" dirty="0">
                <a:solidFill>
                  <a:prstClr val="black"/>
                </a:solidFill>
                <a:hlinkClick r:id="rId3"/>
              </a:rPr>
              <a:t>https://www.theguardian.com/commentisfree/2020/may/12/coronavirus-education-pandemic-natural-world-ecology?fbclid=IwAR3uF278jWLqmDZ_8glVuH51bcITI7OiZOhq2BQ2NdPoXKkJ_ldXFhV7OJU</a:t>
            </a:r>
            <a:endParaRPr lang="en-GB" altLang="en-US" dirty="0">
              <a:solidFill>
                <a:prstClr val="black"/>
              </a:solidFill>
            </a:endParaRPr>
          </a:p>
          <a:p>
            <a:pPr eaLnBrk="1" hangingPunct="1">
              <a:buClr>
                <a:srgbClr val="1CADE4"/>
              </a:buClr>
              <a:defRPr/>
            </a:pPr>
            <a:endParaRPr lang="en-GB" altLang="en-US" dirty="0">
              <a:solidFill>
                <a:prstClr val="black"/>
              </a:solidFill>
            </a:endParaRPr>
          </a:p>
          <a:p>
            <a:pPr>
              <a:defRPr/>
            </a:pPr>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BD0DFED5-0C67-509D-368E-8AA2EAF2BBCE}"/>
              </a:ext>
            </a:extLst>
          </p:cNvPr>
          <p:cNvSpPr>
            <a:spLocks noGrp="1"/>
          </p:cNvSpPr>
          <p:nvPr>
            <p:ph type="title"/>
          </p:nvPr>
        </p:nvSpPr>
        <p:spPr/>
        <p:txBody>
          <a:bodyPr rtlCol="0">
            <a:normAutofit/>
          </a:bodyPr>
          <a:lstStyle/>
          <a:p>
            <a:pPr>
              <a:defRPr/>
            </a:pPr>
            <a:br>
              <a:rPr lang="en-GB" altLang="en-US" sz="2400" dirty="0"/>
            </a:br>
            <a:r>
              <a:rPr lang="en-GB" altLang="en-US" sz="2400" dirty="0">
                <a:solidFill>
                  <a:srgbClr val="0070C0"/>
                </a:solidFill>
              </a:rPr>
              <a:t>What pedagogy and ethos does your theory have?</a:t>
            </a:r>
            <a:br>
              <a:rPr lang="en-GB" altLang="en-US" sz="2400" dirty="0">
                <a:solidFill>
                  <a:srgbClr val="0070C0"/>
                </a:solidFill>
              </a:rPr>
            </a:br>
            <a:endParaRPr lang="en-GB" altLang="en-US" sz="2400" dirty="0">
              <a:solidFill>
                <a:srgbClr val="0070C0"/>
              </a:solidFill>
            </a:endParaRPr>
          </a:p>
        </p:txBody>
      </p:sp>
      <p:sp>
        <p:nvSpPr>
          <p:cNvPr id="79875" name="Content Placeholder 3">
            <a:extLst>
              <a:ext uri="{FF2B5EF4-FFF2-40B4-BE49-F238E27FC236}">
                <a16:creationId xmlns:a16="http://schemas.microsoft.com/office/drawing/2014/main" id="{C28CAB98-87B0-5AFB-6EB9-AD27375949BB}"/>
              </a:ext>
            </a:extLst>
          </p:cNvPr>
          <p:cNvSpPr>
            <a:spLocks noGrp="1" noChangeArrowheads="1"/>
          </p:cNvSpPr>
          <p:nvPr>
            <p:ph sz="half" idx="1"/>
          </p:nvPr>
        </p:nvSpPr>
        <p:spPr>
          <a:xfrm>
            <a:off x="1981200" y="1600200"/>
            <a:ext cx="4038600" cy="3989388"/>
          </a:xfrm>
        </p:spPr>
        <p:txBody>
          <a:bodyPr/>
          <a:lstStyle/>
          <a:p>
            <a:pPr eaLnBrk="1" hangingPunct="1"/>
            <a:endParaRPr lang="en-GB" altLang="en-US" dirty="0"/>
          </a:p>
        </p:txBody>
      </p:sp>
      <p:sp>
        <p:nvSpPr>
          <p:cNvPr id="79876" name="Content Placeholder 4">
            <a:extLst>
              <a:ext uri="{FF2B5EF4-FFF2-40B4-BE49-F238E27FC236}">
                <a16:creationId xmlns:a16="http://schemas.microsoft.com/office/drawing/2014/main" id="{B5FB112A-0D52-477A-9D01-45D8198003BF}"/>
              </a:ext>
            </a:extLst>
          </p:cNvPr>
          <p:cNvSpPr>
            <a:spLocks noGrp="1" noChangeArrowheads="1"/>
          </p:cNvSpPr>
          <p:nvPr>
            <p:ph sz="half" idx="2"/>
          </p:nvPr>
        </p:nvSpPr>
        <p:spPr>
          <a:xfrm>
            <a:off x="6172200" y="1600200"/>
            <a:ext cx="4038600" cy="3989388"/>
          </a:xfrm>
        </p:spPr>
        <p:txBody>
          <a:bodyPr/>
          <a:lstStyle/>
          <a:p>
            <a:pPr eaLnBrk="1" hangingPunct="1"/>
            <a:endParaRPr lang="en-GB" altLang="en-US"/>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83755-8D0A-B53E-5B38-F240693A6196}"/>
              </a:ext>
            </a:extLst>
          </p:cNvPr>
          <p:cNvSpPr>
            <a:spLocks noGrp="1"/>
          </p:cNvSpPr>
          <p:nvPr>
            <p:ph type="title"/>
          </p:nvPr>
        </p:nvSpPr>
        <p:spPr/>
        <p:txBody>
          <a:bodyPr rtlCol="0">
            <a:normAutofit fontScale="90000"/>
          </a:bodyPr>
          <a:lstStyle/>
          <a:p>
            <a:pPr>
              <a:defRPr/>
            </a:pPr>
            <a:br>
              <a:rPr lang="en-GB" dirty="0"/>
            </a:br>
            <a:br>
              <a:rPr lang="en-GB" i="1" dirty="0">
                <a:solidFill>
                  <a:srgbClr val="00B0F0"/>
                </a:solidFill>
              </a:rPr>
            </a:br>
            <a:r>
              <a:rPr lang="en-GB" i="1" dirty="0">
                <a:solidFill>
                  <a:schemeClr val="accent1"/>
                </a:solidFill>
              </a:rPr>
              <a:t> </a:t>
            </a:r>
            <a:r>
              <a:rPr lang="en-GB" i="1" dirty="0">
                <a:solidFill>
                  <a:srgbClr val="0070C0"/>
                </a:solidFill>
              </a:rPr>
              <a:t>Might it look like this?</a:t>
            </a:r>
            <a:br>
              <a:rPr lang="en-GB" i="1" dirty="0">
                <a:solidFill>
                  <a:srgbClr val="0070C0"/>
                </a:solidFill>
              </a:rPr>
            </a:br>
            <a:endParaRPr lang="en-GB" i="1" dirty="0">
              <a:solidFill>
                <a:srgbClr val="0070C0"/>
              </a:solidFill>
            </a:endParaRPr>
          </a:p>
        </p:txBody>
      </p:sp>
      <p:sp>
        <p:nvSpPr>
          <p:cNvPr id="80899" name="Content Placeholder 2">
            <a:extLst>
              <a:ext uri="{FF2B5EF4-FFF2-40B4-BE49-F238E27FC236}">
                <a16:creationId xmlns:a16="http://schemas.microsoft.com/office/drawing/2014/main" id="{ECACDDDB-0FFE-65E7-76A6-28E41850BEC8}"/>
              </a:ext>
            </a:extLst>
          </p:cNvPr>
          <p:cNvSpPr>
            <a:spLocks noGrp="1" noChangeArrowheads="1"/>
          </p:cNvSpPr>
          <p:nvPr>
            <p:ph sz="half" idx="1"/>
          </p:nvPr>
        </p:nvSpPr>
        <p:spPr>
          <a:xfrm>
            <a:off x="1981200" y="1600200"/>
            <a:ext cx="4038600" cy="3989388"/>
          </a:xfrm>
        </p:spPr>
        <p:txBody>
          <a:bodyPr/>
          <a:lstStyle/>
          <a:p>
            <a:pPr eaLnBrk="1" hangingPunct="1"/>
            <a:br>
              <a:rPr lang="en-GB" altLang="en-US" dirty="0"/>
            </a:br>
            <a:r>
              <a:rPr lang="en-GB" altLang="en-US" dirty="0">
                <a:hlinkClick r:id="rId3"/>
              </a:rPr>
              <a:t>https://youngfriends.co.uk/#</a:t>
            </a:r>
            <a:endParaRPr lang="en-GB" altLang="en-US" dirty="0"/>
          </a:p>
          <a:p>
            <a:pPr eaLnBrk="1" hangingPunct="1"/>
            <a:r>
              <a:rPr lang="en-GB" altLang="en-US" dirty="0">
                <a:hlinkClick r:id="rId4"/>
              </a:rPr>
              <a:t>https://youngfriends.co.uk/how-does-young-friends-kindergarten-work/</a:t>
            </a:r>
            <a:endParaRPr lang="en-GB" altLang="en-US" dirty="0"/>
          </a:p>
          <a:p>
            <a:pPr eaLnBrk="1" hangingPunct="1"/>
            <a:r>
              <a:rPr lang="en-GB" dirty="0">
                <a:hlinkClick r:id="rId5"/>
              </a:rPr>
              <a:t>https://youngfriends.co.uk/our-story/</a:t>
            </a:r>
            <a:endParaRPr lang="en-GB" dirty="0"/>
          </a:p>
          <a:p>
            <a:pPr eaLnBrk="1" hangingPunct="1"/>
            <a:endParaRPr lang="en-GB" altLang="en-US"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8" name="Rectangle 4">
            <a:extLst>
              <a:ext uri="{FF2B5EF4-FFF2-40B4-BE49-F238E27FC236}">
                <a16:creationId xmlns:a16="http://schemas.microsoft.com/office/drawing/2014/main" id="{C8764A63-B593-3D8E-138A-BD9C34555642}"/>
              </a:ext>
            </a:extLst>
          </p:cNvPr>
          <p:cNvSpPr>
            <a:spLocks noGrp="1" noChangeArrowheads="1"/>
          </p:cNvSpPr>
          <p:nvPr>
            <p:ph type="title"/>
          </p:nvPr>
        </p:nvSpPr>
        <p:spPr/>
        <p:txBody>
          <a:bodyPr rtlCol="0">
            <a:normAutofit/>
          </a:bodyPr>
          <a:lstStyle/>
          <a:p>
            <a:pPr>
              <a:defRPr/>
            </a:pPr>
            <a:br>
              <a:rPr lang="en-GB" altLang="en-US" sz="2800" i="1" dirty="0">
                <a:solidFill>
                  <a:schemeClr val="accent1"/>
                </a:solidFill>
              </a:rPr>
            </a:br>
            <a:r>
              <a:rPr lang="en-GB" altLang="en-US" sz="2800" i="1" dirty="0">
                <a:solidFill>
                  <a:srgbClr val="0070C0"/>
                </a:solidFill>
              </a:rPr>
              <a:t>Key principles of education for sustainability </a:t>
            </a:r>
            <a:br>
              <a:rPr lang="en-GB" altLang="en-US" sz="2800" dirty="0">
                <a:solidFill>
                  <a:schemeClr val="tx1">
                    <a:lumMod val="95000"/>
                    <a:lumOff val="5000"/>
                  </a:schemeClr>
                </a:solidFill>
              </a:rPr>
            </a:br>
            <a:endParaRPr lang="en-GB" altLang="en-US" sz="2800" i="1" dirty="0">
              <a:solidFill>
                <a:schemeClr val="accent1"/>
              </a:solidFill>
            </a:endParaRPr>
          </a:p>
        </p:txBody>
      </p:sp>
      <p:sp>
        <p:nvSpPr>
          <p:cNvPr id="81924" name="Rectangle 6">
            <a:extLst>
              <a:ext uri="{FF2B5EF4-FFF2-40B4-BE49-F238E27FC236}">
                <a16:creationId xmlns:a16="http://schemas.microsoft.com/office/drawing/2014/main" id="{47F24277-D3B2-8485-654B-7E9BD1D0D993}"/>
              </a:ext>
            </a:extLst>
          </p:cNvPr>
          <p:cNvSpPr>
            <a:spLocks noGrp="1" noChangeArrowheads="1"/>
          </p:cNvSpPr>
          <p:nvPr>
            <p:ph sz="half" idx="2"/>
          </p:nvPr>
        </p:nvSpPr>
        <p:spPr>
          <a:xfrm>
            <a:off x="838200" y="1690688"/>
            <a:ext cx="8433122" cy="3989388"/>
          </a:xfrm>
        </p:spPr>
        <p:txBody>
          <a:bodyPr>
            <a:normAutofit lnSpcReduction="10000"/>
          </a:bodyPr>
          <a:lstStyle/>
          <a:p>
            <a:pPr eaLnBrk="1" hangingPunct="1">
              <a:lnSpc>
                <a:spcPct val="80000"/>
              </a:lnSpc>
              <a:buFontTx/>
              <a:buNone/>
            </a:pPr>
            <a:r>
              <a:rPr lang="en-GB" altLang="en-US" i="1" dirty="0">
                <a:solidFill>
                  <a:srgbClr val="0070C0"/>
                </a:solidFill>
              </a:rPr>
              <a:t>In the literature:</a:t>
            </a:r>
          </a:p>
          <a:p>
            <a:pPr eaLnBrk="1" hangingPunct="1">
              <a:lnSpc>
                <a:spcPct val="80000"/>
              </a:lnSpc>
            </a:pPr>
            <a:r>
              <a:rPr lang="en-GB" altLang="en-US" i="1" dirty="0">
                <a:solidFill>
                  <a:srgbClr val="0070C0"/>
                </a:solidFill>
              </a:rPr>
              <a:t>Interdisciplinary</a:t>
            </a:r>
          </a:p>
          <a:p>
            <a:pPr eaLnBrk="1" hangingPunct="1">
              <a:lnSpc>
                <a:spcPct val="80000"/>
              </a:lnSpc>
            </a:pPr>
            <a:r>
              <a:rPr lang="en-GB" altLang="en-US" i="1" dirty="0">
                <a:solidFill>
                  <a:srgbClr val="0070C0"/>
                </a:solidFill>
              </a:rPr>
              <a:t>Holistic and interconnected</a:t>
            </a:r>
          </a:p>
          <a:p>
            <a:pPr eaLnBrk="1" hangingPunct="1">
              <a:lnSpc>
                <a:spcPct val="80000"/>
              </a:lnSpc>
            </a:pPr>
            <a:r>
              <a:rPr lang="en-GB" altLang="en-US" i="1" dirty="0">
                <a:solidFill>
                  <a:srgbClr val="0070C0"/>
                </a:solidFill>
              </a:rPr>
              <a:t>Critical</a:t>
            </a:r>
          </a:p>
          <a:p>
            <a:pPr eaLnBrk="1" hangingPunct="1">
              <a:lnSpc>
                <a:spcPct val="80000"/>
              </a:lnSpc>
            </a:pPr>
            <a:r>
              <a:rPr lang="en-GB" altLang="en-US" i="1" dirty="0">
                <a:solidFill>
                  <a:srgbClr val="0070C0"/>
                </a:solidFill>
              </a:rPr>
              <a:t>Creative</a:t>
            </a:r>
          </a:p>
          <a:p>
            <a:pPr eaLnBrk="1" hangingPunct="1">
              <a:lnSpc>
                <a:spcPct val="80000"/>
              </a:lnSpc>
            </a:pPr>
            <a:r>
              <a:rPr lang="en-GB" altLang="en-US" i="1" dirty="0">
                <a:solidFill>
                  <a:srgbClr val="0070C0"/>
                </a:solidFill>
              </a:rPr>
              <a:t>Complicated</a:t>
            </a:r>
          </a:p>
          <a:p>
            <a:pPr eaLnBrk="1" hangingPunct="1">
              <a:lnSpc>
                <a:spcPct val="80000"/>
              </a:lnSpc>
            </a:pPr>
            <a:r>
              <a:rPr lang="en-GB" altLang="en-US" i="1" dirty="0">
                <a:solidFill>
                  <a:srgbClr val="0070C0"/>
                </a:solidFill>
              </a:rPr>
              <a:t>Active discovery</a:t>
            </a:r>
          </a:p>
          <a:p>
            <a:pPr eaLnBrk="1" hangingPunct="1">
              <a:lnSpc>
                <a:spcPct val="80000"/>
              </a:lnSpc>
            </a:pPr>
            <a:r>
              <a:rPr lang="en-GB" altLang="en-US" i="1" dirty="0">
                <a:solidFill>
                  <a:srgbClr val="0070C0"/>
                </a:solidFill>
              </a:rPr>
              <a:t>Problem solving</a:t>
            </a:r>
          </a:p>
          <a:p>
            <a:pPr eaLnBrk="1" hangingPunct="1">
              <a:lnSpc>
                <a:spcPct val="80000"/>
              </a:lnSpc>
            </a:pPr>
            <a:r>
              <a:rPr lang="en-GB" altLang="en-US" i="1" dirty="0">
                <a:solidFill>
                  <a:srgbClr val="0070C0"/>
                </a:solidFill>
              </a:rPr>
              <a:t>Reflective</a:t>
            </a:r>
          </a:p>
          <a:p>
            <a:pPr eaLnBrk="1" hangingPunct="1">
              <a:lnSpc>
                <a:spcPct val="80000"/>
              </a:lnSpc>
            </a:pPr>
            <a:endParaRPr lang="en-GB" altLang="en-US"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8" name="Rectangle 4">
            <a:extLst>
              <a:ext uri="{FF2B5EF4-FFF2-40B4-BE49-F238E27FC236}">
                <a16:creationId xmlns:a16="http://schemas.microsoft.com/office/drawing/2014/main" id="{BBB3239F-6629-3BBC-8295-57CD009CB4F7}"/>
              </a:ext>
            </a:extLst>
          </p:cNvPr>
          <p:cNvSpPr>
            <a:spLocks noGrp="1" noChangeArrowheads="1"/>
          </p:cNvSpPr>
          <p:nvPr>
            <p:ph type="title"/>
          </p:nvPr>
        </p:nvSpPr>
        <p:spPr/>
        <p:txBody>
          <a:bodyPr rtlCol="0">
            <a:normAutofit/>
          </a:bodyPr>
          <a:lstStyle/>
          <a:p>
            <a:pPr>
              <a:defRPr/>
            </a:pPr>
            <a:br>
              <a:rPr lang="en-GB" altLang="en-US" sz="2500" i="1" dirty="0">
                <a:solidFill>
                  <a:srgbClr val="00B0F0"/>
                </a:solidFill>
              </a:rPr>
            </a:br>
            <a:r>
              <a:rPr lang="en-GB" altLang="en-US" sz="2500" i="1" dirty="0">
                <a:solidFill>
                  <a:srgbClr val="0070C0"/>
                </a:solidFill>
              </a:rPr>
              <a:t>Key principles of education for sustainability </a:t>
            </a:r>
            <a:br>
              <a:rPr lang="en-GB" altLang="en-US" sz="2500" dirty="0">
                <a:solidFill>
                  <a:srgbClr val="0070C0"/>
                </a:solidFill>
              </a:rPr>
            </a:br>
            <a:endParaRPr lang="en-GB" altLang="en-US" sz="2800" i="1" dirty="0">
              <a:solidFill>
                <a:srgbClr val="0070C0"/>
              </a:solidFill>
            </a:endParaRPr>
          </a:p>
        </p:txBody>
      </p:sp>
      <p:sp>
        <p:nvSpPr>
          <p:cNvPr id="31748" name="Rectangle 6">
            <a:extLst>
              <a:ext uri="{FF2B5EF4-FFF2-40B4-BE49-F238E27FC236}">
                <a16:creationId xmlns:a16="http://schemas.microsoft.com/office/drawing/2014/main" id="{EBAF20F9-A983-0434-D818-2903712599EA}"/>
              </a:ext>
            </a:extLst>
          </p:cNvPr>
          <p:cNvSpPr>
            <a:spLocks noGrp="1" noChangeArrowheads="1"/>
          </p:cNvSpPr>
          <p:nvPr>
            <p:ph sz="half" idx="2"/>
          </p:nvPr>
        </p:nvSpPr>
        <p:spPr>
          <a:xfrm>
            <a:off x="838199" y="1690688"/>
            <a:ext cx="6326529" cy="3989388"/>
          </a:xfrm>
        </p:spPr>
        <p:txBody>
          <a:bodyPr rtlCol="0">
            <a:normAutofit/>
          </a:bodyPr>
          <a:lstStyle/>
          <a:p>
            <a:pPr marL="91440" indent="-91440">
              <a:lnSpc>
                <a:spcPct val="80000"/>
              </a:lnSpc>
              <a:buNone/>
              <a:defRPr/>
            </a:pPr>
            <a:r>
              <a:rPr lang="en-GB" altLang="en-US" sz="3200" i="1" dirty="0">
                <a:solidFill>
                  <a:srgbClr val="0070C0"/>
                </a:solidFill>
              </a:rPr>
              <a:t>In the literature:</a:t>
            </a:r>
          </a:p>
          <a:p>
            <a:pPr marL="91440" indent="-91440">
              <a:lnSpc>
                <a:spcPct val="80000"/>
              </a:lnSpc>
              <a:defRPr/>
            </a:pPr>
            <a:r>
              <a:rPr lang="en-GB" altLang="en-US" sz="3200" i="1" dirty="0">
                <a:solidFill>
                  <a:srgbClr val="0070C0"/>
                </a:solidFill>
              </a:rPr>
              <a:t>Whole setting approach</a:t>
            </a:r>
          </a:p>
          <a:p>
            <a:pPr marL="91440" indent="-91440">
              <a:lnSpc>
                <a:spcPct val="80000"/>
              </a:lnSpc>
              <a:defRPr/>
            </a:pPr>
            <a:r>
              <a:rPr lang="en-GB" altLang="en-US" sz="3200" i="1" dirty="0">
                <a:solidFill>
                  <a:srgbClr val="0070C0"/>
                </a:solidFill>
              </a:rPr>
              <a:t>Futures approach </a:t>
            </a:r>
          </a:p>
          <a:p>
            <a:pPr marL="91440" indent="-91440">
              <a:lnSpc>
                <a:spcPct val="80000"/>
              </a:lnSpc>
              <a:defRPr/>
            </a:pPr>
            <a:r>
              <a:rPr lang="en-GB" altLang="en-US" sz="3200" i="1" dirty="0">
                <a:solidFill>
                  <a:srgbClr val="0070C0"/>
                </a:solidFill>
              </a:rPr>
              <a:t>Active participation</a:t>
            </a:r>
          </a:p>
          <a:p>
            <a:pPr marL="91440" indent="-91440">
              <a:lnSpc>
                <a:spcPct val="80000"/>
              </a:lnSpc>
              <a:defRPr/>
            </a:pPr>
            <a:r>
              <a:rPr lang="en-GB" altLang="en-US" sz="3200" i="1" dirty="0">
                <a:solidFill>
                  <a:srgbClr val="0070C0"/>
                </a:solidFill>
              </a:rPr>
              <a:t>Inclusive</a:t>
            </a:r>
          </a:p>
          <a:p>
            <a:pPr marL="91440" indent="-91440">
              <a:lnSpc>
                <a:spcPct val="80000"/>
              </a:lnSpc>
              <a:defRPr/>
            </a:pPr>
            <a:r>
              <a:rPr lang="en-GB" altLang="en-US" sz="3200" i="1" dirty="0">
                <a:solidFill>
                  <a:srgbClr val="0070C0"/>
                </a:solidFill>
              </a:rPr>
              <a:t>Child / Student led</a:t>
            </a:r>
          </a:p>
          <a:p>
            <a:pPr marL="91440" indent="-91440">
              <a:lnSpc>
                <a:spcPct val="80000"/>
              </a:lnSpc>
              <a:defRPr/>
            </a:pPr>
            <a:r>
              <a:rPr lang="en-GB" altLang="en-US" sz="3200" i="1" dirty="0">
                <a:solidFill>
                  <a:srgbClr val="0070C0"/>
                </a:solidFill>
              </a:rPr>
              <a:t>Facilitate rather than instruct </a:t>
            </a:r>
          </a:p>
          <a:p>
            <a:pPr marL="91440" indent="-91440">
              <a:lnSpc>
                <a:spcPct val="80000"/>
              </a:lnSpc>
              <a:defRPr/>
            </a:pPr>
            <a:endParaRPr lang="en-GB" altLang="en-US" sz="3200"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4">
            <a:extLst>
              <a:ext uri="{FF2B5EF4-FFF2-40B4-BE49-F238E27FC236}">
                <a16:creationId xmlns:a16="http://schemas.microsoft.com/office/drawing/2014/main" id="{97A6EFF7-85E6-BBCD-0E3F-B4AD85A6B69B}"/>
              </a:ext>
            </a:extLst>
          </p:cNvPr>
          <p:cNvSpPr>
            <a:spLocks noGrp="1" noChangeArrowheads="1"/>
          </p:cNvSpPr>
          <p:nvPr>
            <p:ph type="title"/>
          </p:nvPr>
        </p:nvSpPr>
        <p:spPr>
          <a:xfrm>
            <a:off x="2424114" y="549276"/>
            <a:ext cx="7329487" cy="1008063"/>
          </a:xfrm>
        </p:spPr>
        <p:txBody>
          <a:bodyPr>
            <a:normAutofit fontScale="90000"/>
          </a:bodyPr>
          <a:lstStyle/>
          <a:p>
            <a:pPr>
              <a:defRPr/>
            </a:pPr>
            <a:br>
              <a:rPr lang="en-GB" altLang="en-US" sz="2800" i="1" dirty="0">
                <a:solidFill>
                  <a:schemeClr val="accent1"/>
                </a:solidFill>
              </a:rPr>
            </a:br>
            <a:r>
              <a:rPr lang="en-GB" altLang="en-US" sz="2800" i="1" dirty="0">
                <a:solidFill>
                  <a:srgbClr val="0070C0"/>
                </a:solidFill>
              </a:rPr>
              <a:t>Reaching Education for Sustainable Development </a:t>
            </a:r>
            <a:br>
              <a:rPr lang="en-GB" altLang="en-US" sz="4000" i="1" dirty="0">
                <a:solidFill>
                  <a:schemeClr val="tx1">
                    <a:lumMod val="95000"/>
                    <a:lumOff val="5000"/>
                  </a:schemeClr>
                </a:solidFill>
              </a:rPr>
            </a:br>
            <a:endParaRPr lang="en-GB" altLang="en-US" sz="2800" i="1" dirty="0">
              <a:solidFill>
                <a:schemeClr val="accent1"/>
              </a:solidFill>
            </a:endParaRPr>
          </a:p>
        </p:txBody>
      </p:sp>
      <p:sp>
        <p:nvSpPr>
          <p:cNvPr id="86019" name="Rectangle 5">
            <a:extLst>
              <a:ext uri="{FF2B5EF4-FFF2-40B4-BE49-F238E27FC236}">
                <a16:creationId xmlns:a16="http://schemas.microsoft.com/office/drawing/2014/main" id="{B7113D28-64DD-C169-37C9-6EDCDAFFFEF0}"/>
              </a:ext>
            </a:extLst>
          </p:cNvPr>
          <p:cNvSpPr>
            <a:spLocks noGrp="1"/>
          </p:cNvSpPr>
          <p:nvPr>
            <p:ph sz="half" idx="1"/>
          </p:nvPr>
        </p:nvSpPr>
        <p:spPr>
          <a:xfrm>
            <a:off x="972272" y="1453244"/>
            <a:ext cx="11053823" cy="4998358"/>
          </a:xfrm>
        </p:spPr>
        <p:txBody>
          <a:bodyPr>
            <a:normAutofit/>
          </a:bodyPr>
          <a:lstStyle/>
          <a:p>
            <a:pPr eaLnBrk="1" hangingPunct="1">
              <a:lnSpc>
                <a:spcPct val="70000"/>
              </a:lnSpc>
            </a:pPr>
            <a:r>
              <a:rPr lang="en-GB" altLang="zh-CN" dirty="0">
                <a:solidFill>
                  <a:srgbClr val="0070C0"/>
                </a:solidFill>
                <a:ea typeface="SimSun" panose="02010600030101010101" pitchFamily="2" charset="-122"/>
              </a:rPr>
              <a:t>Education for sustainable development has come to be seen as </a:t>
            </a:r>
            <a:r>
              <a:rPr lang="en-GB" altLang="zh-CN" b="1" dirty="0">
                <a:solidFill>
                  <a:srgbClr val="0070C0"/>
                </a:solidFill>
                <a:ea typeface="SimSun" panose="02010600030101010101" pitchFamily="2" charset="-122"/>
              </a:rPr>
              <a:t>a process of learning how to make decisions</a:t>
            </a:r>
            <a:r>
              <a:rPr lang="en-GB" altLang="zh-CN" dirty="0">
                <a:solidFill>
                  <a:srgbClr val="0070C0"/>
                </a:solidFill>
                <a:ea typeface="SimSun" panose="02010600030101010101" pitchFamily="2" charset="-122"/>
              </a:rPr>
              <a:t> that consider the long‑term future of the economy, ecology and equity of all communities.  . . . This represents a new vision of education… addressing the </a:t>
            </a:r>
            <a:r>
              <a:rPr lang="en-GB" altLang="zh-CN" b="1" dirty="0">
                <a:solidFill>
                  <a:srgbClr val="0070C0"/>
                </a:solidFill>
                <a:ea typeface="SimSun" panose="02010600030101010101" pitchFamily="2" charset="-122"/>
              </a:rPr>
              <a:t>complexity and interconnectedness</a:t>
            </a:r>
            <a:r>
              <a:rPr lang="en-GB" altLang="zh-CN" dirty="0">
                <a:solidFill>
                  <a:srgbClr val="0070C0"/>
                </a:solidFill>
                <a:ea typeface="SimSun" panose="02010600030101010101" pitchFamily="2" charset="-122"/>
              </a:rPr>
              <a:t> of problems such as poverty, wasteful consumption, environmental degradation, urban decay, population growth, health, conflict and the violation of human rights that threaten our future. This vision of education emphasises a </a:t>
            </a:r>
            <a:r>
              <a:rPr lang="en-GB" altLang="zh-CN" b="1" dirty="0">
                <a:solidFill>
                  <a:srgbClr val="0070C0"/>
                </a:solidFill>
                <a:ea typeface="SimSun" panose="02010600030101010101" pitchFamily="2" charset="-122"/>
              </a:rPr>
              <a:t>holistic, interdisciplinary</a:t>
            </a:r>
            <a:r>
              <a:rPr lang="en-GB" altLang="zh-CN" dirty="0">
                <a:solidFill>
                  <a:srgbClr val="0070C0"/>
                </a:solidFill>
                <a:ea typeface="SimSun" panose="02010600030101010101" pitchFamily="2" charset="-122"/>
              </a:rPr>
              <a:t> approach to developing the knowledge and skills needed for a sustainable future as well as changes in values, behaviour, and lifestyles.</a:t>
            </a:r>
            <a:endParaRPr lang="cy-GB" altLang="zh-CN" dirty="0">
              <a:solidFill>
                <a:srgbClr val="0070C0"/>
              </a:solidFill>
              <a:ea typeface="SimSun" panose="02010600030101010101" pitchFamily="2" charset="-122"/>
            </a:endParaRPr>
          </a:p>
          <a:p>
            <a:pPr eaLnBrk="1" hangingPunct="1">
              <a:lnSpc>
                <a:spcPct val="70000"/>
              </a:lnSpc>
            </a:pPr>
            <a:r>
              <a:rPr lang="cy-GB" altLang="zh-CN" dirty="0">
                <a:solidFill>
                  <a:srgbClr val="0070C0"/>
                </a:solidFill>
                <a:ea typeface="SimSun" panose="02010600030101010101" pitchFamily="2" charset="-122"/>
              </a:rPr>
              <a:t> (UNESCO, 2003, t. 4)</a:t>
            </a:r>
            <a:r>
              <a:rPr lang="en-GB" altLang="zh-CN" dirty="0">
                <a:solidFill>
                  <a:srgbClr val="0070C0"/>
                </a:solidFill>
                <a:ea typeface="SimSun" panose="02010600030101010101" pitchFamily="2" charset="-122"/>
              </a:rPr>
              <a:t> </a:t>
            </a:r>
            <a:endParaRPr lang="en-GB" altLang="en-US" dirty="0">
              <a:solidFill>
                <a:srgbClr val="0070C0"/>
              </a:solidFill>
            </a:endParaRPr>
          </a:p>
          <a:p>
            <a:pPr eaLnBrk="1" hangingPunct="1">
              <a:lnSpc>
                <a:spcPct val="70000"/>
              </a:lnSpc>
            </a:pPr>
            <a:endParaRPr lang="en-GB" altLang="zh-CN" sz="1600" i="1" dirty="0">
              <a:ea typeface="SimSun" panose="02010600030101010101" pitchFamily="2" charset="-122"/>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6" name="Rectangle 4">
            <a:extLst>
              <a:ext uri="{FF2B5EF4-FFF2-40B4-BE49-F238E27FC236}">
                <a16:creationId xmlns:a16="http://schemas.microsoft.com/office/drawing/2014/main" id="{CDBD9486-E15B-EB6F-7AA8-C1C5D1E3E3B4}"/>
              </a:ext>
            </a:extLst>
          </p:cNvPr>
          <p:cNvSpPr>
            <a:spLocks noGrp="1" noChangeArrowheads="1"/>
          </p:cNvSpPr>
          <p:nvPr>
            <p:ph type="title"/>
          </p:nvPr>
        </p:nvSpPr>
        <p:spPr>
          <a:xfrm>
            <a:off x="881743" y="388939"/>
            <a:ext cx="8229600" cy="837469"/>
          </a:xfrm>
        </p:spPr>
        <p:txBody>
          <a:bodyPr rtlCol="0">
            <a:normAutofit fontScale="90000"/>
          </a:bodyPr>
          <a:lstStyle/>
          <a:p>
            <a:pPr>
              <a:defRPr/>
            </a:pPr>
            <a:br>
              <a:rPr lang="en-GB" altLang="en-US" sz="3600" b="1" i="1" dirty="0">
                <a:solidFill>
                  <a:schemeClr val="accent1"/>
                </a:solidFill>
              </a:rPr>
            </a:br>
            <a:r>
              <a:rPr lang="en-GB" altLang="en-US" sz="3600" b="1" dirty="0">
                <a:solidFill>
                  <a:srgbClr val="0070C0"/>
                </a:solidFill>
              </a:rPr>
              <a:t>Important authors</a:t>
            </a:r>
            <a:br>
              <a:rPr lang="en-GB" altLang="en-US" sz="2800" dirty="0">
                <a:solidFill>
                  <a:schemeClr val="tx1">
                    <a:lumMod val="95000"/>
                    <a:lumOff val="5000"/>
                  </a:schemeClr>
                </a:solidFill>
              </a:rPr>
            </a:br>
            <a:br>
              <a:rPr lang="en-GB" altLang="en-US" sz="2800" dirty="0">
                <a:solidFill>
                  <a:schemeClr val="tx1">
                    <a:lumMod val="95000"/>
                    <a:lumOff val="5000"/>
                  </a:schemeClr>
                </a:solidFill>
              </a:rPr>
            </a:br>
            <a:r>
              <a:rPr lang="en-GB" altLang="en-US" sz="2800" dirty="0">
                <a:solidFill>
                  <a:schemeClr val="tx1">
                    <a:lumMod val="95000"/>
                    <a:lumOff val="5000"/>
                  </a:schemeClr>
                </a:solidFill>
              </a:rPr>
              <a:t> </a:t>
            </a:r>
            <a:endParaRPr lang="cy-GB" altLang="en-US" sz="2800" dirty="0">
              <a:solidFill>
                <a:schemeClr val="tx1">
                  <a:lumMod val="95000"/>
                  <a:lumOff val="5000"/>
                </a:schemeClr>
              </a:solidFill>
            </a:endParaRPr>
          </a:p>
        </p:txBody>
      </p:sp>
      <p:sp>
        <p:nvSpPr>
          <p:cNvPr id="10243" name="Rectangle 5">
            <a:extLst>
              <a:ext uri="{FF2B5EF4-FFF2-40B4-BE49-F238E27FC236}">
                <a16:creationId xmlns:a16="http://schemas.microsoft.com/office/drawing/2014/main" id="{461D2A2B-82D5-81FB-7F15-35B70B681D22}"/>
              </a:ext>
            </a:extLst>
          </p:cNvPr>
          <p:cNvSpPr>
            <a:spLocks noGrp="1" noChangeArrowheads="1"/>
          </p:cNvSpPr>
          <p:nvPr>
            <p:ph idx="1"/>
          </p:nvPr>
        </p:nvSpPr>
        <p:spPr>
          <a:xfrm>
            <a:off x="757881" y="1112107"/>
            <a:ext cx="10008091" cy="4159187"/>
          </a:xfrm>
        </p:spPr>
        <p:txBody>
          <a:bodyPr rtlCol="0">
            <a:noAutofit/>
          </a:bodyPr>
          <a:lstStyle/>
          <a:p>
            <a:pPr marL="0" indent="0">
              <a:lnSpc>
                <a:spcPct val="100000"/>
              </a:lnSpc>
              <a:buNone/>
              <a:defRPr/>
            </a:pPr>
            <a:r>
              <a:rPr lang="en-GB" altLang="en-US" sz="3200" b="1" dirty="0">
                <a:solidFill>
                  <a:srgbClr val="0070C0"/>
                </a:solidFill>
              </a:rPr>
              <a:t>General </a:t>
            </a:r>
          </a:p>
          <a:p>
            <a:pPr>
              <a:lnSpc>
                <a:spcPct val="100000"/>
              </a:lnSpc>
              <a:defRPr/>
            </a:pPr>
            <a:r>
              <a:rPr lang="en-GB" altLang="en-US" sz="3200" dirty="0"/>
              <a:t>Huckle </a:t>
            </a:r>
          </a:p>
          <a:p>
            <a:pPr marL="91440" indent="-91440">
              <a:lnSpc>
                <a:spcPct val="100000"/>
              </a:lnSpc>
              <a:defRPr/>
            </a:pPr>
            <a:r>
              <a:rPr lang="en-GB" altLang="en-US" sz="3200" dirty="0"/>
              <a:t>Sterling</a:t>
            </a:r>
          </a:p>
          <a:p>
            <a:pPr marL="91440" indent="-91440">
              <a:lnSpc>
                <a:spcPct val="100000"/>
              </a:lnSpc>
              <a:defRPr/>
            </a:pPr>
            <a:r>
              <a:rPr lang="en-GB" altLang="en-US" sz="3200" dirty="0" err="1"/>
              <a:t>Fien</a:t>
            </a:r>
            <a:r>
              <a:rPr lang="en-GB" altLang="en-US" sz="3200" dirty="0"/>
              <a:t> </a:t>
            </a:r>
          </a:p>
          <a:p>
            <a:pPr marL="91440" indent="-91440">
              <a:lnSpc>
                <a:spcPct val="100000"/>
              </a:lnSpc>
              <a:defRPr/>
            </a:pPr>
            <a:r>
              <a:rPr lang="en-GB" altLang="en-US" sz="3200" dirty="0"/>
              <a:t>Tilbury</a:t>
            </a:r>
          </a:p>
          <a:p>
            <a:pPr marL="91440" indent="-91440">
              <a:lnSpc>
                <a:spcPct val="100000"/>
              </a:lnSpc>
              <a:defRPr/>
            </a:pPr>
            <a:endParaRPr lang="en-GB" altLang="en-US" sz="1600" dirty="0"/>
          </a:p>
          <a:p>
            <a:pPr marL="0" indent="0">
              <a:lnSpc>
                <a:spcPct val="80000"/>
              </a:lnSpc>
              <a:buNone/>
              <a:defRPr/>
            </a:pPr>
            <a:endParaRPr lang="en-GB" altLang="en-US" b="1" i="1" dirty="0">
              <a:solidFill>
                <a:schemeClr val="accent1"/>
              </a:solidFill>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6" name="Rectangle 4">
            <a:extLst>
              <a:ext uri="{FF2B5EF4-FFF2-40B4-BE49-F238E27FC236}">
                <a16:creationId xmlns:a16="http://schemas.microsoft.com/office/drawing/2014/main" id="{CDBD9486-E15B-EB6F-7AA8-C1C5D1E3E3B4}"/>
              </a:ext>
            </a:extLst>
          </p:cNvPr>
          <p:cNvSpPr>
            <a:spLocks noGrp="1" noChangeArrowheads="1"/>
          </p:cNvSpPr>
          <p:nvPr>
            <p:ph type="title"/>
          </p:nvPr>
        </p:nvSpPr>
        <p:spPr>
          <a:xfrm>
            <a:off x="664029" y="274639"/>
            <a:ext cx="9546771" cy="824818"/>
          </a:xfrm>
        </p:spPr>
        <p:txBody>
          <a:bodyPr rtlCol="0">
            <a:normAutofit fontScale="90000"/>
          </a:bodyPr>
          <a:lstStyle/>
          <a:p>
            <a:pPr>
              <a:defRPr/>
            </a:pPr>
            <a:br>
              <a:rPr lang="en-GB" altLang="en-US" sz="2800" b="1" i="1" dirty="0">
                <a:solidFill>
                  <a:schemeClr val="accent1"/>
                </a:solidFill>
              </a:rPr>
            </a:br>
            <a:r>
              <a:rPr lang="en-GB" altLang="en-US" sz="2800" b="1" i="1" dirty="0">
                <a:solidFill>
                  <a:srgbClr val="0070C0"/>
                </a:solidFill>
              </a:rPr>
              <a:t>Important authors</a:t>
            </a:r>
            <a:br>
              <a:rPr lang="en-GB" altLang="en-US" sz="2800" dirty="0">
                <a:solidFill>
                  <a:schemeClr val="tx1">
                    <a:lumMod val="95000"/>
                    <a:lumOff val="5000"/>
                  </a:schemeClr>
                </a:solidFill>
              </a:rPr>
            </a:br>
            <a:br>
              <a:rPr lang="en-GB" altLang="en-US" sz="2800" dirty="0">
                <a:solidFill>
                  <a:schemeClr val="tx1">
                    <a:lumMod val="95000"/>
                    <a:lumOff val="5000"/>
                  </a:schemeClr>
                </a:solidFill>
              </a:rPr>
            </a:br>
            <a:r>
              <a:rPr lang="en-GB" altLang="en-US" sz="2800" dirty="0">
                <a:solidFill>
                  <a:schemeClr val="tx1">
                    <a:lumMod val="95000"/>
                    <a:lumOff val="5000"/>
                  </a:schemeClr>
                </a:solidFill>
              </a:rPr>
              <a:t> </a:t>
            </a:r>
            <a:endParaRPr lang="cy-GB" altLang="en-US" sz="2800" dirty="0">
              <a:solidFill>
                <a:schemeClr val="tx1">
                  <a:lumMod val="95000"/>
                  <a:lumOff val="5000"/>
                </a:schemeClr>
              </a:solidFill>
            </a:endParaRPr>
          </a:p>
        </p:txBody>
      </p:sp>
      <p:sp>
        <p:nvSpPr>
          <p:cNvPr id="10243" name="Rectangle 5">
            <a:extLst>
              <a:ext uri="{FF2B5EF4-FFF2-40B4-BE49-F238E27FC236}">
                <a16:creationId xmlns:a16="http://schemas.microsoft.com/office/drawing/2014/main" id="{461D2A2B-82D5-81FB-7F15-35B70B681D22}"/>
              </a:ext>
            </a:extLst>
          </p:cNvPr>
          <p:cNvSpPr>
            <a:spLocks noGrp="1" noChangeArrowheads="1"/>
          </p:cNvSpPr>
          <p:nvPr>
            <p:ph idx="1"/>
          </p:nvPr>
        </p:nvSpPr>
        <p:spPr>
          <a:xfrm>
            <a:off x="664029" y="1099457"/>
            <a:ext cx="10036629" cy="4492966"/>
          </a:xfrm>
        </p:spPr>
        <p:txBody>
          <a:bodyPr rtlCol="0">
            <a:noAutofit/>
          </a:bodyPr>
          <a:lstStyle/>
          <a:p>
            <a:pPr marL="0" indent="0">
              <a:lnSpc>
                <a:spcPct val="100000"/>
              </a:lnSpc>
              <a:buNone/>
              <a:defRPr/>
            </a:pPr>
            <a:r>
              <a:rPr lang="en-GB" altLang="en-US" sz="1800" b="1" i="1" dirty="0">
                <a:solidFill>
                  <a:srgbClr val="0070C0"/>
                </a:solidFill>
              </a:rPr>
              <a:t>Young children</a:t>
            </a:r>
            <a:r>
              <a:rPr lang="en-GB" altLang="en-US" sz="1800" b="1" i="1" dirty="0">
                <a:solidFill>
                  <a:schemeClr val="accent1"/>
                </a:solidFill>
              </a:rPr>
              <a:t> </a:t>
            </a:r>
          </a:p>
          <a:p>
            <a:pPr>
              <a:lnSpc>
                <a:spcPct val="100000"/>
              </a:lnSpc>
              <a:defRPr/>
            </a:pPr>
            <a:r>
              <a:rPr lang="en-GB" altLang="en-US" sz="1800" dirty="0"/>
              <a:t>Symons</a:t>
            </a:r>
          </a:p>
          <a:p>
            <a:pPr marL="91440" indent="-91440">
              <a:lnSpc>
                <a:spcPct val="100000"/>
              </a:lnSpc>
              <a:defRPr/>
            </a:pPr>
            <a:r>
              <a:rPr lang="en-GB" altLang="en-US" sz="1800" dirty="0"/>
              <a:t>Davis, J.</a:t>
            </a:r>
          </a:p>
          <a:p>
            <a:pPr marL="91440" indent="-91440">
              <a:lnSpc>
                <a:spcPct val="100000"/>
              </a:lnSpc>
              <a:defRPr/>
            </a:pPr>
            <a:r>
              <a:rPr lang="en-GB" altLang="en-US" sz="1800" dirty="0"/>
              <a:t>Cutter-</a:t>
            </a:r>
            <a:r>
              <a:rPr lang="en-GB" altLang="en-US" sz="1800" dirty="0" err="1"/>
              <a:t>Mckenzie</a:t>
            </a:r>
            <a:r>
              <a:rPr lang="en-GB" altLang="en-US" sz="1800" dirty="0"/>
              <a:t>, </a:t>
            </a:r>
          </a:p>
          <a:p>
            <a:pPr marL="91440" indent="-91440">
              <a:lnSpc>
                <a:spcPct val="100000"/>
              </a:lnSpc>
              <a:defRPr/>
            </a:pPr>
            <a:r>
              <a:rPr lang="en-GB" altLang="en-US" sz="1800" dirty="0"/>
              <a:t>Edwards, </a:t>
            </a:r>
          </a:p>
          <a:p>
            <a:pPr marL="91440" indent="-91440">
              <a:lnSpc>
                <a:spcPct val="100000"/>
              </a:lnSpc>
              <a:defRPr/>
            </a:pPr>
            <a:r>
              <a:rPr lang="en-GB" altLang="en-US" sz="1800" dirty="0"/>
              <a:t>Elliott,</a:t>
            </a:r>
          </a:p>
          <a:p>
            <a:pPr marL="91440" indent="-91440">
              <a:lnSpc>
                <a:spcPct val="100000"/>
              </a:lnSpc>
              <a:defRPr/>
            </a:pPr>
            <a:r>
              <a:rPr lang="en-GB" altLang="en-US" sz="1800" dirty="0"/>
              <a:t>Malone</a:t>
            </a:r>
          </a:p>
          <a:p>
            <a:pPr marL="0" indent="0">
              <a:lnSpc>
                <a:spcPct val="100000"/>
              </a:lnSpc>
              <a:buNone/>
              <a:defRPr/>
            </a:pPr>
            <a:r>
              <a:rPr lang="en-GB" altLang="en-US" sz="1800" b="1" i="1" dirty="0">
                <a:solidFill>
                  <a:srgbClr val="0070C0"/>
                </a:solidFill>
              </a:rPr>
              <a:t>Nature, outdoors environment</a:t>
            </a:r>
          </a:p>
          <a:p>
            <a:pPr marL="91440" indent="-91440">
              <a:lnSpc>
                <a:spcPct val="100000"/>
              </a:lnSpc>
              <a:defRPr/>
            </a:pPr>
            <a:r>
              <a:rPr lang="en-GB" altLang="en-US" sz="1800" dirty="0"/>
              <a:t>Chawla</a:t>
            </a:r>
          </a:p>
          <a:p>
            <a:pPr marL="91440" indent="-91440">
              <a:lnSpc>
                <a:spcPct val="100000"/>
              </a:lnSpc>
              <a:defRPr/>
            </a:pPr>
            <a:r>
              <a:rPr lang="en-GB" altLang="en-US" sz="1800" dirty="0"/>
              <a:t>Wilson</a:t>
            </a:r>
          </a:p>
          <a:p>
            <a:pPr marL="0" indent="0">
              <a:lnSpc>
                <a:spcPct val="100000"/>
              </a:lnSpc>
              <a:buNone/>
              <a:defRPr/>
            </a:pPr>
            <a:r>
              <a:rPr lang="en-GB" altLang="en-US" b="1" i="1" dirty="0">
                <a:solidFill>
                  <a:srgbClr val="0070C0"/>
                </a:solidFill>
              </a:rPr>
              <a:t>Use Moodle </a:t>
            </a:r>
          </a:p>
          <a:p>
            <a:pPr marL="91440" indent="-91440">
              <a:lnSpc>
                <a:spcPct val="100000"/>
              </a:lnSpc>
              <a:defRPr/>
            </a:pPr>
            <a:endParaRPr lang="en-GB" altLang="en-US" sz="1600" dirty="0"/>
          </a:p>
          <a:p>
            <a:pPr marL="0" indent="0">
              <a:lnSpc>
                <a:spcPct val="80000"/>
              </a:lnSpc>
              <a:buNone/>
              <a:defRPr/>
            </a:pPr>
            <a:endParaRPr lang="en-GB" altLang="en-US" b="1" i="1" dirty="0">
              <a:solidFill>
                <a:schemeClr val="accent1"/>
              </a:solidFill>
            </a:endParaRPr>
          </a:p>
        </p:txBody>
      </p:sp>
    </p:spTree>
    <p:extLst>
      <p:ext uri="{BB962C8B-B14F-4D97-AF65-F5344CB8AC3E}">
        <p14:creationId xmlns:p14="http://schemas.microsoft.com/office/powerpoint/2010/main" val="306243904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2203E24A-66E7-2971-4C71-42792074864D}"/>
              </a:ext>
            </a:extLst>
          </p:cNvPr>
          <p:cNvSpPr>
            <a:spLocks noGrp="1"/>
          </p:cNvSpPr>
          <p:nvPr>
            <p:ph type="title"/>
          </p:nvPr>
        </p:nvSpPr>
        <p:spPr/>
        <p:txBody>
          <a:bodyPr rtlCol="0">
            <a:normAutofit fontScale="90000"/>
          </a:bodyPr>
          <a:lstStyle/>
          <a:p>
            <a:pPr>
              <a:defRPr/>
            </a:pPr>
            <a:br>
              <a:rPr lang="en-GB" altLang="en-US" i="1" dirty="0">
                <a:solidFill>
                  <a:schemeClr val="accent1"/>
                </a:solidFill>
              </a:rPr>
            </a:br>
            <a:r>
              <a:rPr lang="en-GB" altLang="en-US" i="1" dirty="0">
                <a:solidFill>
                  <a:srgbClr val="0070C0"/>
                </a:solidFill>
              </a:rPr>
              <a:t>Theory / Philosophies</a:t>
            </a:r>
            <a:br>
              <a:rPr lang="en-GB" altLang="en-US" dirty="0">
                <a:solidFill>
                  <a:schemeClr val="tx1">
                    <a:lumMod val="95000"/>
                    <a:lumOff val="5000"/>
                  </a:schemeClr>
                </a:solidFill>
              </a:rPr>
            </a:br>
            <a:endParaRPr lang="en-US" altLang="en-US" i="1" dirty="0">
              <a:solidFill>
                <a:schemeClr val="accent1"/>
              </a:solidFill>
            </a:endParaRPr>
          </a:p>
        </p:txBody>
      </p:sp>
      <p:sp>
        <p:nvSpPr>
          <p:cNvPr id="90115" name="Content Placeholder 2">
            <a:extLst>
              <a:ext uri="{FF2B5EF4-FFF2-40B4-BE49-F238E27FC236}">
                <a16:creationId xmlns:a16="http://schemas.microsoft.com/office/drawing/2014/main" id="{70C02A49-75A1-7CFB-AFE8-9365F6AB29B1}"/>
              </a:ext>
            </a:extLst>
          </p:cNvPr>
          <p:cNvSpPr>
            <a:spLocks noGrp="1" noChangeArrowheads="1"/>
          </p:cNvSpPr>
          <p:nvPr>
            <p:ph sz="half" idx="1"/>
          </p:nvPr>
        </p:nvSpPr>
        <p:spPr>
          <a:xfrm>
            <a:off x="1981200" y="1600200"/>
            <a:ext cx="4038600" cy="3989388"/>
          </a:xfrm>
        </p:spPr>
        <p:txBody>
          <a:bodyPr>
            <a:normAutofit lnSpcReduction="10000"/>
          </a:bodyPr>
          <a:lstStyle/>
          <a:p>
            <a:pPr eaLnBrk="1" hangingPunct="1"/>
            <a:r>
              <a:rPr lang="en-GB" altLang="en-US" dirty="0"/>
              <a:t>Piaget?</a:t>
            </a:r>
          </a:p>
          <a:p>
            <a:pPr eaLnBrk="1" hangingPunct="1"/>
            <a:r>
              <a:rPr lang="en-GB" altLang="en-US" dirty="0"/>
              <a:t>Vygotsky?</a:t>
            </a:r>
          </a:p>
          <a:p>
            <a:pPr eaLnBrk="1" hangingPunct="1"/>
            <a:r>
              <a:rPr lang="en-GB" altLang="en-US" dirty="0"/>
              <a:t>Froebel?</a:t>
            </a:r>
          </a:p>
          <a:p>
            <a:pPr eaLnBrk="1" hangingPunct="1"/>
            <a:r>
              <a:rPr lang="en-GB" altLang="en-US" dirty="0"/>
              <a:t>Montessori</a:t>
            </a:r>
          </a:p>
          <a:p>
            <a:pPr eaLnBrk="1" hangingPunct="1"/>
            <a:r>
              <a:rPr lang="en-GB" altLang="en-US" dirty="0"/>
              <a:t>Reggio Emilia?</a:t>
            </a:r>
          </a:p>
          <a:p>
            <a:pPr eaLnBrk="1" hangingPunct="1"/>
            <a:r>
              <a:rPr lang="en-GB" altLang="en-US" dirty="0"/>
              <a:t>Steiner?</a:t>
            </a:r>
          </a:p>
          <a:p>
            <a:pPr eaLnBrk="1" hangingPunct="1"/>
            <a:r>
              <a:rPr lang="en-GB" altLang="en-US" dirty="0"/>
              <a:t>Bronfenbrenner?</a:t>
            </a:r>
          </a:p>
          <a:p>
            <a:pPr eaLnBrk="1" hangingPunct="1"/>
            <a:r>
              <a:rPr lang="en-GB" altLang="en-US" dirty="0"/>
              <a:t>Posthumanism?</a:t>
            </a:r>
          </a:p>
          <a:p>
            <a:pPr eaLnBrk="1" hangingPunct="1"/>
            <a:endParaRPr lang="en-US" altLang="en-US"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a:extLst>
              <a:ext uri="{FF2B5EF4-FFF2-40B4-BE49-F238E27FC236}">
                <a16:creationId xmlns:a16="http://schemas.microsoft.com/office/drawing/2014/main" id="{3DADE176-972F-8598-9185-C03A44D73A56}"/>
              </a:ext>
            </a:extLst>
          </p:cNvPr>
          <p:cNvSpPr>
            <a:spLocks noGrp="1" noChangeArrowheads="1"/>
          </p:cNvSpPr>
          <p:nvPr>
            <p:ph type="title"/>
          </p:nvPr>
        </p:nvSpPr>
        <p:spPr/>
        <p:txBody>
          <a:bodyPr rtlCol="0">
            <a:normAutofit/>
          </a:bodyPr>
          <a:lstStyle/>
          <a:p>
            <a:pPr>
              <a:defRPr/>
            </a:pPr>
            <a:br>
              <a:rPr lang="en-GB" altLang="en-US" dirty="0"/>
            </a:br>
            <a:r>
              <a:rPr lang="en-GB" altLang="en-US" i="1" dirty="0">
                <a:solidFill>
                  <a:srgbClr val="0070C0"/>
                </a:solidFill>
              </a:rPr>
              <a:t>For next lecture </a:t>
            </a:r>
          </a:p>
        </p:txBody>
      </p:sp>
      <p:sp>
        <p:nvSpPr>
          <p:cNvPr id="92163" name="Rectangle 4">
            <a:extLst>
              <a:ext uri="{FF2B5EF4-FFF2-40B4-BE49-F238E27FC236}">
                <a16:creationId xmlns:a16="http://schemas.microsoft.com/office/drawing/2014/main" id="{0C94AF15-E803-2856-CAB1-264F7D52D92B}"/>
              </a:ext>
            </a:extLst>
          </p:cNvPr>
          <p:cNvSpPr>
            <a:spLocks noGrp="1" noChangeArrowheads="1"/>
          </p:cNvSpPr>
          <p:nvPr>
            <p:ph sz="half" idx="1"/>
          </p:nvPr>
        </p:nvSpPr>
        <p:spPr>
          <a:xfrm>
            <a:off x="838200" y="1929336"/>
            <a:ext cx="4038600" cy="3989387"/>
          </a:xfrm>
        </p:spPr>
        <p:txBody>
          <a:bodyPr/>
          <a:lstStyle/>
          <a:p>
            <a:pPr eaLnBrk="1" hangingPunct="1">
              <a:lnSpc>
                <a:spcPct val="80000"/>
              </a:lnSpc>
            </a:pPr>
            <a:r>
              <a:rPr lang="en-GB" altLang="en-US" sz="2400" i="1" dirty="0">
                <a:solidFill>
                  <a:srgbClr val="0070C0"/>
                </a:solidFill>
              </a:rPr>
              <a:t>Choose an early childhood concept,  principle or  theory and discuss how it links to education for sustainable development theory.</a:t>
            </a:r>
          </a:p>
          <a:p>
            <a:pPr eaLnBrk="1" hangingPunct="1">
              <a:lnSpc>
                <a:spcPct val="80000"/>
              </a:lnSpc>
            </a:pPr>
            <a:endParaRPr lang="en-GB" altLang="en-US" sz="2400"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8BCB5485-BA73-8A49-5EEB-DF998481EA1C}"/>
              </a:ext>
            </a:extLst>
          </p:cNvPr>
          <p:cNvSpPr>
            <a:spLocks noGrp="1"/>
          </p:cNvSpPr>
          <p:nvPr>
            <p:ph type="title"/>
          </p:nvPr>
        </p:nvSpPr>
        <p:spPr/>
        <p:txBody>
          <a:bodyPr rtlCol="0">
            <a:normAutofit/>
          </a:bodyPr>
          <a:lstStyle/>
          <a:p>
            <a:pPr>
              <a:defRPr/>
            </a:pPr>
            <a:r>
              <a:rPr lang="en-GB" altLang="en-US" dirty="0">
                <a:solidFill>
                  <a:schemeClr val="tx1">
                    <a:lumMod val="95000"/>
                    <a:lumOff val="5000"/>
                  </a:schemeClr>
                </a:solidFill>
              </a:rPr>
              <a:t>Froebel</a:t>
            </a:r>
            <a:endParaRPr lang="en-US" altLang="en-US" dirty="0">
              <a:solidFill>
                <a:schemeClr val="tx1">
                  <a:lumMod val="95000"/>
                  <a:lumOff val="5000"/>
                </a:schemeClr>
              </a:solidFill>
            </a:endParaRPr>
          </a:p>
        </p:txBody>
      </p:sp>
      <p:sp>
        <p:nvSpPr>
          <p:cNvPr id="94211" name="Content Placeholder 2">
            <a:extLst>
              <a:ext uri="{FF2B5EF4-FFF2-40B4-BE49-F238E27FC236}">
                <a16:creationId xmlns:a16="http://schemas.microsoft.com/office/drawing/2014/main" id="{9CA4A318-443C-CFD8-70C7-67E4618B2A9D}"/>
              </a:ext>
            </a:extLst>
          </p:cNvPr>
          <p:cNvSpPr>
            <a:spLocks noGrp="1" noChangeArrowheads="1"/>
          </p:cNvSpPr>
          <p:nvPr>
            <p:ph sz="half" idx="1"/>
          </p:nvPr>
        </p:nvSpPr>
        <p:spPr>
          <a:xfrm>
            <a:off x="838200" y="1434306"/>
            <a:ext cx="4038600" cy="3989388"/>
          </a:xfrm>
        </p:spPr>
        <p:txBody>
          <a:bodyPr>
            <a:normAutofit lnSpcReduction="10000"/>
          </a:bodyPr>
          <a:lstStyle/>
          <a:p>
            <a:pPr eaLnBrk="1" hangingPunct="1"/>
            <a:r>
              <a:rPr lang="en-GB" altLang="en-US" i="1" dirty="0">
                <a:solidFill>
                  <a:srgbClr val="0070C0"/>
                </a:solidFill>
              </a:rPr>
              <a:t>Child-led</a:t>
            </a:r>
          </a:p>
          <a:p>
            <a:pPr eaLnBrk="1" hangingPunct="1"/>
            <a:r>
              <a:rPr lang="en-GB" altLang="en-US" i="1" dirty="0">
                <a:solidFill>
                  <a:srgbClr val="0070C0"/>
                </a:solidFill>
              </a:rPr>
              <a:t>Materials -gifts</a:t>
            </a:r>
            <a:endParaRPr lang="en-GB" altLang="en-US" i="1" dirty="0">
              <a:solidFill>
                <a:srgbClr val="0070C0"/>
              </a:solidFill>
              <a:hlinkClick r:id="rId3">
                <a:extLst>
                  <a:ext uri="{A12FA001-AC4F-418D-AE19-62706E023703}">
                    <ahyp:hlinkClr xmlns:ahyp="http://schemas.microsoft.com/office/drawing/2018/hyperlinkcolor" val="tx"/>
                  </a:ext>
                </a:extLst>
              </a:hlinkClick>
            </a:endParaRPr>
          </a:p>
          <a:p>
            <a:pPr eaLnBrk="1" hangingPunct="1"/>
            <a:r>
              <a:rPr lang="en-GB" altLang="en-US" i="1" dirty="0">
                <a:solidFill>
                  <a:srgbClr val="0070C0"/>
                </a:solidFill>
              </a:rPr>
              <a:t>Holistic</a:t>
            </a:r>
          </a:p>
          <a:p>
            <a:pPr eaLnBrk="1" hangingPunct="1"/>
            <a:r>
              <a:rPr lang="en-GB" altLang="en-US" i="1" dirty="0">
                <a:solidFill>
                  <a:srgbClr val="0070C0"/>
                </a:solidFill>
              </a:rPr>
              <a:t>Nature</a:t>
            </a:r>
          </a:p>
          <a:p>
            <a:pPr eaLnBrk="1" hangingPunct="1"/>
            <a:r>
              <a:rPr lang="en-GB" altLang="en-US" i="1" dirty="0">
                <a:solidFill>
                  <a:srgbClr val="0070C0"/>
                </a:solidFill>
              </a:rPr>
              <a:t>Teacher guide</a:t>
            </a:r>
          </a:p>
          <a:p>
            <a:pPr eaLnBrk="1" hangingPunct="1"/>
            <a:r>
              <a:rPr lang="en-GB" altLang="en-US" i="1" dirty="0">
                <a:solidFill>
                  <a:srgbClr val="0070C0"/>
                </a:solidFill>
                <a:hlinkClick r:id="rId4">
                  <a:extLst>
                    <a:ext uri="{A12FA001-AC4F-418D-AE19-62706E023703}">
                      <ahyp:hlinkClr xmlns:ahyp="http://schemas.microsoft.com/office/drawing/2018/hyperlinkcolor" val="tx"/>
                    </a:ext>
                  </a:extLst>
                </a:hlinkClick>
              </a:rPr>
              <a:t>https://www.froebel.org.uk/?msclkid=b07c7fb9a9d411ecb2c431b04ab996e1</a:t>
            </a:r>
            <a:endParaRPr lang="en-GB" altLang="en-US" i="1" dirty="0">
              <a:solidFill>
                <a:srgbClr val="0070C0"/>
              </a:solidFill>
            </a:endParaRPr>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p>
          <a:p>
            <a:pPr eaLnBrk="1" hangingPunct="1"/>
            <a:endParaRPr lang="en-GB" altLang="en-US" dirty="0">
              <a:hlinkClick r:id="rId3"/>
            </a:endParaRPr>
          </a:p>
          <a:p>
            <a:pPr eaLnBrk="1" hangingPunct="1"/>
            <a:endParaRPr lang="en-GB" altLang="en-US" dirty="0">
              <a:hlinkClick r:id="rId3"/>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714F51EF-28AB-62BD-B6B9-42F4BDB93674}"/>
              </a:ext>
            </a:extLst>
          </p:cNvPr>
          <p:cNvSpPr>
            <a:spLocks noGrp="1"/>
          </p:cNvSpPr>
          <p:nvPr>
            <p:ph type="title"/>
          </p:nvPr>
        </p:nvSpPr>
        <p:spPr/>
        <p:txBody>
          <a:bodyPr rtlCol="0">
            <a:normAutofit/>
          </a:bodyPr>
          <a:lstStyle/>
          <a:p>
            <a:pPr>
              <a:defRPr/>
            </a:pPr>
            <a:r>
              <a:rPr lang="en-GB" altLang="en-US" dirty="0">
                <a:solidFill>
                  <a:schemeClr val="tx1">
                    <a:lumMod val="95000"/>
                    <a:lumOff val="5000"/>
                  </a:schemeClr>
                </a:solidFill>
              </a:rPr>
              <a:t>Steiner-Waldorf</a:t>
            </a:r>
          </a:p>
        </p:txBody>
      </p:sp>
      <p:sp>
        <p:nvSpPr>
          <p:cNvPr id="3" name="Content Placeholder 2">
            <a:extLst>
              <a:ext uri="{FF2B5EF4-FFF2-40B4-BE49-F238E27FC236}">
                <a16:creationId xmlns:a16="http://schemas.microsoft.com/office/drawing/2014/main" id="{9E91F623-BDBD-B84E-AFA6-90EA6DF65E74}"/>
              </a:ext>
            </a:extLst>
          </p:cNvPr>
          <p:cNvSpPr>
            <a:spLocks noGrp="1"/>
          </p:cNvSpPr>
          <p:nvPr>
            <p:ph sz="half" idx="1"/>
          </p:nvPr>
        </p:nvSpPr>
        <p:spPr>
          <a:xfrm>
            <a:off x="838200" y="1690688"/>
            <a:ext cx="4038600" cy="3987800"/>
          </a:xfrm>
        </p:spPr>
        <p:txBody>
          <a:bodyPr rtlCol="0">
            <a:normAutofit fontScale="92500" lnSpcReduction="20000"/>
          </a:bodyPr>
          <a:lstStyle/>
          <a:p>
            <a:pPr marL="91440" indent="-91440">
              <a:defRPr/>
            </a:pPr>
            <a:r>
              <a:rPr lang="en-GB" sz="2400" i="1" dirty="0">
                <a:solidFill>
                  <a:srgbClr val="0070C0"/>
                </a:solidFill>
              </a:rPr>
              <a:t>Holistic</a:t>
            </a:r>
          </a:p>
          <a:p>
            <a:pPr marL="91440" indent="-91440">
              <a:defRPr/>
            </a:pPr>
            <a:r>
              <a:rPr lang="en-GB" sz="2400" i="1" dirty="0">
                <a:solidFill>
                  <a:srgbClr val="0070C0"/>
                </a:solidFill>
              </a:rPr>
              <a:t>Child led</a:t>
            </a:r>
          </a:p>
          <a:p>
            <a:pPr marL="91440" indent="-91440">
              <a:defRPr/>
            </a:pPr>
            <a:r>
              <a:rPr lang="en-GB" sz="2400" i="1" dirty="0">
                <a:solidFill>
                  <a:srgbClr val="0070C0"/>
                </a:solidFill>
              </a:rPr>
              <a:t>Imagination</a:t>
            </a:r>
          </a:p>
          <a:p>
            <a:pPr marL="91440" indent="-91440">
              <a:defRPr/>
            </a:pPr>
            <a:r>
              <a:rPr lang="en-GB" sz="2400" i="1" dirty="0">
                <a:solidFill>
                  <a:srgbClr val="0070C0"/>
                </a:solidFill>
              </a:rPr>
              <a:t>Nature </a:t>
            </a:r>
          </a:p>
          <a:p>
            <a:pPr marL="91440" indent="-91440">
              <a:defRPr/>
            </a:pPr>
            <a:r>
              <a:rPr lang="en-GB" sz="2400" i="1" dirty="0">
                <a:solidFill>
                  <a:srgbClr val="0070C0"/>
                </a:solidFill>
              </a:rPr>
              <a:t>Interconnectedness</a:t>
            </a:r>
          </a:p>
          <a:p>
            <a:pPr marL="91440" indent="-91440">
              <a:defRPr/>
            </a:pPr>
            <a:r>
              <a:rPr lang="en-GB" sz="2400" i="1" dirty="0">
                <a:solidFill>
                  <a:srgbClr val="0070C0"/>
                </a:solidFill>
              </a:rPr>
              <a:t>Integrate art, intellectual and practical learning </a:t>
            </a:r>
            <a:endParaRPr lang="en-GB" sz="2400" i="1" dirty="0">
              <a:solidFill>
                <a:srgbClr val="0070C0"/>
              </a:solidFill>
              <a:hlinkClick r:id="rId3">
                <a:extLst>
                  <a:ext uri="{A12FA001-AC4F-418D-AE19-62706E023703}">
                    <ahyp:hlinkClr xmlns:ahyp="http://schemas.microsoft.com/office/drawing/2018/hyperlinkcolor" val="tx"/>
                  </a:ext>
                </a:extLst>
              </a:hlinkClick>
            </a:endParaRPr>
          </a:p>
          <a:p>
            <a:pPr marL="91440" indent="-91440">
              <a:defRPr/>
            </a:pPr>
            <a:r>
              <a:rPr lang="en-GB" i="1" dirty="0">
                <a:solidFill>
                  <a:srgbClr val="0070C0"/>
                </a:solidFill>
                <a:hlinkClick r:id="rId4">
                  <a:extLst>
                    <a:ext uri="{A12FA001-AC4F-418D-AE19-62706E023703}">
                      <ahyp:hlinkClr xmlns:ahyp="http://schemas.microsoft.com/office/drawing/2018/hyperlinkcolor" val="tx"/>
                    </a:ext>
                  </a:extLst>
                </a:hlinkClick>
              </a:rPr>
              <a:t>https://www.youtube.com/watch?v=5lGrYqaI26U</a:t>
            </a:r>
            <a:endParaRPr lang="en-GB" i="1" dirty="0">
              <a:solidFill>
                <a:srgbClr val="0070C0"/>
              </a:solidFill>
            </a:endParaRPr>
          </a:p>
          <a:p>
            <a:pPr marL="91440" indent="-91440">
              <a:defRPr/>
            </a:pPr>
            <a:r>
              <a:rPr lang="en-GB" i="1" dirty="0">
                <a:solidFill>
                  <a:srgbClr val="0070C0"/>
                </a:solidFill>
                <a:hlinkClick r:id="rId5">
                  <a:extLst>
                    <a:ext uri="{A12FA001-AC4F-418D-AE19-62706E023703}">
                      <ahyp:hlinkClr xmlns:ahyp="http://schemas.microsoft.com/office/drawing/2018/hyperlinkcolor" val="tx"/>
                    </a:ext>
                  </a:extLst>
                </a:hlinkClick>
              </a:rPr>
              <a:t>https://www.youtube.com/watch?v=wfec6eF4I_4</a:t>
            </a:r>
            <a:endParaRPr lang="en-GB" i="1" dirty="0">
              <a:solidFill>
                <a:srgbClr val="0070C0"/>
              </a:solidFill>
            </a:endParaRPr>
          </a:p>
          <a:p>
            <a:pPr marL="91440" indent="-91440">
              <a:defRPr/>
            </a:pPr>
            <a:endParaRPr lang="en-GB" dirty="0"/>
          </a:p>
          <a:p>
            <a:pPr marL="0" indent="0">
              <a:buNone/>
              <a:defRPr/>
            </a:pPr>
            <a:endParaRPr lang="en-GB" dirty="0"/>
          </a:p>
          <a:p>
            <a:pPr marL="91440" indent="-91440">
              <a:defRPr/>
            </a:pPr>
            <a:endParaRPr lang="en-GB" dirty="0"/>
          </a:p>
          <a:p>
            <a:pPr marL="91440" indent="-91440">
              <a:defRPr/>
            </a:pPr>
            <a:endParaRPr lang="en-GB"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3325CB0E-7DFF-6F06-9549-349D0818BA7E}"/>
              </a:ext>
            </a:extLst>
          </p:cNvPr>
          <p:cNvSpPr>
            <a:spLocks noGrp="1"/>
          </p:cNvSpPr>
          <p:nvPr>
            <p:ph type="title"/>
          </p:nvPr>
        </p:nvSpPr>
        <p:spPr/>
        <p:txBody>
          <a:bodyPr rtlCol="0">
            <a:normAutofit/>
          </a:bodyPr>
          <a:lstStyle/>
          <a:p>
            <a:pPr>
              <a:defRPr/>
            </a:pPr>
            <a:r>
              <a:rPr lang="en-GB" altLang="en-US" dirty="0">
                <a:solidFill>
                  <a:schemeClr val="tx1">
                    <a:lumMod val="95000"/>
                    <a:lumOff val="5000"/>
                  </a:schemeClr>
                </a:solidFill>
              </a:rPr>
              <a:t>Reggio Emilia</a:t>
            </a:r>
            <a:endParaRPr lang="en-US" altLang="en-US" dirty="0">
              <a:solidFill>
                <a:schemeClr val="tx1">
                  <a:lumMod val="95000"/>
                  <a:lumOff val="5000"/>
                </a:schemeClr>
              </a:solidFill>
            </a:endParaRPr>
          </a:p>
        </p:txBody>
      </p:sp>
      <p:sp>
        <p:nvSpPr>
          <p:cNvPr id="98307" name="Content Placeholder 2">
            <a:extLst>
              <a:ext uri="{FF2B5EF4-FFF2-40B4-BE49-F238E27FC236}">
                <a16:creationId xmlns:a16="http://schemas.microsoft.com/office/drawing/2014/main" id="{A95B4BCD-9F91-F1C6-5B71-898AEF46E706}"/>
              </a:ext>
            </a:extLst>
          </p:cNvPr>
          <p:cNvSpPr>
            <a:spLocks noGrp="1" noChangeArrowheads="1"/>
          </p:cNvSpPr>
          <p:nvPr>
            <p:ph sz="half" idx="1"/>
          </p:nvPr>
        </p:nvSpPr>
        <p:spPr>
          <a:xfrm>
            <a:off x="838200" y="1690688"/>
            <a:ext cx="8953982" cy="3987800"/>
          </a:xfrm>
        </p:spPr>
        <p:txBody>
          <a:bodyPr/>
          <a:lstStyle/>
          <a:p>
            <a:pPr marL="90488" indent="-90488"/>
            <a:r>
              <a:rPr lang="en-GB" altLang="en-US" i="1" dirty="0">
                <a:solidFill>
                  <a:srgbClr val="0070C0"/>
                </a:solidFill>
              </a:rPr>
              <a:t>Competent Child</a:t>
            </a:r>
          </a:p>
          <a:p>
            <a:pPr marL="90488" indent="-90488"/>
            <a:r>
              <a:rPr lang="en-GB" altLang="en-US" i="1" dirty="0">
                <a:solidFill>
                  <a:srgbClr val="0070C0"/>
                </a:solidFill>
              </a:rPr>
              <a:t>Child led </a:t>
            </a:r>
          </a:p>
          <a:p>
            <a:pPr marL="90488" indent="-90488"/>
            <a:r>
              <a:rPr lang="en-GB" altLang="en-US" i="1" dirty="0">
                <a:solidFill>
                  <a:srgbClr val="0070C0"/>
                </a:solidFill>
              </a:rPr>
              <a:t>Natural materials</a:t>
            </a:r>
          </a:p>
          <a:p>
            <a:pPr marL="90488" indent="-90488"/>
            <a:r>
              <a:rPr lang="en-GB" altLang="en-US" i="1" dirty="0">
                <a:solidFill>
                  <a:srgbClr val="0070C0"/>
                </a:solidFill>
              </a:rPr>
              <a:t>Adult Facilitates</a:t>
            </a:r>
            <a:endParaRPr lang="en-GB" altLang="en-US" sz="1800" i="1" dirty="0">
              <a:solidFill>
                <a:srgbClr val="8E58B6"/>
              </a:solidFill>
              <a:latin typeface="Trebuchet MS" panose="020B0603020202020204" pitchFamily="34" charset="0"/>
              <a:hlinkClick r:id="rId3">
                <a:extLst>
                  <a:ext uri="{A12FA001-AC4F-418D-AE19-62706E023703}">
                    <ahyp:hlinkClr xmlns:ahyp="http://schemas.microsoft.com/office/drawing/2018/hyperlinkcolor" val="tx"/>
                  </a:ext>
                </a:extLst>
              </a:hlinkClick>
            </a:endParaRPr>
          </a:p>
          <a:p>
            <a:pPr marL="90488" indent="-90488">
              <a:buClr>
                <a:srgbClr val="90C226"/>
              </a:buClr>
              <a:buSzPct val="80000"/>
              <a:buFont typeface="Wingdings 3" panose="05040102010807070707" pitchFamily="18" charset="2"/>
              <a:buChar char=""/>
            </a:pPr>
            <a:r>
              <a:rPr lang="en-GB" altLang="en-US" sz="1200" i="1" dirty="0">
                <a:solidFill>
                  <a:srgbClr val="0070C0"/>
                </a:solidFill>
                <a:latin typeface="Trebuchet MS" panose="020B0603020202020204" pitchFamily="34" charset="0"/>
                <a:hlinkClick r:id="rId3">
                  <a:extLst>
                    <a:ext uri="{A12FA001-AC4F-418D-AE19-62706E023703}">
                      <ahyp:hlinkClr xmlns:ahyp="http://schemas.microsoft.com/office/drawing/2018/hyperlinkcolor" val="tx"/>
                    </a:ext>
                  </a:extLst>
                </a:hlinkClick>
              </a:rPr>
              <a:t>https://www.youtube.com/watch?v=HQKD5evdcrg</a:t>
            </a:r>
            <a:endParaRPr lang="en-GB" altLang="en-US" sz="1200" i="1" dirty="0">
              <a:solidFill>
                <a:srgbClr val="0070C0"/>
              </a:solidFill>
              <a:latin typeface="Trebuchet MS" panose="020B0603020202020204" pitchFamily="34" charset="0"/>
            </a:endParaRPr>
          </a:p>
          <a:p>
            <a:pPr marL="90488" indent="-90488">
              <a:buClr>
                <a:srgbClr val="90C226"/>
              </a:buClr>
              <a:buSzPct val="80000"/>
              <a:buFont typeface="Wingdings 3" panose="05040102010807070707" pitchFamily="18" charset="2"/>
              <a:buChar char=""/>
            </a:pPr>
            <a:r>
              <a:rPr lang="en-GB" altLang="en-US" sz="1200" i="1" dirty="0">
                <a:solidFill>
                  <a:srgbClr val="0070C0"/>
                </a:solidFill>
                <a:latin typeface="Trebuchet MS" panose="020B0603020202020204" pitchFamily="34" charset="0"/>
                <a:hlinkClick r:id="rId4">
                  <a:extLst>
                    <a:ext uri="{A12FA001-AC4F-418D-AE19-62706E023703}">
                      <ahyp:hlinkClr xmlns:ahyp="http://schemas.microsoft.com/office/drawing/2018/hyperlinkcolor" val="tx"/>
                    </a:ext>
                  </a:extLst>
                </a:hlinkClick>
              </a:rPr>
              <a:t>https://www.youtube.com/watch?v=4wE3I9jePa0</a:t>
            </a:r>
            <a:endParaRPr lang="en-GB" altLang="en-US" sz="1200" i="1" dirty="0">
              <a:solidFill>
                <a:srgbClr val="0070C0"/>
              </a:solidFill>
              <a:latin typeface="Trebuchet MS" panose="020B0603020202020204" pitchFamily="34" charset="0"/>
            </a:endParaRPr>
          </a:p>
          <a:p>
            <a:pPr marL="90488" indent="-90488">
              <a:buClr>
                <a:srgbClr val="90C226"/>
              </a:buClr>
              <a:buSzPct val="80000"/>
              <a:buFont typeface="Wingdings 3" panose="05040102010807070707" pitchFamily="18" charset="2"/>
              <a:buChar char=""/>
            </a:pPr>
            <a:r>
              <a:rPr lang="en-GB" altLang="en-US" sz="1200" i="1" dirty="0">
                <a:solidFill>
                  <a:srgbClr val="0070C0"/>
                </a:solidFill>
                <a:latin typeface="Trebuchet MS" panose="020B0603020202020204" pitchFamily="34" charset="0"/>
                <a:hlinkClick r:id="rId5">
                  <a:extLst>
                    <a:ext uri="{A12FA001-AC4F-418D-AE19-62706E023703}">
                      <ahyp:hlinkClr xmlns:ahyp="http://schemas.microsoft.com/office/drawing/2018/hyperlinkcolor" val="tx"/>
                    </a:ext>
                  </a:extLst>
                </a:hlinkClick>
              </a:rPr>
              <a:t>https://www.youtube.com/watch?v=dm9kvETxWn4</a:t>
            </a:r>
            <a:endParaRPr lang="en-GB" altLang="en-US" sz="1200" i="1" dirty="0">
              <a:solidFill>
                <a:srgbClr val="0070C0"/>
              </a:solidFill>
              <a:latin typeface="Trebuchet MS" panose="020B0603020202020204" pitchFamily="34" charset="0"/>
            </a:endParaRPr>
          </a:p>
          <a:p>
            <a:pPr marL="90488" indent="-90488">
              <a:buClr>
                <a:srgbClr val="90C226"/>
              </a:buClr>
              <a:buSzPct val="80000"/>
              <a:buFont typeface="Wingdings 3" panose="05040102010807070707" pitchFamily="18" charset="2"/>
              <a:buChar char=""/>
            </a:pPr>
            <a:r>
              <a:rPr lang="en-GB" altLang="en-US" sz="1200" i="1" dirty="0">
                <a:solidFill>
                  <a:srgbClr val="0070C0"/>
                </a:solidFill>
                <a:latin typeface="Trebuchet MS" panose="020B0603020202020204" pitchFamily="34" charset="0"/>
                <a:hlinkClick r:id="rId6">
                  <a:extLst>
                    <a:ext uri="{A12FA001-AC4F-418D-AE19-62706E023703}">
                      <ahyp:hlinkClr xmlns:ahyp="http://schemas.microsoft.com/office/drawing/2018/hyperlinkcolor" val="tx"/>
                    </a:ext>
                  </a:extLst>
                </a:hlinkClick>
              </a:rPr>
              <a:t>https://www.youtube.com/watch?v=4t-QEZlXOZg</a:t>
            </a:r>
            <a:endParaRPr lang="en-GB" altLang="en-US" sz="1200" i="1" dirty="0">
              <a:solidFill>
                <a:srgbClr val="0070C0"/>
              </a:solidFill>
              <a:latin typeface="Trebuchet MS" panose="020B0603020202020204" pitchFamily="34" charset="0"/>
            </a:endParaRPr>
          </a:p>
          <a:p>
            <a:pPr marL="90488" indent="-90488">
              <a:buClr>
                <a:srgbClr val="90C226"/>
              </a:buClr>
              <a:buSzPct val="80000"/>
              <a:buFont typeface="Wingdings 3" panose="05040102010807070707" pitchFamily="18" charset="2"/>
              <a:buChar char=""/>
            </a:pPr>
            <a:r>
              <a:rPr lang="en-GB" altLang="en-US" sz="1200" i="1" dirty="0">
                <a:solidFill>
                  <a:srgbClr val="0070C0"/>
                </a:solidFill>
                <a:latin typeface="Trebuchet MS" panose="020B0603020202020204" pitchFamily="34" charset="0"/>
                <a:hlinkClick r:id="rId7">
                  <a:extLst>
                    <a:ext uri="{A12FA001-AC4F-418D-AE19-62706E023703}">
                      <ahyp:hlinkClr xmlns:ahyp="http://schemas.microsoft.com/office/drawing/2018/hyperlinkcolor" val="tx"/>
                    </a:ext>
                  </a:extLst>
                </a:hlinkClick>
              </a:rPr>
              <a:t>https://www.youtube.com/watch?v=I2qm1uXj9qc</a:t>
            </a:r>
            <a:endParaRPr lang="en-GB" altLang="en-US" sz="1200" i="1" dirty="0">
              <a:solidFill>
                <a:srgbClr val="0070C0"/>
              </a:solidFill>
              <a:latin typeface="Trebuchet MS" panose="020B0603020202020204" pitchFamily="34" charset="0"/>
            </a:endParaRPr>
          </a:p>
          <a:p>
            <a:pPr marL="90488" indent="-90488">
              <a:buClr>
                <a:srgbClr val="90C226"/>
              </a:buClr>
              <a:buSzPct val="80000"/>
              <a:buFont typeface="Wingdings 3" panose="05040102010807070707" pitchFamily="18" charset="2"/>
              <a:buChar char=""/>
            </a:pPr>
            <a:r>
              <a:rPr lang="en-GB" altLang="en-US" sz="1200" i="1" dirty="0">
                <a:solidFill>
                  <a:srgbClr val="0070C0"/>
                </a:solidFill>
                <a:latin typeface="Trebuchet MS" panose="020B0603020202020204" pitchFamily="34" charset="0"/>
                <a:hlinkClick r:id="rId8">
                  <a:extLst>
                    <a:ext uri="{A12FA001-AC4F-418D-AE19-62706E023703}">
                      <ahyp:hlinkClr xmlns:ahyp="http://schemas.microsoft.com/office/drawing/2018/hyperlinkcolor" val="tx"/>
                    </a:ext>
                  </a:extLst>
                </a:hlinkClick>
              </a:rPr>
              <a:t>https://www.youtube.com/watch?v=mQtLOu99BfE</a:t>
            </a:r>
            <a:endParaRPr lang="en-GB" altLang="en-US" sz="1200" i="1" dirty="0">
              <a:solidFill>
                <a:srgbClr val="0070C0"/>
              </a:solidFill>
              <a:latin typeface="Trebuchet MS" panose="020B0603020202020204" pitchFamily="34" charset="0"/>
            </a:endParaRPr>
          </a:p>
          <a:p>
            <a:pPr marL="90488" indent="-90488"/>
            <a:endParaRPr lang="en-US" altLang="en-US"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a:extLst>
              <a:ext uri="{FF2B5EF4-FFF2-40B4-BE49-F238E27FC236}">
                <a16:creationId xmlns:a16="http://schemas.microsoft.com/office/drawing/2014/main" id="{B5A307C3-37B6-BB5A-42F8-B2E0D27E00E9}"/>
              </a:ext>
            </a:extLst>
          </p:cNvPr>
          <p:cNvSpPr>
            <a:spLocks noGrp="1"/>
          </p:cNvSpPr>
          <p:nvPr>
            <p:ph type="title"/>
          </p:nvPr>
        </p:nvSpPr>
        <p:spPr/>
        <p:txBody>
          <a:bodyPr rtlCol="0">
            <a:normAutofit/>
          </a:bodyPr>
          <a:lstStyle/>
          <a:p>
            <a:pPr>
              <a:defRPr/>
            </a:pPr>
            <a:r>
              <a:rPr lang="en-GB" altLang="en-US">
                <a:solidFill>
                  <a:schemeClr val="tx1">
                    <a:lumMod val="95000"/>
                    <a:lumOff val="5000"/>
                  </a:schemeClr>
                </a:solidFill>
              </a:rPr>
              <a:t>Montessori</a:t>
            </a:r>
            <a:endParaRPr lang="en-US" altLang="en-US">
              <a:solidFill>
                <a:schemeClr val="tx1">
                  <a:lumMod val="95000"/>
                  <a:lumOff val="5000"/>
                </a:schemeClr>
              </a:solidFill>
            </a:endParaRPr>
          </a:p>
        </p:txBody>
      </p:sp>
      <p:sp>
        <p:nvSpPr>
          <p:cNvPr id="94211" name="Content Placeholder 2">
            <a:extLst>
              <a:ext uri="{FF2B5EF4-FFF2-40B4-BE49-F238E27FC236}">
                <a16:creationId xmlns:a16="http://schemas.microsoft.com/office/drawing/2014/main" id="{4FCF57ED-5D0D-3C6D-D689-2154CBB825D2}"/>
              </a:ext>
            </a:extLst>
          </p:cNvPr>
          <p:cNvSpPr>
            <a:spLocks noGrp="1"/>
          </p:cNvSpPr>
          <p:nvPr>
            <p:ph sz="half" idx="1"/>
          </p:nvPr>
        </p:nvSpPr>
        <p:spPr>
          <a:xfrm>
            <a:off x="937549" y="1557338"/>
            <a:ext cx="9273251" cy="3987800"/>
          </a:xfrm>
        </p:spPr>
        <p:txBody>
          <a:bodyPr rtlCol="0">
            <a:normAutofit/>
          </a:bodyPr>
          <a:lstStyle/>
          <a:p>
            <a:pPr>
              <a:defRPr/>
            </a:pPr>
            <a:r>
              <a:rPr lang="en-GB" altLang="en-US" i="1" dirty="0">
                <a:solidFill>
                  <a:srgbClr val="0070C0"/>
                </a:solidFill>
              </a:rPr>
              <a:t>Child-initiated</a:t>
            </a:r>
          </a:p>
          <a:p>
            <a:pPr>
              <a:defRPr/>
            </a:pPr>
            <a:r>
              <a:rPr lang="en-GB" altLang="en-US" i="1" dirty="0">
                <a:solidFill>
                  <a:srgbClr val="0070C0"/>
                </a:solidFill>
              </a:rPr>
              <a:t>Tools</a:t>
            </a:r>
            <a:endParaRPr lang="en-GB" altLang="en-US" i="1" dirty="0">
              <a:solidFill>
                <a:srgbClr val="8E58B6"/>
              </a:solidFill>
              <a:hlinkClick r:id="rId3">
                <a:extLst>
                  <a:ext uri="{A12FA001-AC4F-418D-AE19-62706E023703}">
                    <ahyp:hlinkClr xmlns:ahyp="http://schemas.microsoft.com/office/drawing/2018/hyperlinkcolor" val="tx"/>
                  </a:ext>
                </a:extLst>
              </a:hlinkClick>
            </a:endParaRPr>
          </a:p>
          <a:p>
            <a:pPr>
              <a:defRPr/>
            </a:pPr>
            <a:r>
              <a:rPr lang="en-GB" altLang="en-US" i="1" dirty="0">
                <a:solidFill>
                  <a:srgbClr val="0070C0"/>
                </a:solidFill>
                <a:hlinkClick r:id="rId3">
                  <a:extLst>
                    <a:ext uri="{A12FA001-AC4F-418D-AE19-62706E023703}">
                      <ahyp:hlinkClr xmlns:ahyp="http://schemas.microsoft.com/office/drawing/2018/hyperlinkcolor" val="tx"/>
                    </a:ext>
                  </a:extLst>
                </a:hlinkClick>
              </a:rPr>
              <a:t>https://www.youtube.com/watch?v=rHypRWKvdZQ</a:t>
            </a:r>
            <a:endParaRPr lang="en-GB" altLang="en-US" i="1" dirty="0">
              <a:solidFill>
                <a:srgbClr val="0070C0"/>
              </a:solidFill>
            </a:endParaRPr>
          </a:p>
          <a:p>
            <a:pPr>
              <a:defRPr/>
            </a:pPr>
            <a:r>
              <a:rPr lang="en-US" altLang="en-US" i="1" dirty="0">
                <a:solidFill>
                  <a:srgbClr val="0070C0"/>
                </a:solidFill>
                <a:hlinkClick r:id="rId4">
                  <a:extLst>
                    <a:ext uri="{A12FA001-AC4F-418D-AE19-62706E023703}">
                      <ahyp:hlinkClr xmlns:ahyp="http://schemas.microsoft.com/office/drawing/2018/hyperlinkcolor" val="tx"/>
                    </a:ext>
                  </a:extLst>
                </a:hlinkClick>
              </a:rPr>
              <a:t>https://www.bing.com/videos/search?q=montessori+outddors&amp;&amp;view=detail&amp;mid=02F6044447E35CF7366A02F6044447E35CF7366A&amp;&amp;FORM=VRDGAR&amp;ru=%2Fvideos%2Fsearch%3Fq%3Dmontessori%2Boutddors%26FORM%3DHDRSC4</a:t>
            </a:r>
            <a:endParaRPr lang="en-US" altLang="en-US" i="1" dirty="0">
              <a:solidFill>
                <a:srgbClr val="0070C0"/>
              </a:solidFill>
            </a:endParaRPr>
          </a:p>
          <a:p>
            <a:pPr>
              <a:defRPr/>
            </a:pPr>
            <a:endParaRPr lang="en-US" altLang="en-US" i="1" dirty="0">
              <a:solidFill>
                <a:srgbClr val="0070C0"/>
              </a:solidFill>
            </a:endParaRPr>
          </a:p>
          <a:p>
            <a:pPr>
              <a:defRPr/>
            </a:pPr>
            <a:endParaRPr lang="en-US" altLang="en-US"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4">
            <a:extLst>
              <a:ext uri="{FF2B5EF4-FFF2-40B4-BE49-F238E27FC236}">
                <a16:creationId xmlns:a16="http://schemas.microsoft.com/office/drawing/2014/main" id="{FF981F0C-48FE-6F4B-73DF-A86294268DFA}"/>
              </a:ext>
            </a:extLst>
          </p:cNvPr>
          <p:cNvSpPr>
            <a:spLocks noGrp="1" noChangeArrowheads="1"/>
          </p:cNvSpPr>
          <p:nvPr>
            <p:ph type="title"/>
          </p:nvPr>
        </p:nvSpPr>
        <p:spPr/>
        <p:txBody>
          <a:bodyPr rtlCol="0">
            <a:normAutofit/>
          </a:bodyPr>
          <a:lstStyle/>
          <a:p>
            <a:pPr>
              <a:defRPr/>
            </a:pPr>
            <a:br>
              <a:rPr lang="en-GB" altLang="en-US" sz="2400" i="1" dirty="0">
                <a:solidFill>
                  <a:schemeClr val="accent1"/>
                </a:solidFill>
              </a:rPr>
            </a:br>
            <a:r>
              <a:rPr lang="en-GB" altLang="en-US" sz="2400" i="1" dirty="0">
                <a:solidFill>
                  <a:srgbClr val="0070C0"/>
                </a:solidFill>
              </a:rPr>
              <a:t>Early Childhood Theory, Authors, and Ethics</a:t>
            </a:r>
            <a:br>
              <a:rPr lang="en-GB" altLang="en-US" sz="2400" i="1" dirty="0">
                <a:solidFill>
                  <a:schemeClr val="accent1"/>
                </a:solidFill>
              </a:rPr>
            </a:br>
            <a:endParaRPr lang="en-GB" altLang="en-US" sz="2400" i="1" dirty="0">
              <a:solidFill>
                <a:schemeClr val="accent1"/>
              </a:solidFill>
            </a:endParaRPr>
          </a:p>
        </p:txBody>
      </p:sp>
      <p:sp>
        <p:nvSpPr>
          <p:cNvPr id="13316" name="Rectangle 6">
            <a:extLst>
              <a:ext uri="{FF2B5EF4-FFF2-40B4-BE49-F238E27FC236}">
                <a16:creationId xmlns:a16="http://schemas.microsoft.com/office/drawing/2014/main" id="{A211B1BD-5970-039F-65D9-4825ED14F0D1}"/>
              </a:ext>
            </a:extLst>
          </p:cNvPr>
          <p:cNvSpPr>
            <a:spLocks noGrp="1" noChangeArrowheads="1"/>
          </p:cNvSpPr>
          <p:nvPr>
            <p:ph sz="half" idx="2"/>
          </p:nvPr>
        </p:nvSpPr>
        <p:spPr>
          <a:xfrm>
            <a:off x="740780" y="1600200"/>
            <a:ext cx="9470020" cy="3989388"/>
          </a:xfrm>
        </p:spPr>
        <p:txBody>
          <a:bodyPr rtlCol="0">
            <a:normAutofit/>
          </a:bodyPr>
          <a:lstStyle/>
          <a:p>
            <a:pPr marL="91440" indent="-91440">
              <a:defRPr/>
            </a:pPr>
            <a:r>
              <a:rPr lang="en-GB" altLang="en-US" sz="2400" i="1" dirty="0">
                <a:solidFill>
                  <a:srgbClr val="0070C0"/>
                </a:solidFill>
              </a:rPr>
              <a:t>UNCRC 1989</a:t>
            </a:r>
          </a:p>
          <a:p>
            <a:pPr marL="91440" indent="-91440">
              <a:defRPr/>
            </a:pPr>
            <a:r>
              <a:rPr lang="en-GB" altLang="en-US" sz="2400" i="1" dirty="0">
                <a:solidFill>
                  <a:srgbClr val="0070C0"/>
                </a:solidFill>
              </a:rPr>
              <a:t>Vygotsky – socio cultural viewpoints</a:t>
            </a:r>
          </a:p>
          <a:p>
            <a:pPr marL="91440" indent="-91440">
              <a:defRPr/>
            </a:pPr>
            <a:r>
              <a:rPr lang="en-GB" altLang="en-US" sz="2400" i="1" dirty="0">
                <a:solidFill>
                  <a:srgbClr val="0070C0"/>
                </a:solidFill>
              </a:rPr>
              <a:t>Build on children's experiences</a:t>
            </a:r>
          </a:p>
          <a:p>
            <a:pPr marL="91440" indent="-91440">
              <a:defRPr/>
            </a:pPr>
            <a:r>
              <a:rPr lang="cy-GB" altLang="en-US" sz="2400" i="1" dirty="0" err="1">
                <a:solidFill>
                  <a:srgbClr val="0070C0"/>
                </a:solidFill>
              </a:rPr>
              <a:t>Bronfenbrenner</a:t>
            </a:r>
            <a:r>
              <a:rPr lang="cy-GB" altLang="en-US" i="1" dirty="0">
                <a:solidFill>
                  <a:srgbClr val="0070C0"/>
                </a:solidFill>
              </a:rPr>
              <a:t> </a:t>
            </a:r>
            <a:r>
              <a:rPr lang="cy-GB" altLang="en-US" sz="2400" i="1" dirty="0">
                <a:solidFill>
                  <a:srgbClr val="0070C0"/>
                </a:solidFill>
              </a:rPr>
              <a:t>- </a:t>
            </a:r>
            <a:r>
              <a:rPr lang="cy-GB" altLang="en-US" sz="2400" i="1" dirty="0" err="1">
                <a:solidFill>
                  <a:srgbClr val="0070C0"/>
                </a:solidFill>
              </a:rPr>
              <a:t>interconneted</a:t>
            </a:r>
            <a:r>
              <a:rPr lang="cy-GB" altLang="en-US" sz="2400" i="1" dirty="0">
                <a:solidFill>
                  <a:srgbClr val="0070C0"/>
                </a:solidFill>
              </a:rPr>
              <a:t> </a:t>
            </a:r>
            <a:r>
              <a:rPr lang="cy-GB" altLang="en-US" sz="2400" i="1" dirty="0" err="1">
                <a:solidFill>
                  <a:srgbClr val="0070C0"/>
                </a:solidFill>
              </a:rPr>
              <a:t>impacts</a:t>
            </a:r>
            <a:r>
              <a:rPr lang="cy-GB" altLang="en-US" sz="2400" i="1" dirty="0">
                <a:solidFill>
                  <a:srgbClr val="0070C0"/>
                </a:solidFill>
              </a:rPr>
              <a:t> </a:t>
            </a:r>
            <a:r>
              <a:rPr lang="cy-GB" altLang="en-US" sz="2400" i="1" dirty="0" err="1">
                <a:solidFill>
                  <a:srgbClr val="0070C0"/>
                </a:solidFill>
              </a:rPr>
              <a:t>on</a:t>
            </a:r>
            <a:r>
              <a:rPr lang="cy-GB" altLang="en-US" sz="2400" i="1" dirty="0">
                <a:solidFill>
                  <a:srgbClr val="0070C0"/>
                </a:solidFill>
              </a:rPr>
              <a:t> </a:t>
            </a:r>
            <a:r>
              <a:rPr lang="cy-GB" altLang="en-US" sz="2400" i="1" dirty="0" err="1">
                <a:solidFill>
                  <a:srgbClr val="0070C0"/>
                </a:solidFill>
              </a:rPr>
              <a:t>children</a:t>
            </a:r>
            <a:r>
              <a:rPr lang="cy-GB" altLang="en-US" sz="2400" i="1" dirty="0">
                <a:solidFill>
                  <a:srgbClr val="0070C0"/>
                </a:solidFill>
              </a:rPr>
              <a:t> </a:t>
            </a:r>
            <a:r>
              <a:rPr lang="cy-GB" altLang="en-US" sz="2400" i="1" dirty="0" err="1">
                <a:solidFill>
                  <a:srgbClr val="0070C0"/>
                </a:solidFill>
              </a:rPr>
              <a:t>and</a:t>
            </a:r>
            <a:r>
              <a:rPr lang="cy-GB" altLang="en-US" sz="2400" i="1" dirty="0">
                <a:solidFill>
                  <a:srgbClr val="0070C0"/>
                </a:solidFill>
              </a:rPr>
              <a:t> </a:t>
            </a:r>
            <a:r>
              <a:rPr lang="cy-GB" altLang="en-US" sz="2400" i="1" dirty="0" err="1">
                <a:solidFill>
                  <a:srgbClr val="0070C0"/>
                </a:solidFill>
              </a:rPr>
              <a:t>families</a:t>
            </a:r>
            <a:endParaRPr lang="cy-GB" altLang="en-US" sz="2400" i="1" dirty="0">
              <a:solidFill>
                <a:srgbClr val="0070C0"/>
              </a:solidFill>
            </a:endParaRPr>
          </a:p>
          <a:p>
            <a:pPr marL="91440" indent="-91440">
              <a:defRPr/>
            </a:pPr>
            <a:endParaRPr lang="en-GB" altLang="en-US" sz="2400" i="1" dirty="0">
              <a:solidFill>
                <a:srgbClr val="0070C0"/>
              </a:solidFill>
            </a:endParaRPr>
          </a:p>
          <a:p>
            <a:pPr marL="91440" indent="-91440">
              <a:defRPr/>
            </a:pPr>
            <a:r>
              <a:rPr lang="en-GB" altLang="en-US" sz="2400" i="1" dirty="0" err="1">
                <a:solidFill>
                  <a:srgbClr val="0070C0"/>
                </a:solidFill>
              </a:rPr>
              <a:t>Te</a:t>
            </a:r>
            <a:r>
              <a:rPr lang="en-GB" altLang="en-US" sz="2400" i="1" dirty="0">
                <a:solidFill>
                  <a:srgbClr val="0070C0"/>
                </a:solidFill>
              </a:rPr>
              <a:t> </a:t>
            </a:r>
            <a:r>
              <a:rPr lang="en-GB" altLang="en-US" sz="2400" i="1" dirty="0" err="1">
                <a:solidFill>
                  <a:srgbClr val="0070C0"/>
                </a:solidFill>
              </a:rPr>
              <a:t>Whariki</a:t>
            </a:r>
            <a:r>
              <a:rPr lang="en-GB" altLang="en-US" sz="2400" i="1" dirty="0">
                <a:solidFill>
                  <a:srgbClr val="0070C0"/>
                </a:solidFill>
              </a:rPr>
              <a:t>-interconnectedness</a:t>
            </a:r>
          </a:p>
          <a:p>
            <a:pPr marL="91440" indent="-91440">
              <a:defRPr/>
            </a:pPr>
            <a:r>
              <a:rPr lang="en-GB" altLang="en-US" sz="2400" i="1" dirty="0">
                <a:solidFill>
                  <a:srgbClr val="0070C0"/>
                </a:solidFill>
              </a:rPr>
              <a:t>Reggio Emilia – child led</a:t>
            </a:r>
          </a:p>
          <a:p>
            <a:pPr marL="91440" indent="-91440">
              <a:defRPr/>
            </a:pPr>
            <a:r>
              <a:rPr lang="en-GB" altLang="en-US" sz="2400" i="1" dirty="0">
                <a:solidFill>
                  <a:srgbClr val="0070C0"/>
                </a:solidFill>
              </a:rPr>
              <a:t>Foundation Phase?</a:t>
            </a:r>
          </a:p>
          <a:p>
            <a:pPr marL="91440" indent="-91440">
              <a:defRPr/>
            </a:pPr>
            <a:endParaRPr lang="en-GB" altLang="en-US" sz="2400"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a:extLst>
              <a:ext uri="{FF2B5EF4-FFF2-40B4-BE49-F238E27FC236}">
                <a16:creationId xmlns:a16="http://schemas.microsoft.com/office/drawing/2014/main" id="{416898FB-1077-7988-13D8-DE02A1B2978C}"/>
              </a:ext>
            </a:extLst>
          </p:cNvPr>
          <p:cNvSpPr>
            <a:spLocks noGrp="1"/>
          </p:cNvSpPr>
          <p:nvPr>
            <p:ph type="title"/>
          </p:nvPr>
        </p:nvSpPr>
        <p:spPr>
          <a:xfrm>
            <a:off x="2292350" y="585788"/>
            <a:ext cx="7289800" cy="1498600"/>
          </a:xfrm>
        </p:spPr>
        <p:txBody>
          <a:bodyPr/>
          <a:lstStyle/>
          <a:p>
            <a:pPr>
              <a:defRPr/>
            </a:pPr>
            <a:r>
              <a:rPr lang="en-GB" altLang="en-US">
                <a:solidFill>
                  <a:schemeClr val="tx1">
                    <a:lumMod val="95000"/>
                    <a:lumOff val="5000"/>
                  </a:schemeClr>
                </a:solidFill>
              </a:rPr>
              <a:t>d</a:t>
            </a:r>
            <a:endParaRPr lang="en-US" altLang="en-US">
              <a:solidFill>
                <a:schemeClr val="tx1">
                  <a:lumMod val="95000"/>
                  <a:lumOff val="5000"/>
                </a:schemeClr>
              </a:solidFill>
            </a:endParaRPr>
          </a:p>
        </p:txBody>
      </p:sp>
      <p:sp>
        <p:nvSpPr>
          <p:cNvPr id="104451" name="Content Placeholder 2">
            <a:extLst>
              <a:ext uri="{FF2B5EF4-FFF2-40B4-BE49-F238E27FC236}">
                <a16:creationId xmlns:a16="http://schemas.microsoft.com/office/drawing/2014/main" id="{889AA5E8-FF07-0116-08B6-29DDD4B197AE}"/>
              </a:ext>
            </a:extLst>
          </p:cNvPr>
          <p:cNvSpPr>
            <a:spLocks noGrp="1"/>
          </p:cNvSpPr>
          <p:nvPr>
            <p:ph sz="half" idx="1"/>
          </p:nvPr>
        </p:nvSpPr>
        <p:spPr>
          <a:xfrm>
            <a:off x="2292351" y="2286001"/>
            <a:ext cx="3565525" cy="4022725"/>
          </a:xfrm>
        </p:spPr>
        <p:txBody>
          <a:bodyPr/>
          <a:lstStyle/>
          <a:p>
            <a:pPr eaLnBrk="1" hangingPunct="1"/>
            <a:endParaRPr lang="en-US" altLang="en-US"/>
          </a:p>
        </p:txBody>
      </p:sp>
      <p:sp>
        <p:nvSpPr>
          <p:cNvPr id="104452" name="Content Placeholder 3">
            <a:extLst>
              <a:ext uri="{FF2B5EF4-FFF2-40B4-BE49-F238E27FC236}">
                <a16:creationId xmlns:a16="http://schemas.microsoft.com/office/drawing/2014/main" id="{7405EB37-E97C-09CA-D772-0A97BC5A03C7}"/>
              </a:ext>
            </a:extLst>
          </p:cNvPr>
          <p:cNvSpPr>
            <a:spLocks noGrp="1"/>
          </p:cNvSpPr>
          <p:nvPr>
            <p:ph sz="half" idx="2"/>
          </p:nvPr>
        </p:nvSpPr>
        <p:spPr>
          <a:xfrm>
            <a:off x="6016626" y="2286001"/>
            <a:ext cx="3565525" cy="4022725"/>
          </a:xfrm>
        </p:spPr>
        <p:txBody>
          <a:bodyPr/>
          <a:lstStyle/>
          <a:p>
            <a:pPr eaLnBrk="1" hangingPunct="1"/>
            <a:endParaRPr lang="en-US" altLang="en-US"/>
          </a:p>
        </p:txBody>
      </p:sp>
      <p:pic>
        <p:nvPicPr>
          <p:cNvPr id="104453" name="Picture 2">
            <a:extLst>
              <a:ext uri="{FF2B5EF4-FFF2-40B4-BE49-F238E27FC236}">
                <a16:creationId xmlns:a16="http://schemas.microsoft.com/office/drawing/2014/main" id="{3B65DC17-9A19-4806-346C-509E6A6856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35189" y="620714"/>
            <a:ext cx="7921625" cy="6048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Title 1">
            <a:extLst>
              <a:ext uri="{FF2B5EF4-FFF2-40B4-BE49-F238E27FC236}">
                <a16:creationId xmlns:a16="http://schemas.microsoft.com/office/drawing/2014/main" id="{5675D6FE-E794-12C3-719A-412E10A60E83}"/>
              </a:ext>
            </a:extLst>
          </p:cNvPr>
          <p:cNvSpPr>
            <a:spLocks noGrp="1" noChangeArrowheads="1"/>
          </p:cNvSpPr>
          <p:nvPr>
            <p:ph type="title"/>
          </p:nvPr>
        </p:nvSpPr>
        <p:spPr/>
        <p:txBody>
          <a:bodyPr/>
          <a:lstStyle/>
          <a:p>
            <a:pPr eaLnBrk="1" hangingPunct="1"/>
            <a:r>
              <a:rPr lang="en-GB" altLang="en-US" i="1" dirty="0">
                <a:solidFill>
                  <a:srgbClr val="0070C0"/>
                </a:solidFill>
              </a:rPr>
              <a:t>Outdoors?</a:t>
            </a:r>
          </a:p>
        </p:txBody>
      </p:sp>
      <p:sp>
        <p:nvSpPr>
          <p:cNvPr id="15364" name="Rectangle 6">
            <a:extLst>
              <a:ext uri="{FF2B5EF4-FFF2-40B4-BE49-F238E27FC236}">
                <a16:creationId xmlns:a16="http://schemas.microsoft.com/office/drawing/2014/main" id="{F42D905C-BA09-9FBB-CD8B-7D5BCB45E4D6}"/>
              </a:ext>
            </a:extLst>
          </p:cNvPr>
          <p:cNvSpPr>
            <a:spLocks noGrp="1" noChangeArrowheads="1"/>
          </p:cNvSpPr>
          <p:nvPr>
            <p:ph sz="half" idx="2"/>
          </p:nvPr>
        </p:nvSpPr>
        <p:spPr>
          <a:xfrm>
            <a:off x="838200" y="1600200"/>
            <a:ext cx="9372600" cy="3989388"/>
          </a:xfrm>
        </p:spPr>
        <p:txBody>
          <a:bodyPr rtlCol="0">
            <a:normAutofit lnSpcReduction="10000"/>
          </a:bodyPr>
          <a:lstStyle/>
          <a:p>
            <a:pPr marL="91440" indent="-91440">
              <a:defRPr/>
            </a:pPr>
            <a:r>
              <a:rPr lang="en-GB" altLang="en-US" sz="2400" i="1" dirty="0">
                <a:solidFill>
                  <a:srgbClr val="0070C0"/>
                </a:solidFill>
              </a:rPr>
              <a:t>Outdoor play- closeness to nature</a:t>
            </a:r>
          </a:p>
          <a:p>
            <a:pPr marL="91440" indent="-91440">
              <a:defRPr/>
            </a:pPr>
            <a:endParaRPr lang="en-GB" altLang="en-US" sz="2400" i="1" dirty="0">
              <a:solidFill>
                <a:srgbClr val="0070C0"/>
              </a:solidFill>
            </a:endParaRPr>
          </a:p>
          <a:p>
            <a:pPr marL="91440" indent="-91440">
              <a:defRPr/>
            </a:pPr>
            <a:r>
              <a:rPr lang="cy-GB" altLang="en-US" sz="2400" i="1" dirty="0" err="1">
                <a:solidFill>
                  <a:srgbClr val="0070C0"/>
                </a:solidFill>
              </a:rPr>
              <a:t>Froebel</a:t>
            </a:r>
            <a:endParaRPr lang="cy-GB" altLang="en-US" sz="2400" i="1" dirty="0">
              <a:solidFill>
                <a:srgbClr val="0070C0"/>
              </a:solidFill>
            </a:endParaRPr>
          </a:p>
          <a:p>
            <a:pPr marL="91440" indent="-91440">
              <a:defRPr/>
            </a:pPr>
            <a:r>
              <a:rPr lang="cy-GB" altLang="en-US" sz="2400" i="1" dirty="0" err="1">
                <a:solidFill>
                  <a:srgbClr val="0070C0"/>
                </a:solidFill>
              </a:rPr>
              <a:t>Dewey</a:t>
            </a:r>
            <a:endParaRPr lang="cy-GB" altLang="en-US" sz="2400" i="1" dirty="0">
              <a:solidFill>
                <a:srgbClr val="0070C0"/>
              </a:solidFill>
            </a:endParaRPr>
          </a:p>
          <a:p>
            <a:pPr marL="91440" indent="-91440">
              <a:defRPr/>
            </a:pPr>
            <a:r>
              <a:rPr lang="en-GB" altLang="en-US" sz="2400" i="1" dirty="0">
                <a:solidFill>
                  <a:srgbClr val="0070C0"/>
                </a:solidFill>
              </a:rPr>
              <a:t>Chawla,1998</a:t>
            </a:r>
          </a:p>
          <a:p>
            <a:pPr marL="91440" indent="-91440">
              <a:defRPr/>
            </a:pPr>
            <a:r>
              <a:rPr lang="en-GB" altLang="en-US" sz="2400" i="1" dirty="0">
                <a:solidFill>
                  <a:srgbClr val="0070C0"/>
                </a:solidFill>
              </a:rPr>
              <a:t>Wilson, 1997</a:t>
            </a:r>
          </a:p>
          <a:p>
            <a:pPr marL="91440" indent="-91440">
              <a:defRPr/>
            </a:pPr>
            <a:r>
              <a:rPr lang="en-GB" altLang="en-US" sz="2400" i="1" dirty="0">
                <a:solidFill>
                  <a:srgbClr val="0070C0"/>
                </a:solidFill>
              </a:rPr>
              <a:t>Davis, 2010</a:t>
            </a:r>
          </a:p>
          <a:p>
            <a:pPr marL="91440" indent="-91440">
              <a:defRPr/>
            </a:pPr>
            <a:r>
              <a:rPr lang="en-GB" altLang="en-US" sz="2400" i="1" dirty="0" err="1">
                <a:solidFill>
                  <a:srgbClr val="0070C0"/>
                </a:solidFill>
              </a:rPr>
              <a:t>Louv</a:t>
            </a:r>
            <a:r>
              <a:rPr lang="en-GB" altLang="en-US" sz="2400" i="1" dirty="0">
                <a:solidFill>
                  <a:srgbClr val="0070C0"/>
                </a:solidFill>
              </a:rPr>
              <a:t>, 2008</a:t>
            </a:r>
          </a:p>
          <a:p>
            <a:pPr marL="91440" indent="-91440">
              <a:defRPr/>
            </a:pPr>
            <a:r>
              <a:rPr lang="en-GB" altLang="en-US" sz="2400" i="1" dirty="0">
                <a:solidFill>
                  <a:srgbClr val="0070C0"/>
                </a:solidFill>
              </a:rPr>
              <a:t>Gill, 2007</a:t>
            </a:r>
          </a:p>
          <a:p>
            <a:pPr marL="91440" indent="-91440">
              <a:defRPr/>
            </a:pPr>
            <a:endParaRPr lang="en-GB" altLang="en-US" sz="2400" dirty="0"/>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B0768-2AAE-0282-C336-117A1F8A7683}"/>
              </a:ext>
            </a:extLst>
          </p:cNvPr>
          <p:cNvSpPr>
            <a:spLocks noGrp="1"/>
          </p:cNvSpPr>
          <p:nvPr>
            <p:ph type="title"/>
          </p:nvPr>
        </p:nvSpPr>
        <p:spPr/>
        <p:txBody>
          <a:bodyPr rtlCol="0">
            <a:normAutofit/>
          </a:bodyPr>
          <a:lstStyle/>
          <a:p>
            <a:pPr>
              <a:defRPr/>
            </a:pPr>
            <a:br>
              <a:rPr lang="en-GB" sz="2800" dirty="0">
                <a:solidFill>
                  <a:schemeClr val="accent1"/>
                </a:solidFill>
              </a:rPr>
            </a:br>
            <a:r>
              <a:rPr lang="en-GB" sz="2800" i="1" dirty="0">
                <a:solidFill>
                  <a:srgbClr val="0070C0"/>
                </a:solidFill>
              </a:rPr>
              <a:t>Reading to discuss next lecture:</a:t>
            </a:r>
            <a:br>
              <a:rPr lang="en-GB" sz="2800" i="1" dirty="0">
                <a:solidFill>
                  <a:schemeClr val="accent1"/>
                </a:solidFill>
              </a:rPr>
            </a:br>
            <a:endParaRPr lang="en-GB" sz="2800" i="1" dirty="0">
              <a:solidFill>
                <a:schemeClr val="accent1"/>
              </a:solidFill>
            </a:endParaRPr>
          </a:p>
        </p:txBody>
      </p:sp>
      <p:sp>
        <p:nvSpPr>
          <p:cNvPr id="104451" name="Content Placeholder 2">
            <a:extLst>
              <a:ext uri="{FF2B5EF4-FFF2-40B4-BE49-F238E27FC236}">
                <a16:creationId xmlns:a16="http://schemas.microsoft.com/office/drawing/2014/main" id="{5E203F87-45A8-8867-9ABA-278F21AC030F}"/>
              </a:ext>
            </a:extLst>
          </p:cNvPr>
          <p:cNvSpPr>
            <a:spLocks noGrp="1"/>
          </p:cNvSpPr>
          <p:nvPr>
            <p:ph sz="half" idx="1"/>
          </p:nvPr>
        </p:nvSpPr>
        <p:spPr>
          <a:xfrm>
            <a:off x="838200" y="1536257"/>
            <a:ext cx="10785953" cy="3989387"/>
          </a:xfrm>
        </p:spPr>
        <p:txBody>
          <a:bodyPr rtlCol="0">
            <a:noAutofit/>
          </a:bodyPr>
          <a:lstStyle/>
          <a:p>
            <a:pPr>
              <a:defRPr/>
            </a:pPr>
            <a:r>
              <a:rPr lang="en-GB" altLang="en-US" sz="2200" i="1" dirty="0">
                <a:solidFill>
                  <a:srgbClr val="0070C0"/>
                </a:solidFill>
              </a:rPr>
              <a:t>Tinney, G and Hirst, N (2018) Early Childhood Education for Sustainability Within Wales in Boyd, D, Hirst, N. and Siraj-Blatchford, J. Understanding sustainability in early childhood education : case studies and approaches from across the UK. Abingdon: Routledge p 104 – 138</a:t>
            </a:r>
          </a:p>
          <a:p>
            <a:pPr>
              <a:defRPr/>
            </a:pPr>
            <a:r>
              <a:rPr lang="en-GB" altLang="en-US" sz="2400" b="1" i="1" dirty="0">
                <a:solidFill>
                  <a:srgbClr val="0070C0"/>
                </a:solidFill>
              </a:rPr>
              <a:t>On Moodle under Lecture 1</a:t>
            </a:r>
          </a:p>
          <a:p>
            <a:pPr>
              <a:defRPr/>
            </a:pPr>
            <a:r>
              <a:rPr lang="en-GB" altLang="en-US" sz="2400" b="1" i="1" dirty="0">
                <a:solidFill>
                  <a:srgbClr val="0070C0"/>
                </a:solidFill>
              </a:rPr>
              <a:t>To discuss in next lecture</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a:extLst>
              <a:ext uri="{FF2B5EF4-FFF2-40B4-BE49-F238E27FC236}">
                <a16:creationId xmlns:a16="http://schemas.microsoft.com/office/drawing/2014/main" id="{F7A31A2A-51AD-0F7D-7F49-428D55A876E0}"/>
              </a:ext>
            </a:extLst>
          </p:cNvPr>
          <p:cNvSpPr>
            <a:spLocks noGrp="1" noChangeArrowheads="1"/>
          </p:cNvSpPr>
          <p:nvPr>
            <p:ph type="title"/>
          </p:nvPr>
        </p:nvSpPr>
        <p:spPr/>
        <p:txBody>
          <a:bodyPr rtlCol="0">
            <a:normAutofit/>
          </a:bodyPr>
          <a:lstStyle/>
          <a:p>
            <a:pPr>
              <a:defRPr/>
            </a:pPr>
            <a:r>
              <a:rPr kumimoji="0" lang="en-GB" altLang="en-US" sz="4400" b="0" i="1" u="none" strike="noStrike" kern="1200" cap="none" spc="0" normalizeH="0" baseline="0" noProof="0" dirty="0">
                <a:ln>
                  <a:noFill/>
                </a:ln>
                <a:solidFill>
                  <a:srgbClr val="0070C0"/>
                </a:solidFill>
                <a:effectLst/>
                <a:uLnTx/>
                <a:uFillTx/>
                <a:latin typeface="Arial" panose="020B0604020202020204"/>
                <a:ea typeface="+mj-ea"/>
                <a:cs typeface="+mj-cs"/>
              </a:rPr>
              <a:t>References</a:t>
            </a:r>
            <a:r>
              <a:rPr kumimoji="0" lang="en-GB" altLang="en-US" sz="4400" b="0" i="0" u="none" strike="noStrike" kern="1200" cap="none" spc="0" normalizeH="0" baseline="0" noProof="0" dirty="0">
                <a:ln>
                  <a:noFill/>
                </a:ln>
                <a:solidFill>
                  <a:prstClr val="black">
                    <a:lumMod val="95000"/>
                    <a:lumOff val="5000"/>
                  </a:prstClr>
                </a:solidFill>
                <a:effectLst/>
                <a:uLnTx/>
                <a:uFillTx/>
                <a:latin typeface="Arial" panose="020B0604020202020204"/>
                <a:ea typeface="+mj-ea"/>
                <a:cs typeface="+mj-cs"/>
              </a:rPr>
              <a:t> </a:t>
            </a:r>
            <a:endParaRPr lang="en-GB" altLang="en-US" dirty="0">
              <a:solidFill>
                <a:schemeClr val="tx1">
                  <a:lumMod val="95000"/>
                  <a:lumOff val="5000"/>
                </a:schemeClr>
              </a:solidFill>
            </a:endParaRPr>
          </a:p>
        </p:txBody>
      </p:sp>
      <p:sp>
        <p:nvSpPr>
          <p:cNvPr id="58371" name="Rectangle 3">
            <a:extLst>
              <a:ext uri="{FF2B5EF4-FFF2-40B4-BE49-F238E27FC236}">
                <a16:creationId xmlns:a16="http://schemas.microsoft.com/office/drawing/2014/main" id="{18A3C31D-2994-E10D-0FD5-117CBBE26ACE}"/>
              </a:ext>
            </a:extLst>
          </p:cNvPr>
          <p:cNvSpPr>
            <a:spLocks noGrp="1" noChangeArrowheads="1"/>
          </p:cNvSpPr>
          <p:nvPr>
            <p:ph idx="1"/>
          </p:nvPr>
        </p:nvSpPr>
        <p:spPr>
          <a:xfrm>
            <a:off x="925286" y="1600201"/>
            <a:ext cx="9285514" cy="3916363"/>
          </a:xfrm>
        </p:spPr>
        <p:txBody>
          <a:bodyPr rtlCol="0">
            <a:normAutofit/>
          </a:bodyPr>
          <a:lstStyle/>
          <a:p>
            <a:pPr marL="0" indent="0">
              <a:buNone/>
              <a:defRPr/>
            </a:pPr>
            <a:r>
              <a:rPr lang="en-GB" altLang="en-US" sz="1600" dirty="0" err="1"/>
              <a:t>Bonnett</a:t>
            </a:r>
            <a:r>
              <a:rPr lang="en-GB" altLang="en-US" sz="1600" dirty="0"/>
              <a:t>, M. (2002) ‘Education for Sustainability as A Frame of Mind’. </a:t>
            </a:r>
            <a:r>
              <a:rPr lang="en-GB" altLang="en-US" sz="1600" i="1" dirty="0"/>
              <a:t>Environmental Education Research</a:t>
            </a:r>
            <a:r>
              <a:rPr lang="en-GB" altLang="en-US" sz="1600" dirty="0"/>
              <a:t>, 8, 1, 2002, p9-20.</a:t>
            </a:r>
          </a:p>
          <a:p>
            <a:pPr marL="0" indent="0">
              <a:buNone/>
              <a:defRPr/>
            </a:pPr>
            <a:r>
              <a:rPr lang="en-GB" altLang="en-US" sz="1600" dirty="0"/>
              <a:t>Chawla, L. (1998). ‘Significant life experiences revisited: A review of research on sources of environmental sensitivity’. </a:t>
            </a:r>
            <a:r>
              <a:rPr lang="en-GB" altLang="en-US" sz="1600" i="1" dirty="0"/>
              <a:t>Environmental Education Research</a:t>
            </a:r>
            <a:r>
              <a:rPr lang="en-GB" altLang="en-US" sz="1600" dirty="0"/>
              <a:t>, 4(4), 369-382. </a:t>
            </a:r>
          </a:p>
          <a:p>
            <a:pPr marL="0" indent="0">
              <a:buNone/>
              <a:defRPr/>
            </a:pPr>
            <a:r>
              <a:rPr lang="en-GB" altLang="en-US" sz="1600" dirty="0" err="1"/>
              <a:t>Fien</a:t>
            </a:r>
            <a:r>
              <a:rPr lang="en-GB" altLang="en-US" sz="1600" dirty="0"/>
              <a:t> J. and Tilbury D. (1998) ‘Education for Sustainability: Some Questions for Reflection’ </a:t>
            </a:r>
            <a:r>
              <a:rPr lang="en-GB" altLang="en-US" sz="1600" i="1" dirty="0"/>
              <a:t>Roots</a:t>
            </a:r>
            <a:r>
              <a:rPr lang="en-GB" altLang="en-US" sz="1600" dirty="0"/>
              <a:t> 17.</a:t>
            </a:r>
          </a:p>
          <a:p>
            <a:pPr marL="0" indent="0">
              <a:buNone/>
              <a:defRPr/>
            </a:pPr>
            <a:r>
              <a:rPr lang="en-GB" altLang="en-US" sz="1600" dirty="0"/>
              <a:t>Huckle, J. and Sterling, S. (1996) </a:t>
            </a:r>
            <a:r>
              <a:rPr lang="en-GB" altLang="en-US" sz="1600" i="1" dirty="0"/>
              <a:t>Education for Sustainability </a:t>
            </a:r>
            <a:r>
              <a:rPr lang="en-GB" altLang="en-US" sz="1600" dirty="0"/>
              <a:t>London: Earthscan Publications Ltd.</a:t>
            </a:r>
          </a:p>
          <a:p>
            <a:pPr marL="0" indent="0">
              <a:buNone/>
              <a:defRPr/>
            </a:pPr>
            <a:r>
              <a:rPr lang="en-GB" altLang="en-US" sz="1600" dirty="0"/>
              <a:t>Martin, P. (1996)  ‘A WWF View of Education and the Role of NGOs’ in</a:t>
            </a:r>
            <a:r>
              <a:rPr lang="en-GB" altLang="en-US" sz="1600" i="1" dirty="0"/>
              <a:t> Education for Sustainability </a:t>
            </a:r>
            <a:r>
              <a:rPr lang="en-GB" altLang="en-US" sz="1600" dirty="0"/>
              <a:t>London: Earthscan Publication Ltd.</a:t>
            </a:r>
          </a:p>
          <a:p>
            <a:pPr marL="0" indent="0">
              <a:buNone/>
              <a:defRPr/>
            </a:pPr>
            <a:r>
              <a:rPr lang="en-GB" altLang="en-US" sz="1600" dirty="0"/>
              <a:t>Symons ,G. (1996) ‘The Primary Years’ in </a:t>
            </a:r>
            <a:r>
              <a:rPr lang="en-GB" altLang="en-US" sz="1600" i="1" dirty="0"/>
              <a:t>Education for Sustainability </a:t>
            </a:r>
            <a:r>
              <a:rPr lang="en-GB" altLang="en-US" sz="1600" dirty="0"/>
              <a:t>London: Earthscan Publication Ltd.</a:t>
            </a:r>
          </a:p>
          <a:p>
            <a:pPr marL="0" indent="0">
              <a:buNone/>
              <a:defRPr/>
            </a:pPr>
            <a:r>
              <a:rPr lang="en-GB" altLang="en-US" sz="1600" dirty="0"/>
              <a:t>Sterling, S. (2001)</a:t>
            </a:r>
            <a:r>
              <a:rPr lang="en-GB" altLang="en-US" sz="1600" i="1" dirty="0"/>
              <a:t>Sustainable Education Re-visioning Learning and Change Schumacher Briefing Paper 6 </a:t>
            </a:r>
            <a:r>
              <a:rPr lang="en-GB" altLang="en-US" sz="1600" dirty="0"/>
              <a:t>UK: Green Books The Schumacher Society.</a:t>
            </a:r>
          </a:p>
          <a:p>
            <a:pPr marL="0" indent="0">
              <a:buNone/>
              <a:defRPr/>
            </a:pPr>
            <a:r>
              <a:rPr lang="en-GB" altLang="en-US" sz="1600" dirty="0"/>
              <a:t>Wilson R (1997). ‘Special Places for Young Children’ Roots 15.</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a:extLst>
              <a:ext uri="{FF2B5EF4-FFF2-40B4-BE49-F238E27FC236}">
                <a16:creationId xmlns:a16="http://schemas.microsoft.com/office/drawing/2014/main" id="{379A76C2-B949-628A-E04D-6F1E56F93AD9}"/>
              </a:ext>
            </a:extLst>
          </p:cNvPr>
          <p:cNvSpPr>
            <a:spLocks noGrp="1" noChangeArrowheads="1"/>
          </p:cNvSpPr>
          <p:nvPr>
            <p:ph type="title"/>
          </p:nvPr>
        </p:nvSpPr>
        <p:spPr/>
        <p:txBody>
          <a:bodyPr rtlCol="0">
            <a:normAutofit/>
          </a:bodyPr>
          <a:lstStyle/>
          <a:p>
            <a:pPr>
              <a:defRPr/>
            </a:pPr>
            <a:r>
              <a:rPr lang="en-GB" altLang="en-US" i="1" dirty="0">
                <a:solidFill>
                  <a:srgbClr val="0070C0"/>
                </a:solidFill>
              </a:rPr>
              <a:t>References</a:t>
            </a:r>
            <a:r>
              <a:rPr lang="en-GB" altLang="en-US" dirty="0">
                <a:solidFill>
                  <a:schemeClr val="tx1">
                    <a:lumMod val="95000"/>
                    <a:lumOff val="5000"/>
                  </a:schemeClr>
                </a:solidFill>
              </a:rPr>
              <a:t> </a:t>
            </a:r>
            <a:endParaRPr lang="cy-GB" altLang="en-US" i="1" dirty="0">
              <a:solidFill>
                <a:schemeClr val="accent1"/>
              </a:solidFill>
            </a:endParaRPr>
          </a:p>
        </p:txBody>
      </p:sp>
      <p:sp>
        <p:nvSpPr>
          <p:cNvPr id="28675" name="Rectangle 3">
            <a:extLst>
              <a:ext uri="{FF2B5EF4-FFF2-40B4-BE49-F238E27FC236}">
                <a16:creationId xmlns:a16="http://schemas.microsoft.com/office/drawing/2014/main" id="{DB3E0A38-E5C7-86B8-B57A-9BCFDC2F5022}"/>
              </a:ext>
            </a:extLst>
          </p:cNvPr>
          <p:cNvSpPr>
            <a:spLocks noGrp="1" noChangeArrowheads="1"/>
          </p:cNvSpPr>
          <p:nvPr>
            <p:ph idx="1"/>
          </p:nvPr>
        </p:nvSpPr>
        <p:spPr>
          <a:xfrm>
            <a:off x="936171" y="1600201"/>
            <a:ext cx="9274629" cy="3916363"/>
          </a:xfrm>
        </p:spPr>
        <p:txBody>
          <a:bodyPr rtlCol="0">
            <a:normAutofit/>
          </a:bodyPr>
          <a:lstStyle/>
          <a:p>
            <a:pPr marL="91440" indent="-91440">
              <a:buNone/>
              <a:defRPr/>
            </a:pPr>
            <a:r>
              <a:rPr lang="en-US" altLang="zh-CN" sz="1800" dirty="0">
                <a:ea typeface="SimSun" panose="02010600030101010101" pitchFamily="2" charset="-122"/>
              </a:rPr>
              <a:t>DEFRA (2005) One </a:t>
            </a:r>
            <a:r>
              <a:rPr lang="en-US" altLang="zh-CN" sz="1800" i="1" dirty="0">
                <a:ea typeface="SimSun" panose="02010600030101010101" pitchFamily="2" charset="-122"/>
              </a:rPr>
              <a:t>Future –Different Paths. The UK Framework for</a:t>
            </a:r>
          </a:p>
          <a:p>
            <a:pPr marL="91440" indent="-91440">
              <a:buNone/>
              <a:defRPr/>
            </a:pPr>
            <a:r>
              <a:rPr lang="en-US" altLang="zh-CN" sz="1800" i="1" dirty="0">
                <a:ea typeface="SimSun" panose="02010600030101010101" pitchFamily="2" charset="-122"/>
              </a:rPr>
              <a:t>Sustainable Development. </a:t>
            </a:r>
            <a:r>
              <a:rPr lang="en-US" altLang="zh-CN" sz="1800" dirty="0">
                <a:ea typeface="SimSun" panose="02010600030101010101" pitchFamily="2" charset="-122"/>
              </a:rPr>
              <a:t>DEFRA: London..</a:t>
            </a:r>
          </a:p>
          <a:p>
            <a:pPr marL="91440" indent="-91440">
              <a:buNone/>
              <a:defRPr/>
            </a:pPr>
            <a:r>
              <a:rPr lang="en-US" altLang="zh-CN" sz="1800" dirty="0">
                <a:ea typeface="SimSun" panose="02010600030101010101" pitchFamily="2" charset="-122"/>
              </a:rPr>
              <a:t>World Commission on Environment and Development Our Common</a:t>
            </a:r>
          </a:p>
          <a:p>
            <a:pPr marL="91440" indent="-91440">
              <a:buNone/>
              <a:defRPr/>
            </a:pPr>
            <a:r>
              <a:rPr lang="en-US" altLang="zh-CN" sz="1800" dirty="0">
                <a:ea typeface="SimSun" panose="02010600030101010101" pitchFamily="2" charset="-122"/>
              </a:rPr>
              <a:t>Future (1987) </a:t>
            </a:r>
            <a:r>
              <a:rPr lang="en-US" altLang="zh-CN" sz="1800" i="1" dirty="0">
                <a:ea typeface="SimSun" panose="02010600030101010101" pitchFamily="2" charset="-122"/>
              </a:rPr>
              <a:t>The Brundtland Report of the 1987 World </a:t>
            </a:r>
            <a:r>
              <a:rPr lang="en-US" altLang="zh-CN" sz="1800" i="1" dirty="0" err="1">
                <a:ea typeface="SimSun" panose="02010600030101010101" pitchFamily="2" charset="-122"/>
              </a:rPr>
              <a:t>Commisson</a:t>
            </a:r>
            <a:r>
              <a:rPr lang="en-US" altLang="zh-CN" sz="1800" i="1" dirty="0">
                <a:ea typeface="SimSun" panose="02010600030101010101" pitchFamily="2" charset="-122"/>
              </a:rPr>
              <a:t> on</a:t>
            </a:r>
          </a:p>
          <a:p>
            <a:pPr marL="91440" indent="-91440">
              <a:buNone/>
              <a:defRPr/>
            </a:pPr>
            <a:r>
              <a:rPr lang="en-US" altLang="zh-CN" sz="1800" i="1" dirty="0">
                <a:ea typeface="SimSun" panose="02010600030101010101" pitchFamily="2" charset="-122"/>
              </a:rPr>
              <a:t>Environment and Development.</a:t>
            </a:r>
            <a:r>
              <a:rPr lang="en-US" altLang="zh-CN" sz="1800" dirty="0">
                <a:ea typeface="SimSun" panose="02010600030101010101" pitchFamily="2" charset="-122"/>
              </a:rPr>
              <a:t> Open University Press: Milton Keynes. </a:t>
            </a:r>
          </a:p>
          <a:p>
            <a:pPr marL="0" indent="0">
              <a:buNone/>
              <a:defRPr/>
            </a:pPr>
            <a:r>
              <a:rPr lang="en-US" altLang="zh-CN" sz="1800" dirty="0">
                <a:ea typeface="SimSun" panose="02010600030101010101" pitchFamily="2" charset="-122"/>
              </a:rPr>
              <a:t>UNESCO (2002) </a:t>
            </a:r>
            <a:r>
              <a:rPr lang="en-US" altLang="zh-CN" sz="1800" i="1" dirty="0">
                <a:ea typeface="SimSun" panose="02010600030101010101" pitchFamily="2" charset="-122"/>
              </a:rPr>
              <a:t>Four Dimensions of Sustainability</a:t>
            </a:r>
            <a:r>
              <a:rPr lang="en-US" altLang="zh-CN" sz="1800" dirty="0">
                <a:ea typeface="SimSun" panose="02010600030101010101" pitchFamily="2" charset="-122"/>
              </a:rPr>
              <a:t> </a:t>
            </a:r>
            <a:r>
              <a:rPr lang="en-US" altLang="zh-CN" sz="1800" dirty="0">
                <a:ea typeface="SimSun" panose="02010600030101010101" pitchFamily="2" charset="-122"/>
                <a:hlinkClick r:id="rId3"/>
              </a:rPr>
              <a:t>http://www.unesco.org/education/tlsf/TLSF/theme_a.mode04/uncom04t01s03.htm</a:t>
            </a:r>
            <a:r>
              <a:rPr lang="en-US" altLang="zh-CN" sz="1800" dirty="0">
                <a:ea typeface="SimSun" panose="02010600030101010101" pitchFamily="2" charset="-122"/>
              </a:rPr>
              <a:t> [Accessed June 14th, 2010]</a:t>
            </a:r>
            <a:endParaRPr lang="en-GB" altLang="en-US" sz="1800" dirty="0"/>
          </a:p>
        </p:txBody>
      </p:sp>
    </p:spTree>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otalTime>281</TotalTime>
  <Words>5093</Words>
  <Application>Microsoft Office PowerPoint</Application>
  <PresentationFormat>Widescreen</PresentationFormat>
  <Paragraphs>510</Paragraphs>
  <Slides>53</Slides>
  <Notes>49</Notes>
  <HiddenSlides>1</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53</vt:i4>
      </vt:variant>
    </vt:vector>
  </HeadingPairs>
  <TitlesOfParts>
    <vt:vector size="62" baseType="lpstr">
      <vt:lpstr>SimSun</vt:lpstr>
      <vt:lpstr>Arial</vt:lpstr>
      <vt:lpstr>Calibri</vt:lpstr>
      <vt:lpstr>Lucida Sans</vt:lpstr>
      <vt:lpstr>Merriweather</vt:lpstr>
      <vt:lpstr>Symbol</vt:lpstr>
      <vt:lpstr>Trebuchet MS</vt:lpstr>
      <vt:lpstr>Wingdings 3</vt:lpstr>
      <vt:lpstr>Office Theme</vt:lpstr>
      <vt:lpstr>ECEY6005-C Regaining Paradise: sustainability in the early years</vt:lpstr>
      <vt:lpstr>Content</vt:lpstr>
      <vt:lpstr>Resources</vt:lpstr>
      <vt:lpstr> Learning Outcomes   </vt:lpstr>
      <vt:lpstr>    The Task- 2 parts    </vt:lpstr>
      <vt:lpstr>PowerPoint Presentation</vt:lpstr>
      <vt:lpstr>Lecture 1</vt:lpstr>
      <vt:lpstr> Assignments / Aseiniadau</vt:lpstr>
      <vt:lpstr>PowerPoint Presentation</vt:lpstr>
      <vt:lpstr>The Background</vt:lpstr>
      <vt:lpstr>One earth</vt:lpstr>
      <vt:lpstr>Damaging our world?  Consider some of the following? </vt:lpstr>
      <vt:lpstr>Plastic</vt:lpstr>
      <vt:lpstr>Plastic world? </vt:lpstr>
      <vt:lpstr> Climate change</vt:lpstr>
      <vt:lpstr>PowerPoint Presentation</vt:lpstr>
      <vt:lpstr> Our Common Future  1987 </vt:lpstr>
      <vt:lpstr>PowerPoint Presentation</vt:lpstr>
      <vt:lpstr>UNESCO, 2002</vt:lpstr>
      <vt:lpstr>Three areas interlink   </vt:lpstr>
      <vt:lpstr>Debates and considerations </vt:lpstr>
      <vt:lpstr>Posthumanism?</vt:lpstr>
      <vt:lpstr>  Consider the complexities? </vt:lpstr>
      <vt:lpstr>Watch</vt:lpstr>
      <vt:lpstr>PowerPoint Presentation</vt:lpstr>
      <vt:lpstr> Choose one of the  Sustainable Development Goals:  </vt:lpstr>
      <vt:lpstr> How can the Sustainable development goals inform practice </vt:lpstr>
      <vt:lpstr>CCUHP Discuss</vt:lpstr>
      <vt:lpstr>Discuss  Education  Agenda 21</vt:lpstr>
      <vt:lpstr>Young Children?  </vt:lpstr>
      <vt:lpstr>EYFS</vt:lpstr>
      <vt:lpstr>Sterling, 2001</vt:lpstr>
      <vt:lpstr>Reaching Education for Sustainable Development  </vt:lpstr>
      <vt:lpstr>Read</vt:lpstr>
      <vt:lpstr> What pedagogy and ethos does your theory have? </vt:lpstr>
      <vt:lpstr>   Might it look like this? </vt:lpstr>
      <vt:lpstr> Key principles of education for sustainability  </vt:lpstr>
      <vt:lpstr> Key principles of education for sustainability  </vt:lpstr>
      <vt:lpstr> Reaching Education for Sustainable Development  </vt:lpstr>
      <vt:lpstr> Important authors   </vt:lpstr>
      <vt:lpstr> Important authors   </vt:lpstr>
      <vt:lpstr> Theory / Philosophies </vt:lpstr>
      <vt:lpstr> For next lecture </vt:lpstr>
      <vt:lpstr>Froebel</vt:lpstr>
      <vt:lpstr>Steiner-Waldorf</vt:lpstr>
      <vt:lpstr>Reggio Emilia</vt:lpstr>
      <vt:lpstr>Montessori</vt:lpstr>
      <vt:lpstr> Early Childhood Theory, Authors, and Ethics </vt:lpstr>
      <vt:lpstr>d</vt:lpstr>
      <vt:lpstr>Outdoors?</vt:lpstr>
      <vt:lpstr> Reading to discuss next lecture: </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Simon Young</dc:creator>
  <cp:lastModifiedBy>Kumar Jayantilal</cp:lastModifiedBy>
  <cp:revision>5</cp:revision>
  <dcterms:created xsi:type="dcterms:W3CDTF">2022-07-11T13:19:46Z</dcterms:created>
  <dcterms:modified xsi:type="dcterms:W3CDTF">2025-04-11T12:01:55Z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ies>
</file>