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78" r:id="rId3"/>
    <p:sldId id="258" r:id="rId4"/>
    <p:sldId id="279" r:id="rId5"/>
    <p:sldId id="260" r:id="rId6"/>
    <p:sldId id="261" r:id="rId7"/>
    <p:sldId id="280" r:id="rId8"/>
    <p:sldId id="263" r:id="rId9"/>
    <p:sldId id="264" r:id="rId10"/>
    <p:sldId id="265" r:id="rId11"/>
    <p:sldId id="266" r:id="rId12"/>
    <p:sldId id="267" r:id="rId13"/>
    <p:sldId id="268" r:id="rId14"/>
    <p:sldId id="281" r:id="rId15"/>
    <p:sldId id="282"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998"/>
    <p:restoredTop sz="93506"/>
  </p:normalViewPr>
  <p:slideViewPr>
    <p:cSldViewPr snapToObjects="1">
      <p:cViewPr varScale="1">
        <p:scale>
          <a:sx n="86" d="100"/>
          <a:sy n="86" d="100"/>
        </p:scale>
        <p:origin x="864"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39E14F-BDB4-B44C-BB70-56046B8133E0}" type="datetimeFigureOut">
              <a:rPr lang="en-US" smtClean="0"/>
              <a:t>5/16/18</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F073BB-0CA4-1E40-855D-CDF9E17EE789}" type="slidenum">
              <a:rPr lang="en-US" smtClean="0"/>
              <a:t>‹#›</a:t>
            </a:fld>
            <a:endParaRPr lang="en-US" dirty="0"/>
          </a:p>
        </p:txBody>
      </p:sp>
    </p:spTree>
    <p:extLst>
      <p:ext uri="{BB962C8B-B14F-4D97-AF65-F5344CB8AC3E}">
        <p14:creationId xmlns:p14="http://schemas.microsoft.com/office/powerpoint/2010/main" val="5426543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5/16/18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2D6441-BA7C-494F-891D-1F6D12861CED}" type="datetimeFigureOut">
              <a:rPr lang="en-US" smtClean="0"/>
              <a:pPr/>
              <a:t>5/16/18</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9F284A-9266-6744-A6C5-A81415A9B2DF}"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8F138D39-A07F-1946-8171-76B7D3EA60D3}"/>
              </a:ext>
            </a:extLst>
          </p:cNvPr>
          <p:cNvSpPr>
            <a:spLocks noGrp="1" noChangeArrowheads="1"/>
          </p:cNvSpPr>
          <p:nvPr>
            <p:ph type="ctrTitle"/>
          </p:nvPr>
        </p:nvSpPr>
        <p:spPr>
          <a:xfrm>
            <a:off x="1436688" y="1789113"/>
            <a:ext cx="6270625" cy="2097087"/>
          </a:xfrm>
        </p:spPr>
        <p:txBody>
          <a:bodyPr rtlCol="0"/>
          <a:lstStyle/>
          <a:p>
            <a:pPr fontAlgn="auto">
              <a:spcAft>
                <a:spcPts val="0"/>
              </a:spcAft>
              <a:defRPr/>
            </a:pPr>
            <a:r>
              <a:rPr lang="en-US" altLang="en-US"/>
              <a:t>Exploring the Four Gospels</a:t>
            </a:r>
          </a:p>
        </p:txBody>
      </p:sp>
      <p:sp>
        <p:nvSpPr>
          <p:cNvPr id="1026" name="Rectangle 3">
            <a:extLst>
              <a:ext uri="{FF2B5EF4-FFF2-40B4-BE49-F238E27FC236}">
                <a16:creationId xmlns:a16="http://schemas.microsoft.com/office/drawing/2014/main" id="{2F85EA49-38EE-F545-8424-A016148E8EA6}"/>
              </a:ext>
            </a:extLst>
          </p:cNvPr>
          <p:cNvSpPr>
            <a:spLocks noGrp="1" noChangeArrowheads="1"/>
          </p:cNvSpPr>
          <p:nvPr>
            <p:ph type="subTitle" idx="1"/>
          </p:nvPr>
        </p:nvSpPr>
        <p:spPr>
          <a:xfrm>
            <a:off x="2009775" y="3956050"/>
            <a:ext cx="5124450" cy="1085850"/>
          </a:xfrm>
        </p:spPr>
        <p:txBody>
          <a:bodyPr/>
          <a:lstStyle/>
          <a:p>
            <a:pPr>
              <a:spcBef>
                <a:spcPct val="0"/>
              </a:spcBef>
              <a:spcAft>
                <a:spcPct val="0"/>
              </a:spcAft>
            </a:pPr>
            <a:r>
              <a:rPr lang="en-US" altLang="en-US"/>
              <a:t>What is a Gospel?</a:t>
            </a:r>
          </a:p>
        </p:txBody>
      </p:sp>
    </p:spTree>
    <p:extLst>
      <p:ext uri="{BB962C8B-B14F-4D97-AF65-F5344CB8AC3E}">
        <p14:creationId xmlns:p14="http://schemas.microsoft.com/office/powerpoint/2010/main" val="3427934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9" name="Rectangle 1026">
            <a:extLst>
              <a:ext uri="{FF2B5EF4-FFF2-40B4-BE49-F238E27FC236}">
                <a16:creationId xmlns:a16="http://schemas.microsoft.com/office/drawing/2014/main" id="{1CDBF6BC-5FE4-604E-AB8A-CEDEC474922E}"/>
              </a:ext>
            </a:extLst>
          </p:cNvPr>
          <p:cNvSpPr>
            <a:spLocks noGrp="1" noChangeArrowheads="1"/>
          </p:cNvSpPr>
          <p:nvPr>
            <p:ph type="title"/>
          </p:nvPr>
        </p:nvSpPr>
        <p:spPr/>
        <p:txBody>
          <a:bodyPr/>
          <a:lstStyle/>
          <a:p>
            <a:r>
              <a:rPr lang="en-US" altLang="en-US" sz="3600"/>
              <a:t>Gospel as a Mode of Communication</a:t>
            </a:r>
            <a:endParaRPr lang="en-US" altLang="en-US"/>
          </a:p>
        </p:txBody>
      </p:sp>
      <p:sp>
        <p:nvSpPr>
          <p:cNvPr id="15363" name="Rectangle 1027">
            <a:extLst>
              <a:ext uri="{FF2B5EF4-FFF2-40B4-BE49-F238E27FC236}">
                <a16:creationId xmlns:a16="http://schemas.microsoft.com/office/drawing/2014/main" id="{8248ADE8-19D3-2F48-8FAC-18DF5A778565}"/>
              </a:ext>
            </a:extLst>
          </p:cNvPr>
          <p:cNvSpPr>
            <a:spLocks noGrp="1" noChangeArrowheads="1"/>
          </p:cNvSpPr>
          <p:nvPr>
            <p:ph idx="1"/>
          </p:nvPr>
        </p:nvSpPr>
        <p:spPr/>
        <p:txBody>
          <a:bodyPr rtlCol="0">
            <a:normAutofit fontScale="92500"/>
          </a:bodyPr>
          <a:lstStyle/>
          <a:p>
            <a:pPr marL="609600" indent="-609600" fontAlgn="auto">
              <a:buFont typeface="Wingdings" charset="2"/>
              <a:buNone/>
              <a:defRPr/>
            </a:pPr>
            <a:r>
              <a:rPr lang="en-US" altLang="en-US" sz="2200" dirty="0"/>
              <a:t>Meaning of the term ‘gospel’ (</a:t>
            </a:r>
            <a:r>
              <a:rPr lang="en-US" altLang="en-US" sz="2200" i="1" dirty="0" err="1"/>
              <a:t>euangelion</a:t>
            </a:r>
            <a:r>
              <a:rPr lang="en-US" altLang="en-US" sz="2200" dirty="0"/>
              <a:t>):</a:t>
            </a:r>
          </a:p>
          <a:p>
            <a:pPr marL="609600" indent="-609600" fontAlgn="auto">
              <a:buFont typeface="Wingdings" charset="2"/>
              <a:buNone/>
              <a:defRPr/>
            </a:pPr>
            <a:endParaRPr lang="en-US" altLang="en-US" sz="2200" dirty="0"/>
          </a:p>
          <a:p>
            <a:pPr marL="609600" indent="-609600" fontAlgn="auto">
              <a:buFont typeface="Arial" charset="0"/>
              <a:buAutoNum type="alphaLcParenR"/>
              <a:defRPr/>
            </a:pPr>
            <a:r>
              <a:rPr lang="en-US" altLang="en-US" sz="2200" dirty="0"/>
              <a:t>For Paul it denotes the proclamation of the ‘good news’ about Jesus (cf. </a:t>
            </a:r>
            <a:r>
              <a:rPr lang="en-US" altLang="en-US" sz="2200" i="1" dirty="0"/>
              <a:t>kerygma</a:t>
            </a:r>
            <a:r>
              <a:rPr lang="en-US" altLang="en-US" sz="2200" dirty="0"/>
              <a:t>), with parallels in secular Greek texts.</a:t>
            </a:r>
          </a:p>
          <a:p>
            <a:pPr marL="609600" indent="-609600" fontAlgn="auto">
              <a:buFont typeface="Arial" charset="0"/>
              <a:buAutoNum type="alphaLcParenR"/>
              <a:defRPr/>
            </a:pPr>
            <a:r>
              <a:rPr lang="en-US" altLang="en-US" sz="2200" dirty="0"/>
              <a:t>Not necessarily a heading, but a term used in a theological sense to denote the coming of God for salvation (Mark 1:1: ‘The beginning of the gospel of Jesus Christ, the Son of God’; cf. Isa. 52:7).</a:t>
            </a:r>
          </a:p>
          <a:p>
            <a:pPr marL="609600" indent="-609600" fontAlgn="auto">
              <a:buFont typeface="Arial" charset="0"/>
              <a:buAutoNum type="alphaLcParenR"/>
              <a:defRPr/>
            </a:pPr>
            <a:r>
              <a:rPr lang="en-US" altLang="en-US" sz="2200" dirty="0"/>
              <a:t>The first reference to the term ‘gospel’ in a technical sense (to denote the literary form of the four narratives about Jesus) is made by Justin (d. 165 CE), who refers to them as ‘the memoirs of the apostles, which are cal</a:t>
            </a:r>
            <a:r>
              <a:rPr lang="en-US" altLang="en-US" dirty="0"/>
              <a:t>led Gospels’ (</a:t>
            </a:r>
            <a:r>
              <a:rPr lang="en-US" altLang="en-US" i="1" dirty="0"/>
              <a:t>First Apology </a:t>
            </a:r>
            <a:r>
              <a:rPr lang="en-US" altLang="en-US" dirty="0"/>
              <a:t>66:3).</a:t>
            </a:r>
          </a:p>
        </p:txBody>
      </p:sp>
    </p:spTree>
    <p:extLst>
      <p:ext uri="{BB962C8B-B14F-4D97-AF65-F5344CB8AC3E}">
        <p14:creationId xmlns:p14="http://schemas.microsoft.com/office/powerpoint/2010/main" val="3735778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 name="Rectangle 2">
            <a:extLst>
              <a:ext uri="{FF2B5EF4-FFF2-40B4-BE49-F238E27FC236}">
                <a16:creationId xmlns:a16="http://schemas.microsoft.com/office/drawing/2014/main" id="{5AF27A99-AD41-B146-A44A-366B927BF2E8}"/>
              </a:ext>
            </a:extLst>
          </p:cNvPr>
          <p:cNvSpPr>
            <a:spLocks noGrp="1" noChangeArrowheads="1"/>
          </p:cNvSpPr>
          <p:nvPr>
            <p:ph type="title"/>
          </p:nvPr>
        </p:nvSpPr>
        <p:spPr/>
        <p:txBody>
          <a:bodyPr/>
          <a:lstStyle/>
          <a:p>
            <a:r>
              <a:rPr lang="en-US" altLang="en-US"/>
              <a:t>What are the Gospels?</a:t>
            </a:r>
          </a:p>
        </p:txBody>
      </p:sp>
      <p:sp>
        <p:nvSpPr>
          <p:cNvPr id="3074" name="Rectangle 3">
            <a:extLst>
              <a:ext uri="{FF2B5EF4-FFF2-40B4-BE49-F238E27FC236}">
                <a16:creationId xmlns:a16="http://schemas.microsoft.com/office/drawing/2014/main" id="{1700638B-78B6-3A46-9450-A36DADCFDD03}"/>
              </a:ext>
            </a:extLst>
          </p:cNvPr>
          <p:cNvSpPr>
            <a:spLocks noGrp="1" noChangeArrowheads="1"/>
          </p:cNvSpPr>
          <p:nvPr>
            <p:ph idx="1"/>
          </p:nvPr>
        </p:nvSpPr>
        <p:spPr/>
        <p:txBody>
          <a:bodyPr/>
          <a:lstStyle/>
          <a:p>
            <a:r>
              <a:rPr lang="en-US" altLang="en-US"/>
              <a:t>Historically reliable records of the life and teaching of Jesus?</a:t>
            </a:r>
          </a:p>
          <a:p>
            <a:r>
              <a:rPr lang="en-US" altLang="en-US"/>
              <a:t>A selection of events narrated from the perspective of the Christ of faith rather than the Jesus of history (Bultmann)?</a:t>
            </a:r>
          </a:p>
          <a:p>
            <a:r>
              <a:rPr lang="en-US" altLang="en-US"/>
              <a:t>‘Biographies’ of Jesus (Talbert, Burridge)?</a:t>
            </a:r>
          </a:p>
        </p:txBody>
      </p:sp>
    </p:spTree>
    <p:extLst>
      <p:ext uri="{BB962C8B-B14F-4D97-AF65-F5344CB8AC3E}">
        <p14:creationId xmlns:p14="http://schemas.microsoft.com/office/powerpoint/2010/main" val="5545542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Rectangle 2">
            <a:extLst>
              <a:ext uri="{FF2B5EF4-FFF2-40B4-BE49-F238E27FC236}">
                <a16:creationId xmlns:a16="http://schemas.microsoft.com/office/drawing/2014/main" id="{138E265B-80AF-4640-BE72-752C1DD4393C}"/>
              </a:ext>
            </a:extLst>
          </p:cNvPr>
          <p:cNvSpPr>
            <a:spLocks noGrp="1" noChangeArrowheads="1"/>
          </p:cNvSpPr>
          <p:nvPr>
            <p:ph type="title"/>
          </p:nvPr>
        </p:nvSpPr>
        <p:spPr/>
        <p:txBody>
          <a:bodyPr>
            <a:normAutofit fontScale="90000"/>
          </a:bodyPr>
          <a:lstStyle/>
          <a:p>
            <a:r>
              <a:rPr lang="en-US" altLang="en-US" sz="3600"/>
              <a:t>Greco-Roman Biographies and the Four Gospels</a:t>
            </a:r>
            <a:endParaRPr lang="en-US" altLang="en-US"/>
          </a:p>
        </p:txBody>
      </p:sp>
      <p:sp>
        <p:nvSpPr>
          <p:cNvPr id="16387" name="Rectangle 3">
            <a:extLst>
              <a:ext uri="{FF2B5EF4-FFF2-40B4-BE49-F238E27FC236}">
                <a16:creationId xmlns:a16="http://schemas.microsoft.com/office/drawing/2014/main" id="{C1C3F8BB-0E7A-8644-B031-33B4356E8371}"/>
              </a:ext>
            </a:extLst>
          </p:cNvPr>
          <p:cNvSpPr>
            <a:spLocks noGrp="1" noChangeArrowheads="1"/>
          </p:cNvSpPr>
          <p:nvPr>
            <p:ph idx="1"/>
          </p:nvPr>
        </p:nvSpPr>
        <p:spPr>
          <a:xfrm>
            <a:off x="457200" y="1981200"/>
            <a:ext cx="8229600" cy="4267200"/>
          </a:xfrm>
        </p:spPr>
        <p:txBody>
          <a:bodyPr rtlCol="0">
            <a:normAutofit/>
          </a:bodyPr>
          <a:lstStyle/>
          <a:p>
            <a:pPr marL="384048" indent="-384048" fontAlgn="auto">
              <a:lnSpc>
                <a:spcPct val="90000"/>
              </a:lnSpc>
              <a:buFont typeface="Wingdings" charset="2"/>
              <a:buNone/>
              <a:defRPr/>
            </a:pPr>
            <a:r>
              <a:rPr lang="en-US" altLang="en-US" sz="2800" dirty="0"/>
              <a:t>Biography - </a:t>
            </a:r>
            <a:r>
              <a:rPr lang="en-US" altLang="en-US" sz="2800" i="1" dirty="0"/>
              <a:t>bios                          </a:t>
            </a:r>
          </a:p>
          <a:p>
            <a:pPr marL="384048" indent="-384048" fontAlgn="auto">
              <a:lnSpc>
                <a:spcPct val="90000"/>
              </a:lnSpc>
              <a:buFont typeface="Wingdings" charset="2"/>
              <a:buNone/>
              <a:defRPr/>
            </a:pPr>
            <a:r>
              <a:rPr lang="en-US" altLang="en-US" sz="2800" dirty="0"/>
              <a:t>Biographies - </a:t>
            </a:r>
            <a:r>
              <a:rPr lang="en-US" altLang="en-US" sz="2800" i="1" dirty="0" err="1"/>
              <a:t>bioi</a:t>
            </a:r>
            <a:endParaRPr lang="en-US" altLang="en-US" sz="2800" i="1" dirty="0"/>
          </a:p>
          <a:p>
            <a:pPr marL="384048" indent="-384048" fontAlgn="auto">
              <a:lnSpc>
                <a:spcPct val="90000"/>
              </a:lnSpc>
              <a:buFont typeface="Wingdings" charset="2"/>
              <a:buNone/>
              <a:defRPr/>
            </a:pPr>
            <a:endParaRPr lang="en-US" altLang="en-US" sz="2800" i="1" dirty="0"/>
          </a:p>
          <a:p>
            <a:pPr marL="384048" indent="-384048" fontAlgn="auto">
              <a:lnSpc>
                <a:spcPct val="90000"/>
              </a:lnSpc>
              <a:buFont typeface="Wingdings" charset="2"/>
              <a:buNone/>
              <a:defRPr/>
            </a:pPr>
            <a:r>
              <a:rPr lang="en-US" altLang="en-US" sz="2800" b="1" dirty="0"/>
              <a:t>Similarities</a:t>
            </a:r>
          </a:p>
          <a:p>
            <a:pPr marL="384048" indent="-384048" fontAlgn="auto">
              <a:lnSpc>
                <a:spcPct val="90000"/>
              </a:lnSpc>
              <a:defRPr/>
            </a:pPr>
            <a:r>
              <a:rPr lang="en-US" altLang="en-US" sz="2800" dirty="0"/>
              <a:t>Written in prose form (ca. 20,000 words)</a:t>
            </a:r>
          </a:p>
          <a:p>
            <a:pPr marL="384048" indent="-384048" fontAlgn="auto">
              <a:lnSpc>
                <a:spcPct val="90000"/>
              </a:lnSpc>
              <a:defRPr/>
            </a:pPr>
            <a:r>
              <a:rPr lang="en-US" altLang="en-US" sz="2800" dirty="0"/>
              <a:t>Selection of events (and speeches) not narrated in a strict chronological order.</a:t>
            </a:r>
          </a:p>
          <a:p>
            <a:pPr marL="384048" indent="-384048" fontAlgn="auto">
              <a:lnSpc>
                <a:spcPct val="90000"/>
              </a:lnSpc>
              <a:defRPr/>
            </a:pPr>
            <a:r>
              <a:rPr lang="en-US" altLang="en-US" sz="2800" dirty="0"/>
              <a:t>Focus on the last days of the central figure (e.g., biographies by Plutarch and Tacitus).</a:t>
            </a:r>
          </a:p>
          <a:p>
            <a:pPr marL="384048" indent="-384048" fontAlgn="auto">
              <a:lnSpc>
                <a:spcPct val="90000"/>
              </a:lnSpc>
              <a:buFont typeface="Wingdings" charset="2"/>
              <a:buNone/>
              <a:defRPr/>
            </a:pPr>
            <a:endParaRPr lang="en-US" altLang="en-US" sz="2800" i="1" dirty="0"/>
          </a:p>
          <a:p>
            <a:pPr marL="384048" indent="-384048" fontAlgn="auto">
              <a:lnSpc>
                <a:spcPct val="90000"/>
              </a:lnSpc>
              <a:buFont typeface="Wingdings" charset="2"/>
              <a:buNone/>
              <a:defRPr/>
            </a:pPr>
            <a:endParaRPr lang="en-US" altLang="en-US" sz="2800" dirty="0"/>
          </a:p>
        </p:txBody>
      </p:sp>
    </p:spTree>
    <p:extLst>
      <p:ext uri="{BB962C8B-B14F-4D97-AF65-F5344CB8AC3E}">
        <p14:creationId xmlns:p14="http://schemas.microsoft.com/office/powerpoint/2010/main" val="1202361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2">
            <a:extLst>
              <a:ext uri="{FF2B5EF4-FFF2-40B4-BE49-F238E27FC236}">
                <a16:creationId xmlns:a16="http://schemas.microsoft.com/office/drawing/2014/main" id="{E2A87871-4146-E545-9AEF-D7A0FBB8D97E}"/>
              </a:ext>
            </a:extLst>
          </p:cNvPr>
          <p:cNvSpPr>
            <a:spLocks noGrp="1" noChangeArrowheads="1"/>
          </p:cNvSpPr>
          <p:nvPr>
            <p:ph type="title"/>
          </p:nvPr>
        </p:nvSpPr>
        <p:spPr/>
        <p:txBody>
          <a:bodyPr/>
          <a:lstStyle/>
          <a:p>
            <a:r>
              <a:rPr lang="en-US" altLang="en-US"/>
              <a:t>Plutarch on “Biography”</a:t>
            </a:r>
          </a:p>
        </p:txBody>
      </p:sp>
      <p:sp>
        <p:nvSpPr>
          <p:cNvPr id="17411" name="Rectangle 3">
            <a:extLst>
              <a:ext uri="{FF2B5EF4-FFF2-40B4-BE49-F238E27FC236}">
                <a16:creationId xmlns:a16="http://schemas.microsoft.com/office/drawing/2014/main" id="{82F306FA-9B55-1E46-B8CF-C5B6B9FA7CA6}"/>
              </a:ext>
            </a:extLst>
          </p:cNvPr>
          <p:cNvSpPr>
            <a:spLocks noGrp="1" noChangeArrowheads="1"/>
          </p:cNvSpPr>
          <p:nvPr>
            <p:ph idx="1"/>
          </p:nvPr>
        </p:nvSpPr>
        <p:spPr/>
        <p:txBody>
          <a:bodyPr rtlCol="0">
            <a:normAutofit/>
          </a:bodyPr>
          <a:lstStyle/>
          <a:p>
            <a:pPr marL="384048" indent="-384048" fontAlgn="auto">
              <a:lnSpc>
                <a:spcPct val="90000"/>
              </a:lnSpc>
              <a:buFont typeface="Wingdings" charset="2"/>
              <a:buNone/>
              <a:defRPr/>
            </a:pPr>
            <a:r>
              <a:rPr lang="en-US" altLang="en-US" sz="1800" dirty="0"/>
              <a:t>	Plutarch (45-125 CE) wrote fifty biographies of Greek and Roman figures. In the first chapter of </a:t>
            </a:r>
            <a:r>
              <a:rPr lang="en-US" altLang="en-US" sz="1800" i="1" dirty="0"/>
              <a:t>Alexander </a:t>
            </a:r>
            <a:r>
              <a:rPr lang="en-US" altLang="en-US" sz="1800" dirty="0"/>
              <a:t> he writes about his approach as follows:</a:t>
            </a:r>
          </a:p>
          <a:p>
            <a:pPr marL="384048" indent="-384048" fontAlgn="auto">
              <a:lnSpc>
                <a:spcPct val="90000"/>
              </a:lnSpc>
              <a:buFont typeface="Wingdings" charset="2"/>
              <a:buNone/>
              <a:defRPr/>
            </a:pPr>
            <a:r>
              <a:rPr lang="en-US" altLang="en-US" sz="1800" dirty="0">
                <a:solidFill>
                  <a:schemeClr val="folHlink"/>
                </a:solidFill>
              </a:rPr>
              <a:t>	</a:t>
            </a:r>
            <a:r>
              <a:rPr lang="en-US" altLang="en-US" sz="1800" dirty="0">
                <a:solidFill>
                  <a:srgbClr val="FFFF00"/>
                </a:solidFill>
              </a:rPr>
              <a:t>In writing for this book the life of Alexander the king…I have before me such an abundance of materials that I shall make no other preface but to beg my readers not to complain of me if I do not relate all of his celebrated exploits or even any one in full detail, but in most instances abridge the story. I am writing not histories but lives, and a man’s most conspicuous achievements do not always reveal best his strength or his weakness. Often a trifling incident, a word or a jest, shows more of his character than the battles where he slays thousands, his grandest mustering of armies, and his sieges of cities. Therefore a portrait painters work to get their likenesses from the face and the look of the eyes, in which the character appears, and pay little attention to other parts of the body, so I must be allowed to dwell especially on things that express the souls of these men, and through them portray their lives, leaving it to others to describe their mighty deeds and battles.</a:t>
            </a:r>
          </a:p>
        </p:txBody>
      </p:sp>
    </p:spTree>
    <p:extLst>
      <p:ext uri="{BB962C8B-B14F-4D97-AF65-F5344CB8AC3E}">
        <p14:creationId xmlns:p14="http://schemas.microsoft.com/office/powerpoint/2010/main" val="4022592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2">
            <a:extLst>
              <a:ext uri="{FF2B5EF4-FFF2-40B4-BE49-F238E27FC236}">
                <a16:creationId xmlns:a16="http://schemas.microsoft.com/office/drawing/2014/main" id="{24BB1E1A-EB3B-2042-B1FE-87E88B3FCF34}"/>
              </a:ext>
            </a:extLst>
          </p:cNvPr>
          <p:cNvSpPr>
            <a:spLocks noGrp="1" noChangeArrowheads="1"/>
          </p:cNvSpPr>
          <p:nvPr>
            <p:ph type="title"/>
          </p:nvPr>
        </p:nvSpPr>
        <p:spPr/>
        <p:txBody>
          <a:bodyPr>
            <a:normAutofit fontScale="90000"/>
          </a:bodyPr>
          <a:lstStyle/>
          <a:p>
            <a:r>
              <a:rPr lang="en-US" altLang="en-US"/>
              <a:t>Biographies and Gospels: Differences</a:t>
            </a:r>
          </a:p>
        </p:txBody>
      </p:sp>
      <p:sp>
        <p:nvSpPr>
          <p:cNvPr id="18435" name="Rectangle 3">
            <a:extLst>
              <a:ext uri="{FF2B5EF4-FFF2-40B4-BE49-F238E27FC236}">
                <a16:creationId xmlns:a16="http://schemas.microsoft.com/office/drawing/2014/main" id="{6326337A-D10B-1F44-86FA-DA4684D3C98D}"/>
              </a:ext>
            </a:extLst>
          </p:cNvPr>
          <p:cNvSpPr>
            <a:spLocks noGrp="1" noChangeArrowheads="1"/>
          </p:cNvSpPr>
          <p:nvPr>
            <p:ph idx="1"/>
          </p:nvPr>
        </p:nvSpPr>
        <p:spPr/>
        <p:txBody>
          <a:bodyPr rtlCol="0">
            <a:normAutofit/>
          </a:bodyPr>
          <a:lstStyle/>
          <a:p>
            <a:pPr marL="384048" indent="-384048" fontAlgn="auto">
              <a:defRPr/>
            </a:pPr>
            <a:r>
              <a:rPr lang="en-US" altLang="en-US" sz="2800" dirty="0"/>
              <a:t>No emphasis on the Jewish roots of the Gospels or on Jesus as the fulfilment of OT prophecies and messianic hopes.</a:t>
            </a:r>
          </a:p>
          <a:p>
            <a:pPr marL="384048" indent="-384048" fontAlgn="auto">
              <a:defRPr/>
            </a:pPr>
            <a:r>
              <a:rPr lang="en-US" altLang="en-US" sz="2800" dirty="0"/>
              <a:t>Gospels are the product of at least forty years of </a:t>
            </a:r>
            <a:r>
              <a:rPr lang="en-US" altLang="en-US" sz="2800" i="1" dirty="0"/>
              <a:t>theological</a:t>
            </a:r>
            <a:r>
              <a:rPr lang="en-US" altLang="en-US" sz="2800" dirty="0"/>
              <a:t> reflection on Jesus as the fulfilment of the divine plan of salvation.</a:t>
            </a:r>
          </a:p>
          <a:p>
            <a:pPr marL="384048" indent="-384048" fontAlgn="auto">
              <a:defRPr/>
            </a:pPr>
            <a:r>
              <a:rPr lang="en-US" altLang="en-US" sz="2800" dirty="0"/>
              <a:t>Nothing to prepare for the Gospels’ emphasis on the resurrection of Jesus.</a:t>
            </a:r>
          </a:p>
        </p:txBody>
      </p:sp>
    </p:spTree>
    <p:extLst>
      <p:ext uri="{BB962C8B-B14F-4D97-AF65-F5344CB8AC3E}">
        <p14:creationId xmlns:p14="http://schemas.microsoft.com/office/powerpoint/2010/main" val="1219417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a:extLst>
              <a:ext uri="{FF2B5EF4-FFF2-40B4-BE49-F238E27FC236}">
                <a16:creationId xmlns:a16="http://schemas.microsoft.com/office/drawing/2014/main" id="{289AD8BD-DF71-D64F-87AA-7934ABD2A42B}"/>
              </a:ext>
            </a:extLst>
          </p:cNvPr>
          <p:cNvSpPr>
            <a:spLocks noGrp="1" noChangeArrowheads="1"/>
          </p:cNvSpPr>
          <p:nvPr>
            <p:ph type="title"/>
          </p:nvPr>
        </p:nvSpPr>
        <p:spPr/>
        <p:txBody>
          <a:bodyPr>
            <a:normAutofit fontScale="90000"/>
          </a:bodyPr>
          <a:lstStyle/>
          <a:p>
            <a:r>
              <a:rPr lang="en-US" altLang="en-US"/>
              <a:t>Stages in the Formation of the Gospels</a:t>
            </a:r>
          </a:p>
        </p:txBody>
      </p:sp>
      <p:sp>
        <p:nvSpPr>
          <p:cNvPr id="7170" name="Rectangle 3">
            <a:extLst>
              <a:ext uri="{FF2B5EF4-FFF2-40B4-BE49-F238E27FC236}">
                <a16:creationId xmlns:a16="http://schemas.microsoft.com/office/drawing/2014/main" id="{ECD7DAB4-457B-3946-BA8B-13C242745A2E}"/>
              </a:ext>
            </a:extLst>
          </p:cNvPr>
          <p:cNvSpPr>
            <a:spLocks noGrp="1" noChangeArrowheads="1"/>
          </p:cNvSpPr>
          <p:nvPr>
            <p:ph idx="1"/>
          </p:nvPr>
        </p:nvSpPr>
        <p:spPr/>
        <p:txBody>
          <a:bodyPr/>
          <a:lstStyle/>
          <a:p>
            <a:pPr marL="609600" indent="-609600">
              <a:lnSpc>
                <a:spcPct val="90000"/>
              </a:lnSpc>
              <a:buFont typeface="Arial" panose="020B0604020202020204" pitchFamily="34" charset="0"/>
              <a:buAutoNum type="arabicPeriod"/>
            </a:pPr>
            <a:endParaRPr lang="en-US" altLang="en-US" sz="2800" u="sng"/>
          </a:p>
          <a:p>
            <a:pPr marL="609600" indent="-609600">
              <a:lnSpc>
                <a:spcPct val="90000"/>
              </a:lnSpc>
              <a:buFont typeface="Arial" panose="020B0604020202020204" pitchFamily="34" charset="0"/>
              <a:buNone/>
            </a:pPr>
            <a:r>
              <a:rPr lang="en-US" altLang="en-US"/>
              <a:t>	Origin as a collection of individual stories and sayings attributed to Jesus. These were originally transmitted separately by the early Christian communities.</a:t>
            </a:r>
          </a:p>
          <a:p>
            <a:pPr marL="609600" indent="-609600">
              <a:lnSpc>
                <a:spcPct val="90000"/>
              </a:lnSpc>
              <a:buFont typeface="Arial" panose="020B0604020202020204" pitchFamily="34" charset="0"/>
              <a:buNone/>
            </a:pPr>
            <a:r>
              <a:rPr lang="en-US" altLang="en-US"/>
              <a:t>	</a:t>
            </a:r>
          </a:p>
          <a:p>
            <a:pPr marL="609600" indent="-609600" algn="just">
              <a:lnSpc>
                <a:spcPct val="90000"/>
              </a:lnSpc>
              <a:buFont typeface="Arial" panose="020B0604020202020204" pitchFamily="34" charset="0"/>
              <a:buNone/>
            </a:pPr>
            <a:endParaRPr lang="en-US" altLang="en-US" sz="2800"/>
          </a:p>
          <a:p>
            <a:pPr marL="609600" indent="-609600" algn="just">
              <a:lnSpc>
                <a:spcPct val="90000"/>
              </a:lnSpc>
              <a:buFont typeface="Arial" panose="020B0604020202020204" pitchFamily="34" charset="0"/>
              <a:buNone/>
            </a:pPr>
            <a:endParaRPr lang="en-US" altLang="en-US" sz="2800"/>
          </a:p>
          <a:p>
            <a:pPr marL="609600" indent="-609600" algn="just">
              <a:lnSpc>
                <a:spcPct val="90000"/>
              </a:lnSpc>
              <a:buFont typeface="Arial" panose="020B0604020202020204" pitchFamily="34" charset="0"/>
              <a:buNone/>
            </a:pPr>
            <a:endParaRPr lang="en-US" altLang="en-US" sz="2800"/>
          </a:p>
          <a:p>
            <a:pPr marL="609600" indent="-609600" algn="just">
              <a:lnSpc>
                <a:spcPct val="90000"/>
              </a:lnSpc>
              <a:buFont typeface="Arial" panose="020B0604020202020204" pitchFamily="34" charset="0"/>
              <a:buNone/>
            </a:pPr>
            <a:endParaRPr lang="en-US" altLang="en-US" sz="2800"/>
          </a:p>
          <a:p>
            <a:pPr marL="609600" indent="-609600">
              <a:lnSpc>
                <a:spcPct val="90000"/>
              </a:lnSpc>
              <a:buFont typeface="Arial" panose="020B0604020202020204" pitchFamily="34" charset="0"/>
              <a:buNone/>
            </a:pPr>
            <a:endParaRPr lang="en-US" altLang="en-US" sz="2800"/>
          </a:p>
        </p:txBody>
      </p:sp>
    </p:spTree>
    <p:extLst>
      <p:ext uri="{BB962C8B-B14F-4D97-AF65-F5344CB8AC3E}">
        <p14:creationId xmlns:p14="http://schemas.microsoft.com/office/powerpoint/2010/main" val="1842981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2">
            <a:extLst>
              <a:ext uri="{FF2B5EF4-FFF2-40B4-BE49-F238E27FC236}">
                <a16:creationId xmlns:a16="http://schemas.microsoft.com/office/drawing/2014/main" id="{ABBC34D8-8E7A-3546-A05C-ED745630A38F}"/>
              </a:ext>
            </a:extLst>
          </p:cNvPr>
          <p:cNvSpPr>
            <a:spLocks noGrp="1" noChangeArrowheads="1"/>
          </p:cNvSpPr>
          <p:nvPr>
            <p:ph type="title"/>
          </p:nvPr>
        </p:nvSpPr>
        <p:spPr/>
        <p:txBody>
          <a:bodyPr/>
          <a:lstStyle/>
          <a:p>
            <a:r>
              <a:rPr lang="en-US" altLang="en-US"/>
              <a:t>Form Criticism</a:t>
            </a:r>
          </a:p>
        </p:txBody>
      </p:sp>
      <p:sp>
        <p:nvSpPr>
          <p:cNvPr id="8194" name="Rectangle 3">
            <a:extLst>
              <a:ext uri="{FF2B5EF4-FFF2-40B4-BE49-F238E27FC236}">
                <a16:creationId xmlns:a16="http://schemas.microsoft.com/office/drawing/2014/main" id="{A868BB71-4AA2-F94E-B852-F45DFA8CB734}"/>
              </a:ext>
            </a:extLst>
          </p:cNvPr>
          <p:cNvSpPr>
            <a:spLocks noGrp="1" noChangeArrowheads="1"/>
          </p:cNvSpPr>
          <p:nvPr>
            <p:ph idx="1"/>
          </p:nvPr>
        </p:nvSpPr>
        <p:spPr>
          <a:xfrm>
            <a:off x="457200" y="1981200"/>
            <a:ext cx="8382000" cy="4114800"/>
          </a:xfrm>
        </p:spPr>
        <p:txBody>
          <a:bodyPr/>
          <a:lstStyle/>
          <a:p>
            <a:pPr>
              <a:buFont typeface="Arial" panose="020B0604020202020204" pitchFamily="34" charset="0"/>
              <a:buNone/>
            </a:pPr>
            <a:r>
              <a:rPr lang="en-US" altLang="en-US" sz="2400" b="1"/>
              <a:t>	Form Criticism </a:t>
            </a:r>
            <a:r>
              <a:rPr lang="en-US" altLang="en-US" sz="2400"/>
              <a:t>(</a:t>
            </a:r>
            <a:r>
              <a:rPr lang="en-US" altLang="en-US" sz="2400" i="1"/>
              <a:t>Formgeschichte) </a:t>
            </a:r>
            <a:r>
              <a:rPr lang="en-US" altLang="en-US" sz="2400"/>
              <a:t>is</a:t>
            </a:r>
            <a:r>
              <a:rPr lang="en-US" altLang="en-US" sz="2400" i="1"/>
              <a:t> </a:t>
            </a:r>
            <a:r>
              <a:rPr lang="en-US" altLang="en-US" sz="2400"/>
              <a:t>an attempt to reconstruct the formation and development of independent units (Dibelius, Schmidt and Bultmann). How were these units transmitted during a period of oral tradition?</a:t>
            </a:r>
          </a:p>
          <a:p>
            <a:pPr>
              <a:buFont typeface="Arial" panose="020B0604020202020204" pitchFamily="34" charset="0"/>
              <a:buNone/>
            </a:pPr>
            <a:endParaRPr lang="en-US" altLang="en-US" sz="2400"/>
          </a:p>
          <a:p>
            <a:pPr>
              <a:buFont typeface="Arial" panose="020B0604020202020204" pitchFamily="34" charset="0"/>
              <a:buNone/>
            </a:pPr>
            <a:r>
              <a:rPr lang="en-US" altLang="en-US" sz="2400"/>
              <a:t>	These units are known as ‘pericopes’ (*something ‘cut out’), since the form critic seeks to separate them from their present context and study them independently.</a:t>
            </a:r>
          </a:p>
          <a:p>
            <a:endParaRPr lang="en-US" altLang="en-US" sz="2400"/>
          </a:p>
        </p:txBody>
      </p:sp>
    </p:spTree>
    <p:extLst>
      <p:ext uri="{BB962C8B-B14F-4D97-AF65-F5344CB8AC3E}">
        <p14:creationId xmlns:p14="http://schemas.microsoft.com/office/powerpoint/2010/main" val="19392788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a:extLst>
              <a:ext uri="{FF2B5EF4-FFF2-40B4-BE49-F238E27FC236}">
                <a16:creationId xmlns:a16="http://schemas.microsoft.com/office/drawing/2014/main" id="{1CF5EB95-C3C3-D145-8E82-DA68F0870F90}"/>
              </a:ext>
            </a:extLst>
          </p:cNvPr>
          <p:cNvSpPr>
            <a:spLocks noGrp="1" noChangeArrowheads="1"/>
          </p:cNvSpPr>
          <p:nvPr>
            <p:ph type="title"/>
          </p:nvPr>
        </p:nvSpPr>
        <p:spPr/>
        <p:txBody>
          <a:bodyPr/>
          <a:lstStyle/>
          <a:p>
            <a:r>
              <a:rPr lang="en-US" altLang="en-US"/>
              <a:t>a) Pronouncement Stories</a:t>
            </a:r>
          </a:p>
        </p:txBody>
      </p:sp>
      <p:sp>
        <p:nvSpPr>
          <p:cNvPr id="9218" name="Rectangle 3">
            <a:extLst>
              <a:ext uri="{FF2B5EF4-FFF2-40B4-BE49-F238E27FC236}">
                <a16:creationId xmlns:a16="http://schemas.microsoft.com/office/drawing/2014/main" id="{3B4E5F19-58BF-B348-83A2-84D184209FDB}"/>
              </a:ext>
            </a:extLst>
          </p:cNvPr>
          <p:cNvSpPr>
            <a:spLocks noGrp="1" noChangeArrowheads="1"/>
          </p:cNvSpPr>
          <p:nvPr>
            <p:ph idx="1"/>
          </p:nvPr>
        </p:nvSpPr>
        <p:spPr>
          <a:xfrm>
            <a:off x="381000" y="1981200"/>
            <a:ext cx="8229600" cy="4114800"/>
          </a:xfrm>
        </p:spPr>
        <p:txBody>
          <a:bodyPr/>
          <a:lstStyle/>
          <a:p>
            <a:pPr>
              <a:buFont typeface="Wingdings" pitchFamily="2" charset="2"/>
              <a:buNone/>
            </a:pPr>
            <a:r>
              <a:rPr lang="en-US" altLang="en-US" sz="2800" dirty="0"/>
              <a:t>	Stories from the life of Jesus that culminate in a striking single pronouncement by Jesus. </a:t>
            </a:r>
          </a:p>
          <a:p>
            <a:pPr>
              <a:buFont typeface="Wingdings" pitchFamily="2" charset="2"/>
              <a:buNone/>
            </a:pPr>
            <a:endParaRPr lang="en-US" altLang="en-US" sz="2400" dirty="0"/>
          </a:p>
          <a:p>
            <a:pPr>
              <a:buFont typeface="Wingdings" pitchFamily="2" charset="2"/>
              <a:buNone/>
            </a:pPr>
            <a:r>
              <a:rPr lang="en-US" altLang="en-US" sz="1800" dirty="0">
                <a:solidFill>
                  <a:schemeClr val="folHlink"/>
                </a:solidFill>
              </a:rPr>
              <a:t>	</a:t>
            </a:r>
            <a:r>
              <a:rPr lang="en-US" altLang="en-US" sz="1800" dirty="0">
                <a:solidFill>
                  <a:srgbClr val="FFFF00"/>
                </a:solidFill>
              </a:rPr>
              <a:t>And as he sat at dinner in Levi’s house, many tax-collectors and sinners were also sitting with Jesus and his disciples - for there were many who followed him. When the scribes of the Pharisees saw that he was eating with sinners and tax-collectors, they said to his disciples, ‘Why does he eat with tax-collectors and sinners?’ When Jesus heard this, he said to them, </a:t>
            </a:r>
            <a:r>
              <a:rPr lang="en-US" altLang="en-US" sz="1800" b="1" dirty="0">
                <a:solidFill>
                  <a:srgbClr val="FFFF00"/>
                </a:solidFill>
              </a:rPr>
              <a:t>‘Those who are well have no need of a physician, but those who are sick; I have come to call not the righteous but sinners’ </a:t>
            </a:r>
            <a:r>
              <a:rPr lang="en-US" altLang="en-US" sz="1800" dirty="0">
                <a:solidFill>
                  <a:srgbClr val="FFFF00"/>
                </a:solidFill>
              </a:rPr>
              <a:t>(Mark 2:15-17).</a:t>
            </a:r>
            <a:endParaRPr lang="en-US" altLang="en-US" sz="2800" dirty="0">
              <a:solidFill>
                <a:srgbClr val="FFFF00"/>
              </a:solidFill>
            </a:endParaRPr>
          </a:p>
        </p:txBody>
      </p:sp>
    </p:spTree>
    <p:extLst>
      <p:ext uri="{BB962C8B-B14F-4D97-AF65-F5344CB8AC3E}">
        <p14:creationId xmlns:p14="http://schemas.microsoft.com/office/powerpoint/2010/main" val="4099828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2">
            <a:extLst>
              <a:ext uri="{FF2B5EF4-FFF2-40B4-BE49-F238E27FC236}">
                <a16:creationId xmlns:a16="http://schemas.microsoft.com/office/drawing/2014/main" id="{C7C14B1C-C2F4-ED47-BD50-16BD33F5745D}"/>
              </a:ext>
            </a:extLst>
          </p:cNvPr>
          <p:cNvSpPr>
            <a:spLocks noGrp="1" noChangeArrowheads="1"/>
          </p:cNvSpPr>
          <p:nvPr>
            <p:ph type="title"/>
          </p:nvPr>
        </p:nvSpPr>
        <p:spPr/>
        <p:txBody>
          <a:bodyPr/>
          <a:lstStyle/>
          <a:p>
            <a:r>
              <a:rPr lang="en-US" altLang="en-US"/>
              <a:t>b) Miracle Stories</a:t>
            </a:r>
          </a:p>
        </p:txBody>
      </p:sp>
      <p:sp>
        <p:nvSpPr>
          <p:cNvPr id="22531" name="Rectangle 3">
            <a:extLst>
              <a:ext uri="{FF2B5EF4-FFF2-40B4-BE49-F238E27FC236}">
                <a16:creationId xmlns:a16="http://schemas.microsoft.com/office/drawing/2014/main" id="{C8E38285-2EB2-A74E-B42A-F4B9D863E19B}"/>
              </a:ext>
            </a:extLst>
          </p:cNvPr>
          <p:cNvSpPr>
            <a:spLocks noGrp="1" noChangeArrowheads="1"/>
          </p:cNvSpPr>
          <p:nvPr>
            <p:ph idx="1"/>
          </p:nvPr>
        </p:nvSpPr>
        <p:spPr/>
        <p:txBody>
          <a:bodyPr rtlCol="0">
            <a:normAutofit fontScale="92500" lnSpcReduction="10000"/>
          </a:bodyPr>
          <a:lstStyle/>
          <a:p>
            <a:pPr marL="384048" indent="-384048" fontAlgn="auto">
              <a:lnSpc>
                <a:spcPct val="90000"/>
              </a:lnSpc>
              <a:buFont typeface="Wingdings" charset="2"/>
              <a:buNone/>
              <a:defRPr/>
            </a:pPr>
            <a:r>
              <a:rPr lang="en-US" altLang="en-US" sz="2800" dirty="0"/>
              <a:t>	</a:t>
            </a:r>
            <a:r>
              <a:rPr lang="en-US" altLang="en-US" dirty="0"/>
              <a:t>These were structured according to a particular pattern for mnemonic purposes: setting, account of cure, outcome of cure.</a:t>
            </a:r>
            <a:endParaRPr lang="en-US" altLang="en-US" sz="2800" dirty="0"/>
          </a:p>
          <a:p>
            <a:pPr marL="384048" indent="-384048" fontAlgn="auto">
              <a:lnSpc>
                <a:spcPct val="90000"/>
              </a:lnSpc>
              <a:buFont typeface="Wingdings" charset="2"/>
              <a:buNone/>
              <a:defRPr/>
            </a:pPr>
            <a:r>
              <a:rPr lang="en-US" altLang="en-US" sz="1600" dirty="0">
                <a:solidFill>
                  <a:schemeClr val="folHlink"/>
                </a:solidFill>
              </a:rPr>
              <a:t>	</a:t>
            </a:r>
            <a:r>
              <a:rPr lang="en-US" altLang="en-US" sz="1600" b="1" dirty="0">
                <a:solidFill>
                  <a:srgbClr val="FFFF00"/>
                </a:solidFill>
              </a:rPr>
              <a:t>SETTING: </a:t>
            </a:r>
            <a:r>
              <a:rPr lang="en-US" altLang="en-US" sz="1600" dirty="0">
                <a:solidFill>
                  <a:srgbClr val="FFFF00"/>
                </a:solidFill>
                <a:latin typeface="ヒラギノ角ゴ Pro W3" charset="-128"/>
              </a:rPr>
              <a:t>They went to Capernaum; and when the </a:t>
            </a:r>
            <a:r>
              <a:rPr lang="en-US" altLang="en-US" sz="1600" dirty="0" err="1">
                <a:solidFill>
                  <a:srgbClr val="FFFF00"/>
                </a:solidFill>
                <a:latin typeface="ヒラギノ角ゴ Pro W3" charset="-128"/>
              </a:rPr>
              <a:t>sabbath</a:t>
            </a:r>
            <a:r>
              <a:rPr lang="en-US" altLang="en-US" sz="1600" dirty="0">
                <a:solidFill>
                  <a:srgbClr val="FFFF00"/>
                </a:solidFill>
                <a:latin typeface="ヒラギノ角ゴ Pro W3" charset="-128"/>
              </a:rPr>
              <a:t> came, he entered the synagogue and taught. They were astounded at his teaching, for he taught them as one having authority, and not as scribes. Just then there was in their synagogue a man with an unclean spirit, and he cried out, ‘What have you to do with us, Jesus of Nazareth? Have you come to destroy us? I know who you are, the Holy One of God’.</a:t>
            </a:r>
          </a:p>
          <a:p>
            <a:pPr marL="384048" indent="-384048" fontAlgn="auto">
              <a:lnSpc>
                <a:spcPct val="90000"/>
              </a:lnSpc>
              <a:buFont typeface="Wingdings" charset="2"/>
              <a:buNone/>
              <a:defRPr/>
            </a:pPr>
            <a:r>
              <a:rPr lang="en-US" altLang="en-US" sz="1600" b="1" dirty="0">
                <a:solidFill>
                  <a:srgbClr val="FFFF00"/>
                </a:solidFill>
                <a:latin typeface="ヒラギノ角ゴ Pro W3" charset="-128"/>
              </a:rPr>
              <a:t>	ACCOUNT OF CURE:</a:t>
            </a:r>
            <a:r>
              <a:rPr lang="en-US" altLang="en-US" sz="1600" dirty="0">
                <a:solidFill>
                  <a:srgbClr val="FFFF00"/>
                </a:solidFill>
                <a:latin typeface="ヒラギノ角ゴ Pro W3" charset="-128"/>
              </a:rPr>
              <a:t> But Jesus rebuked him, saying, ‘Be silent, and come out of him!’ And the unclean spirit, throwing him into convulsions and crying with a loud voice, came out of him.</a:t>
            </a:r>
          </a:p>
          <a:p>
            <a:pPr marL="384048" indent="-384048" fontAlgn="auto">
              <a:lnSpc>
                <a:spcPct val="90000"/>
              </a:lnSpc>
              <a:buFont typeface="Wingdings" charset="2"/>
              <a:buNone/>
              <a:defRPr/>
            </a:pPr>
            <a:r>
              <a:rPr lang="en-US" altLang="en-US" sz="1600" dirty="0">
                <a:solidFill>
                  <a:srgbClr val="FFFF00"/>
                </a:solidFill>
                <a:latin typeface="ヒラギノ角ゴ Pro W3" charset="-128"/>
              </a:rPr>
              <a:t>	</a:t>
            </a:r>
            <a:r>
              <a:rPr lang="en-US" altLang="en-US" sz="1600" b="1" dirty="0">
                <a:solidFill>
                  <a:srgbClr val="FFFF00"/>
                </a:solidFill>
                <a:latin typeface="ヒラギノ角ゴ Pro W3" charset="-128"/>
              </a:rPr>
              <a:t>OUTCOME OF CURE:</a:t>
            </a:r>
            <a:r>
              <a:rPr lang="en-US" altLang="en-US" sz="1600" dirty="0">
                <a:solidFill>
                  <a:srgbClr val="FFFF00"/>
                </a:solidFill>
                <a:latin typeface="ヒラギノ角ゴ Pro W3" charset="-128"/>
              </a:rPr>
              <a:t>	They were all amazed, and they kept on asking one another, ‘What is this? A new teaching - with authority! He commands even the unclean spirits, and they obey him. At once his fame began to spread throughout the surrounding region of Galilee (Mark 1:21-28).</a:t>
            </a:r>
          </a:p>
          <a:p>
            <a:pPr marL="384048" indent="-384048" algn="just" fontAlgn="auto">
              <a:lnSpc>
                <a:spcPct val="90000"/>
              </a:lnSpc>
              <a:buFont typeface="Wingdings" charset="2"/>
              <a:buNone/>
              <a:defRPr/>
            </a:pPr>
            <a:r>
              <a:rPr lang="en-US" altLang="en-US" sz="2800" dirty="0"/>
              <a:t>	</a:t>
            </a:r>
          </a:p>
        </p:txBody>
      </p:sp>
    </p:spTree>
    <p:extLst>
      <p:ext uri="{BB962C8B-B14F-4D97-AF65-F5344CB8AC3E}">
        <p14:creationId xmlns:p14="http://schemas.microsoft.com/office/powerpoint/2010/main" val="291742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2">
            <a:extLst>
              <a:ext uri="{FF2B5EF4-FFF2-40B4-BE49-F238E27FC236}">
                <a16:creationId xmlns:a16="http://schemas.microsoft.com/office/drawing/2014/main" id="{AA160B3E-335E-144C-AB74-B3E97EBCE9F5}"/>
              </a:ext>
            </a:extLst>
          </p:cNvPr>
          <p:cNvSpPr>
            <a:spLocks noGrp="1" noChangeArrowheads="1"/>
          </p:cNvSpPr>
          <p:nvPr>
            <p:ph type="title"/>
          </p:nvPr>
        </p:nvSpPr>
        <p:spPr/>
        <p:txBody>
          <a:bodyPr/>
          <a:lstStyle/>
          <a:p>
            <a:r>
              <a:rPr lang="en-US" altLang="en-US" sz="3600"/>
              <a:t>c) Short Sayings without a Framework</a:t>
            </a:r>
            <a:endParaRPr lang="en-US" altLang="en-US"/>
          </a:p>
        </p:txBody>
      </p:sp>
      <p:sp>
        <p:nvSpPr>
          <p:cNvPr id="11266" name="Rectangle 3">
            <a:extLst>
              <a:ext uri="{FF2B5EF4-FFF2-40B4-BE49-F238E27FC236}">
                <a16:creationId xmlns:a16="http://schemas.microsoft.com/office/drawing/2014/main" id="{64E52003-4AD0-9E49-B511-496CDF44E03F}"/>
              </a:ext>
            </a:extLst>
          </p:cNvPr>
          <p:cNvSpPr>
            <a:spLocks noGrp="1" noChangeArrowheads="1"/>
          </p:cNvSpPr>
          <p:nvPr>
            <p:ph idx="1"/>
          </p:nvPr>
        </p:nvSpPr>
        <p:spPr/>
        <p:txBody>
          <a:bodyPr>
            <a:normAutofit fontScale="85000" lnSpcReduction="10000"/>
          </a:bodyPr>
          <a:lstStyle/>
          <a:p>
            <a:pPr>
              <a:buFont typeface="Wingdings" pitchFamily="2" charset="2"/>
              <a:buNone/>
            </a:pPr>
            <a:r>
              <a:rPr lang="en-US" altLang="en-US" dirty="0"/>
              <a:t>	Sayings in the form of a proverb or judgement sayings.</a:t>
            </a:r>
          </a:p>
          <a:p>
            <a:pPr>
              <a:buFont typeface="Wingdings" pitchFamily="2" charset="2"/>
              <a:buNone/>
            </a:pPr>
            <a:r>
              <a:rPr lang="en-US" altLang="en-US" dirty="0"/>
              <a:t>	</a:t>
            </a:r>
            <a:r>
              <a:rPr lang="en-US" altLang="en-US" b="1" dirty="0">
                <a:solidFill>
                  <a:srgbClr val="FFFF00"/>
                </a:solidFill>
              </a:rPr>
              <a:t>PROVERB:</a:t>
            </a:r>
            <a:r>
              <a:rPr lang="en-US" altLang="en-US" dirty="0">
                <a:solidFill>
                  <a:srgbClr val="FFFF00"/>
                </a:solidFill>
              </a:rPr>
              <a:t> ‘No one an serve two masters; for a slave will either hate the one and love the other, or be devoted to the one and despise the other. You cannot serve God and wealth (Greek: mammon)’ (Matt. 6:24).</a:t>
            </a:r>
          </a:p>
          <a:p>
            <a:pPr>
              <a:buFont typeface="Wingdings" pitchFamily="2" charset="2"/>
              <a:buNone/>
            </a:pPr>
            <a:endParaRPr lang="en-US" altLang="en-US" dirty="0">
              <a:solidFill>
                <a:srgbClr val="FFFF00"/>
              </a:solidFill>
            </a:endParaRPr>
          </a:p>
          <a:p>
            <a:pPr>
              <a:buFont typeface="Wingdings" pitchFamily="2" charset="2"/>
              <a:buNone/>
            </a:pPr>
            <a:r>
              <a:rPr lang="en-US" altLang="en-US" dirty="0">
                <a:solidFill>
                  <a:srgbClr val="FFFF00"/>
                </a:solidFill>
              </a:rPr>
              <a:t>	</a:t>
            </a:r>
            <a:r>
              <a:rPr lang="en-US" altLang="en-US" b="1" dirty="0">
                <a:solidFill>
                  <a:srgbClr val="FFFF00"/>
                </a:solidFill>
              </a:rPr>
              <a:t>JUDGEMENT SAYING:</a:t>
            </a:r>
            <a:r>
              <a:rPr lang="en-US" altLang="en-US" dirty="0">
                <a:solidFill>
                  <a:srgbClr val="FFFF00"/>
                </a:solidFill>
              </a:rPr>
              <a:t> ‘Do not judge, so that you may not be judged. For with the judgement you make you will be judged. And the measure you give will be the measure you get’ (Matt. 7:1-2).</a:t>
            </a:r>
          </a:p>
        </p:txBody>
      </p:sp>
    </p:spTree>
    <p:extLst>
      <p:ext uri="{BB962C8B-B14F-4D97-AF65-F5344CB8AC3E}">
        <p14:creationId xmlns:p14="http://schemas.microsoft.com/office/powerpoint/2010/main" val="21609985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2">
            <a:extLst>
              <a:ext uri="{FF2B5EF4-FFF2-40B4-BE49-F238E27FC236}">
                <a16:creationId xmlns:a16="http://schemas.microsoft.com/office/drawing/2014/main" id="{5CD81B0E-7300-9D41-B7A6-BD5386D4C3C6}"/>
              </a:ext>
            </a:extLst>
          </p:cNvPr>
          <p:cNvSpPr>
            <a:spLocks noGrp="1" noChangeArrowheads="1"/>
          </p:cNvSpPr>
          <p:nvPr>
            <p:ph type="title"/>
          </p:nvPr>
        </p:nvSpPr>
        <p:spPr/>
        <p:txBody>
          <a:bodyPr/>
          <a:lstStyle/>
          <a:p>
            <a:r>
              <a:rPr lang="en-US" altLang="en-US"/>
              <a:t>d) Parables</a:t>
            </a:r>
          </a:p>
        </p:txBody>
      </p:sp>
      <p:sp>
        <p:nvSpPr>
          <p:cNvPr id="12290" name="Rectangle 3">
            <a:extLst>
              <a:ext uri="{FF2B5EF4-FFF2-40B4-BE49-F238E27FC236}">
                <a16:creationId xmlns:a16="http://schemas.microsoft.com/office/drawing/2014/main" id="{4CB6FE98-CD0B-7647-B13E-8777CD6B0E97}"/>
              </a:ext>
            </a:extLst>
          </p:cNvPr>
          <p:cNvSpPr>
            <a:spLocks noGrp="1" noChangeArrowheads="1"/>
          </p:cNvSpPr>
          <p:nvPr>
            <p:ph idx="1"/>
          </p:nvPr>
        </p:nvSpPr>
        <p:spPr/>
        <p:txBody>
          <a:bodyPr>
            <a:normAutofit lnSpcReduction="10000"/>
          </a:bodyPr>
          <a:lstStyle/>
          <a:p>
            <a:pPr>
              <a:buFont typeface="Wingdings" pitchFamily="2" charset="2"/>
              <a:buNone/>
            </a:pPr>
            <a:r>
              <a:rPr lang="en-US" altLang="en-US" dirty="0"/>
              <a:t>	Most characteristic form of Jesus’ teaching (Greek: </a:t>
            </a:r>
            <a:r>
              <a:rPr lang="en-US" altLang="en-US" i="1" dirty="0" err="1"/>
              <a:t>parabol</a:t>
            </a:r>
            <a:r>
              <a:rPr lang="en-US" altLang="ja-JP" i="1" dirty="0" err="1">
                <a:ea typeface="ＭＳ Ｐゴシック" panose="020B0600070205080204" pitchFamily="34" charset="-128"/>
              </a:rPr>
              <a:t>ê</a:t>
            </a:r>
            <a:r>
              <a:rPr lang="en-US" altLang="ja-JP" dirty="0">
                <a:ea typeface="ＭＳ Ｐゴシック" panose="020B0600070205080204" pitchFamily="34" charset="-128"/>
              </a:rPr>
              <a:t>), involving a comparison or short story drawn from daily life to communicate Jesus’ message about the coming of the kingdom of God.</a:t>
            </a:r>
          </a:p>
          <a:p>
            <a:pPr>
              <a:buFont typeface="Wingdings" pitchFamily="2" charset="2"/>
              <a:buNone/>
            </a:pPr>
            <a:r>
              <a:rPr lang="en-US" altLang="ja-JP" dirty="0">
                <a:ea typeface="ＭＳ Ｐゴシック" panose="020B0600070205080204" pitchFamily="34" charset="-128"/>
              </a:rPr>
              <a:t>	</a:t>
            </a:r>
            <a:r>
              <a:rPr lang="en-US" altLang="ja-JP" dirty="0">
                <a:solidFill>
                  <a:srgbClr val="FFFF00"/>
                </a:solidFill>
                <a:ea typeface="ＭＳ Ｐゴシック" panose="020B0600070205080204" pitchFamily="34" charset="-128"/>
              </a:rPr>
              <a:t>‘The kingdom of heaven is like yeast that a woman took and mixed in with three measures of flour until all of it was leavened…’ (Matt. 13:33).</a:t>
            </a:r>
            <a:endParaRPr lang="en-US" altLang="en-US" dirty="0">
              <a:solidFill>
                <a:srgbClr val="FFFF00"/>
              </a:solidFill>
            </a:endParaRPr>
          </a:p>
        </p:txBody>
      </p:sp>
    </p:spTree>
    <p:extLst>
      <p:ext uri="{BB962C8B-B14F-4D97-AF65-F5344CB8AC3E}">
        <p14:creationId xmlns:p14="http://schemas.microsoft.com/office/powerpoint/2010/main" val="1239009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2">
            <a:extLst>
              <a:ext uri="{FF2B5EF4-FFF2-40B4-BE49-F238E27FC236}">
                <a16:creationId xmlns:a16="http://schemas.microsoft.com/office/drawing/2014/main" id="{54CED097-215F-C341-A00E-E5D1CBAD80AC}"/>
              </a:ext>
            </a:extLst>
          </p:cNvPr>
          <p:cNvSpPr>
            <a:spLocks noGrp="1" noChangeArrowheads="1"/>
          </p:cNvSpPr>
          <p:nvPr>
            <p:ph type="title"/>
          </p:nvPr>
        </p:nvSpPr>
        <p:spPr/>
        <p:txBody>
          <a:bodyPr/>
          <a:lstStyle/>
          <a:p>
            <a:r>
              <a:rPr lang="en-US" altLang="en-US"/>
              <a:t>Function of Oral Transmission</a:t>
            </a:r>
          </a:p>
        </p:txBody>
      </p:sp>
      <p:sp>
        <p:nvSpPr>
          <p:cNvPr id="13314" name="Rectangle 3">
            <a:extLst>
              <a:ext uri="{FF2B5EF4-FFF2-40B4-BE49-F238E27FC236}">
                <a16:creationId xmlns:a16="http://schemas.microsoft.com/office/drawing/2014/main" id="{F2DBE1B5-AAA5-834E-A2DA-07DED9F5FDA5}"/>
              </a:ext>
            </a:extLst>
          </p:cNvPr>
          <p:cNvSpPr>
            <a:spLocks noGrp="1" noChangeArrowheads="1"/>
          </p:cNvSpPr>
          <p:nvPr>
            <p:ph idx="1"/>
          </p:nvPr>
        </p:nvSpPr>
        <p:spPr/>
        <p:txBody>
          <a:bodyPr/>
          <a:lstStyle/>
          <a:p>
            <a:pPr>
              <a:buFont typeface="Wingdings" pitchFamily="2" charset="2"/>
              <a:buNone/>
            </a:pPr>
            <a:r>
              <a:rPr lang="en-US" altLang="en-US"/>
              <a:t>They were preserved, to a certain degree, to meet needs within the life of the Church. This setting or context is known by form critics as the </a:t>
            </a:r>
            <a:r>
              <a:rPr lang="en-US" altLang="en-US" i="1"/>
              <a:t>Sitz im Leben </a:t>
            </a:r>
            <a:r>
              <a:rPr lang="en-US" altLang="en-US"/>
              <a:t>(‘setting in life’). The units could function as instruction, as a resolution of conflict, as a form of moral exhortation, for use in early Christian worship.</a:t>
            </a:r>
          </a:p>
        </p:txBody>
      </p:sp>
    </p:spTree>
    <p:extLst>
      <p:ext uri="{BB962C8B-B14F-4D97-AF65-F5344CB8AC3E}">
        <p14:creationId xmlns:p14="http://schemas.microsoft.com/office/powerpoint/2010/main" val="32181032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2">
            <a:extLst>
              <a:ext uri="{FF2B5EF4-FFF2-40B4-BE49-F238E27FC236}">
                <a16:creationId xmlns:a16="http://schemas.microsoft.com/office/drawing/2014/main" id="{D41A36FA-C26E-104C-A71F-06C4A27D588A}"/>
              </a:ext>
            </a:extLst>
          </p:cNvPr>
          <p:cNvSpPr>
            <a:spLocks noGrp="1" noChangeArrowheads="1"/>
          </p:cNvSpPr>
          <p:nvPr>
            <p:ph type="title"/>
          </p:nvPr>
        </p:nvSpPr>
        <p:spPr/>
        <p:txBody>
          <a:bodyPr/>
          <a:lstStyle/>
          <a:p>
            <a:r>
              <a:rPr lang="en-US" altLang="en-US" sz="3600"/>
              <a:t>Written Compilations of Oral Traditions</a:t>
            </a:r>
            <a:endParaRPr lang="en-US" altLang="en-US"/>
          </a:p>
        </p:txBody>
      </p:sp>
      <p:sp>
        <p:nvSpPr>
          <p:cNvPr id="14338" name="Rectangle 3">
            <a:extLst>
              <a:ext uri="{FF2B5EF4-FFF2-40B4-BE49-F238E27FC236}">
                <a16:creationId xmlns:a16="http://schemas.microsoft.com/office/drawing/2014/main" id="{C0840A4A-3FAD-9240-A645-90EB3D4AFFA3}"/>
              </a:ext>
            </a:extLst>
          </p:cNvPr>
          <p:cNvSpPr>
            <a:spLocks noGrp="1" noChangeArrowheads="1"/>
          </p:cNvSpPr>
          <p:nvPr>
            <p:ph idx="1"/>
          </p:nvPr>
        </p:nvSpPr>
        <p:spPr/>
        <p:txBody>
          <a:bodyPr/>
          <a:lstStyle/>
          <a:p>
            <a:pPr>
              <a:buFont typeface="Wingdings" pitchFamily="2" charset="2"/>
              <a:buNone/>
            </a:pPr>
            <a:r>
              <a:rPr lang="en-US" altLang="en-US"/>
              <a:t>	Written collections of oral units were gathered and written down as </a:t>
            </a:r>
            <a:r>
              <a:rPr lang="en-US" altLang="en-US" i="1"/>
              <a:t>collections </a:t>
            </a:r>
            <a:r>
              <a:rPr lang="en-US" altLang="en-US"/>
              <a:t>of miracles stories, Jesus’ sayings etc.</a:t>
            </a:r>
          </a:p>
          <a:p>
            <a:pPr>
              <a:buFont typeface="Wingdings" pitchFamily="2" charset="2"/>
              <a:buNone/>
            </a:pPr>
            <a:endParaRPr lang="en-US" altLang="en-US"/>
          </a:p>
          <a:p>
            <a:pPr>
              <a:buFont typeface="Wingdings" pitchFamily="2" charset="2"/>
              <a:buNone/>
            </a:pPr>
            <a:r>
              <a:rPr lang="en-US" altLang="en-US"/>
              <a:t>	Gospel of Thomas is a possible example of an early written collection.</a:t>
            </a:r>
          </a:p>
        </p:txBody>
      </p:sp>
    </p:spTree>
    <p:extLst>
      <p:ext uri="{BB962C8B-B14F-4D97-AF65-F5344CB8AC3E}">
        <p14:creationId xmlns:p14="http://schemas.microsoft.com/office/powerpoint/2010/main" val="15411007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a:extLst>
              <a:ext uri="{FF2B5EF4-FFF2-40B4-BE49-F238E27FC236}">
                <a16:creationId xmlns:a16="http://schemas.microsoft.com/office/drawing/2014/main" id="{68A06556-EED6-CB4E-A359-280E252FD19A}"/>
              </a:ext>
            </a:extLst>
          </p:cNvPr>
          <p:cNvSpPr>
            <a:spLocks noGrp="1" noChangeArrowheads="1"/>
          </p:cNvSpPr>
          <p:nvPr>
            <p:ph type="title"/>
          </p:nvPr>
        </p:nvSpPr>
        <p:spPr/>
        <p:txBody>
          <a:bodyPr>
            <a:normAutofit fontScale="90000"/>
          </a:bodyPr>
          <a:lstStyle/>
          <a:p>
            <a:r>
              <a:rPr lang="en-US" altLang="en-US"/>
              <a:t>Formation of the Canonical Gospels</a:t>
            </a:r>
          </a:p>
        </p:txBody>
      </p:sp>
      <p:sp>
        <p:nvSpPr>
          <p:cNvPr id="27651" name="Rectangle 3">
            <a:extLst>
              <a:ext uri="{FF2B5EF4-FFF2-40B4-BE49-F238E27FC236}">
                <a16:creationId xmlns:a16="http://schemas.microsoft.com/office/drawing/2014/main" id="{0701546B-75B6-3743-BA39-836D806BCFB9}"/>
              </a:ext>
            </a:extLst>
          </p:cNvPr>
          <p:cNvSpPr>
            <a:spLocks noGrp="1" noChangeArrowheads="1"/>
          </p:cNvSpPr>
          <p:nvPr>
            <p:ph idx="1"/>
          </p:nvPr>
        </p:nvSpPr>
        <p:spPr>
          <a:xfrm>
            <a:off x="457200" y="2057400"/>
            <a:ext cx="8229600" cy="4114800"/>
          </a:xfrm>
        </p:spPr>
        <p:txBody>
          <a:bodyPr rtlCol="0">
            <a:normAutofit fontScale="70000" lnSpcReduction="20000"/>
          </a:bodyPr>
          <a:lstStyle/>
          <a:p>
            <a:pPr marL="384048" indent="-384048" fontAlgn="auto">
              <a:lnSpc>
                <a:spcPct val="90000"/>
              </a:lnSpc>
              <a:buFont typeface="Wingdings" charset="2"/>
              <a:buNone/>
              <a:defRPr/>
            </a:pPr>
            <a:r>
              <a:rPr lang="en-US" altLang="en-US" sz="2800" dirty="0"/>
              <a:t>	</a:t>
            </a:r>
            <a:r>
              <a:rPr lang="en-US" altLang="en-US" dirty="0"/>
              <a:t>The Gospels brought together primitive gospels (‘proto-gospels’), collections of traditions, other self-contained units.</a:t>
            </a:r>
          </a:p>
          <a:p>
            <a:pPr marL="384048" indent="-384048" fontAlgn="auto">
              <a:lnSpc>
                <a:spcPct val="90000"/>
              </a:lnSpc>
              <a:buFont typeface="Wingdings" charset="2"/>
              <a:buNone/>
              <a:defRPr/>
            </a:pPr>
            <a:r>
              <a:rPr lang="en-US" altLang="en-US" dirty="0"/>
              <a:t>	Some of these traditions (collections) may already have been adapted before they were received by the evangelists.</a:t>
            </a:r>
          </a:p>
          <a:p>
            <a:pPr marL="384048" indent="-384048" fontAlgn="auto">
              <a:lnSpc>
                <a:spcPct val="90000"/>
              </a:lnSpc>
              <a:buFont typeface="Wingdings" charset="2"/>
              <a:buNone/>
              <a:defRPr/>
            </a:pPr>
            <a:r>
              <a:rPr lang="en-US" altLang="en-US" dirty="0"/>
              <a:t>	The evangelists gathered and adapted  the material in their capacity as editors or redactors (the study of their editorial role is known as ‘redaction criticism’ - see handout on this included on Blackboard).</a:t>
            </a:r>
          </a:p>
          <a:p>
            <a:pPr marL="384048" indent="-384048" fontAlgn="auto">
              <a:lnSpc>
                <a:spcPct val="90000"/>
              </a:lnSpc>
              <a:defRPr/>
            </a:pPr>
            <a:r>
              <a:rPr lang="en-US" altLang="en-US" dirty="0"/>
              <a:t>The evangelists decided what material to include and what they should omit.</a:t>
            </a:r>
          </a:p>
          <a:p>
            <a:pPr marL="384048" indent="-384048" fontAlgn="auto">
              <a:lnSpc>
                <a:spcPct val="90000"/>
              </a:lnSpc>
              <a:defRPr/>
            </a:pPr>
            <a:r>
              <a:rPr lang="en-US" altLang="en-US" dirty="0"/>
              <a:t>They also decided on the order of material.</a:t>
            </a:r>
          </a:p>
          <a:p>
            <a:pPr marL="384048" indent="-384048" fontAlgn="auto">
              <a:lnSpc>
                <a:spcPct val="90000"/>
              </a:lnSpc>
              <a:defRPr/>
            </a:pPr>
            <a:r>
              <a:rPr lang="en-US" altLang="en-US" dirty="0"/>
              <a:t>They revised traditions from their sources (written and oral) in order to tie narratives together.</a:t>
            </a:r>
            <a:endParaRPr lang="en-US" altLang="en-US" sz="2800" dirty="0"/>
          </a:p>
        </p:txBody>
      </p:sp>
    </p:spTree>
    <p:extLst>
      <p:ext uri="{BB962C8B-B14F-4D97-AF65-F5344CB8AC3E}">
        <p14:creationId xmlns:p14="http://schemas.microsoft.com/office/powerpoint/2010/main" val="13467030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845</TotalTime>
  <Words>437</Words>
  <Application>Microsoft Macintosh PowerPoint</Application>
  <PresentationFormat>On-screen Show (4:3)</PresentationFormat>
  <Paragraphs>69</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ＭＳ Ｐゴシック</vt:lpstr>
      <vt:lpstr>ヒラギノ角ゴ Pro W3</vt:lpstr>
      <vt:lpstr>Arial</vt:lpstr>
      <vt:lpstr>Calibri</vt:lpstr>
      <vt:lpstr>Wingdings</vt:lpstr>
      <vt:lpstr>Office Theme</vt:lpstr>
      <vt:lpstr>Exploring the Four Gospels</vt:lpstr>
      <vt:lpstr>Gospel as a Mode of Communication</vt:lpstr>
      <vt:lpstr>What are the Gospels?</vt:lpstr>
      <vt:lpstr>Greco-Roman Biographies and the Four Gospels</vt:lpstr>
      <vt:lpstr>Plutarch on “Biography”</vt:lpstr>
      <vt:lpstr>Biographies and Gospels: Differences</vt:lpstr>
      <vt:lpstr>Stages in the Formation of the Gospels</vt:lpstr>
      <vt:lpstr>Form Criticism</vt:lpstr>
      <vt:lpstr>a) Pronouncement Stories</vt:lpstr>
      <vt:lpstr>b) Miracle Stories</vt:lpstr>
      <vt:lpstr>c) Short Sayings without a Framework</vt:lpstr>
      <vt:lpstr>d) Parables</vt:lpstr>
      <vt:lpstr>Function of Oral Transmission</vt:lpstr>
      <vt:lpstr>Written Compilations of Oral Traditions</vt:lpstr>
      <vt:lpstr>Formation of the Canonical Gospels</vt:lpstr>
    </vt:vector>
  </TitlesOfParts>
  <Company/>
  <LinksUpToDate>false</LinksUpToDate>
  <SharedDoc>false</SharedDoc>
  <HyperlinksChanged>false</HyperlinksChanged>
  <AppVersion>16.0011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(HUSK5001)</dc:title>
  <dc:creator>Catrin Williams</dc:creator>
  <cp:lastModifiedBy>Microsoft Office User</cp:lastModifiedBy>
  <cp:revision>99</cp:revision>
  <dcterms:created xsi:type="dcterms:W3CDTF">2015-10-16T14:23:02Z</dcterms:created>
  <dcterms:modified xsi:type="dcterms:W3CDTF">2018-05-16T14:54:12Z</dcterms:modified>
</cp:coreProperties>
</file>