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5"/>
  </p:notesMasterIdLst>
  <p:handoutMasterIdLst>
    <p:handoutMasterId r:id="rId16"/>
  </p:handoutMasterIdLst>
  <p:sldIdLst>
    <p:sldId id="256" r:id="rId5"/>
    <p:sldId id="286" r:id="rId6"/>
    <p:sldId id="260" r:id="rId7"/>
    <p:sldId id="258" r:id="rId8"/>
    <p:sldId id="261" r:id="rId9"/>
    <p:sldId id="262" r:id="rId10"/>
    <p:sldId id="283" r:id="rId11"/>
    <p:sldId id="264" r:id="rId12"/>
    <p:sldId id="266"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3394" autoAdjust="0"/>
  </p:normalViewPr>
  <p:slideViewPr>
    <p:cSldViewPr snapToGrid="0">
      <p:cViewPr varScale="1">
        <p:scale>
          <a:sx n="61" d="100"/>
          <a:sy n="61" d="100"/>
        </p:scale>
        <p:origin x="1098" y="66"/>
      </p:cViewPr>
      <p:guideLst>
        <p:guide orient="horz" pos="2160"/>
        <p:guide pos="3840"/>
      </p:guideLst>
    </p:cSldViewPr>
  </p:slideViewPr>
  <p:notesTextViewPr>
    <p:cViewPr>
      <p:scale>
        <a:sx n="1" d="1"/>
        <a:sy n="1" d="1"/>
      </p:scale>
      <p:origin x="0" y="-948"/>
    </p:cViewPr>
  </p:notesTextViewPr>
  <p:notesViewPr>
    <p:cSldViewPr snapToGrid="0">
      <p:cViewPr varScale="1">
        <p:scale>
          <a:sx n="84" d="100"/>
          <a:sy n="84" d="100"/>
        </p:scale>
        <p:origin x="382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5F8540-BFAE-411C-A1BD-CB98E4DE2D2B}"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09B72FE7-7232-4981-91D7-0B65074E0A76}">
      <dgm:prSet phldrT="[Text]"/>
      <dgm:spPr/>
      <dgm:t>
        <a:bodyPr/>
        <a:lstStyle/>
        <a:p>
          <a:r>
            <a:rPr lang="en-US" b="1" dirty="0" smtClean="0"/>
            <a:t>Employee branding</a:t>
          </a:r>
          <a:endParaRPr lang="en-US" dirty="0"/>
        </a:p>
      </dgm:t>
    </dgm:pt>
    <dgm:pt modelId="{F2DB3371-0FB5-4049-98F9-07ECDA0BE552}" type="parTrans" cxnId="{59AFE263-C7C4-4DD2-A64C-DD1AB912BE88}">
      <dgm:prSet/>
      <dgm:spPr/>
      <dgm:t>
        <a:bodyPr/>
        <a:lstStyle/>
        <a:p>
          <a:endParaRPr lang="en-US"/>
        </a:p>
      </dgm:t>
    </dgm:pt>
    <dgm:pt modelId="{58B31010-26EC-4DE8-8046-B5523CD893FA}" type="sibTrans" cxnId="{59AFE263-C7C4-4DD2-A64C-DD1AB912BE88}">
      <dgm:prSet/>
      <dgm:spPr/>
      <dgm:t>
        <a:bodyPr/>
        <a:lstStyle/>
        <a:p>
          <a:endParaRPr lang="en-US"/>
        </a:p>
      </dgm:t>
    </dgm:pt>
    <dgm:pt modelId="{67A68EB2-2A43-4227-B360-FAE02ECC3EEA}">
      <dgm:prSet phldrT="[Text]"/>
      <dgm:spPr/>
      <dgm:t>
        <a:bodyPr/>
        <a:lstStyle/>
        <a:p>
          <a:r>
            <a:rPr lang="en-US" b="1" dirty="0" smtClean="0"/>
            <a:t>Recruitment marketing </a:t>
          </a:r>
          <a:endParaRPr lang="en-US" dirty="0"/>
        </a:p>
      </dgm:t>
    </dgm:pt>
    <dgm:pt modelId="{B2D79C32-EC33-4134-B330-251FE5ADB491}" type="parTrans" cxnId="{83FBC4E5-DA79-48D9-88AC-FF58D3E34D82}">
      <dgm:prSet/>
      <dgm:spPr/>
      <dgm:t>
        <a:bodyPr/>
        <a:lstStyle/>
        <a:p>
          <a:endParaRPr lang="en-US"/>
        </a:p>
      </dgm:t>
    </dgm:pt>
    <dgm:pt modelId="{9B0D56A5-6AD8-403E-9B4D-D058164504FE}" type="sibTrans" cxnId="{83FBC4E5-DA79-48D9-88AC-FF58D3E34D82}">
      <dgm:prSet/>
      <dgm:spPr/>
      <dgm:t>
        <a:bodyPr/>
        <a:lstStyle/>
        <a:p>
          <a:endParaRPr lang="en-US"/>
        </a:p>
      </dgm:t>
    </dgm:pt>
    <dgm:pt modelId="{D10CBD03-7CD9-4162-B101-F87F666EA433}">
      <dgm:prSet phldrT="[Text]"/>
      <dgm:spPr/>
      <dgm:t>
        <a:bodyPr/>
        <a:lstStyle/>
        <a:p>
          <a:r>
            <a:rPr lang="en-US" b="1" dirty="0" smtClean="0"/>
            <a:t>Campaigns</a:t>
          </a:r>
          <a:endParaRPr lang="en-US" dirty="0"/>
        </a:p>
      </dgm:t>
    </dgm:pt>
    <dgm:pt modelId="{CBFF9F39-9FBD-4D31-AA9C-828F6A002325}" type="parTrans" cxnId="{037B7573-99FD-49F0-A9C7-462B5DC03FFA}">
      <dgm:prSet/>
      <dgm:spPr/>
      <dgm:t>
        <a:bodyPr/>
        <a:lstStyle/>
        <a:p>
          <a:endParaRPr lang="en-US"/>
        </a:p>
      </dgm:t>
    </dgm:pt>
    <dgm:pt modelId="{36587E57-A9C3-46AC-88B5-0ABB8729F274}" type="sibTrans" cxnId="{037B7573-99FD-49F0-A9C7-462B5DC03FFA}">
      <dgm:prSet/>
      <dgm:spPr/>
      <dgm:t>
        <a:bodyPr/>
        <a:lstStyle/>
        <a:p>
          <a:endParaRPr lang="en-US"/>
        </a:p>
      </dgm:t>
    </dgm:pt>
    <dgm:pt modelId="{CC22C073-834F-4DC3-B894-C7AB9DA5E727}">
      <dgm:prSet phldrT="[Text]"/>
      <dgm:spPr/>
      <dgm:t>
        <a:bodyPr/>
        <a:lstStyle/>
        <a:p>
          <a:r>
            <a:rPr lang="en-US" b="1" dirty="0" smtClean="0"/>
            <a:t>Concentrate on retaining</a:t>
          </a:r>
          <a:endParaRPr lang="en-US" dirty="0"/>
        </a:p>
      </dgm:t>
    </dgm:pt>
    <dgm:pt modelId="{44C13701-76FE-4FD7-8B41-1A9B025FDC07}" type="parTrans" cxnId="{6199132D-0D84-49DA-96A4-F36AD22F5B9E}">
      <dgm:prSet/>
      <dgm:spPr/>
      <dgm:t>
        <a:bodyPr/>
        <a:lstStyle/>
        <a:p>
          <a:endParaRPr lang="en-US"/>
        </a:p>
      </dgm:t>
    </dgm:pt>
    <dgm:pt modelId="{6CCCA430-ECEE-4540-8377-528A340D1557}" type="sibTrans" cxnId="{6199132D-0D84-49DA-96A4-F36AD22F5B9E}">
      <dgm:prSet/>
      <dgm:spPr/>
      <dgm:t>
        <a:bodyPr/>
        <a:lstStyle/>
        <a:p>
          <a:endParaRPr lang="en-US"/>
        </a:p>
      </dgm:t>
    </dgm:pt>
    <dgm:pt modelId="{3FD307DD-C4CE-490E-AF9A-CE532F102746}">
      <dgm:prSet phldrT="[Text]"/>
      <dgm:spPr/>
      <dgm:t>
        <a:bodyPr/>
        <a:lstStyle/>
        <a:p>
          <a:r>
            <a:rPr lang="en-US" b="1" dirty="0" smtClean="0"/>
            <a:t>Focus on acquisition</a:t>
          </a:r>
          <a:endParaRPr lang="en-US" dirty="0"/>
        </a:p>
      </dgm:t>
    </dgm:pt>
    <dgm:pt modelId="{9FF2F05D-D84A-41A1-9CE8-40B19661B845}" type="parTrans" cxnId="{494FCE0E-37D1-49CA-89C5-99B6315F9F5A}">
      <dgm:prSet/>
      <dgm:spPr/>
      <dgm:t>
        <a:bodyPr/>
        <a:lstStyle/>
        <a:p>
          <a:endParaRPr lang="en-US"/>
        </a:p>
      </dgm:t>
    </dgm:pt>
    <dgm:pt modelId="{05B9D704-7663-4216-82E2-52C226D5B679}" type="sibTrans" cxnId="{494FCE0E-37D1-49CA-89C5-99B6315F9F5A}">
      <dgm:prSet/>
      <dgm:spPr/>
      <dgm:t>
        <a:bodyPr/>
        <a:lstStyle/>
        <a:p>
          <a:endParaRPr lang="en-US"/>
        </a:p>
      </dgm:t>
    </dgm:pt>
    <dgm:pt modelId="{AEA1080E-6557-4961-8F54-38C8BD6A5E7B}">
      <dgm:prSet phldrT="[Text]"/>
      <dgm:spPr/>
      <dgm:t>
        <a:bodyPr/>
        <a:lstStyle/>
        <a:p>
          <a:r>
            <a:rPr lang="en-US" b="1" dirty="0" smtClean="0"/>
            <a:t>Retain new hires</a:t>
          </a:r>
          <a:endParaRPr lang="en-US" dirty="0"/>
        </a:p>
      </dgm:t>
    </dgm:pt>
    <dgm:pt modelId="{8A171789-5BA6-4A0F-B184-2828BCD40D7E}" type="parTrans" cxnId="{4DF4F3CF-B036-4BE1-9B7F-5E750BA3DF7E}">
      <dgm:prSet/>
      <dgm:spPr/>
      <dgm:t>
        <a:bodyPr/>
        <a:lstStyle/>
        <a:p>
          <a:endParaRPr lang="en-US"/>
        </a:p>
      </dgm:t>
    </dgm:pt>
    <dgm:pt modelId="{1C53C230-4FA8-4010-B43F-4C57136DEC99}" type="sibTrans" cxnId="{4DF4F3CF-B036-4BE1-9B7F-5E750BA3DF7E}">
      <dgm:prSet/>
      <dgm:spPr/>
      <dgm:t>
        <a:bodyPr/>
        <a:lstStyle/>
        <a:p>
          <a:endParaRPr lang="en-US"/>
        </a:p>
      </dgm:t>
    </dgm:pt>
    <dgm:pt modelId="{F2573C89-3811-461E-B0D9-73C17E3512E7}">
      <dgm:prSet phldrT="[Text]"/>
      <dgm:spPr/>
      <dgm:t>
        <a:bodyPr/>
        <a:lstStyle/>
        <a:p>
          <a:r>
            <a:rPr lang="en-US" b="1" dirty="0" smtClean="0"/>
            <a:t>Hiring team</a:t>
          </a:r>
          <a:endParaRPr lang="en-US" dirty="0"/>
        </a:p>
      </dgm:t>
    </dgm:pt>
    <dgm:pt modelId="{DFD2D4E8-B5C1-47F9-9D6A-62FD3EEE8309}" type="parTrans" cxnId="{37C77A2C-0A24-4625-BA13-8C3146219438}">
      <dgm:prSet/>
      <dgm:spPr/>
      <dgm:t>
        <a:bodyPr/>
        <a:lstStyle/>
        <a:p>
          <a:endParaRPr lang="en-US"/>
        </a:p>
      </dgm:t>
    </dgm:pt>
    <dgm:pt modelId="{6B0BA0B1-CB5A-442A-8694-BA3F70C345E2}" type="sibTrans" cxnId="{37C77A2C-0A24-4625-BA13-8C3146219438}">
      <dgm:prSet/>
      <dgm:spPr/>
      <dgm:t>
        <a:bodyPr/>
        <a:lstStyle/>
        <a:p>
          <a:endParaRPr lang="en-US"/>
        </a:p>
      </dgm:t>
    </dgm:pt>
    <dgm:pt modelId="{EDE0831C-BB74-4972-84D0-28D3759C49D5}">
      <dgm:prSet phldrT="[Text]"/>
      <dgm:spPr/>
      <dgm:t>
        <a:bodyPr/>
        <a:lstStyle/>
        <a:p>
          <a:r>
            <a:rPr lang="en-US" b="1" dirty="0" smtClean="0"/>
            <a:t>Hiring experts on staff </a:t>
          </a:r>
          <a:endParaRPr lang="en-US" b="1" dirty="0"/>
        </a:p>
      </dgm:t>
    </dgm:pt>
    <dgm:pt modelId="{9D1B6DC2-3082-4E0F-A303-BB31B22D361D}" type="parTrans" cxnId="{F667C4E7-068C-4889-8366-F65DC83DA16E}">
      <dgm:prSet/>
      <dgm:spPr/>
      <dgm:t>
        <a:bodyPr/>
        <a:lstStyle/>
        <a:p>
          <a:endParaRPr lang="en-US"/>
        </a:p>
      </dgm:t>
    </dgm:pt>
    <dgm:pt modelId="{4E64B592-A594-431F-9D6F-31420295CA75}" type="sibTrans" cxnId="{F667C4E7-068C-4889-8366-F65DC83DA16E}">
      <dgm:prSet/>
      <dgm:spPr/>
      <dgm:t>
        <a:bodyPr/>
        <a:lstStyle/>
        <a:p>
          <a:endParaRPr lang="en-US"/>
        </a:p>
      </dgm:t>
    </dgm:pt>
    <dgm:pt modelId="{00C7293A-078C-44BD-88F1-41689E126A16}">
      <dgm:prSet phldrT="[Text]"/>
      <dgm:spPr/>
      <dgm:t>
        <a:bodyPr/>
        <a:lstStyle/>
        <a:p>
          <a:r>
            <a:rPr lang="en-US" b="1" dirty="0" smtClean="0"/>
            <a:t>Attract diverse workforce</a:t>
          </a:r>
          <a:endParaRPr lang="en-US" b="1" dirty="0"/>
        </a:p>
      </dgm:t>
    </dgm:pt>
    <dgm:pt modelId="{F017AF88-FAD0-4347-A4AB-250FB76ED6B9}" type="parTrans" cxnId="{EF788C27-5064-45F9-9860-5E51ED23C6F6}">
      <dgm:prSet/>
      <dgm:spPr/>
      <dgm:t>
        <a:bodyPr/>
        <a:lstStyle/>
        <a:p>
          <a:endParaRPr lang="en-US"/>
        </a:p>
      </dgm:t>
    </dgm:pt>
    <dgm:pt modelId="{C348998B-2D9B-4F13-93AA-4248D568701B}" type="sibTrans" cxnId="{EF788C27-5064-45F9-9860-5E51ED23C6F6}">
      <dgm:prSet/>
      <dgm:spPr/>
      <dgm:t>
        <a:bodyPr/>
        <a:lstStyle/>
        <a:p>
          <a:endParaRPr lang="en-US"/>
        </a:p>
      </dgm:t>
    </dgm:pt>
    <dgm:pt modelId="{9E0507D1-B9E2-4FAD-881B-50ED26999BB8}" type="pres">
      <dgm:prSet presAssocID="{475F8540-BFAE-411C-A1BD-CB98E4DE2D2B}" presName="Name0" presStyleCnt="0">
        <dgm:presLayoutVars>
          <dgm:dir/>
          <dgm:animLvl val="lvl"/>
          <dgm:resizeHandles val="exact"/>
        </dgm:presLayoutVars>
      </dgm:prSet>
      <dgm:spPr/>
      <dgm:t>
        <a:bodyPr/>
        <a:lstStyle/>
        <a:p>
          <a:endParaRPr lang="en-US"/>
        </a:p>
      </dgm:t>
    </dgm:pt>
    <dgm:pt modelId="{064B0D92-8991-427F-9477-2C56A4F45962}" type="pres">
      <dgm:prSet presAssocID="{09B72FE7-7232-4981-91D7-0B65074E0A76}" presName="composite" presStyleCnt="0"/>
      <dgm:spPr/>
    </dgm:pt>
    <dgm:pt modelId="{E85F2940-F076-4E41-A445-937CB173A91A}" type="pres">
      <dgm:prSet presAssocID="{09B72FE7-7232-4981-91D7-0B65074E0A76}" presName="parTx" presStyleLbl="alignNode1" presStyleIdx="0" presStyleCnt="3">
        <dgm:presLayoutVars>
          <dgm:chMax val="0"/>
          <dgm:chPref val="0"/>
          <dgm:bulletEnabled val="1"/>
        </dgm:presLayoutVars>
      </dgm:prSet>
      <dgm:spPr/>
      <dgm:t>
        <a:bodyPr/>
        <a:lstStyle/>
        <a:p>
          <a:endParaRPr lang="en-US"/>
        </a:p>
      </dgm:t>
    </dgm:pt>
    <dgm:pt modelId="{D6A46DFB-6B93-42DA-98A9-655391EEBD2A}" type="pres">
      <dgm:prSet presAssocID="{09B72FE7-7232-4981-91D7-0B65074E0A76}" presName="desTx" presStyleLbl="alignAccFollowNode1" presStyleIdx="0" presStyleCnt="3">
        <dgm:presLayoutVars>
          <dgm:bulletEnabled val="1"/>
        </dgm:presLayoutVars>
      </dgm:prSet>
      <dgm:spPr/>
      <dgm:t>
        <a:bodyPr/>
        <a:lstStyle/>
        <a:p>
          <a:endParaRPr lang="en-US"/>
        </a:p>
      </dgm:t>
    </dgm:pt>
    <dgm:pt modelId="{2A043B56-4F08-4432-A46F-A51A8FD97836}" type="pres">
      <dgm:prSet presAssocID="{58B31010-26EC-4DE8-8046-B5523CD893FA}" presName="space" presStyleCnt="0"/>
      <dgm:spPr/>
    </dgm:pt>
    <dgm:pt modelId="{5E47D4B6-B359-4BFD-884D-B5E982D5D0C0}" type="pres">
      <dgm:prSet presAssocID="{CC22C073-834F-4DC3-B894-C7AB9DA5E727}" presName="composite" presStyleCnt="0"/>
      <dgm:spPr/>
    </dgm:pt>
    <dgm:pt modelId="{CC0AEA77-874E-4235-AE27-7D9FA2E7ABFE}" type="pres">
      <dgm:prSet presAssocID="{CC22C073-834F-4DC3-B894-C7AB9DA5E727}" presName="parTx" presStyleLbl="alignNode1" presStyleIdx="1" presStyleCnt="3">
        <dgm:presLayoutVars>
          <dgm:chMax val="0"/>
          <dgm:chPref val="0"/>
          <dgm:bulletEnabled val="1"/>
        </dgm:presLayoutVars>
      </dgm:prSet>
      <dgm:spPr/>
      <dgm:t>
        <a:bodyPr/>
        <a:lstStyle/>
        <a:p>
          <a:endParaRPr lang="en-US"/>
        </a:p>
      </dgm:t>
    </dgm:pt>
    <dgm:pt modelId="{3E6943EB-B4E2-46CF-A92F-D6AC0B305A8F}" type="pres">
      <dgm:prSet presAssocID="{CC22C073-834F-4DC3-B894-C7AB9DA5E727}" presName="desTx" presStyleLbl="alignAccFollowNode1" presStyleIdx="1" presStyleCnt="3">
        <dgm:presLayoutVars>
          <dgm:bulletEnabled val="1"/>
        </dgm:presLayoutVars>
      </dgm:prSet>
      <dgm:spPr/>
      <dgm:t>
        <a:bodyPr/>
        <a:lstStyle/>
        <a:p>
          <a:endParaRPr lang="en-US"/>
        </a:p>
      </dgm:t>
    </dgm:pt>
    <dgm:pt modelId="{CA4AE254-D062-46B8-9F8B-8635BB541933}" type="pres">
      <dgm:prSet presAssocID="{6CCCA430-ECEE-4540-8377-528A340D1557}" presName="space" presStyleCnt="0"/>
      <dgm:spPr/>
    </dgm:pt>
    <dgm:pt modelId="{D40A2171-2228-4840-8947-887AF8C2AAF3}" type="pres">
      <dgm:prSet presAssocID="{F2573C89-3811-461E-B0D9-73C17E3512E7}" presName="composite" presStyleCnt="0"/>
      <dgm:spPr/>
    </dgm:pt>
    <dgm:pt modelId="{D5D1A56F-EB2F-477E-9066-15A59EAAC6C1}" type="pres">
      <dgm:prSet presAssocID="{F2573C89-3811-461E-B0D9-73C17E3512E7}" presName="parTx" presStyleLbl="alignNode1" presStyleIdx="2" presStyleCnt="3">
        <dgm:presLayoutVars>
          <dgm:chMax val="0"/>
          <dgm:chPref val="0"/>
          <dgm:bulletEnabled val="1"/>
        </dgm:presLayoutVars>
      </dgm:prSet>
      <dgm:spPr/>
      <dgm:t>
        <a:bodyPr/>
        <a:lstStyle/>
        <a:p>
          <a:endParaRPr lang="en-US"/>
        </a:p>
      </dgm:t>
    </dgm:pt>
    <dgm:pt modelId="{D8F3A603-72C8-4DFE-B5F7-9BD61EB70F31}" type="pres">
      <dgm:prSet presAssocID="{F2573C89-3811-461E-B0D9-73C17E3512E7}" presName="desTx" presStyleLbl="alignAccFollowNode1" presStyleIdx="2" presStyleCnt="3">
        <dgm:presLayoutVars>
          <dgm:bulletEnabled val="1"/>
        </dgm:presLayoutVars>
      </dgm:prSet>
      <dgm:spPr/>
      <dgm:t>
        <a:bodyPr/>
        <a:lstStyle/>
        <a:p>
          <a:endParaRPr lang="en-US"/>
        </a:p>
      </dgm:t>
    </dgm:pt>
  </dgm:ptLst>
  <dgm:cxnLst>
    <dgm:cxn modelId="{F667C4E7-068C-4889-8366-F65DC83DA16E}" srcId="{F2573C89-3811-461E-B0D9-73C17E3512E7}" destId="{EDE0831C-BB74-4972-84D0-28D3759C49D5}" srcOrd="0" destOrd="0" parTransId="{9D1B6DC2-3082-4E0F-A303-BB31B22D361D}" sibTransId="{4E64B592-A594-431F-9D6F-31420295CA75}"/>
    <dgm:cxn modelId="{EF788C27-5064-45F9-9860-5E51ED23C6F6}" srcId="{F2573C89-3811-461E-B0D9-73C17E3512E7}" destId="{00C7293A-078C-44BD-88F1-41689E126A16}" srcOrd="1" destOrd="0" parTransId="{F017AF88-FAD0-4347-A4AB-250FB76ED6B9}" sibTransId="{C348998B-2D9B-4F13-93AA-4248D568701B}"/>
    <dgm:cxn modelId="{037B7573-99FD-49F0-A9C7-462B5DC03FFA}" srcId="{09B72FE7-7232-4981-91D7-0B65074E0A76}" destId="{D10CBD03-7CD9-4162-B101-F87F666EA433}" srcOrd="1" destOrd="0" parTransId="{CBFF9F39-9FBD-4D31-AA9C-828F6A002325}" sibTransId="{36587E57-A9C3-46AC-88B5-0ABB8729F274}"/>
    <dgm:cxn modelId="{D665DBCC-39F8-4002-8152-E967FC1BFCE2}" type="presOf" srcId="{AEA1080E-6557-4961-8F54-38C8BD6A5E7B}" destId="{3E6943EB-B4E2-46CF-A92F-D6AC0B305A8F}" srcOrd="0" destOrd="1" presId="urn:microsoft.com/office/officeart/2005/8/layout/hList1"/>
    <dgm:cxn modelId="{83FBC4E5-DA79-48D9-88AC-FF58D3E34D82}" srcId="{09B72FE7-7232-4981-91D7-0B65074E0A76}" destId="{67A68EB2-2A43-4227-B360-FAE02ECC3EEA}" srcOrd="0" destOrd="0" parTransId="{B2D79C32-EC33-4134-B330-251FE5ADB491}" sibTransId="{9B0D56A5-6AD8-403E-9B4D-D058164504FE}"/>
    <dgm:cxn modelId="{E6F29E7B-1F85-4524-AD8D-8072CABA99F3}" type="presOf" srcId="{CC22C073-834F-4DC3-B894-C7AB9DA5E727}" destId="{CC0AEA77-874E-4235-AE27-7D9FA2E7ABFE}" srcOrd="0" destOrd="0" presId="urn:microsoft.com/office/officeart/2005/8/layout/hList1"/>
    <dgm:cxn modelId="{385EF793-FF95-4D0F-8CA5-210376DEDBBC}" type="presOf" srcId="{D10CBD03-7CD9-4162-B101-F87F666EA433}" destId="{D6A46DFB-6B93-42DA-98A9-655391EEBD2A}" srcOrd="0" destOrd="1" presId="urn:microsoft.com/office/officeart/2005/8/layout/hList1"/>
    <dgm:cxn modelId="{6199132D-0D84-49DA-96A4-F36AD22F5B9E}" srcId="{475F8540-BFAE-411C-A1BD-CB98E4DE2D2B}" destId="{CC22C073-834F-4DC3-B894-C7AB9DA5E727}" srcOrd="1" destOrd="0" parTransId="{44C13701-76FE-4FD7-8B41-1A9B025FDC07}" sibTransId="{6CCCA430-ECEE-4540-8377-528A340D1557}"/>
    <dgm:cxn modelId="{B1E8B385-68A5-4735-A367-5F07934D5D48}" type="presOf" srcId="{09B72FE7-7232-4981-91D7-0B65074E0A76}" destId="{E85F2940-F076-4E41-A445-937CB173A91A}" srcOrd="0" destOrd="0" presId="urn:microsoft.com/office/officeart/2005/8/layout/hList1"/>
    <dgm:cxn modelId="{728C1F86-EF18-454E-BAB8-8D618CAF5B61}" type="presOf" srcId="{475F8540-BFAE-411C-A1BD-CB98E4DE2D2B}" destId="{9E0507D1-B9E2-4FAD-881B-50ED26999BB8}" srcOrd="0" destOrd="0" presId="urn:microsoft.com/office/officeart/2005/8/layout/hList1"/>
    <dgm:cxn modelId="{494FCE0E-37D1-49CA-89C5-99B6315F9F5A}" srcId="{CC22C073-834F-4DC3-B894-C7AB9DA5E727}" destId="{3FD307DD-C4CE-490E-AF9A-CE532F102746}" srcOrd="0" destOrd="0" parTransId="{9FF2F05D-D84A-41A1-9CE8-40B19661B845}" sibTransId="{05B9D704-7663-4216-82E2-52C226D5B679}"/>
    <dgm:cxn modelId="{59AFE263-C7C4-4DD2-A64C-DD1AB912BE88}" srcId="{475F8540-BFAE-411C-A1BD-CB98E4DE2D2B}" destId="{09B72FE7-7232-4981-91D7-0B65074E0A76}" srcOrd="0" destOrd="0" parTransId="{F2DB3371-0FB5-4049-98F9-07ECDA0BE552}" sibTransId="{58B31010-26EC-4DE8-8046-B5523CD893FA}"/>
    <dgm:cxn modelId="{8370F885-7EE8-4106-89CC-4EAAAEC938BA}" type="presOf" srcId="{EDE0831C-BB74-4972-84D0-28D3759C49D5}" destId="{D8F3A603-72C8-4DFE-B5F7-9BD61EB70F31}" srcOrd="0" destOrd="0" presId="urn:microsoft.com/office/officeart/2005/8/layout/hList1"/>
    <dgm:cxn modelId="{37C77A2C-0A24-4625-BA13-8C3146219438}" srcId="{475F8540-BFAE-411C-A1BD-CB98E4DE2D2B}" destId="{F2573C89-3811-461E-B0D9-73C17E3512E7}" srcOrd="2" destOrd="0" parTransId="{DFD2D4E8-B5C1-47F9-9D6A-62FD3EEE8309}" sibTransId="{6B0BA0B1-CB5A-442A-8694-BA3F70C345E2}"/>
    <dgm:cxn modelId="{1FE2245A-CA93-4D81-A9F1-DFF9F667C27E}" type="presOf" srcId="{3FD307DD-C4CE-490E-AF9A-CE532F102746}" destId="{3E6943EB-B4E2-46CF-A92F-D6AC0B305A8F}" srcOrd="0" destOrd="0" presId="urn:microsoft.com/office/officeart/2005/8/layout/hList1"/>
    <dgm:cxn modelId="{84DC529B-5762-4C0A-B45F-F67F6EDD52DB}" type="presOf" srcId="{67A68EB2-2A43-4227-B360-FAE02ECC3EEA}" destId="{D6A46DFB-6B93-42DA-98A9-655391EEBD2A}" srcOrd="0" destOrd="0" presId="urn:microsoft.com/office/officeart/2005/8/layout/hList1"/>
    <dgm:cxn modelId="{12231425-06BB-4AF3-B101-5C5E03A6617C}" type="presOf" srcId="{00C7293A-078C-44BD-88F1-41689E126A16}" destId="{D8F3A603-72C8-4DFE-B5F7-9BD61EB70F31}" srcOrd="0" destOrd="1" presId="urn:microsoft.com/office/officeart/2005/8/layout/hList1"/>
    <dgm:cxn modelId="{4DF4F3CF-B036-4BE1-9B7F-5E750BA3DF7E}" srcId="{CC22C073-834F-4DC3-B894-C7AB9DA5E727}" destId="{AEA1080E-6557-4961-8F54-38C8BD6A5E7B}" srcOrd="1" destOrd="0" parTransId="{8A171789-5BA6-4A0F-B184-2828BCD40D7E}" sibTransId="{1C53C230-4FA8-4010-B43F-4C57136DEC99}"/>
    <dgm:cxn modelId="{BDE8D81A-9CB9-4598-8301-5497F739E0B0}" type="presOf" srcId="{F2573C89-3811-461E-B0D9-73C17E3512E7}" destId="{D5D1A56F-EB2F-477E-9066-15A59EAAC6C1}" srcOrd="0" destOrd="0" presId="urn:microsoft.com/office/officeart/2005/8/layout/hList1"/>
    <dgm:cxn modelId="{9AA1E2ED-AC75-40CD-AD4F-C34B6D2C3609}" type="presParOf" srcId="{9E0507D1-B9E2-4FAD-881B-50ED26999BB8}" destId="{064B0D92-8991-427F-9477-2C56A4F45962}" srcOrd="0" destOrd="0" presId="urn:microsoft.com/office/officeart/2005/8/layout/hList1"/>
    <dgm:cxn modelId="{BE859331-6CCB-44B9-A558-3EB54B6BBD7D}" type="presParOf" srcId="{064B0D92-8991-427F-9477-2C56A4F45962}" destId="{E85F2940-F076-4E41-A445-937CB173A91A}" srcOrd="0" destOrd="0" presId="urn:microsoft.com/office/officeart/2005/8/layout/hList1"/>
    <dgm:cxn modelId="{0AE46C1C-440C-4515-9EF0-5D12B675E418}" type="presParOf" srcId="{064B0D92-8991-427F-9477-2C56A4F45962}" destId="{D6A46DFB-6B93-42DA-98A9-655391EEBD2A}" srcOrd="1" destOrd="0" presId="urn:microsoft.com/office/officeart/2005/8/layout/hList1"/>
    <dgm:cxn modelId="{9669F735-6871-4843-BD21-9E57B90AAC0F}" type="presParOf" srcId="{9E0507D1-B9E2-4FAD-881B-50ED26999BB8}" destId="{2A043B56-4F08-4432-A46F-A51A8FD97836}" srcOrd="1" destOrd="0" presId="urn:microsoft.com/office/officeart/2005/8/layout/hList1"/>
    <dgm:cxn modelId="{A82013BC-B380-49D3-80E2-53D3479E8608}" type="presParOf" srcId="{9E0507D1-B9E2-4FAD-881B-50ED26999BB8}" destId="{5E47D4B6-B359-4BFD-884D-B5E982D5D0C0}" srcOrd="2" destOrd="0" presId="urn:microsoft.com/office/officeart/2005/8/layout/hList1"/>
    <dgm:cxn modelId="{4B26A0A7-BC44-4846-8FC9-5FE304EB16D8}" type="presParOf" srcId="{5E47D4B6-B359-4BFD-884D-B5E982D5D0C0}" destId="{CC0AEA77-874E-4235-AE27-7D9FA2E7ABFE}" srcOrd="0" destOrd="0" presId="urn:microsoft.com/office/officeart/2005/8/layout/hList1"/>
    <dgm:cxn modelId="{939A7B0C-E5CB-4B16-8953-2F7B922EADB6}" type="presParOf" srcId="{5E47D4B6-B359-4BFD-884D-B5E982D5D0C0}" destId="{3E6943EB-B4E2-46CF-A92F-D6AC0B305A8F}" srcOrd="1" destOrd="0" presId="urn:microsoft.com/office/officeart/2005/8/layout/hList1"/>
    <dgm:cxn modelId="{36D7B67F-E1BC-4798-9A4D-6C2B35FD5AE7}" type="presParOf" srcId="{9E0507D1-B9E2-4FAD-881B-50ED26999BB8}" destId="{CA4AE254-D062-46B8-9F8B-8635BB541933}" srcOrd="3" destOrd="0" presId="urn:microsoft.com/office/officeart/2005/8/layout/hList1"/>
    <dgm:cxn modelId="{E51F9801-AB66-44CA-A329-7A0528536C41}" type="presParOf" srcId="{9E0507D1-B9E2-4FAD-881B-50ED26999BB8}" destId="{D40A2171-2228-4840-8947-887AF8C2AAF3}" srcOrd="4" destOrd="0" presId="urn:microsoft.com/office/officeart/2005/8/layout/hList1"/>
    <dgm:cxn modelId="{70279651-E5B4-4EDD-A986-FA88A3D0F673}" type="presParOf" srcId="{D40A2171-2228-4840-8947-887AF8C2AAF3}" destId="{D5D1A56F-EB2F-477E-9066-15A59EAAC6C1}" srcOrd="0" destOrd="0" presId="urn:microsoft.com/office/officeart/2005/8/layout/hList1"/>
    <dgm:cxn modelId="{1AE48F3B-085D-4FA9-A1D2-9386A783DBDD}" type="presParOf" srcId="{D40A2171-2228-4840-8947-887AF8C2AAF3}" destId="{D8F3A603-72C8-4DFE-B5F7-9BD61EB70F3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C8597C-2349-4D94-B642-88AC1044B0C2}" type="doc">
      <dgm:prSet loTypeId="urn:microsoft.com/office/officeart/2005/8/layout/target3" loCatId="list" qsTypeId="urn:microsoft.com/office/officeart/2005/8/quickstyle/simple3" qsCatId="simple" csTypeId="urn:microsoft.com/office/officeart/2005/8/colors/colorful1" csCatId="colorful" phldr="1"/>
      <dgm:spPr/>
      <dgm:t>
        <a:bodyPr/>
        <a:lstStyle/>
        <a:p>
          <a:endParaRPr lang="en-US"/>
        </a:p>
      </dgm:t>
    </dgm:pt>
    <dgm:pt modelId="{955D859C-669E-472D-8E6B-5DA8F90D4D5C}">
      <dgm:prSet phldrT="[Text]"/>
      <dgm:spPr/>
      <dgm:t>
        <a:bodyPr/>
        <a:lstStyle/>
        <a:p>
          <a:r>
            <a:rPr lang="en-US" b="1" dirty="0" smtClean="0"/>
            <a:t>Promote internal mobility</a:t>
          </a:r>
          <a:endParaRPr lang="en-US" dirty="0"/>
        </a:p>
      </dgm:t>
    </dgm:pt>
    <dgm:pt modelId="{298A9247-D7AC-463D-BDA0-F0F3299B8C10}" type="parTrans" cxnId="{2606D9EB-A7F1-447B-8A1C-9D1984CB55FA}">
      <dgm:prSet/>
      <dgm:spPr/>
      <dgm:t>
        <a:bodyPr/>
        <a:lstStyle/>
        <a:p>
          <a:endParaRPr lang="en-US"/>
        </a:p>
      </dgm:t>
    </dgm:pt>
    <dgm:pt modelId="{A47FD94D-6C5A-4086-97C2-81BBCA166575}" type="sibTrans" cxnId="{2606D9EB-A7F1-447B-8A1C-9D1984CB55FA}">
      <dgm:prSet/>
      <dgm:spPr/>
      <dgm:t>
        <a:bodyPr/>
        <a:lstStyle/>
        <a:p>
          <a:endParaRPr lang="en-US"/>
        </a:p>
      </dgm:t>
    </dgm:pt>
    <dgm:pt modelId="{DA0835C9-72AF-4021-BB34-BF00EEB47F87}">
      <dgm:prSet phldrT="[Text]"/>
      <dgm:spPr/>
      <dgm:t>
        <a:bodyPr/>
        <a:lstStyle/>
        <a:p>
          <a:r>
            <a:rPr lang="en-US" dirty="0" smtClean="0"/>
            <a:t>Current pool of employees</a:t>
          </a:r>
          <a:endParaRPr lang="en-US" dirty="0"/>
        </a:p>
      </dgm:t>
    </dgm:pt>
    <dgm:pt modelId="{3EB9F57E-133E-47ED-BDCA-0738D630F07D}" type="parTrans" cxnId="{5BFDD412-6D39-4B6B-BD4D-2548AD703980}">
      <dgm:prSet/>
      <dgm:spPr/>
      <dgm:t>
        <a:bodyPr/>
        <a:lstStyle/>
        <a:p>
          <a:endParaRPr lang="en-US"/>
        </a:p>
      </dgm:t>
    </dgm:pt>
    <dgm:pt modelId="{91941B1E-4544-46EF-880E-912243243FB5}" type="sibTrans" cxnId="{5BFDD412-6D39-4B6B-BD4D-2548AD703980}">
      <dgm:prSet/>
      <dgm:spPr/>
      <dgm:t>
        <a:bodyPr/>
        <a:lstStyle/>
        <a:p>
          <a:endParaRPr lang="en-US"/>
        </a:p>
      </dgm:t>
    </dgm:pt>
    <dgm:pt modelId="{B1E3F768-85A4-4AC7-AA25-4DB95043AC83}">
      <dgm:prSet phldrT="[Text]"/>
      <dgm:spPr/>
      <dgm:t>
        <a:bodyPr/>
        <a:lstStyle/>
        <a:p>
          <a:r>
            <a:rPr lang="en-US" dirty="0" smtClean="0"/>
            <a:t>Single out top achievers</a:t>
          </a:r>
          <a:endParaRPr lang="en-US" dirty="0"/>
        </a:p>
      </dgm:t>
    </dgm:pt>
    <dgm:pt modelId="{A6544611-8B37-41C6-8F45-7607333CD265}" type="parTrans" cxnId="{2E63CAF4-13B8-4785-8E7D-DCBCE34873F8}">
      <dgm:prSet/>
      <dgm:spPr/>
      <dgm:t>
        <a:bodyPr/>
        <a:lstStyle/>
        <a:p>
          <a:endParaRPr lang="en-US"/>
        </a:p>
      </dgm:t>
    </dgm:pt>
    <dgm:pt modelId="{73402C0D-73FF-499E-A372-108D814C4DC5}" type="sibTrans" cxnId="{2E63CAF4-13B8-4785-8E7D-DCBCE34873F8}">
      <dgm:prSet/>
      <dgm:spPr/>
      <dgm:t>
        <a:bodyPr/>
        <a:lstStyle/>
        <a:p>
          <a:endParaRPr lang="en-US"/>
        </a:p>
      </dgm:t>
    </dgm:pt>
    <dgm:pt modelId="{68E86B51-75C6-4862-8627-327ADB321EE3}">
      <dgm:prSet phldrT="[Text]"/>
      <dgm:spPr/>
      <dgm:t>
        <a:bodyPr/>
        <a:lstStyle/>
        <a:p>
          <a:r>
            <a:rPr lang="en-US" b="1" dirty="0" smtClean="0"/>
            <a:t>Improve experience</a:t>
          </a:r>
          <a:endParaRPr lang="en-US" dirty="0"/>
        </a:p>
      </dgm:t>
    </dgm:pt>
    <dgm:pt modelId="{8FFC423B-F804-4D3B-9293-F47831DE2C0C}" type="parTrans" cxnId="{7C614B82-3243-4AC9-A0B8-883DB0E795A6}">
      <dgm:prSet/>
      <dgm:spPr/>
      <dgm:t>
        <a:bodyPr/>
        <a:lstStyle/>
        <a:p>
          <a:endParaRPr lang="en-US"/>
        </a:p>
      </dgm:t>
    </dgm:pt>
    <dgm:pt modelId="{7F248B91-2B61-4654-AFA6-9B32F3A5BD13}" type="sibTrans" cxnId="{7C614B82-3243-4AC9-A0B8-883DB0E795A6}">
      <dgm:prSet/>
      <dgm:spPr/>
      <dgm:t>
        <a:bodyPr/>
        <a:lstStyle/>
        <a:p>
          <a:endParaRPr lang="en-US"/>
        </a:p>
      </dgm:t>
    </dgm:pt>
    <dgm:pt modelId="{82649787-9EDD-4CDA-B942-5588686AE72E}">
      <dgm:prSet phldrT="[Text]"/>
      <dgm:spPr/>
      <dgm:t>
        <a:bodyPr/>
        <a:lstStyle/>
        <a:p>
          <a:r>
            <a:rPr lang="en-US" dirty="0" smtClean="0"/>
            <a:t>Enhance candidate interaction process with company</a:t>
          </a:r>
          <a:endParaRPr lang="en-US" dirty="0"/>
        </a:p>
      </dgm:t>
    </dgm:pt>
    <dgm:pt modelId="{4426C938-5404-48F5-A4A7-D0F9553F86EA}" type="parTrans" cxnId="{113BAE24-7042-485E-8AD2-4C3F950B6A81}">
      <dgm:prSet/>
      <dgm:spPr/>
      <dgm:t>
        <a:bodyPr/>
        <a:lstStyle/>
        <a:p>
          <a:endParaRPr lang="en-US"/>
        </a:p>
      </dgm:t>
    </dgm:pt>
    <dgm:pt modelId="{EE8AA67A-1738-43CC-A305-713451F8B30F}" type="sibTrans" cxnId="{113BAE24-7042-485E-8AD2-4C3F950B6A81}">
      <dgm:prSet/>
      <dgm:spPr/>
      <dgm:t>
        <a:bodyPr/>
        <a:lstStyle/>
        <a:p>
          <a:endParaRPr lang="en-US"/>
        </a:p>
      </dgm:t>
    </dgm:pt>
    <dgm:pt modelId="{9EFA791C-D5B8-4635-81FC-E389343138B3}">
      <dgm:prSet phldrT="[Text]"/>
      <dgm:spPr/>
      <dgm:t>
        <a:bodyPr/>
        <a:lstStyle/>
        <a:p>
          <a:r>
            <a:rPr lang="en-US" dirty="0" smtClean="0"/>
            <a:t>Overall impression of the applicants </a:t>
          </a:r>
          <a:endParaRPr lang="en-US" dirty="0"/>
        </a:p>
      </dgm:t>
    </dgm:pt>
    <dgm:pt modelId="{76D45B03-A6D9-4BDD-A7DD-BD775D2B192B}" type="parTrans" cxnId="{ECEAA8D9-8849-492F-9201-423794DAD892}">
      <dgm:prSet/>
      <dgm:spPr/>
      <dgm:t>
        <a:bodyPr/>
        <a:lstStyle/>
        <a:p>
          <a:endParaRPr lang="en-US"/>
        </a:p>
      </dgm:t>
    </dgm:pt>
    <dgm:pt modelId="{A910BFC9-02EA-4B4D-A657-DA28366DD677}" type="sibTrans" cxnId="{ECEAA8D9-8849-492F-9201-423794DAD892}">
      <dgm:prSet/>
      <dgm:spPr/>
      <dgm:t>
        <a:bodyPr/>
        <a:lstStyle/>
        <a:p>
          <a:endParaRPr lang="en-US"/>
        </a:p>
      </dgm:t>
    </dgm:pt>
    <dgm:pt modelId="{157E3DEF-A830-415B-A134-4AEF55145628}">
      <dgm:prSet phldrT="[Text]"/>
      <dgm:spPr/>
      <dgm:t>
        <a:bodyPr/>
        <a:lstStyle/>
        <a:p>
          <a:r>
            <a:rPr lang="en-US" b="1" dirty="0" smtClean="0"/>
            <a:t>Hire the competitors best employees</a:t>
          </a:r>
          <a:endParaRPr lang="en-US" dirty="0"/>
        </a:p>
      </dgm:t>
    </dgm:pt>
    <dgm:pt modelId="{A2EEBAA1-DC60-408F-91BF-E54B63A158E8}" type="parTrans" cxnId="{A5045E64-F431-4C49-A0F8-B56CD922AB38}">
      <dgm:prSet/>
      <dgm:spPr/>
      <dgm:t>
        <a:bodyPr/>
        <a:lstStyle/>
        <a:p>
          <a:endParaRPr lang="en-US"/>
        </a:p>
      </dgm:t>
    </dgm:pt>
    <dgm:pt modelId="{D3168BA9-8C0D-401F-AF32-8D7DAF80ACBE}" type="sibTrans" cxnId="{A5045E64-F431-4C49-A0F8-B56CD922AB38}">
      <dgm:prSet/>
      <dgm:spPr/>
      <dgm:t>
        <a:bodyPr/>
        <a:lstStyle/>
        <a:p>
          <a:endParaRPr lang="en-US"/>
        </a:p>
      </dgm:t>
    </dgm:pt>
    <dgm:pt modelId="{9F615D98-D87C-435D-BEEC-FEF7D7671E48}">
      <dgm:prSet phldrT="[Text]"/>
      <dgm:spPr/>
      <dgm:t>
        <a:bodyPr/>
        <a:lstStyle/>
        <a:p>
          <a:r>
            <a:rPr lang="en-US" dirty="0" smtClean="0"/>
            <a:t>Save restaurant in the dire of circumstances</a:t>
          </a:r>
          <a:endParaRPr lang="en-US" dirty="0"/>
        </a:p>
      </dgm:t>
    </dgm:pt>
    <dgm:pt modelId="{4B88E920-FB27-4ECF-A19D-FA47A91320FD}" type="parTrans" cxnId="{87F40015-FB94-4158-94F0-5FF92A013A35}">
      <dgm:prSet/>
      <dgm:spPr/>
      <dgm:t>
        <a:bodyPr/>
        <a:lstStyle/>
        <a:p>
          <a:endParaRPr lang="en-US"/>
        </a:p>
      </dgm:t>
    </dgm:pt>
    <dgm:pt modelId="{CCD9FEA1-384C-4028-B751-2CB7DB225484}" type="sibTrans" cxnId="{87F40015-FB94-4158-94F0-5FF92A013A35}">
      <dgm:prSet/>
      <dgm:spPr/>
      <dgm:t>
        <a:bodyPr/>
        <a:lstStyle/>
        <a:p>
          <a:endParaRPr lang="en-US"/>
        </a:p>
      </dgm:t>
    </dgm:pt>
    <dgm:pt modelId="{D0512757-A735-41D2-88D9-996C3C0E21A7}">
      <dgm:prSet phldrT="[Text]"/>
      <dgm:spPr/>
      <dgm:t>
        <a:bodyPr/>
        <a:lstStyle/>
        <a:p>
          <a:r>
            <a:rPr lang="en-US" dirty="0" smtClean="0"/>
            <a:t>Poaching top personnel from their rivals</a:t>
          </a:r>
          <a:endParaRPr lang="en-US" dirty="0"/>
        </a:p>
      </dgm:t>
    </dgm:pt>
    <dgm:pt modelId="{803BF6D8-1505-47F7-8F9C-BD3470ECBA74}" type="parTrans" cxnId="{B8695825-358F-4BB2-A860-A38E80425A18}">
      <dgm:prSet/>
      <dgm:spPr/>
      <dgm:t>
        <a:bodyPr/>
        <a:lstStyle/>
        <a:p>
          <a:endParaRPr lang="en-US"/>
        </a:p>
      </dgm:t>
    </dgm:pt>
    <dgm:pt modelId="{6E9E15F0-5AD6-4853-8C26-E9D5826BBBE4}" type="sibTrans" cxnId="{B8695825-358F-4BB2-A860-A38E80425A18}">
      <dgm:prSet/>
      <dgm:spPr/>
      <dgm:t>
        <a:bodyPr/>
        <a:lstStyle/>
        <a:p>
          <a:endParaRPr lang="en-US"/>
        </a:p>
      </dgm:t>
    </dgm:pt>
    <dgm:pt modelId="{9A0CA835-2E6A-486A-BCF3-1623017B0F12}" type="pres">
      <dgm:prSet presAssocID="{F8C8597C-2349-4D94-B642-88AC1044B0C2}" presName="Name0" presStyleCnt="0">
        <dgm:presLayoutVars>
          <dgm:chMax val="7"/>
          <dgm:dir/>
          <dgm:animLvl val="lvl"/>
          <dgm:resizeHandles val="exact"/>
        </dgm:presLayoutVars>
      </dgm:prSet>
      <dgm:spPr/>
      <dgm:t>
        <a:bodyPr/>
        <a:lstStyle/>
        <a:p>
          <a:endParaRPr lang="en-US"/>
        </a:p>
      </dgm:t>
    </dgm:pt>
    <dgm:pt modelId="{75CE3D14-3830-46C0-8978-946F08DB4118}" type="pres">
      <dgm:prSet presAssocID="{955D859C-669E-472D-8E6B-5DA8F90D4D5C}" presName="circle1" presStyleLbl="node1" presStyleIdx="0" presStyleCnt="3"/>
      <dgm:spPr/>
    </dgm:pt>
    <dgm:pt modelId="{6331416F-3C23-4D0D-A247-3838DDAABC2C}" type="pres">
      <dgm:prSet presAssocID="{955D859C-669E-472D-8E6B-5DA8F90D4D5C}" presName="space" presStyleCnt="0"/>
      <dgm:spPr/>
    </dgm:pt>
    <dgm:pt modelId="{5DAF7ADD-24AA-4DE5-8B28-B7B83E9788EC}" type="pres">
      <dgm:prSet presAssocID="{955D859C-669E-472D-8E6B-5DA8F90D4D5C}" presName="rect1" presStyleLbl="alignAcc1" presStyleIdx="0" presStyleCnt="3" custScaleX="142857" custScaleY="117804"/>
      <dgm:spPr/>
      <dgm:t>
        <a:bodyPr/>
        <a:lstStyle/>
        <a:p>
          <a:endParaRPr lang="en-US"/>
        </a:p>
      </dgm:t>
    </dgm:pt>
    <dgm:pt modelId="{15E33616-5679-429C-A750-E31B4843B76A}" type="pres">
      <dgm:prSet presAssocID="{68E86B51-75C6-4862-8627-327ADB321EE3}" presName="vertSpace2" presStyleLbl="node1" presStyleIdx="0" presStyleCnt="3"/>
      <dgm:spPr/>
    </dgm:pt>
    <dgm:pt modelId="{66DD8AD7-085A-4797-962D-1CCF7693AF28}" type="pres">
      <dgm:prSet presAssocID="{68E86B51-75C6-4862-8627-327ADB321EE3}" presName="circle2" presStyleLbl="node1" presStyleIdx="1" presStyleCnt="3"/>
      <dgm:spPr/>
    </dgm:pt>
    <dgm:pt modelId="{D6FDBF24-9445-4F03-8093-A2CE8E764BE5}" type="pres">
      <dgm:prSet presAssocID="{68E86B51-75C6-4862-8627-327ADB321EE3}" presName="rect2" presStyleLbl="alignAcc1" presStyleIdx="1" presStyleCnt="3" custScaleX="142611" custScaleY="89890"/>
      <dgm:spPr/>
      <dgm:t>
        <a:bodyPr/>
        <a:lstStyle/>
        <a:p>
          <a:endParaRPr lang="en-US"/>
        </a:p>
      </dgm:t>
    </dgm:pt>
    <dgm:pt modelId="{27F82D75-608D-456A-96BD-3D2C7E0D0FD2}" type="pres">
      <dgm:prSet presAssocID="{157E3DEF-A830-415B-A134-4AEF55145628}" presName="vertSpace3" presStyleLbl="node1" presStyleIdx="1" presStyleCnt="3"/>
      <dgm:spPr/>
    </dgm:pt>
    <dgm:pt modelId="{051B5430-7200-4DCB-B710-852802D71126}" type="pres">
      <dgm:prSet presAssocID="{157E3DEF-A830-415B-A134-4AEF55145628}" presName="circle3" presStyleLbl="node1" presStyleIdx="2" presStyleCnt="3"/>
      <dgm:spPr/>
    </dgm:pt>
    <dgm:pt modelId="{D36D8F68-F5CA-48A9-BA3B-4C175D7C798B}" type="pres">
      <dgm:prSet presAssocID="{157E3DEF-A830-415B-A134-4AEF55145628}" presName="rect3" presStyleLbl="alignAcc1" presStyleIdx="2" presStyleCnt="3" custScaleX="141503" custScaleY="102449"/>
      <dgm:spPr/>
      <dgm:t>
        <a:bodyPr/>
        <a:lstStyle/>
        <a:p>
          <a:endParaRPr lang="en-US"/>
        </a:p>
      </dgm:t>
    </dgm:pt>
    <dgm:pt modelId="{7CB65653-0D54-43FA-ADBE-BFFAB77CF808}" type="pres">
      <dgm:prSet presAssocID="{955D859C-669E-472D-8E6B-5DA8F90D4D5C}" presName="rect1ParTx" presStyleLbl="alignAcc1" presStyleIdx="2" presStyleCnt="3">
        <dgm:presLayoutVars>
          <dgm:chMax val="1"/>
          <dgm:bulletEnabled val="1"/>
        </dgm:presLayoutVars>
      </dgm:prSet>
      <dgm:spPr/>
      <dgm:t>
        <a:bodyPr/>
        <a:lstStyle/>
        <a:p>
          <a:endParaRPr lang="en-US"/>
        </a:p>
      </dgm:t>
    </dgm:pt>
    <dgm:pt modelId="{781BED79-47AF-49FC-92BE-956D950DFA6C}" type="pres">
      <dgm:prSet presAssocID="{955D859C-669E-472D-8E6B-5DA8F90D4D5C}" presName="rect1ChTx" presStyleLbl="alignAcc1" presStyleIdx="2" presStyleCnt="3" custScaleX="114778">
        <dgm:presLayoutVars>
          <dgm:bulletEnabled val="1"/>
        </dgm:presLayoutVars>
      </dgm:prSet>
      <dgm:spPr/>
      <dgm:t>
        <a:bodyPr/>
        <a:lstStyle/>
        <a:p>
          <a:endParaRPr lang="en-US"/>
        </a:p>
      </dgm:t>
    </dgm:pt>
    <dgm:pt modelId="{AE02C256-4B02-454B-9B9F-41B946849BD3}" type="pres">
      <dgm:prSet presAssocID="{68E86B51-75C6-4862-8627-327ADB321EE3}" presName="rect2ParTx" presStyleLbl="alignAcc1" presStyleIdx="2" presStyleCnt="3">
        <dgm:presLayoutVars>
          <dgm:chMax val="1"/>
          <dgm:bulletEnabled val="1"/>
        </dgm:presLayoutVars>
      </dgm:prSet>
      <dgm:spPr/>
      <dgm:t>
        <a:bodyPr/>
        <a:lstStyle/>
        <a:p>
          <a:endParaRPr lang="en-US"/>
        </a:p>
      </dgm:t>
    </dgm:pt>
    <dgm:pt modelId="{3EC73A9B-494A-4088-95C3-5A10D82CCE32}" type="pres">
      <dgm:prSet presAssocID="{68E86B51-75C6-4862-8627-327ADB321EE3}" presName="rect2ChTx" presStyleLbl="alignAcc1" presStyleIdx="2" presStyleCnt="3" custScaleX="118103">
        <dgm:presLayoutVars>
          <dgm:bulletEnabled val="1"/>
        </dgm:presLayoutVars>
      </dgm:prSet>
      <dgm:spPr/>
      <dgm:t>
        <a:bodyPr/>
        <a:lstStyle/>
        <a:p>
          <a:endParaRPr lang="en-US"/>
        </a:p>
      </dgm:t>
    </dgm:pt>
    <dgm:pt modelId="{2860F721-0DAF-4E55-977B-27C97EA9FA7A}" type="pres">
      <dgm:prSet presAssocID="{157E3DEF-A830-415B-A134-4AEF55145628}" presName="rect3ParTx" presStyleLbl="alignAcc1" presStyleIdx="2" presStyleCnt="3">
        <dgm:presLayoutVars>
          <dgm:chMax val="1"/>
          <dgm:bulletEnabled val="1"/>
        </dgm:presLayoutVars>
      </dgm:prSet>
      <dgm:spPr/>
      <dgm:t>
        <a:bodyPr/>
        <a:lstStyle/>
        <a:p>
          <a:endParaRPr lang="en-US"/>
        </a:p>
      </dgm:t>
    </dgm:pt>
    <dgm:pt modelId="{D2AF2212-931B-4FAD-96DE-8AF1FE3DCD6E}" type="pres">
      <dgm:prSet presAssocID="{157E3DEF-A830-415B-A134-4AEF55145628}" presName="rect3ChTx" presStyleLbl="alignAcc1" presStyleIdx="2" presStyleCnt="3" custScaleX="118103">
        <dgm:presLayoutVars>
          <dgm:bulletEnabled val="1"/>
        </dgm:presLayoutVars>
      </dgm:prSet>
      <dgm:spPr/>
      <dgm:t>
        <a:bodyPr/>
        <a:lstStyle/>
        <a:p>
          <a:endParaRPr lang="en-US"/>
        </a:p>
      </dgm:t>
    </dgm:pt>
  </dgm:ptLst>
  <dgm:cxnLst>
    <dgm:cxn modelId="{3A0E658B-550D-4F31-A55D-9398A0C05097}" type="presOf" srcId="{157E3DEF-A830-415B-A134-4AEF55145628}" destId="{2860F721-0DAF-4E55-977B-27C97EA9FA7A}" srcOrd="1" destOrd="0" presId="urn:microsoft.com/office/officeart/2005/8/layout/target3"/>
    <dgm:cxn modelId="{87F40015-FB94-4158-94F0-5FF92A013A35}" srcId="{157E3DEF-A830-415B-A134-4AEF55145628}" destId="{9F615D98-D87C-435D-BEEC-FEF7D7671E48}" srcOrd="0" destOrd="0" parTransId="{4B88E920-FB27-4ECF-A19D-FA47A91320FD}" sibTransId="{CCD9FEA1-384C-4028-B751-2CB7DB225484}"/>
    <dgm:cxn modelId="{113BAE24-7042-485E-8AD2-4C3F950B6A81}" srcId="{68E86B51-75C6-4862-8627-327ADB321EE3}" destId="{82649787-9EDD-4CDA-B942-5588686AE72E}" srcOrd="0" destOrd="0" parTransId="{4426C938-5404-48F5-A4A7-D0F9553F86EA}" sibTransId="{EE8AA67A-1738-43CC-A305-713451F8B30F}"/>
    <dgm:cxn modelId="{ECEAA8D9-8849-492F-9201-423794DAD892}" srcId="{68E86B51-75C6-4862-8627-327ADB321EE3}" destId="{9EFA791C-D5B8-4635-81FC-E389343138B3}" srcOrd="1" destOrd="0" parTransId="{76D45B03-A6D9-4BDD-A7DD-BD775D2B192B}" sibTransId="{A910BFC9-02EA-4B4D-A657-DA28366DD677}"/>
    <dgm:cxn modelId="{66D0C702-15E9-477D-8B36-48D281654B6E}" type="presOf" srcId="{DA0835C9-72AF-4021-BB34-BF00EEB47F87}" destId="{781BED79-47AF-49FC-92BE-956D950DFA6C}" srcOrd="0" destOrd="0" presId="urn:microsoft.com/office/officeart/2005/8/layout/target3"/>
    <dgm:cxn modelId="{5BFDD412-6D39-4B6B-BD4D-2548AD703980}" srcId="{955D859C-669E-472D-8E6B-5DA8F90D4D5C}" destId="{DA0835C9-72AF-4021-BB34-BF00EEB47F87}" srcOrd="0" destOrd="0" parTransId="{3EB9F57E-133E-47ED-BDCA-0738D630F07D}" sibTransId="{91941B1E-4544-46EF-880E-912243243FB5}"/>
    <dgm:cxn modelId="{CDC251DE-4CBD-46A0-8E83-F4A6D9354B75}" type="presOf" srcId="{955D859C-669E-472D-8E6B-5DA8F90D4D5C}" destId="{7CB65653-0D54-43FA-ADBE-BFFAB77CF808}" srcOrd="1" destOrd="0" presId="urn:microsoft.com/office/officeart/2005/8/layout/target3"/>
    <dgm:cxn modelId="{B8695825-358F-4BB2-A860-A38E80425A18}" srcId="{157E3DEF-A830-415B-A134-4AEF55145628}" destId="{D0512757-A735-41D2-88D9-996C3C0E21A7}" srcOrd="1" destOrd="0" parTransId="{803BF6D8-1505-47F7-8F9C-BD3470ECBA74}" sibTransId="{6E9E15F0-5AD6-4853-8C26-E9D5826BBBE4}"/>
    <dgm:cxn modelId="{E534C663-03B0-401E-A3CF-21DFFB72E234}" type="presOf" srcId="{9EFA791C-D5B8-4635-81FC-E389343138B3}" destId="{3EC73A9B-494A-4088-95C3-5A10D82CCE32}" srcOrd="0" destOrd="1" presId="urn:microsoft.com/office/officeart/2005/8/layout/target3"/>
    <dgm:cxn modelId="{C723F5EC-4434-41BD-A595-CB2B1CA5B616}" type="presOf" srcId="{68E86B51-75C6-4862-8627-327ADB321EE3}" destId="{AE02C256-4B02-454B-9B9F-41B946849BD3}" srcOrd="1" destOrd="0" presId="urn:microsoft.com/office/officeart/2005/8/layout/target3"/>
    <dgm:cxn modelId="{84F88B0C-514E-4405-AA15-7A9F3C6D0C70}" type="presOf" srcId="{82649787-9EDD-4CDA-B942-5588686AE72E}" destId="{3EC73A9B-494A-4088-95C3-5A10D82CCE32}" srcOrd="0" destOrd="0" presId="urn:microsoft.com/office/officeart/2005/8/layout/target3"/>
    <dgm:cxn modelId="{7E8D388E-B7A6-45E3-B503-AA7AE48DCE1D}" type="presOf" srcId="{F8C8597C-2349-4D94-B642-88AC1044B0C2}" destId="{9A0CA835-2E6A-486A-BCF3-1623017B0F12}" srcOrd="0" destOrd="0" presId="urn:microsoft.com/office/officeart/2005/8/layout/target3"/>
    <dgm:cxn modelId="{7C614B82-3243-4AC9-A0B8-883DB0E795A6}" srcId="{F8C8597C-2349-4D94-B642-88AC1044B0C2}" destId="{68E86B51-75C6-4862-8627-327ADB321EE3}" srcOrd="1" destOrd="0" parTransId="{8FFC423B-F804-4D3B-9293-F47831DE2C0C}" sibTransId="{7F248B91-2B61-4654-AFA6-9B32F3A5BD13}"/>
    <dgm:cxn modelId="{1CCA3133-DFD0-42E0-A0EE-6DEAF06CFB98}" type="presOf" srcId="{D0512757-A735-41D2-88D9-996C3C0E21A7}" destId="{D2AF2212-931B-4FAD-96DE-8AF1FE3DCD6E}" srcOrd="0" destOrd="1" presId="urn:microsoft.com/office/officeart/2005/8/layout/target3"/>
    <dgm:cxn modelId="{11EA70B1-D1AB-46DC-898F-A06F2C5BC5F9}" type="presOf" srcId="{68E86B51-75C6-4862-8627-327ADB321EE3}" destId="{D6FDBF24-9445-4F03-8093-A2CE8E764BE5}" srcOrd="0" destOrd="0" presId="urn:microsoft.com/office/officeart/2005/8/layout/target3"/>
    <dgm:cxn modelId="{0DF48DFC-90F4-4620-8886-77B2789A0C4B}" type="presOf" srcId="{9F615D98-D87C-435D-BEEC-FEF7D7671E48}" destId="{D2AF2212-931B-4FAD-96DE-8AF1FE3DCD6E}" srcOrd="0" destOrd="0" presId="urn:microsoft.com/office/officeart/2005/8/layout/target3"/>
    <dgm:cxn modelId="{15DAE0F4-2345-411B-825E-D467FB4D327E}" type="presOf" srcId="{955D859C-669E-472D-8E6B-5DA8F90D4D5C}" destId="{5DAF7ADD-24AA-4DE5-8B28-B7B83E9788EC}" srcOrd="0" destOrd="0" presId="urn:microsoft.com/office/officeart/2005/8/layout/target3"/>
    <dgm:cxn modelId="{A5045E64-F431-4C49-A0F8-B56CD922AB38}" srcId="{F8C8597C-2349-4D94-B642-88AC1044B0C2}" destId="{157E3DEF-A830-415B-A134-4AEF55145628}" srcOrd="2" destOrd="0" parTransId="{A2EEBAA1-DC60-408F-91BF-E54B63A158E8}" sibTransId="{D3168BA9-8C0D-401F-AF32-8D7DAF80ACBE}"/>
    <dgm:cxn modelId="{2606D9EB-A7F1-447B-8A1C-9D1984CB55FA}" srcId="{F8C8597C-2349-4D94-B642-88AC1044B0C2}" destId="{955D859C-669E-472D-8E6B-5DA8F90D4D5C}" srcOrd="0" destOrd="0" parTransId="{298A9247-D7AC-463D-BDA0-F0F3299B8C10}" sibTransId="{A47FD94D-6C5A-4086-97C2-81BBCA166575}"/>
    <dgm:cxn modelId="{A5B42CA8-5393-4193-B6FC-3F4584B175AD}" type="presOf" srcId="{157E3DEF-A830-415B-A134-4AEF55145628}" destId="{D36D8F68-F5CA-48A9-BA3B-4C175D7C798B}" srcOrd="0" destOrd="0" presId="urn:microsoft.com/office/officeart/2005/8/layout/target3"/>
    <dgm:cxn modelId="{2E63CAF4-13B8-4785-8E7D-DCBCE34873F8}" srcId="{955D859C-669E-472D-8E6B-5DA8F90D4D5C}" destId="{B1E3F768-85A4-4AC7-AA25-4DB95043AC83}" srcOrd="1" destOrd="0" parTransId="{A6544611-8B37-41C6-8F45-7607333CD265}" sibTransId="{73402C0D-73FF-499E-A372-108D814C4DC5}"/>
    <dgm:cxn modelId="{4F648619-B719-4D45-8DA9-C883267C2E68}" type="presOf" srcId="{B1E3F768-85A4-4AC7-AA25-4DB95043AC83}" destId="{781BED79-47AF-49FC-92BE-956D950DFA6C}" srcOrd="0" destOrd="1" presId="urn:microsoft.com/office/officeart/2005/8/layout/target3"/>
    <dgm:cxn modelId="{CED04B1F-6789-435C-A038-E2CC9540659D}" type="presParOf" srcId="{9A0CA835-2E6A-486A-BCF3-1623017B0F12}" destId="{75CE3D14-3830-46C0-8978-946F08DB4118}" srcOrd="0" destOrd="0" presId="urn:microsoft.com/office/officeart/2005/8/layout/target3"/>
    <dgm:cxn modelId="{2B03359B-DC83-469D-9DA9-EE34E84811E1}" type="presParOf" srcId="{9A0CA835-2E6A-486A-BCF3-1623017B0F12}" destId="{6331416F-3C23-4D0D-A247-3838DDAABC2C}" srcOrd="1" destOrd="0" presId="urn:microsoft.com/office/officeart/2005/8/layout/target3"/>
    <dgm:cxn modelId="{CA9E86C5-0990-4A82-AEA9-4840B35BDF4A}" type="presParOf" srcId="{9A0CA835-2E6A-486A-BCF3-1623017B0F12}" destId="{5DAF7ADD-24AA-4DE5-8B28-B7B83E9788EC}" srcOrd="2" destOrd="0" presId="urn:microsoft.com/office/officeart/2005/8/layout/target3"/>
    <dgm:cxn modelId="{158CE519-7A45-4121-AE6E-EFA46609593B}" type="presParOf" srcId="{9A0CA835-2E6A-486A-BCF3-1623017B0F12}" destId="{15E33616-5679-429C-A750-E31B4843B76A}" srcOrd="3" destOrd="0" presId="urn:microsoft.com/office/officeart/2005/8/layout/target3"/>
    <dgm:cxn modelId="{71715997-B7C1-4351-A655-63E955A0A22D}" type="presParOf" srcId="{9A0CA835-2E6A-486A-BCF3-1623017B0F12}" destId="{66DD8AD7-085A-4797-962D-1CCF7693AF28}" srcOrd="4" destOrd="0" presId="urn:microsoft.com/office/officeart/2005/8/layout/target3"/>
    <dgm:cxn modelId="{11C963AA-0EAB-4970-B823-CB1B04EE2B11}" type="presParOf" srcId="{9A0CA835-2E6A-486A-BCF3-1623017B0F12}" destId="{D6FDBF24-9445-4F03-8093-A2CE8E764BE5}" srcOrd="5" destOrd="0" presId="urn:microsoft.com/office/officeart/2005/8/layout/target3"/>
    <dgm:cxn modelId="{9BF96E8F-5F4B-4433-826F-16AE5118B025}" type="presParOf" srcId="{9A0CA835-2E6A-486A-BCF3-1623017B0F12}" destId="{27F82D75-608D-456A-96BD-3D2C7E0D0FD2}" srcOrd="6" destOrd="0" presId="urn:microsoft.com/office/officeart/2005/8/layout/target3"/>
    <dgm:cxn modelId="{63810D99-8244-4573-9D8B-A69DA716E9A9}" type="presParOf" srcId="{9A0CA835-2E6A-486A-BCF3-1623017B0F12}" destId="{051B5430-7200-4DCB-B710-852802D71126}" srcOrd="7" destOrd="0" presId="urn:microsoft.com/office/officeart/2005/8/layout/target3"/>
    <dgm:cxn modelId="{CFE1A435-2954-4A3A-8822-6762B603344C}" type="presParOf" srcId="{9A0CA835-2E6A-486A-BCF3-1623017B0F12}" destId="{D36D8F68-F5CA-48A9-BA3B-4C175D7C798B}" srcOrd="8" destOrd="0" presId="urn:microsoft.com/office/officeart/2005/8/layout/target3"/>
    <dgm:cxn modelId="{817E8B04-C146-435E-9641-75781E499DE9}" type="presParOf" srcId="{9A0CA835-2E6A-486A-BCF3-1623017B0F12}" destId="{7CB65653-0D54-43FA-ADBE-BFFAB77CF808}" srcOrd="9" destOrd="0" presId="urn:microsoft.com/office/officeart/2005/8/layout/target3"/>
    <dgm:cxn modelId="{6EFA8047-3DAD-4829-80E9-1CC0E32457FE}" type="presParOf" srcId="{9A0CA835-2E6A-486A-BCF3-1623017B0F12}" destId="{781BED79-47AF-49FC-92BE-956D950DFA6C}" srcOrd="10" destOrd="0" presId="urn:microsoft.com/office/officeart/2005/8/layout/target3"/>
    <dgm:cxn modelId="{9D0684D5-B0D9-4314-A111-139BDA04C1C1}" type="presParOf" srcId="{9A0CA835-2E6A-486A-BCF3-1623017B0F12}" destId="{AE02C256-4B02-454B-9B9F-41B946849BD3}" srcOrd="11" destOrd="0" presId="urn:microsoft.com/office/officeart/2005/8/layout/target3"/>
    <dgm:cxn modelId="{753571B5-1BA5-4514-A5D8-1A6E67930135}" type="presParOf" srcId="{9A0CA835-2E6A-486A-BCF3-1623017B0F12}" destId="{3EC73A9B-494A-4088-95C3-5A10D82CCE32}" srcOrd="12" destOrd="0" presId="urn:microsoft.com/office/officeart/2005/8/layout/target3"/>
    <dgm:cxn modelId="{48F78FC0-86ED-45E8-BAA6-78991A7ADF55}" type="presParOf" srcId="{9A0CA835-2E6A-486A-BCF3-1623017B0F12}" destId="{2860F721-0DAF-4E55-977B-27C97EA9FA7A}" srcOrd="13" destOrd="0" presId="urn:microsoft.com/office/officeart/2005/8/layout/target3"/>
    <dgm:cxn modelId="{0424BE89-7ACB-4701-B54F-4A2FDE3CF231}" type="presParOf" srcId="{9A0CA835-2E6A-486A-BCF3-1623017B0F12}" destId="{D2AF2212-931B-4FAD-96DE-8AF1FE3DCD6E}" srcOrd="14"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EC888F-F20E-48DC-A17B-7B4A0FCD9B87}" type="doc">
      <dgm:prSet loTypeId="urn:microsoft.com/office/officeart/2005/8/layout/vList6" loCatId="list" qsTypeId="urn:microsoft.com/office/officeart/2005/8/quickstyle/simple3" qsCatId="simple" csTypeId="urn:microsoft.com/office/officeart/2005/8/colors/accent2_2" csCatId="accent2" phldr="1"/>
      <dgm:spPr/>
      <dgm:t>
        <a:bodyPr/>
        <a:lstStyle/>
        <a:p>
          <a:endParaRPr lang="en-US"/>
        </a:p>
      </dgm:t>
    </dgm:pt>
    <dgm:pt modelId="{ECEA955B-AD6E-4301-A703-ADE97F750CBA}">
      <dgm:prSet phldrT="[Text]"/>
      <dgm:spPr/>
      <dgm:t>
        <a:bodyPr/>
        <a:lstStyle/>
        <a:p>
          <a:r>
            <a:rPr lang="en-US" b="1" dirty="0" smtClean="0"/>
            <a:t>Bonus</a:t>
          </a:r>
          <a:endParaRPr lang="en-US" dirty="0"/>
        </a:p>
      </dgm:t>
    </dgm:pt>
    <dgm:pt modelId="{B55472DF-FB74-4D37-9A67-74981744C596}" type="parTrans" cxnId="{4E34A3C8-DF61-4937-A7F8-8B9A257F317B}">
      <dgm:prSet/>
      <dgm:spPr/>
      <dgm:t>
        <a:bodyPr/>
        <a:lstStyle/>
        <a:p>
          <a:endParaRPr lang="en-US"/>
        </a:p>
      </dgm:t>
    </dgm:pt>
    <dgm:pt modelId="{5490FF97-7FC6-4C60-AD69-5621574528BD}" type="sibTrans" cxnId="{4E34A3C8-DF61-4937-A7F8-8B9A257F317B}">
      <dgm:prSet/>
      <dgm:spPr/>
      <dgm:t>
        <a:bodyPr/>
        <a:lstStyle/>
        <a:p>
          <a:endParaRPr lang="en-US"/>
        </a:p>
      </dgm:t>
    </dgm:pt>
    <dgm:pt modelId="{1ACA7154-9A83-419E-8460-A958B7021121}">
      <dgm:prSet phldrT="[Text]"/>
      <dgm:spPr/>
      <dgm:t>
        <a:bodyPr/>
        <a:lstStyle/>
        <a:p>
          <a:r>
            <a:rPr lang="en-US" dirty="0" smtClean="0"/>
            <a:t>Serve as an incentive</a:t>
          </a:r>
          <a:endParaRPr lang="en-US" dirty="0"/>
        </a:p>
      </dgm:t>
    </dgm:pt>
    <dgm:pt modelId="{19EDD92B-A91F-43BB-AD18-880CF05337CF}" type="parTrans" cxnId="{580D7187-AC45-45BB-B708-FD002FE99731}">
      <dgm:prSet/>
      <dgm:spPr/>
      <dgm:t>
        <a:bodyPr/>
        <a:lstStyle/>
        <a:p>
          <a:endParaRPr lang="en-US"/>
        </a:p>
      </dgm:t>
    </dgm:pt>
    <dgm:pt modelId="{C2358140-6B7D-49E6-83BB-2B50FECAFD31}" type="sibTrans" cxnId="{580D7187-AC45-45BB-B708-FD002FE99731}">
      <dgm:prSet/>
      <dgm:spPr/>
      <dgm:t>
        <a:bodyPr/>
        <a:lstStyle/>
        <a:p>
          <a:endParaRPr lang="en-US"/>
        </a:p>
      </dgm:t>
    </dgm:pt>
    <dgm:pt modelId="{629DF66D-7713-49DA-A10E-84D791E0BCD6}">
      <dgm:prSet phldrT="[Text]"/>
      <dgm:spPr/>
      <dgm:t>
        <a:bodyPr/>
        <a:lstStyle/>
        <a:p>
          <a:r>
            <a:rPr lang="en-US" dirty="0" smtClean="0"/>
            <a:t>Encouraged by the unexpected award</a:t>
          </a:r>
          <a:endParaRPr lang="en-US" dirty="0"/>
        </a:p>
      </dgm:t>
    </dgm:pt>
    <dgm:pt modelId="{BC6CD69F-3AC9-4FD2-B9D6-ACDAEEF7E0F2}" type="parTrans" cxnId="{4D263150-B55F-4F84-85BE-087F218D320A}">
      <dgm:prSet/>
      <dgm:spPr/>
      <dgm:t>
        <a:bodyPr/>
        <a:lstStyle/>
        <a:p>
          <a:endParaRPr lang="en-US"/>
        </a:p>
      </dgm:t>
    </dgm:pt>
    <dgm:pt modelId="{0B0F49D9-DE14-4200-8361-757CB9208B7C}" type="sibTrans" cxnId="{4D263150-B55F-4F84-85BE-087F218D320A}">
      <dgm:prSet/>
      <dgm:spPr/>
      <dgm:t>
        <a:bodyPr/>
        <a:lstStyle/>
        <a:p>
          <a:endParaRPr lang="en-US"/>
        </a:p>
      </dgm:t>
    </dgm:pt>
    <dgm:pt modelId="{5ECBBAEF-FF10-4414-B719-360EC2FDC8B7}">
      <dgm:prSet phldrT="[Text]"/>
      <dgm:spPr/>
      <dgm:t>
        <a:bodyPr/>
        <a:lstStyle/>
        <a:p>
          <a:r>
            <a:rPr lang="en-US" b="1" dirty="0" smtClean="0"/>
            <a:t>Bonus for Longevity</a:t>
          </a:r>
          <a:endParaRPr lang="en-US" dirty="0"/>
        </a:p>
      </dgm:t>
    </dgm:pt>
    <dgm:pt modelId="{6EECBE4A-56EB-4BED-8277-A13C0562DDE8}" type="parTrans" cxnId="{830FC614-6D46-414B-AAF5-107FFE66B496}">
      <dgm:prSet/>
      <dgm:spPr/>
      <dgm:t>
        <a:bodyPr/>
        <a:lstStyle/>
        <a:p>
          <a:endParaRPr lang="en-US"/>
        </a:p>
      </dgm:t>
    </dgm:pt>
    <dgm:pt modelId="{4DE42BA6-5786-4CEC-8604-14B8BD795775}" type="sibTrans" cxnId="{830FC614-6D46-414B-AAF5-107FFE66B496}">
      <dgm:prSet/>
      <dgm:spPr/>
      <dgm:t>
        <a:bodyPr/>
        <a:lstStyle/>
        <a:p>
          <a:endParaRPr lang="en-US"/>
        </a:p>
      </dgm:t>
    </dgm:pt>
    <dgm:pt modelId="{C29149CD-B698-42FC-A5E6-B04CE32DEBD4}">
      <dgm:prSet phldrT="[Text]"/>
      <dgm:spPr/>
      <dgm:t>
        <a:bodyPr/>
        <a:lstStyle/>
        <a:p>
          <a:r>
            <a:rPr lang="en-US" dirty="0" smtClean="0"/>
            <a:t>Recognition for dedication</a:t>
          </a:r>
          <a:endParaRPr lang="en-US" dirty="0"/>
        </a:p>
      </dgm:t>
    </dgm:pt>
    <dgm:pt modelId="{0DD7CF29-5537-45A7-9250-E0C2070EBF95}" type="parTrans" cxnId="{E6A86B6F-BF9C-430A-9D45-B4D725D7B010}">
      <dgm:prSet/>
      <dgm:spPr/>
      <dgm:t>
        <a:bodyPr/>
        <a:lstStyle/>
        <a:p>
          <a:endParaRPr lang="en-US"/>
        </a:p>
      </dgm:t>
    </dgm:pt>
    <dgm:pt modelId="{59104835-BDE3-46BE-8147-6A44B2D45CB4}" type="sibTrans" cxnId="{E6A86B6F-BF9C-430A-9D45-B4D725D7B010}">
      <dgm:prSet/>
      <dgm:spPr/>
      <dgm:t>
        <a:bodyPr/>
        <a:lstStyle/>
        <a:p>
          <a:endParaRPr lang="en-US"/>
        </a:p>
      </dgm:t>
    </dgm:pt>
    <dgm:pt modelId="{F1AA3AD8-08F3-4FE8-96B0-3ABFA8993454}">
      <dgm:prSet phldrT="[Text]"/>
      <dgm:spPr/>
      <dgm:t>
        <a:bodyPr/>
        <a:lstStyle/>
        <a:p>
          <a:r>
            <a:rPr lang="en-US" dirty="0" smtClean="0"/>
            <a:t>Anniversary bonus </a:t>
          </a:r>
          <a:endParaRPr lang="en-US" dirty="0"/>
        </a:p>
      </dgm:t>
    </dgm:pt>
    <dgm:pt modelId="{38133DC7-5E31-431A-9EE7-2AB147C33E88}" type="parTrans" cxnId="{A1D485FB-2886-4C21-A567-03EDAA5BC33D}">
      <dgm:prSet/>
      <dgm:spPr/>
      <dgm:t>
        <a:bodyPr/>
        <a:lstStyle/>
        <a:p>
          <a:endParaRPr lang="en-US"/>
        </a:p>
      </dgm:t>
    </dgm:pt>
    <dgm:pt modelId="{03F174A6-3998-4D2D-9D4A-EA67D2BA8D1C}" type="sibTrans" cxnId="{A1D485FB-2886-4C21-A567-03EDAA5BC33D}">
      <dgm:prSet/>
      <dgm:spPr/>
      <dgm:t>
        <a:bodyPr/>
        <a:lstStyle/>
        <a:p>
          <a:endParaRPr lang="en-US"/>
        </a:p>
      </dgm:t>
    </dgm:pt>
    <dgm:pt modelId="{2BC99D46-88E0-4D92-A964-6B5EBAA6AD91}" type="pres">
      <dgm:prSet presAssocID="{D2EC888F-F20E-48DC-A17B-7B4A0FCD9B87}" presName="Name0" presStyleCnt="0">
        <dgm:presLayoutVars>
          <dgm:dir/>
          <dgm:animLvl val="lvl"/>
          <dgm:resizeHandles/>
        </dgm:presLayoutVars>
      </dgm:prSet>
      <dgm:spPr/>
      <dgm:t>
        <a:bodyPr/>
        <a:lstStyle/>
        <a:p>
          <a:endParaRPr lang="en-US"/>
        </a:p>
      </dgm:t>
    </dgm:pt>
    <dgm:pt modelId="{201DAD79-41BA-4C08-AC7C-0D84A6DE8A2A}" type="pres">
      <dgm:prSet presAssocID="{ECEA955B-AD6E-4301-A703-ADE97F750CBA}" presName="linNode" presStyleCnt="0"/>
      <dgm:spPr/>
    </dgm:pt>
    <dgm:pt modelId="{6CF9A468-018E-49C3-BE5E-AAE11CD87632}" type="pres">
      <dgm:prSet presAssocID="{ECEA955B-AD6E-4301-A703-ADE97F750CBA}" presName="parentShp" presStyleLbl="node1" presStyleIdx="0" presStyleCnt="2">
        <dgm:presLayoutVars>
          <dgm:bulletEnabled val="1"/>
        </dgm:presLayoutVars>
      </dgm:prSet>
      <dgm:spPr/>
      <dgm:t>
        <a:bodyPr/>
        <a:lstStyle/>
        <a:p>
          <a:endParaRPr lang="en-US"/>
        </a:p>
      </dgm:t>
    </dgm:pt>
    <dgm:pt modelId="{802615D8-76B3-48A2-A20F-B7B1A49D7057}" type="pres">
      <dgm:prSet presAssocID="{ECEA955B-AD6E-4301-A703-ADE97F750CBA}" presName="childShp" presStyleLbl="bgAccFollowNode1" presStyleIdx="0" presStyleCnt="2">
        <dgm:presLayoutVars>
          <dgm:bulletEnabled val="1"/>
        </dgm:presLayoutVars>
      </dgm:prSet>
      <dgm:spPr/>
      <dgm:t>
        <a:bodyPr/>
        <a:lstStyle/>
        <a:p>
          <a:endParaRPr lang="en-US"/>
        </a:p>
      </dgm:t>
    </dgm:pt>
    <dgm:pt modelId="{0420F4DF-3C7E-49EF-A07D-FBAC7647B609}" type="pres">
      <dgm:prSet presAssocID="{5490FF97-7FC6-4C60-AD69-5621574528BD}" presName="spacing" presStyleCnt="0"/>
      <dgm:spPr/>
    </dgm:pt>
    <dgm:pt modelId="{61A970CE-115F-4E06-8A9C-066D4BF75E7C}" type="pres">
      <dgm:prSet presAssocID="{5ECBBAEF-FF10-4414-B719-360EC2FDC8B7}" presName="linNode" presStyleCnt="0"/>
      <dgm:spPr/>
    </dgm:pt>
    <dgm:pt modelId="{2502728E-85C2-44C6-B8DF-63B9D1687258}" type="pres">
      <dgm:prSet presAssocID="{5ECBBAEF-FF10-4414-B719-360EC2FDC8B7}" presName="parentShp" presStyleLbl="node1" presStyleIdx="1" presStyleCnt="2">
        <dgm:presLayoutVars>
          <dgm:bulletEnabled val="1"/>
        </dgm:presLayoutVars>
      </dgm:prSet>
      <dgm:spPr/>
      <dgm:t>
        <a:bodyPr/>
        <a:lstStyle/>
        <a:p>
          <a:endParaRPr lang="en-US"/>
        </a:p>
      </dgm:t>
    </dgm:pt>
    <dgm:pt modelId="{1CE881F1-8E92-42F1-82B5-09B3F8BE6F23}" type="pres">
      <dgm:prSet presAssocID="{5ECBBAEF-FF10-4414-B719-360EC2FDC8B7}" presName="childShp" presStyleLbl="bgAccFollowNode1" presStyleIdx="1" presStyleCnt="2">
        <dgm:presLayoutVars>
          <dgm:bulletEnabled val="1"/>
        </dgm:presLayoutVars>
      </dgm:prSet>
      <dgm:spPr/>
      <dgm:t>
        <a:bodyPr/>
        <a:lstStyle/>
        <a:p>
          <a:endParaRPr lang="en-US"/>
        </a:p>
      </dgm:t>
    </dgm:pt>
  </dgm:ptLst>
  <dgm:cxnLst>
    <dgm:cxn modelId="{C5A5B44B-8620-4C23-BD89-14653DE15714}" type="presOf" srcId="{5ECBBAEF-FF10-4414-B719-360EC2FDC8B7}" destId="{2502728E-85C2-44C6-B8DF-63B9D1687258}" srcOrd="0" destOrd="0" presId="urn:microsoft.com/office/officeart/2005/8/layout/vList6"/>
    <dgm:cxn modelId="{B20FD7FA-72AB-4F05-96EF-D825ED6D40CC}" type="presOf" srcId="{1ACA7154-9A83-419E-8460-A958B7021121}" destId="{802615D8-76B3-48A2-A20F-B7B1A49D7057}" srcOrd="0" destOrd="0" presId="urn:microsoft.com/office/officeart/2005/8/layout/vList6"/>
    <dgm:cxn modelId="{905C4215-961A-4C2A-9104-1C84C0486373}" type="presOf" srcId="{D2EC888F-F20E-48DC-A17B-7B4A0FCD9B87}" destId="{2BC99D46-88E0-4D92-A964-6B5EBAA6AD91}" srcOrd="0" destOrd="0" presId="urn:microsoft.com/office/officeart/2005/8/layout/vList6"/>
    <dgm:cxn modelId="{830FC614-6D46-414B-AAF5-107FFE66B496}" srcId="{D2EC888F-F20E-48DC-A17B-7B4A0FCD9B87}" destId="{5ECBBAEF-FF10-4414-B719-360EC2FDC8B7}" srcOrd="1" destOrd="0" parTransId="{6EECBE4A-56EB-4BED-8277-A13C0562DDE8}" sibTransId="{4DE42BA6-5786-4CEC-8604-14B8BD795775}"/>
    <dgm:cxn modelId="{7C454A3C-0361-4877-90EC-4FFCCEC97287}" type="presOf" srcId="{C29149CD-B698-42FC-A5E6-B04CE32DEBD4}" destId="{1CE881F1-8E92-42F1-82B5-09B3F8BE6F23}" srcOrd="0" destOrd="0" presId="urn:microsoft.com/office/officeart/2005/8/layout/vList6"/>
    <dgm:cxn modelId="{4E34A3C8-DF61-4937-A7F8-8B9A257F317B}" srcId="{D2EC888F-F20E-48DC-A17B-7B4A0FCD9B87}" destId="{ECEA955B-AD6E-4301-A703-ADE97F750CBA}" srcOrd="0" destOrd="0" parTransId="{B55472DF-FB74-4D37-9A67-74981744C596}" sibTransId="{5490FF97-7FC6-4C60-AD69-5621574528BD}"/>
    <dgm:cxn modelId="{A1D485FB-2886-4C21-A567-03EDAA5BC33D}" srcId="{5ECBBAEF-FF10-4414-B719-360EC2FDC8B7}" destId="{F1AA3AD8-08F3-4FE8-96B0-3ABFA8993454}" srcOrd="1" destOrd="0" parTransId="{38133DC7-5E31-431A-9EE7-2AB147C33E88}" sibTransId="{03F174A6-3998-4D2D-9D4A-EA67D2BA8D1C}"/>
    <dgm:cxn modelId="{6CC2E98F-6C06-486C-BDE0-E78BA7EC2E83}" type="presOf" srcId="{F1AA3AD8-08F3-4FE8-96B0-3ABFA8993454}" destId="{1CE881F1-8E92-42F1-82B5-09B3F8BE6F23}" srcOrd="0" destOrd="1" presId="urn:microsoft.com/office/officeart/2005/8/layout/vList6"/>
    <dgm:cxn modelId="{E6A86B6F-BF9C-430A-9D45-B4D725D7B010}" srcId="{5ECBBAEF-FF10-4414-B719-360EC2FDC8B7}" destId="{C29149CD-B698-42FC-A5E6-B04CE32DEBD4}" srcOrd="0" destOrd="0" parTransId="{0DD7CF29-5537-45A7-9250-E0C2070EBF95}" sibTransId="{59104835-BDE3-46BE-8147-6A44B2D45CB4}"/>
    <dgm:cxn modelId="{D5019DC2-50D6-4EE8-88F6-D724F883C34B}" type="presOf" srcId="{629DF66D-7713-49DA-A10E-84D791E0BCD6}" destId="{802615D8-76B3-48A2-A20F-B7B1A49D7057}" srcOrd="0" destOrd="1" presId="urn:microsoft.com/office/officeart/2005/8/layout/vList6"/>
    <dgm:cxn modelId="{580D7187-AC45-45BB-B708-FD002FE99731}" srcId="{ECEA955B-AD6E-4301-A703-ADE97F750CBA}" destId="{1ACA7154-9A83-419E-8460-A958B7021121}" srcOrd="0" destOrd="0" parTransId="{19EDD92B-A91F-43BB-AD18-880CF05337CF}" sibTransId="{C2358140-6B7D-49E6-83BB-2B50FECAFD31}"/>
    <dgm:cxn modelId="{4D263150-B55F-4F84-85BE-087F218D320A}" srcId="{ECEA955B-AD6E-4301-A703-ADE97F750CBA}" destId="{629DF66D-7713-49DA-A10E-84D791E0BCD6}" srcOrd="1" destOrd="0" parTransId="{BC6CD69F-3AC9-4FD2-B9D6-ACDAEEF7E0F2}" sibTransId="{0B0F49D9-DE14-4200-8361-757CB9208B7C}"/>
    <dgm:cxn modelId="{5DA9FD8D-E5C9-4078-AC5C-A0E6FC9D5F85}" type="presOf" srcId="{ECEA955B-AD6E-4301-A703-ADE97F750CBA}" destId="{6CF9A468-018E-49C3-BE5E-AAE11CD87632}" srcOrd="0" destOrd="0" presId="urn:microsoft.com/office/officeart/2005/8/layout/vList6"/>
    <dgm:cxn modelId="{B1C8D5B7-006D-4069-B185-021FFE6898CD}" type="presParOf" srcId="{2BC99D46-88E0-4D92-A964-6B5EBAA6AD91}" destId="{201DAD79-41BA-4C08-AC7C-0D84A6DE8A2A}" srcOrd="0" destOrd="0" presId="urn:microsoft.com/office/officeart/2005/8/layout/vList6"/>
    <dgm:cxn modelId="{8A9B8168-E36E-4875-8571-DD8193C4D633}" type="presParOf" srcId="{201DAD79-41BA-4C08-AC7C-0D84A6DE8A2A}" destId="{6CF9A468-018E-49C3-BE5E-AAE11CD87632}" srcOrd="0" destOrd="0" presId="urn:microsoft.com/office/officeart/2005/8/layout/vList6"/>
    <dgm:cxn modelId="{54F56CFC-94A4-48AE-84D9-780C65296E89}" type="presParOf" srcId="{201DAD79-41BA-4C08-AC7C-0D84A6DE8A2A}" destId="{802615D8-76B3-48A2-A20F-B7B1A49D7057}" srcOrd="1" destOrd="0" presId="urn:microsoft.com/office/officeart/2005/8/layout/vList6"/>
    <dgm:cxn modelId="{28E90913-7240-4733-9421-620D7C0223AF}" type="presParOf" srcId="{2BC99D46-88E0-4D92-A964-6B5EBAA6AD91}" destId="{0420F4DF-3C7E-49EF-A07D-FBAC7647B609}" srcOrd="1" destOrd="0" presId="urn:microsoft.com/office/officeart/2005/8/layout/vList6"/>
    <dgm:cxn modelId="{2B03BE78-0BA9-4A90-A782-812C62CA33A1}" type="presParOf" srcId="{2BC99D46-88E0-4D92-A964-6B5EBAA6AD91}" destId="{61A970CE-115F-4E06-8A9C-066D4BF75E7C}" srcOrd="2" destOrd="0" presId="urn:microsoft.com/office/officeart/2005/8/layout/vList6"/>
    <dgm:cxn modelId="{F8698F33-B579-4584-991C-CE6E68B12114}" type="presParOf" srcId="{61A970CE-115F-4E06-8A9C-066D4BF75E7C}" destId="{2502728E-85C2-44C6-B8DF-63B9D1687258}" srcOrd="0" destOrd="0" presId="urn:microsoft.com/office/officeart/2005/8/layout/vList6"/>
    <dgm:cxn modelId="{5E84E362-2DF8-4047-97B1-EEE9B2C10438}" type="presParOf" srcId="{61A970CE-115F-4E06-8A9C-066D4BF75E7C}" destId="{1CE881F1-8E92-42F1-82B5-09B3F8BE6F23}"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9A5CFA-2A04-439A-A129-08D7A4A30E1A}" type="doc">
      <dgm:prSet loTypeId="urn:microsoft.com/office/officeart/2005/8/layout/hierarchy3" loCatId="hierarchy" qsTypeId="urn:microsoft.com/office/officeart/2005/8/quickstyle/simple5" qsCatId="simple" csTypeId="urn:microsoft.com/office/officeart/2005/8/colors/accent6_2" csCatId="accent6" phldr="1"/>
      <dgm:spPr/>
      <dgm:t>
        <a:bodyPr/>
        <a:lstStyle/>
        <a:p>
          <a:endParaRPr lang="en-US"/>
        </a:p>
      </dgm:t>
    </dgm:pt>
    <dgm:pt modelId="{42FC539F-6A7B-426A-9577-CFDC5FFCD82B}">
      <dgm:prSet phldrT="[Text]"/>
      <dgm:spPr/>
      <dgm:t>
        <a:bodyPr/>
        <a:lstStyle/>
        <a:p>
          <a:r>
            <a:rPr lang="en-US" b="1" dirty="0" smtClean="0"/>
            <a:t>Flexible working</a:t>
          </a:r>
          <a:endParaRPr lang="en-US" dirty="0"/>
        </a:p>
      </dgm:t>
    </dgm:pt>
    <dgm:pt modelId="{479A5254-2A7F-46AF-8291-115A08C2FC79}" type="parTrans" cxnId="{C0AB546C-9B2E-4E19-ACEB-F1EC31F90965}">
      <dgm:prSet/>
      <dgm:spPr/>
      <dgm:t>
        <a:bodyPr/>
        <a:lstStyle/>
        <a:p>
          <a:endParaRPr lang="en-US"/>
        </a:p>
      </dgm:t>
    </dgm:pt>
    <dgm:pt modelId="{269E509E-6528-4E28-8BF8-DA5886D020B7}" type="sibTrans" cxnId="{C0AB546C-9B2E-4E19-ACEB-F1EC31F90965}">
      <dgm:prSet/>
      <dgm:spPr/>
      <dgm:t>
        <a:bodyPr/>
        <a:lstStyle/>
        <a:p>
          <a:endParaRPr lang="en-US"/>
        </a:p>
      </dgm:t>
    </dgm:pt>
    <dgm:pt modelId="{53856E3D-20C8-4086-9D2F-437B9273C9C7}">
      <dgm:prSet phldrT="[Text]"/>
      <dgm:spPr/>
      <dgm:t>
        <a:bodyPr/>
        <a:lstStyle/>
        <a:p>
          <a:r>
            <a:rPr lang="en-US" dirty="0" smtClean="0"/>
            <a:t>Most prized non-monetary advantages </a:t>
          </a:r>
          <a:endParaRPr lang="en-US" dirty="0"/>
        </a:p>
      </dgm:t>
    </dgm:pt>
    <dgm:pt modelId="{EC603999-3936-4A14-BF58-148472B49858}" type="parTrans" cxnId="{CEDF070C-C5F7-4C4F-8A85-C0E05736A80D}">
      <dgm:prSet/>
      <dgm:spPr/>
      <dgm:t>
        <a:bodyPr/>
        <a:lstStyle/>
        <a:p>
          <a:endParaRPr lang="en-US"/>
        </a:p>
      </dgm:t>
    </dgm:pt>
    <dgm:pt modelId="{C5297A60-FC30-4C73-9D56-FD68CE0A9292}" type="sibTrans" cxnId="{CEDF070C-C5F7-4C4F-8A85-C0E05736A80D}">
      <dgm:prSet/>
      <dgm:spPr/>
      <dgm:t>
        <a:bodyPr/>
        <a:lstStyle/>
        <a:p>
          <a:endParaRPr lang="en-US"/>
        </a:p>
      </dgm:t>
    </dgm:pt>
    <dgm:pt modelId="{2205F8CD-868B-4968-B0C0-E087F8504BC7}">
      <dgm:prSet phldrT="[Text]"/>
      <dgm:spPr/>
      <dgm:t>
        <a:bodyPr/>
        <a:lstStyle/>
        <a:p>
          <a:r>
            <a:rPr lang="en-US" dirty="0" smtClean="0"/>
            <a:t>Work less hours or from home </a:t>
          </a:r>
          <a:endParaRPr lang="en-US" dirty="0"/>
        </a:p>
      </dgm:t>
    </dgm:pt>
    <dgm:pt modelId="{6986543D-FD3E-4753-90FC-FC11D75BED48}" type="parTrans" cxnId="{A184B215-03C6-4654-A819-B8239243B877}">
      <dgm:prSet/>
      <dgm:spPr/>
      <dgm:t>
        <a:bodyPr/>
        <a:lstStyle/>
        <a:p>
          <a:endParaRPr lang="en-US"/>
        </a:p>
      </dgm:t>
    </dgm:pt>
    <dgm:pt modelId="{8C1B7ABA-EEE3-474B-8E4B-E5072E7840F1}" type="sibTrans" cxnId="{A184B215-03C6-4654-A819-B8239243B877}">
      <dgm:prSet/>
      <dgm:spPr/>
      <dgm:t>
        <a:bodyPr/>
        <a:lstStyle/>
        <a:p>
          <a:endParaRPr lang="en-US"/>
        </a:p>
      </dgm:t>
    </dgm:pt>
    <dgm:pt modelId="{4BBC1B45-96C2-4344-AC30-9D5EB8705427}">
      <dgm:prSet phldrT="[Text]"/>
      <dgm:spPr/>
      <dgm:t>
        <a:bodyPr/>
        <a:lstStyle/>
        <a:p>
          <a:r>
            <a:rPr lang="en-US" b="1" dirty="0" smtClean="0"/>
            <a:t>Benefits</a:t>
          </a:r>
          <a:endParaRPr lang="en-US" dirty="0"/>
        </a:p>
      </dgm:t>
    </dgm:pt>
    <dgm:pt modelId="{4BBD59C8-6A31-40E4-94AC-7D9B444F1A24}" type="parTrans" cxnId="{81FB9C1E-227D-4775-B9D8-A55252FB4609}">
      <dgm:prSet/>
      <dgm:spPr/>
      <dgm:t>
        <a:bodyPr/>
        <a:lstStyle/>
        <a:p>
          <a:endParaRPr lang="en-US"/>
        </a:p>
      </dgm:t>
    </dgm:pt>
    <dgm:pt modelId="{CD62043B-969E-4138-AF71-DD0B12F33108}" type="sibTrans" cxnId="{81FB9C1E-227D-4775-B9D8-A55252FB4609}">
      <dgm:prSet/>
      <dgm:spPr/>
      <dgm:t>
        <a:bodyPr/>
        <a:lstStyle/>
        <a:p>
          <a:endParaRPr lang="en-US"/>
        </a:p>
      </dgm:t>
    </dgm:pt>
    <dgm:pt modelId="{5D56DBC3-752E-43A5-AB5D-F5F858668BA6}">
      <dgm:prSet phldrT="[Text]"/>
      <dgm:spPr/>
      <dgm:t>
        <a:bodyPr/>
        <a:lstStyle/>
        <a:p>
          <a:r>
            <a:rPr lang="en-US" dirty="0" smtClean="0"/>
            <a:t>Extra benefits given to workers</a:t>
          </a:r>
          <a:endParaRPr lang="en-US" dirty="0"/>
        </a:p>
      </dgm:t>
    </dgm:pt>
    <dgm:pt modelId="{A0AC126B-9C9F-4934-8D04-3739AB4F25D7}" type="parTrans" cxnId="{DABA0ADF-07B7-4DCD-AFEC-78F24DD47CCC}">
      <dgm:prSet/>
      <dgm:spPr/>
      <dgm:t>
        <a:bodyPr/>
        <a:lstStyle/>
        <a:p>
          <a:endParaRPr lang="en-US"/>
        </a:p>
      </dgm:t>
    </dgm:pt>
    <dgm:pt modelId="{FC2C4AE1-7CE0-451D-BB4E-512CDE25A45E}" type="sibTrans" cxnId="{DABA0ADF-07B7-4DCD-AFEC-78F24DD47CCC}">
      <dgm:prSet/>
      <dgm:spPr/>
      <dgm:t>
        <a:bodyPr/>
        <a:lstStyle/>
        <a:p>
          <a:endParaRPr lang="en-US"/>
        </a:p>
      </dgm:t>
    </dgm:pt>
    <dgm:pt modelId="{5A0591AF-2DF4-4449-9CA4-184ED687229A}">
      <dgm:prSet phldrT="[Text]"/>
      <dgm:spPr/>
      <dgm:t>
        <a:bodyPr/>
        <a:lstStyle/>
        <a:p>
          <a:r>
            <a:rPr lang="en-US" dirty="0" smtClean="0"/>
            <a:t>Wide variety of perks</a:t>
          </a:r>
          <a:endParaRPr lang="en-US" dirty="0"/>
        </a:p>
      </dgm:t>
    </dgm:pt>
    <dgm:pt modelId="{47A66CC2-00BB-4C3C-96AE-06529C8D3F10}" type="parTrans" cxnId="{117059E4-F19C-4266-A2DC-BE18D57CC23F}">
      <dgm:prSet/>
      <dgm:spPr/>
      <dgm:t>
        <a:bodyPr/>
        <a:lstStyle/>
        <a:p>
          <a:endParaRPr lang="en-US"/>
        </a:p>
      </dgm:t>
    </dgm:pt>
    <dgm:pt modelId="{2E97E4CE-D737-4A9B-AD6F-4C9EAD4B2A09}" type="sibTrans" cxnId="{117059E4-F19C-4266-A2DC-BE18D57CC23F}">
      <dgm:prSet/>
      <dgm:spPr/>
      <dgm:t>
        <a:bodyPr/>
        <a:lstStyle/>
        <a:p>
          <a:endParaRPr lang="en-US"/>
        </a:p>
      </dgm:t>
    </dgm:pt>
    <dgm:pt modelId="{DB6EC17F-EE98-4D8F-B78E-3BDA3899EE95}" type="pres">
      <dgm:prSet presAssocID="{529A5CFA-2A04-439A-A129-08D7A4A30E1A}" presName="diagram" presStyleCnt="0">
        <dgm:presLayoutVars>
          <dgm:chPref val="1"/>
          <dgm:dir/>
          <dgm:animOne val="branch"/>
          <dgm:animLvl val="lvl"/>
          <dgm:resizeHandles/>
        </dgm:presLayoutVars>
      </dgm:prSet>
      <dgm:spPr/>
      <dgm:t>
        <a:bodyPr/>
        <a:lstStyle/>
        <a:p>
          <a:endParaRPr lang="en-US"/>
        </a:p>
      </dgm:t>
    </dgm:pt>
    <dgm:pt modelId="{763838D2-14D7-4B94-88EF-44DBF9F98A98}" type="pres">
      <dgm:prSet presAssocID="{42FC539F-6A7B-426A-9577-CFDC5FFCD82B}" presName="root" presStyleCnt="0"/>
      <dgm:spPr/>
    </dgm:pt>
    <dgm:pt modelId="{63116B5F-1A0E-484C-9EC2-EA607C253216}" type="pres">
      <dgm:prSet presAssocID="{42FC539F-6A7B-426A-9577-CFDC5FFCD82B}" presName="rootComposite" presStyleCnt="0"/>
      <dgm:spPr/>
    </dgm:pt>
    <dgm:pt modelId="{E39E0175-77D6-46CE-85C3-161ED806FD0F}" type="pres">
      <dgm:prSet presAssocID="{42FC539F-6A7B-426A-9577-CFDC5FFCD82B}" presName="rootText" presStyleLbl="node1" presStyleIdx="0" presStyleCnt="2"/>
      <dgm:spPr/>
      <dgm:t>
        <a:bodyPr/>
        <a:lstStyle/>
        <a:p>
          <a:endParaRPr lang="en-US"/>
        </a:p>
      </dgm:t>
    </dgm:pt>
    <dgm:pt modelId="{A9911C6C-B213-4C75-88D4-16A6D0FA2C46}" type="pres">
      <dgm:prSet presAssocID="{42FC539F-6A7B-426A-9577-CFDC5FFCD82B}" presName="rootConnector" presStyleLbl="node1" presStyleIdx="0" presStyleCnt="2"/>
      <dgm:spPr/>
      <dgm:t>
        <a:bodyPr/>
        <a:lstStyle/>
        <a:p>
          <a:endParaRPr lang="en-US"/>
        </a:p>
      </dgm:t>
    </dgm:pt>
    <dgm:pt modelId="{FFA71B70-094A-481A-9665-684B7FF8AF81}" type="pres">
      <dgm:prSet presAssocID="{42FC539F-6A7B-426A-9577-CFDC5FFCD82B}" presName="childShape" presStyleCnt="0"/>
      <dgm:spPr/>
    </dgm:pt>
    <dgm:pt modelId="{296CEFAA-7EDB-41E8-9B24-002227BF082B}" type="pres">
      <dgm:prSet presAssocID="{EC603999-3936-4A14-BF58-148472B49858}" presName="Name13" presStyleLbl="parChTrans1D2" presStyleIdx="0" presStyleCnt="4"/>
      <dgm:spPr/>
      <dgm:t>
        <a:bodyPr/>
        <a:lstStyle/>
        <a:p>
          <a:endParaRPr lang="en-US"/>
        </a:p>
      </dgm:t>
    </dgm:pt>
    <dgm:pt modelId="{0A0CB26C-07BF-49F9-95F4-8CD3488C6737}" type="pres">
      <dgm:prSet presAssocID="{53856E3D-20C8-4086-9D2F-437B9273C9C7}" presName="childText" presStyleLbl="bgAcc1" presStyleIdx="0" presStyleCnt="4">
        <dgm:presLayoutVars>
          <dgm:bulletEnabled val="1"/>
        </dgm:presLayoutVars>
      </dgm:prSet>
      <dgm:spPr/>
      <dgm:t>
        <a:bodyPr/>
        <a:lstStyle/>
        <a:p>
          <a:endParaRPr lang="en-US"/>
        </a:p>
      </dgm:t>
    </dgm:pt>
    <dgm:pt modelId="{D9214CEE-E8BB-4AF0-B0B9-C8F76F1CD0FC}" type="pres">
      <dgm:prSet presAssocID="{6986543D-FD3E-4753-90FC-FC11D75BED48}" presName="Name13" presStyleLbl="parChTrans1D2" presStyleIdx="1" presStyleCnt="4"/>
      <dgm:spPr/>
      <dgm:t>
        <a:bodyPr/>
        <a:lstStyle/>
        <a:p>
          <a:endParaRPr lang="en-US"/>
        </a:p>
      </dgm:t>
    </dgm:pt>
    <dgm:pt modelId="{C70ECADE-C7FF-41D2-BF12-B15A16006F8B}" type="pres">
      <dgm:prSet presAssocID="{2205F8CD-868B-4968-B0C0-E087F8504BC7}" presName="childText" presStyleLbl="bgAcc1" presStyleIdx="1" presStyleCnt="4">
        <dgm:presLayoutVars>
          <dgm:bulletEnabled val="1"/>
        </dgm:presLayoutVars>
      </dgm:prSet>
      <dgm:spPr/>
      <dgm:t>
        <a:bodyPr/>
        <a:lstStyle/>
        <a:p>
          <a:endParaRPr lang="en-US"/>
        </a:p>
      </dgm:t>
    </dgm:pt>
    <dgm:pt modelId="{0CBFF3A7-3375-4BDD-BC31-4EE7B95C0312}" type="pres">
      <dgm:prSet presAssocID="{4BBC1B45-96C2-4344-AC30-9D5EB8705427}" presName="root" presStyleCnt="0"/>
      <dgm:spPr/>
    </dgm:pt>
    <dgm:pt modelId="{FC9D2457-C697-405C-A685-1CDC86DC3B2A}" type="pres">
      <dgm:prSet presAssocID="{4BBC1B45-96C2-4344-AC30-9D5EB8705427}" presName="rootComposite" presStyleCnt="0"/>
      <dgm:spPr/>
    </dgm:pt>
    <dgm:pt modelId="{487B6F0B-8EDA-47A1-8976-FE6CA82F74EB}" type="pres">
      <dgm:prSet presAssocID="{4BBC1B45-96C2-4344-AC30-9D5EB8705427}" presName="rootText" presStyleLbl="node1" presStyleIdx="1" presStyleCnt="2"/>
      <dgm:spPr/>
      <dgm:t>
        <a:bodyPr/>
        <a:lstStyle/>
        <a:p>
          <a:endParaRPr lang="en-US"/>
        </a:p>
      </dgm:t>
    </dgm:pt>
    <dgm:pt modelId="{45683721-923F-471C-B26C-D03BC15C2715}" type="pres">
      <dgm:prSet presAssocID="{4BBC1B45-96C2-4344-AC30-9D5EB8705427}" presName="rootConnector" presStyleLbl="node1" presStyleIdx="1" presStyleCnt="2"/>
      <dgm:spPr/>
      <dgm:t>
        <a:bodyPr/>
        <a:lstStyle/>
        <a:p>
          <a:endParaRPr lang="en-US"/>
        </a:p>
      </dgm:t>
    </dgm:pt>
    <dgm:pt modelId="{7D9EFAA8-8112-477E-9D6C-225DCE32B28B}" type="pres">
      <dgm:prSet presAssocID="{4BBC1B45-96C2-4344-AC30-9D5EB8705427}" presName="childShape" presStyleCnt="0"/>
      <dgm:spPr/>
    </dgm:pt>
    <dgm:pt modelId="{35ABE574-8961-4486-8417-764C64915C5F}" type="pres">
      <dgm:prSet presAssocID="{A0AC126B-9C9F-4934-8D04-3739AB4F25D7}" presName="Name13" presStyleLbl="parChTrans1D2" presStyleIdx="2" presStyleCnt="4"/>
      <dgm:spPr/>
      <dgm:t>
        <a:bodyPr/>
        <a:lstStyle/>
        <a:p>
          <a:endParaRPr lang="en-US"/>
        </a:p>
      </dgm:t>
    </dgm:pt>
    <dgm:pt modelId="{43D4620A-04C9-4E22-A79F-89ACAA54F619}" type="pres">
      <dgm:prSet presAssocID="{5D56DBC3-752E-43A5-AB5D-F5F858668BA6}" presName="childText" presStyleLbl="bgAcc1" presStyleIdx="2" presStyleCnt="4">
        <dgm:presLayoutVars>
          <dgm:bulletEnabled val="1"/>
        </dgm:presLayoutVars>
      </dgm:prSet>
      <dgm:spPr/>
      <dgm:t>
        <a:bodyPr/>
        <a:lstStyle/>
        <a:p>
          <a:endParaRPr lang="en-US"/>
        </a:p>
      </dgm:t>
    </dgm:pt>
    <dgm:pt modelId="{BB405B5E-CF18-43AF-A979-DDBB7C1FF81E}" type="pres">
      <dgm:prSet presAssocID="{47A66CC2-00BB-4C3C-96AE-06529C8D3F10}" presName="Name13" presStyleLbl="parChTrans1D2" presStyleIdx="3" presStyleCnt="4"/>
      <dgm:spPr/>
      <dgm:t>
        <a:bodyPr/>
        <a:lstStyle/>
        <a:p>
          <a:endParaRPr lang="en-US"/>
        </a:p>
      </dgm:t>
    </dgm:pt>
    <dgm:pt modelId="{FEEEF418-F7EE-4C91-86D2-3D8B198B1F1D}" type="pres">
      <dgm:prSet presAssocID="{5A0591AF-2DF4-4449-9CA4-184ED687229A}" presName="childText" presStyleLbl="bgAcc1" presStyleIdx="3" presStyleCnt="4">
        <dgm:presLayoutVars>
          <dgm:bulletEnabled val="1"/>
        </dgm:presLayoutVars>
      </dgm:prSet>
      <dgm:spPr/>
      <dgm:t>
        <a:bodyPr/>
        <a:lstStyle/>
        <a:p>
          <a:endParaRPr lang="en-US"/>
        </a:p>
      </dgm:t>
    </dgm:pt>
  </dgm:ptLst>
  <dgm:cxnLst>
    <dgm:cxn modelId="{5D075DAF-9808-44D3-BB2E-4BEB3C5F1DF8}" type="presOf" srcId="{5D56DBC3-752E-43A5-AB5D-F5F858668BA6}" destId="{43D4620A-04C9-4E22-A79F-89ACAA54F619}" srcOrd="0" destOrd="0" presId="urn:microsoft.com/office/officeart/2005/8/layout/hierarchy3"/>
    <dgm:cxn modelId="{C0AB546C-9B2E-4E19-ACEB-F1EC31F90965}" srcId="{529A5CFA-2A04-439A-A129-08D7A4A30E1A}" destId="{42FC539F-6A7B-426A-9577-CFDC5FFCD82B}" srcOrd="0" destOrd="0" parTransId="{479A5254-2A7F-46AF-8291-115A08C2FC79}" sibTransId="{269E509E-6528-4E28-8BF8-DA5886D020B7}"/>
    <dgm:cxn modelId="{2147768E-0536-4418-8660-EE8CD7BD642E}" type="presOf" srcId="{4BBC1B45-96C2-4344-AC30-9D5EB8705427}" destId="{487B6F0B-8EDA-47A1-8976-FE6CA82F74EB}" srcOrd="0" destOrd="0" presId="urn:microsoft.com/office/officeart/2005/8/layout/hierarchy3"/>
    <dgm:cxn modelId="{DABA0ADF-07B7-4DCD-AFEC-78F24DD47CCC}" srcId="{4BBC1B45-96C2-4344-AC30-9D5EB8705427}" destId="{5D56DBC3-752E-43A5-AB5D-F5F858668BA6}" srcOrd="0" destOrd="0" parTransId="{A0AC126B-9C9F-4934-8D04-3739AB4F25D7}" sibTransId="{FC2C4AE1-7CE0-451D-BB4E-512CDE25A45E}"/>
    <dgm:cxn modelId="{EF414A63-2C69-4EB9-81FA-3698374C956B}" type="presOf" srcId="{47A66CC2-00BB-4C3C-96AE-06529C8D3F10}" destId="{BB405B5E-CF18-43AF-A979-DDBB7C1FF81E}" srcOrd="0" destOrd="0" presId="urn:microsoft.com/office/officeart/2005/8/layout/hierarchy3"/>
    <dgm:cxn modelId="{81FB9C1E-227D-4775-B9D8-A55252FB4609}" srcId="{529A5CFA-2A04-439A-A129-08D7A4A30E1A}" destId="{4BBC1B45-96C2-4344-AC30-9D5EB8705427}" srcOrd="1" destOrd="0" parTransId="{4BBD59C8-6A31-40E4-94AC-7D9B444F1A24}" sibTransId="{CD62043B-969E-4138-AF71-DD0B12F33108}"/>
    <dgm:cxn modelId="{CEDF070C-C5F7-4C4F-8A85-C0E05736A80D}" srcId="{42FC539F-6A7B-426A-9577-CFDC5FFCD82B}" destId="{53856E3D-20C8-4086-9D2F-437B9273C9C7}" srcOrd="0" destOrd="0" parTransId="{EC603999-3936-4A14-BF58-148472B49858}" sibTransId="{C5297A60-FC30-4C73-9D56-FD68CE0A9292}"/>
    <dgm:cxn modelId="{A56CA48F-8026-4507-A084-634B1EC7C0DF}" type="presOf" srcId="{EC603999-3936-4A14-BF58-148472B49858}" destId="{296CEFAA-7EDB-41E8-9B24-002227BF082B}" srcOrd="0" destOrd="0" presId="urn:microsoft.com/office/officeart/2005/8/layout/hierarchy3"/>
    <dgm:cxn modelId="{A184B215-03C6-4654-A819-B8239243B877}" srcId="{42FC539F-6A7B-426A-9577-CFDC5FFCD82B}" destId="{2205F8CD-868B-4968-B0C0-E087F8504BC7}" srcOrd="1" destOrd="0" parTransId="{6986543D-FD3E-4753-90FC-FC11D75BED48}" sibTransId="{8C1B7ABA-EEE3-474B-8E4B-E5072E7840F1}"/>
    <dgm:cxn modelId="{96BB9079-2511-4AEB-8DF7-781EAA80A162}" type="presOf" srcId="{53856E3D-20C8-4086-9D2F-437B9273C9C7}" destId="{0A0CB26C-07BF-49F9-95F4-8CD3488C6737}" srcOrd="0" destOrd="0" presId="urn:microsoft.com/office/officeart/2005/8/layout/hierarchy3"/>
    <dgm:cxn modelId="{AF72477C-4C41-4A7E-A713-FAFE92C25836}" type="presOf" srcId="{2205F8CD-868B-4968-B0C0-E087F8504BC7}" destId="{C70ECADE-C7FF-41D2-BF12-B15A16006F8B}" srcOrd="0" destOrd="0" presId="urn:microsoft.com/office/officeart/2005/8/layout/hierarchy3"/>
    <dgm:cxn modelId="{117059E4-F19C-4266-A2DC-BE18D57CC23F}" srcId="{4BBC1B45-96C2-4344-AC30-9D5EB8705427}" destId="{5A0591AF-2DF4-4449-9CA4-184ED687229A}" srcOrd="1" destOrd="0" parTransId="{47A66CC2-00BB-4C3C-96AE-06529C8D3F10}" sibTransId="{2E97E4CE-D737-4A9B-AD6F-4C9EAD4B2A09}"/>
    <dgm:cxn modelId="{6D34F59D-410C-4B18-B495-E25AB22AAEF3}" type="presOf" srcId="{A0AC126B-9C9F-4934-8D04-3739AB4F25D7}" destId="{35ABE574-8961-4486-8417-764C64915C5F}" srcOrd="0" destOrd="0" presId="urn:microsoft.com/office/officeart/2005/8/layout/hierarchy3"/>
    <dgm:cxn modelId="{8B1AA84C-4F8D-4832-97FD-929B67DB22D2}" type="presOf" srcId="{42FC539F-6A7B-426A-9577-CFDC5FFCD82B}" destId="{A9911C6C-B213-4C75-88D4-16A6D0FA2C46}" srcOrd="1" destOrd="0" presId="urn:microsoft.com/office/officeart/2005/8/layout/hierarchy3"/>
    <dgm:cxn modelId="{779A81DA-F021-486D-A2C8-DD7C4E5F97F7}" type="presOf" srcId="{529A5CFA-2A04-439A-A129-08D7A4A30E1A}" destId="{DB6EC17F-EE98-4D8F-B78E-3BDA3899EE95}" srcOrd="0" destOrd="0" presId="urn:microsoft.com/office/officeart/2005/8/layout/hierarchy3"/>
    <dgm:cxn modelId="{4A8F35A8-F1AF-4C24-BD00-F26FD2E18F10}" type="presOf" srcId="{6986543D-FD3E-4753-90FC-FC11D75BED48}" destId="{D9214CEE-E8BB-4AF0-B0B9-C8F76F1CD0FC}" srcOrd="0" destOrd="0" presId="urn:microsoft.com/office/officeart/2005/8/layout/hierarchy3"/>
    <dgm:cxn modelId="{E99DFB17-E844-4E40-8D26-FF7A8C3AF562}" type="presOf" srcId="{5A0591AF-2DF4-4449-9CA4-184ED687229A}" destId="{FEEEF418-F7EE-4C91-86D2-3D8B198B1F1D}" srcOrd="0" destOrd="0" presId="urn:microsoft.com/office/officeart/2005/8/layout/hierarchy3"/>
    <dgm:cxn modelId="{248EDF9D-7301-49E0-90A2-470979A3CEC4}" type="presOf" srcId="{4BBC1B45-96C2-4344-AC30-9D5EB8705427}" destId="{45683721-923F-471C-B26C-D03BC15C2715}" srcOrd="1" destOrd="0" presId="urn:microsoft.com/office/officeart/2005/8/layout/hierarchy3"/>
    <dgm:cxn modelId="{81653FF8-E147-49D9-8D3B-7DAE8E5608B3}" type="presOf" srcId="{42FC539F-6A7B-426A-9577-CFDC5FFCD82B}" destId="{E39E0175-77D6-46CE-85C3-161ED806FD0F}" srcOrd="0" destOrd="0" presId="urn:microsoft.com/office/officeart/2005/8/layout/hierarchy3"/>
    <dgm:cxn modelId="{11C4A7B4-FA8D-4B58-9246-E600CDBFAED2}" type="presParOf" srcId="{DB6EC17F-EE98-4D8F-B78E-3BDA3899EE95}" destId="{763838D2-14D7-4B94-88EF-44DBF9F98A98}" srcOrd="0" destOrd="0" presId="urn:microsoft.com/office/officeart/2005/8/layout/hierarchy3"/>
    <dgm:cxn modelId="{E2AAF1C3-3F56-4023-B972-D189989650C6}" type="presParOf" srcId="{763838D2-14D7-4B94-88EF-44DBF9F98A98}" destId="{63116B5F-1A0E-484C-9EC2-EA607C253216}" srcOrd="0" destOrd="0" presId="urn:microsoft.com/office/officeart/2005/8/layout/hierarchy3"/>
    <dgm:cxn modelId="{1E77394C-45AB-40AA-96F9-15199A41CACA}" type="presParOf" srcId="{63116B5F-1A0E-484C-9EC2-EA607C253216}" destId="{E39E0175-77D6-46CE-85C3-161ED806FD0F}" srcOrd="0" destOrd="0" presId="urn:microsoft.com/office/officeart/2005/8/layout/hierarchy3"/>
    <dgm:cxn modelId="{F051F53C-9F3D-49E1-804E-7C74561A559C}" type="presParOf" srcId="{63116B5F-1A0E-484C-9EC2-EA607C253216}" destId="{A9911C6C-B213-4C75-88D4-16A6D0FA2C46}" srcOrd="1" destOrd="0" presId="urn:microsoft.com/office/officeart/2005/8/layout/hierarchy3"/>
    <dgm:cxn modelId="{F7D503B1-DFEE-4BF0-A097-88D2392D5347}" type="presParOf" srcId="{763838D2-14D7-4B94-88EF-44DBF9F98A98}" destId="{FFA71B70-094A-481A-9665-684B7FF8AF81}" srcOrd="1" destOrd="0" presId="urn:microsoft.com/office/officeart/2005/8/layout/hierarchy3"/>
    <dgm:cxn modelId="{DCBBB719-4ED7-4FA1-A3D6-A385868F8667}" type="presParOf" srcId="{FFA71B70-094A-481A-9665-684B7FF8AF81}" destId="{296CEFAA-7EDB-41E8-9B24-002227BF082B}" srcOrd="0" destOrd="0" presId="urn:microsoft.com/office/officeart/2005/8/layout/hierarchy3"/>
    <dgm:cxn modelId="{ADE2F426-E6CE-497C-95F0-B9FE8398965E}" type="presParOf" srcId="{FFA71B70-094A-481A-9665-684B7FF8AF81}" destId="{0A0CB26C-07BF-49F9-95F4-8CD3488C6737}" srcOrd="1" destOrd="0" presId="urn:microsoft.com/office/officeart/2005/8/layout/hierarchy3"/>
    <dgm:cxn modelId="{C3831642-7B4A-4A1F-9144-059A4A7D937F}" type="presParOf" srcId="{FFA71B70-094A-481A-9665-684B7FF8AF81}" destId="{D9214CEE-E8BB-4AF0-B0B9-C8F76F1CD0FC}" srcOrd="2" destOrd="0" presId="urn:microsoft.com/office/officeart/2005/8/layout/hierarchy3"/>
    <dgm:cxn modelId="{40C3A332-617F-439F-BD73-5BB98AA933E8}" type="presParOf" srcId="{FFA71B70-094A-481A-9665-684B7FF8AF81}" destId="{C70ECADE-C7FF-41D2-BF12-B15A16006F8B}" srcOrd="3" destOrd="0" presId="urn:microsoft.com/office/officeart/2005/8/layout/hierarchy3"/>
    <dgm:cxn modelId="{9C58918D-70A7-44B7-A0AF-29B25EC57716}" type="presParOf" srcId="{DB6EC17F-EE98-4D8F-B78E-3BDA3899EE95}" destId="{0CBFF3A7-3375-4BDD-BC31-4EE7B95C0312}" srcOrd="1" destOrd="0" presId="urn:microsoft.com/office/officeart/2005/8/layout/hierarchy3"/>
    <dgm:cxn modelId="{2E70CB30-B81E-4429-9A2A-FDDB983110BF}" type="presParOf" srcId="{0CBFF3A7-3375-4BDD-BC31-4EE7B95C0312}" destId="{FC9D2457-C697-405C-A685-1CDC86DC3B2A}" srcOrd="0" destOrd="0" presId="urn:microsoft.com/office/officeart/2005/8/layout/hierarchy3"/>
    <dgm:cxn modelId="{981C6B81-88E8-47AE-B50D-0C0D6A3D5244}" type="presParOf" srcId="{FC9D2457-C697-405C-A685-1CDC86DC3B2A}" destId="{487B6F0B-8EDA-47A1-8976-FE6CA82F74EB}" srcOrd="0" destOrd="0" presId="urn:microsoft.com/office/officeart/2005/8/layout/hierarchy3"/>
    <dgm:cxn modelId="{28EA3CC3-1CF1-4AC8-8FF5-D898A5A89F93}" type="presParOf" srcId="{FC9D2457-C697-405C-A685-1CDC86DC3B2A}" destId="{45683721-923F-471C-B26C-D03BC15C2715}" srcOrd="1" destOrd="0" presId="urn:microsoft.com/office/officeart/2005/8/layout/hierarchy3"/>
    <dgm:cxn modelId="{671AF185-9BDA-4640-A4CA-189A15A93396}" type="presParOf" srcId="{0CBFF3A7-3375-4BDD-BC31-4EE7B95C0312}" destId="{7D9EFAA8-8112-477E-9D6C-225DCE32B28B}" srcOrd="1" destOrd="0" presId="urn:microsoft.com/office/officeart/2005/8/layout/hierarchy3"/>
    <dgm:cxn modelId="{0237DF22-7017-418F-B46B-7E4AA8807E09}" type="presParOf" srcId="{7D9EFAA8-8112-477E-9D6C-225DCE32B28B}" destId="{35ABE574-8961-4486-8417-764C64915C5F}" srcOrd="0" destOrd="0" presId="urn:microsoft.com/office/officeart/2005/8/layout/hierarchy3"/>
    <dgm:cxn modelId="{33F4D95D-8226-4220-AA76-1970C1DA3A86}" type="presParOf" srcId="{7D9EFAA8-8112-477E-9D6C-225DCE32B28B}" destId="{43D4620A-04C9-4E22-A79F-89ACAA54F619}" srcOrd="1" destOrd="0" presId="urn:microsoft.com/office/officeart/2005/8/layout/hierarchy3"/>
    <dgm:cxn modelId="{54447B76-4683-49F0-8410-5BFD63B7CCE0}" type="presParOf" srcId="{7D9EFAA8-8112-477E-9D6C-225DCE32B28B}" destId="{BB405B5E-CF18-43AF-A979-DDBB7C1FF81E}" srcOrd="2" destOrd="0" presId="urn:microsoft.com/office/officeart/2005/8/layout/hierarchy3"/>
    <dgm:cxn modelId="{F80AA86A-7305-4786-AA66-8612E6FDC92B}" type="presParOf" srcId="{7D9EFAA8-8112-477E-9D6C-225DCE32B28B}" destId="{FEEEF418-F7EE-4C91-86D2-3D8B198B1F1D}" srcOrd="3"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F2940-F076-4E41-A445-937CB173A91A}">
      <dsp:nvSpPr>
        <dsp:cNvPr id="0" name=""/>
        <dsp:cNvSpPr/>
      </dsp:nvSpPr>
      <dsp:spPr>
        <a:xfrm>
          <a:off x="2540" y="57473"/>
          <a:ext cx="2476500" cy="86375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lvl="0" algn="ctr" defTabSz="1111250">
            <a:lnSpc>
              <a:spcPct val="90000"/>
            </a:lnSpc>
            <a:spcBef>
              <a:spcPct val="0"/>
            </a:spcBef>
            <a:spcAft>
              <a:spcPct val="35000"/>
            </a:spcAft>
          </a:pPr>
          <a:r>
            <a:rPr lang="en-US" sz="2500" b="1" kern="1200" dirty="0" smtClean="0"/>
            <a:t>Employee branding</a:t>
          </a:r>
          <a:endParaRPr lang="en-US" sz="2500" kern="1200" dirty="0"/>
        </a:p>
      </dsp:txBody>
      <dsp:txXfrm>
        <a:off x="2540" y="57473"/>
        <a:ext cx="2476500" cy="863756"/>
      </dsp:txXfrm>
    </dsp:sp>
    <dsp:sp modelId="{D6A46DFB-6B93-42DA-98A9-655391EEBD2A}">
      <dsp:nvSpPr>
        <dsp:cNvPr id="0" name=""/>
        <dsp:cNvSpPr/>
      </dsp:nvSpPr>
      <dsp:spPr>
        <a:xfrm>
          <a:off x="2540" y="921229"/>
          <a:ext cx="2476500" cy="241108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b="1" kern="1200" dirty="0" smtClean="0"/>
            <a:t>Recruitment marketing </a:t>
          </a:r>
          <a:endParaRPr lang="en-US" sz="2500" kern="1200" dirty="0"/>
        </a:p>
        <a:p>
          <a:pPr marL="228600" lvl="1" indent="-228600" algn="l" defTabSz="1111250">
            <a:lnSpc>
              <a:spcPct val="90000"/>
            </a:lnSpc>
            <a:spcBef>
              <a:spcPct val="0"/>
            </a:spcBef>
            <a:spcAft>
              <a:spcPct val="15000"/>
            </a:spcAft>
            <a:buChar char="••"/>
          </a:pPr>
          <a:r>
            <a:rPr lang="en-US" sz="2500" b="1" kern="1200" dirty="0" smtClean="0"/>
            <a:t>Campaigns</a:t>
          </a:r>
          <a:endParaRPr lang="en-US" sz="2500" kern="1200" dirty="0"/>
        </a:p>
      </dsp:txBody>
      <dsp:txXfrm>
        <a:off x="2540" y="921229"/>
        <a:ext cx="2476500" cy="2411089"/>
      </dsp:txXfrm>
    </dsp:sp>
    <dsp:sp modelId="{CC0AEA77-874E-4235-AE27-7D9FA2E7ABFE}">
      <dsp:nvSpPr>
        <dsp:cNvPr id="0" name=""/>
        <dsp:cNvSpPr/>
      </dsp:nvSpPr>
      <dsp:spPr>
        <a:xfrm>
          <a:off x="2825750" y="57473"/>
          <a:ext cx="2476500" cy="86375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lvl="0" algn="ctr" defTabSz="1111250">
            <a:lnSpc>
              <a:spcPct val="90000"/>
            </a:lnSpc>
            <a:spcBef>
              <a:spcPct val="0"/>
            </a:spcBef>
            <a:spcAft>
              <a:spcPct val="35000"/>
            </a:spcAft>
          </a:pPr>
          <a:r>
            <a:rPr lang="en-US" sz="2500" b="1" kern="1200" dirty="0" smtClean="0"/>
            <a:t>Concentrate on retaining</a:t>
          </a:r>
          <a:endParaRPr lang="en-US" sz="2500" kern="1200" dirty="0"/>
        </a:p>
      </dsp:txBody>
      <dsp:txXfrm>
        <a:off x="2825750" y="57473"/>
        <a:ext cx="2476500" cy="863756"/>
      </dsp:txXfrm>
    </dsp:sp>
    <dsp:sp modelId="{3E6943EB-B4E2-46CF-A92F-D6AC0B305A8F}">
      <dsp:nvSpPr>
        <dsp:cNvPr id="0" name=""/>
        <dsp:cNvSpPr/>
      </dsp:nvSpPr>
      <dsp:spPr>
        <a:xfrm>
          <a:off x="2825750" y="921229"/>
          <a:ext cx="2476500" cy="241108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b="1" kern="1200" dirty="0" smtClean="0"/>
            <a:t>Focus on acquisition</a:t>
          </a:r>
          <a:endParaRPr lang="en-US" sz="2500" kern="1200" dirty="0"/>
        </a:p>
        <a:p>
          <a:pPr marL="228600" lvl="1" indent="-228600" algn="l" defTabSz="1111250">
            <a:lnSpc>
              <a:spcPct val="90000"/>
            </a:lnSpc>
            <a:spcBef>
              <a:spcPct val="0"/>
            </a:spcBef>
            <a:spcAft>
              <a:spcPct val="15000"/>
            </a:spcAft>
            <a:buChar char="••"/>
          </a:pPr>
          <a:r>
            <a:rPr lang="en-US" sz="2500" b="1" kern="1200" dirty="0" smtClean="0"/>
            <a:t>Retain new hires</a:t>
          </a:r>
          <a:endParaRPr lang="en-US" sz="2500" kern="1200" dirty="0"/>
        </a:p>
      </dsp:txBody>
      <dsp:txXfrm>
        <a:off x="2825750" y="921229"/>
        <a:ext cx="2476500" cy="2411089"/>
      </dsp:txXfrm>
    </dsp:sp>
    <dsp:sp modelId="{D5D1A56F-EB2F-477E-9066-15A59EAAC6C1}">
      <dsp:nvSpPr>
        <dsp:cNvPr id="0" name=""/>
        <dsp:cNvSpPr/>
      </dsp:nvSpPr>
      <dsp:spPr>
        <a:xfrm>
          <a:off x="5648960" y="57473"/>
          <a:ext cx="2476500" cy="86375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lvl="0" algn="ctr" defTabSz="1111250">
            <a:lnSpc>
              <a:spcPct val="90000"/>
            </a:lnSpc>
            <a:spcBef>
              <a:spcPct val="0"/>
            </a:spcBef>
            <a:spcAft>
              <a:spcPct val="35000"/>
            </a:spcAft>
          </a:pPr>
          <a:r>
            <a:rPr lang="en-US" sz="2500" b="1" kern="1200" dirty="0" smtClean="0"/>
            <a:t>Hiring team</a:t>
          </a:r>
          <a:endParaRPr lang="en-US" sz="2500" kern="1200" dirty="0"/>
        </a:p>
      </dsp:txBody>
      <dsp:txXfrm>
        <a:off x="5648960" y="57473"/>
        <a:ext cx="2476500" cy="863756"/>
      </dsp:txXfrm>
    </dsp:sp>
    <dsp:sp modelId="{D8F3A603-72C8-4DFE-B5F7-9BD61EB70F31}">
      <dsp:nvSpPr>
        <dsp:cNvPr id="0" name=""/>
        <dsp:cNvSpPr/>
      </dsp:nvSpPr>
      <dsp:spPr>
        <a:xfrm>
          <a:off x="5648960" y="921229"/>
          <a:ext cx="2476500" cy="241108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b="1" kern="1200" dirty="0" smtClean="0"/>
            <a:t>Hiring experts on staff </a:t>
          </a:r>
          <a:endParaRPr lang="en-US" sz="2500" b="1" kern="1200" dirty="0"/>
        </a:p>
        <a:p>
          <a:pPr marL="228600" lvl="1" indent="-228600" algn="l" defTabSz="1111250">
            <a:lnSpc>
              <a:spcPct val="90000"/>
            </a:lnSpc>
            <a:spcBef>
              <a:spcPct val="0"/>
            </a:spcBef>
            <a:spcAft>
              <a:spcPct val="15000"/>
            </a:spcAft>
            <a:buChar char="••"/>
          </a:pPr>
          <a:r>
            <a:rPr lang="en-US" sz="2500" b="1" kern="1200" dirty="0" smtClean="0"/>
            <a:t>Attract diverse workforce</a:t>
          </a:r>
          <a:endParaRPr lang="en-US" sz="2500" b="1" kern="1200" dirty="0"/>
        </a:p>
      </dsp:txBody>
      <dsp:txXfrm>
        <a:off x="5648960" y="921229"/>
        <a:ext cx="2476500" cy="2411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E3D14-3830-46C0-8978-946F08DB4118}">
      <dsp:nvSpPr>
        <dsp:cNvPr id="0" name=""/>
        <dsp:cNvSpPr/>
      </dsp:nvSpPr>
      <dsp:spPr>
        <a:xfrm>
          <a:off x="-609597" y="727268"/>
          <a:ext cx="4876800" cy="4876800"/>
        </a:xfrm>
        <a:prstGeom prst="pie">
          <a:avLst>
            <a:gd name="adj1" fmla="val 5400000"/>
            <a:gd name="adj2" fmla="val 1620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DAF7ADD-24AA-4DE5-8B28-B7B83E9788EC}">
      <dsp:nvSpPr>
        <dsp:cNvPr id="0" name=""/>
        <dsp:cNvSpPr/>
      </dsp:nvSpPr>
      <dsp:spPr>
        <a:xfrm>
          <a:off x="609606" y="293135"/>
          <a:ext cx="8127991" cy="5745065"/>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US" sz="3100" b="1" kern="1200" dirty="0" smtClean="0"/>
            <a:t>Promote internal mobility</a:t>
          </a:r>
          <a:endParaRPr lang="en-US" sz="3100" kern="1200" dirty="0"/>
        </a:p>
      </dsp:txBody>
      <dsp:txXfrm>
        <a:off x="609606" y="293135"/>
        <a:ext cx="4063995" cy="1723523"/>
      </dsp:txXfrm>
    </dsp:sp>
    <dsp:sp modelId="{66DD8AD7-085A-4797-962D-1CCF7693AF28}">
      <dsp:nvSpPr>
        <dsp:cNvPr id="0" name=""/>
        <dsp:cNvSpPr/>
      </dsp:nvSpPr>
      <dsp:spPr>
        <a:xfrm>
          <a:off x="243843" y="2190311"/>
          <a:ext cx="3169916" cy="3169916"/>
        </a:xfrm>
        <a:prstGeom prst="pie">
          <a:avLst>
            <a:gd name="adj1" fmla="val 5400000"/>
            <a:gd name="adj2" fmla="val 1620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6FDBF24-9445-4F03-8093-A2CE8E764BE5}">
      <dsp:nvSpPr>
        <dsp:cNvPr id="0" name=""/>
        <dsp:cNvSpPr/>
      </dsp:nvSpPr>
      <dsp:spPr>
        <a:xfrm>
          <a:off x="616604" y="2350550"/>
          <a:ext cx="8113995" cy="2849438"/>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US" sz="3100" b="1" kern="1200" dirty="0" smtClean="0"/>
            <a:t>Improve experience</a:t>
          </a:r>
          <a:endParaRPr lang="en-US" sz="3100" kern="1200" dirty="0"/>
        </a:p>
      </dsp:txBody>
      <dsp:txXfrm>
        <a:off x="616604" y="2350550"/>
        <a:ext cx="4056997" cy="1315125"/>
      </dsp:txXfrm>
    </dsp:sp>
    <dsp:sp modelId="{051B5430-7200-4DCB-B710-852802D71126}">
      <dsp:nvSpPr>
        <dsp:cNvPr id="0" name=""/>
        <dsp:cNvSpPr/>
      </dsp:nvSpPr>
      <dsp:spPr>
        <a:xfrm>
          <a:off x="1097282" y="3653349"/>
          <a:ext cx="1463038" cy="1463038"/>
        </a:xfrm>
        <a:prstGeom prst="pie">
          <a:avLst>
            <a:gd name="adj1" fmla="val 5400000"/>
            <a:gd name="adj2" fmla="val 1620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36D8F68-F5CA-48A9-BA3B-4C175D7C798B}">
      <dsp:nvSpPr>
        <dsp:cNvPr id="0" name=""/>
        <dsp:cNvSpPr/>
      </dsp:nvSpPr>
      <dsp:spPr>
        <a:xfrm>
          <a:off x="648124" y="3635435"/>
          <a:ext cx="8050954" cy="1498868"/>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US" sz="3100" b="1" kern="1200" dirty="0" smtClean="0"/>
            <a:t>Hire the competitors best employees</a:t>
          </a:r>
          <a:endParaRPr lang="en-US" sz="3100" kern="1200" dirty="0"/>
        </a:p>
      </dsp:txBody>
      <dsp:txXfrm>
        <a:off x="648124" y="3635435"/>
        <a:ext cx="4025477" cy="1498868"/>
      </dsp:txXfrm>
    </dsp:sp>
    <dsp:sp modelId="{781BED79-47AF-49FC-92BE-956D950DFA6C}">
      <dsp:nvSpPr>
        <dsp:cNvPr id="0" name=""/>
        <dsp:cNvSpPr/>
      </dsp:nvSpPr>
      <dsp:spPr>
        <a:xfrm>
          <a:off x="4463399" y="727268"/>
          <a:ext cx="3265204" cy="1463043"/>
        </a:xfrm>
        <a:prstGeom prst="rect">
          <a:avLst/>
        </a:prstGeom>
        <a:noFill/>
        <a:ln w="6350" cap="flat" cmpd="sng" algn="ctr">
          <a:noFill/>
          <a:prstDash val="solid"/>
          <a:miter lim="800000"/>
        </a:ln>
        <a:effectLst/>
        <a:sp3d/>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Char char="••"/>
          </a:pPr>
          <a:r>
            <a:rPr lang="en-US" sz="1900" kern="1200" dirty="0" smtClean="0"/>
            <a:t>Current pool of employees</a:t>
          </a:r>
          <a:endParaRPr lang="en-US" sz="1900" kern="1200" dirty="0"/>
        </a:p>
        <a:p>
          <a:pPr marL="171450" lvl="1" indent="-171450" algn="l" defTabSz="844550">
            <a:lnSpc>
              <a:spcPct val="90000"/>
            </a:lnSpc>
            <a:spcBef>
              <a:spcPct val="0"/>
            </a:spcBef>
            <a:spcAft>
              <a:spcPct val="15000"/>
            </a:spcAft>
            <a:buChar char="••"/>
          </a:pPr>
          <a:r>
            <a:rPr lang="en-US" sz="1900" kern="1200" dirty="0" smtClean="0"/>
            <a:t>Single out top achievers</a:t>
          </a:r>
          <a:endParaRPr lang="en-US" sz="1900" kern="1200" dirty="0"/>
        </a:p>
      </dsp:txBody>
      <dsp:txXfrm>
        <a:off x="4463399" y="727268"/>
        <a:ext cx="3265204" cy="1463043"/>
      </dsp:txXfrm>
    </dsp:sp>
    <dsp:sp modelId="{3EC73A9B-494A-4088-95C3-5A10D82CCE32}">
      <dsp:nvSpPr>
        <dsp:cNvPr id="0" name=""/>
        <dsp:cNvSpPr/>
      </dsp:nvSpPr>
      <dsp:spPr>
        <a:xfrm>
          <a:off x="4416104" y="2190311"/>
          <a:ext cx="3359794" cy="1463038"/>
        </a:xfrm>
        <a:prstGeom prst="rect">
          <a:avLst/>
        </a:prstGeom>
        <a:noFill/>
        <a:ln w="6350" cap="flat" cmpd="sng" algn="ctr">
          <a:noFill/>
          <a:prstDash val="solid"/>
          <a:miter lim="800000"/>
        </a:ln>
        <a:effectLst/>
        <a:sp3d/>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Char char="••"/>
          </a:pPr>
          <a:r>
            <a:rPr lang="en-US" sz="1900" kern="1200" dirty="0" smtClean="0"/>
            <a:t>Enhance candidate interaction process with company</a:t>
          </a:r>
          <a:endParaRPr lang="en-US" sz="1900" kern="1200" dirty="0"/>
        </a:p>
        <a:p>
          <a:pPr marL="171450" lvl="1" indent="-171450" algn="l" defTabSz="844550">
            <a:lnSpc>
              <a:spcPct val="90000"/>
            </a:lnSpc>
            <a:spcBef>
              <a:spcPct val="0"/>
            </a:spcBef>
            <a:spcAft>
              <a:spcPct val="15000"/>
            </a:spcAft>
            <a:buChar char="••"/>
          </a:pPr>
          <a:r>
            <a:rPr lang="en-US" sz="1900" kern="1200" dirty="0" smtClean="0"/>
            <a:t>Overall impression of the applicants </a:t>
          </a:r>
          <a:endParaRPr lang="en-US" sz="1900" kern="1200" dirty="0"/>
        </a:p>
      </dsp:txBody>
      <dsp:txXfrm>
        <a:off x="4416104" y="2190311"/>
        <a:ext cx="3359794" cy="1463038"/>
      </dsp:txXfrm>
    </dsp:sp>
    <dsp:sp modelId="{D2AF2212-931B-4FAD-96DE-8AF1FE3DCD6E}">
      <dsp:nvSpPr>
        <dsp:cNvPr id="0" name=""/>
        <dsp:cNvSpPr/>
      </dsp:nvSpPr>
      <dsp:spPr>
        <a:xfrm>
          <a:off x="4416104" y="3653349"/>
          <a:ext cx="3359794" cy="1463038"/>
        </a:xfrm>
        <a:prstGeom prst="rect">
          <a:avLst/>
        </a:prstGeom>
        <a:noFill/>
        <a:ln w="6350" cap="flat" cmpd="sng" algn="ctr">
          <a:noFill/>
          <a:prstDash val="solid"/>
          <a:miter lim="800000"/>
        </a:ln>
        <a:effectLst/>
        <a:sp3d/>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Char char="••"/>
          </a:pPr>
          <a:r>
            <a:rPr lang="en-US" sz="1900" kern="1200" dirty="0" smtClean="0"/>
            <a:t>Save restaurant in the dire of circumstances</a:t>
          </a:r>
          <a:endParaRPr lang="en-US" sz="1900" kern="1200" dirty="0"/>
        </a:p>
        <a:p>
          <a:pPr marL="171450" lvl="1" indent="-171450" algn="l" defTabSz="844550">
            <a:lnSpc>
              <a:spcPct val="90000"/>
            </a:lnSpc>
            <a:spcBef>
              <a:spcPct val="0"/>
            </a:spcBef>
            <a:spcAft>
              <a:spcPct val="15000"/>
            </a:spcAft>
            <a:buChar char="••"/>
          </a:pPr>
          <a:r>
            <a:rPr lang="en-US" sz="1900" kern="1200" dirty="0" smtClean="0"/>
            <a:t>Poaching top personnel from their rivals</a:t>
          </a:r>
          <a:endParaRPr lang="en-US" sz="1900" kern="1200" dirty="0"/>
        </a:p>
      </dsp:txBody>
      <dsp:txXfrm>
        <a:off x="4416104" y="3653349"/>
        <a:ext cx="3359794" cy="14630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615D8-76B3-48A2-A20F-B7B1A49D7057}">
      <dsp:nvSpPr>
        <dsp:cNvPr id="0" name=""/>
        <dsp:cNvSpPr/>
      </dsp:nvSpPr>
      <dsp:spPr>
        <a:xfrm>
          <a:off x="3251199" y="599"/>
          <a:ext cx="4876800" cy="2336868"/>
        </a:xfrm>
        <a:prstGeom prst="rightArrow">
          <a:avLst>
            <a:gd name="adj1" fmla="val 75000"/>
            <a:gd name="adj2" fmla="val 50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685" tIns="19685" rIns="19685" bIns="19685" numCol="1" spcCol="1270" anchor="t" anchorCtr="0">
          <a:noAutofit/>
        </a:bodyPr>
        <a:lstStyle/>
        <a:p>
          <a:pPr marL="285750" lvl="1" indent="-285750" algn="l" defTabSz="1377950">
            <a:lnSpc>
              <a:spcPct val="90000"/>
            </a:lnSpc>
            <a:spcBef>
              <a:spcPct val="0"/>
            </a:spcBef>
            <a:spcAft>
              <a:spcPct val="15000"/>
            </a:spcAft>
            <a:buChar char="••"/>
          </a:pPr>
          <a:r>
            <a:rPr lang="en-US" sz="3100" kern="1200" dirty="0" smtClean="0"/>
            <a:t>Serve as an incentive</a:t>
          </a:r>
          <a:endParaRPr lang="en-US" sz="3100" kern="1200" dirty="0"/>
        </a:p>
        <a:p>
          <a:pPr marL="285750" lvl="1" indent="-285750" algn="l" defTabSz="1377950">
            <a:lnSpc>
              <a:spcPct val="90000"/>
            </a:lnSpc>
            <a:spcBef>
              <a:spcPct val="0"/>
            </a:spcBef>
            <a:spcAft>
              <a:spcPct val="15000"/>
            </a:spcAft>
            <a:buChar char="••"/>
          </a:pPr>
          <a:r>
            <a:rPr lang="en-US" sz="3100" kern="1200" dirty="0" smtClean="0"/>
            <a:t>Encouraged by the unexpected award</a:t>
          </a:r>
          <a:endParaRPr lang="en-US" sz="3100" kern="1200" dirty="0"/>
        </a:p>
      </dsp:txBody>
      <dsp:txXfrm>
        <a:off x="3251199" y="292708"/>
        <a:ext cx="4000475" cy="1752651"/>
      </dsp:txXfrm>
    </dsp:sp>
    <dsp:sp modelId="{6CF9A468-018E-49C3-BE5E-AAE11CD87632}">
      <dsp:nvSpPr>
        <dsp:cNvPr id="0" name=""/>
        <dsp:cNvSpPr/>
      </dsp:nvSpPr>
      <dsp:spPr>
        <a:xfrm>
          <a:off x="0" y="599"/>
          <a:ext cx="3251200" cy="2336868"/>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81915" rIns="163830" bIns="81915" numCol="1" spcCol="1270" anchor="ctr" anchorCtr="0">
          <a:noAutofit/>
        </a:bodyPr>
        <a:lstStyle/>
        <a:p>
          <a:pPr lvl="0" algn="ctr" defTabSz="1911350">
            <a:lnSpc>
              <a:spcPct val="90000"/>
            </a:lnSpc>
            <a:spcBef>
              <a:spcPct val="0"/>
            </a:spcBef>
            <a:spcAft>
              <a:spcPct val="35000"/>
            </a:spcAft>
          </a:pPr>
          <a:r>
            <a:rPr lang="en-US" sz="4300" b="1" kern="1200" dirty="0" smtClean="0"/>
            <a:t>Bonus</a:t>
          </a:r>
          <a:endParaRPr lang="en-US" sz="4300" kern="1200" dirty="0"/>
        </a:p>
      </dsp:txBody>
      <dsp:txXfrm>
        <a:off x="114076" y="114675"/>
        <a:ext cx="3023048" cy="2108716"/>
      </dsp:txXfrm>
    </dsp:sp>
    <dsp:sp modelId="{1CE881F1-8E92-42F1-82B5-09B3F8BE6F23}">
      <dsp:nvSpPr>
        <dsp:cNvPr id="0" name=""/>
        <dsp:cNvSpPr/>
      </dsp:nvSpPr>
      <dsp:spPr>
        <a:xfrm>
          <a:off x="3251199" y="2571154"/>
          <a:ext cx="4876800" cy="2336868"/>
        </a:xfrm>
        <a:prstGeom prst="rightArrow">
          <a:avLst>
            <a:gd name="adj1" fmla="val 75000"/>
            <a:gd name="adj2" fmla="val 50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685" tIns="19685" rIns="19685" bIns="19685" numCol="1" spcCol="1270" anchor="t" anchorCtr="0">
          <a:noAutofit/>
        </a:bodyPr>
        <a:lstStyle/>
        <a:p>
          <a:pPr marL="285750" lvl="1" indent="-285750" algn="l" defTabSz="1377950">
            <a:lnSpc>
              <a:spcPct val="90000"/>
            </a:lnSpc>
            <a:spcBef>
              <a:spcPct val="0"/>
            </a:spcBef>
            <a:spcAft>
              <a:spcPct val="15000"/>
            </a:spcAft>
            <a:buChar char="••"/>
          </a:pPr>
          <a:r>
            <a:rPr lang="en-US" sz="3100" kern="1200" dirty="0" smtClean="0"/>
            <a:t>Recognition for dedication</a:t>
          </a:r>
          <a:endParaRPr lang="en-US" sz="3100" kern="1200" dirty="0"/>
        </a:p>
        <a:p>
          <a:pPr marL="285750" lvl="1" indent="-285750" algn="l" defTabSz="1377950">
            <a:lnSpc>
              <a:spcPct val="90000"/>
            </a:lnSpc>
            <a:spcBef>
              <a:spcPct val="0"/>
            </a:spcBef>
            <a:spcAft>
              <a:spcPct val="15000"/>
            </a:spcAft>
            <a:buChar char="••"/>
          </a:pPr>
          <a:r>
            <a:rPr lang="en-US" sz="3100" kern="1200" dirty="0" smtClean="0"/>
            <a:t>Anniversary bonus </a:t>
          </a:r>
          <a:endParaRPr lang="en-US" sz="3100" kern="1200" dirty="0"/>
        </a:p>
      </dsp:txBody>
      <dsp:txXfrm>
        <a:off x="3251199" y="2863263"/>
        <a:ext cx="4000475" cy="1752651"/>
      </dsp:txXfrm>
    </dsp:sp>
    <dsp:sp modelId="{2502728E-85C2-44C6-B8DF-63B9D1687258}">
      <dsp:nvSpPr>
        <dsp:cNvPr id="0" name=""/>
        <dsp:cNvSpPr/>
      </dsp:nvSpPr>
      <dsp:spPr>
        <a:xfrm>
          <a:off x="0" y="2571154"/>
          <a:ext cx="3251200" cy="2336868"/>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81915" rIns="163830" bIns="81915" numCol="1" spcCol="1270" anchor="ctr" anchorCtr="0">
          <a:noAutofit/>
        </a:bodyPr>
        <a:lstStyle/>
        <a:p>
          <a:pPr lvl="0" algn="ctr" defTabSz="1911350">
            <a:lnSpc>
              <a:spcPct val="90000"/>
            </a:lnSpc>
            <a:spcBef>
              <a:spcPct val="0"/>
            </a:spcBef>
            <a:spcAft>
              <a:spcPct val="35000"/>
            </a:spcAft>
          </a:pPr>
          <a:r>
            <a:rPr lang="en-US" sz="4300" b="1" kern="1200" dirty="0" smtClean="0"/>
            <a:t>Bonus for Longevity</a:t>
          </a:r>
          <a:endParaRPr lang="en-US" sz="4300" kern="1200" dirty="0"/>
        </a:p>
      </dsp:txBody>
      <dsp:txXfrm>
        <a:off x="114076" y="2685230"/>
        <a:ext cx="3023048" cy="21087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E0175-77D6-46CE-85C3-161ED806FD0F}">
      <dsp:nvSpPr>
        <dsp:cNvPr id="0" name=""/>
        <dsp:cNvSpPr/>
      </dsp:nvSpPr>
      <dsp:spPr>
        <a:xfrm>
          <a:off x="1094878" y="3105"/>
          <a:ext cx="2639218" cy="1319609"/>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1915" tIns="54610" rIns="81915" bIns="54610" numCol="1" spcCol="1270" anchor="ctr" anchorCtr="0">
          <a:noAutofit/>
        </a:bodyPr>
        <a:lstStyle/>
        <a:p>
          <a:pPr lvl="0" algn="ctr" defTabSz="1911350">
            <a:lnSpc>
              <a:spcPct val="90000"/>
            </a:lnSpc>
            <a:spcBef>
              <a:spcPct val="0"/>
            </a:spcBef>
            <a:spcAft>
              <a:spcPct val="35000"/>
            </a:spcAft>
          </a:pPr>
          <a:r>
            <a:rPr lang="en-US" sz="4300" b="1" kern="1200" dirty="0" smtClean="0"/>
            <a:t>Flexible working</a:t>
          </a:r>
          <a:endParaRPr lang="en-US" sz="4300" kern="1200" dirty="0"/>
        </a:p>
      </dsp:txBody>
      <dsp:txXfrm>
        <a:off x="1133528" y="41755"/>
        <a:ext cx="2561918" cy="1242309"/>
      </dsp:txXfrm>
    </dsp:sp>
    <dsp:sp modelId="{296CEFAA-7EDB-41E8-9B24-002227BF082B}">
      <dsp:nvSpPr>
        <dsp:cNvPr id="0" name=""/>
        <dsp:cNvSpPr/>
      </dsp:nvSpPr>
      <dsp:spPr>
        <a:xfrm>
          <a:off x="1358800" y="1322714"/>
          <a:ext cx="263921" cy="989707"/>
        </a:xfrm>
        <a:custGeom>
          <a:avLst/>
          <a:gdLst/>
          <a:ahLst/>
          <a:cxnLst/>
          <a:rect l="0" t="0" r="0" b="0"/>
          <a:pathLst>
            <a:path>
              <a:moveTo>
                <a:pt x="0" y="0"/>
              </a:moveTo>
              <a:lnTo>
                <a:pt x="0" y="989707"/>
              </a:lnTo>
              <a:lnTo>
                <a:pt x="263921" y="989707"/>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A0CB26C-07BF-49F9-95F4-8CD3488C6737}">
      <dsp:nvSpPr>
        <dsp:cNvPr id="0" name=""/>
        <dsp:cNvSpPr/>
      </dsp:nvSpPr>
      <dsp:spPr>
        <a:xfrm>
          <a:off x="1622722" y="1652616"/>
          <a:ext cx="2111375" cy="1319609"/>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30480" rIns="45720" bIns="30480" numCol="1" spcCol="1270" anchor="ctr" anchorCtr="0">
          <a:noAutofit/>
        </a:bodyPr>
        <a:lstStyle/>
        <a:p>
          <a:pPr lvl="0" algn="ctr" defTabSz="1066800">
            <a:lnSpc>
              <a:spcPct val="90000"/>
            </a:lnSpc>
            <a:spcBef>
              <a:spcPct val="0"/>
            </a:spcBef>
            <a:spcAft>
              <a:spcPct val="35000"/>
            </a:spcAft>
          </a:pPr>
          <a:r>
            <a:rPr lang="en-US" sz="2400" kern="1200" dirty="0" smtClean="0"/>
            <a:t>Most prized non-monetary advantages </a:t>
          </a:r>
          <a:endParaRPr lang="en-US" sz="2400" kern="1200" dirty="0"/>
        </a:p>
      </dsp:txBody>
      <dsp:txXfrm>
        <a:off x="1661372" y="1691266"/>
        <a:ext cx="2034075" cy="1242309"/>
      </dsp:txXfrm>
    </dsp:sp>
    <dsp:sp modelId="{D9214CEE-E8BB-4AF0-B0B9-C8F76F1CD0FC}">
      <dsp:nvSpPr>
        <dsp:cNvPr id="0" name=""/>
        <dsp:cNvSpPr/>
      </dsp:nvSpPr>
      <dsp:spPr>
        <a:xfrm>
          <a:off x="1358800" y="1322714"/>
          <a:ext cx="263921" cy="2639218"/>
        </a:xfrm>
        <a:custGeom>
          <a:avLst/>
          <a:gdLst/>
          <a:ahLst/>
          <a:cxnLst/>
          <a:rect l="0" t="0" r="0" b="0"/>
          <a:pathLst>
            <a:path>
              <a:moveTo>
                <a:pt x="0" y="0"/>
              </a:moveTo>
              <a:lnTo>
                <a:pt x="0" y="2639218"/>
              </a:lnTo>
              <a:lnTo>
                <a:pt x="263921" y="2639218"/>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70ECADE-C7FF-41D2-BF12-B15A16006F8B}">
      <dsp:nvSpPr>
        <dsp:cNvPr id="0" name=""/>
        <dsp:cNvSpPr/>
      </dsp:nvSpPr>
      <dsp:spPr>
        <a:xfrm>
          <a:off x="1622722" y="3302128"/>
          <a:ext cx="2111375" cy="1319609"/>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30480" rIns="45720" bIns="30480" numCol="1" spcCol="1270" anchor="ctr" anchorCtr="0">
          <a:noAutofit/>
        </a:bodyPr>
        <a:lstStyle/>
        <a:p>
          <a:pPr lvl="0" algn="ctr" defTabSz="1066800">
            <a:lnSpc>
              <a:spcPct val="90000"/>
            </a:lnSpc>
            <a:spcBef>
              <a:spcPct val="0"/>
            </a:spcBef>
            <a:spcAft>
              <a:spcPct val="35000"/>
            </a:spcAft>
          </a:pPr>
          <a:r>
            <a:rPr lang="en-US" sz="2400" kern="1200" dirty="0" smtClean="0"/>
            <a:t>Work less hours or from home </a:t>
          </a:r>
          <a:endParaRPr lang="en-US" sz="2400" kern="1200" dirty="0"/>
        </a:p>
      </dsp:txBody>
      <dsp:txXfrm>
        <a:off x="1661372" y="3340778"/>
        <a:ext cx="2034075" cy="1242309"/>
      </dsp:txXfrm>
    </dsp:sp>
    <dsp:sp modelId="{487B6F0B-8EDA-47A1-8976-FE6CA82F74EB}">
      <dsp:nvSpPr>
        <dsp:cNvPr id="0" name=""/>
        <dsp:cNvSpPr/>
      </dsp:nvSpPr>
      <dsp:spPr>
        <a:xfrm>
          <a:off x="4393902" y="3105"/>
          <a:ext cx="2639218" cy="1319609"/>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1915" tIns="54610" rIns="81915" bIns="54610" numCol="1" spcCol="1270" anchor="ctr" anchorCtr="0">
          <a:noAutofit/>
        </a:bodyPr>
        <a:lstStyle/>
        <a:p>
          <a:pPr lvl="0" algn="ctr" defTabSz="1911350">
            <a:lnSpc>
              <a:spcPct val="90000"/>
            </a:lnSpc>
            <a:spcBef>
              <a:spcPct val="0"/>
            </a:spcBef>
            <a:spcAft>
              <a:spcPct val="35000"/>
            </a:spcAft>
          </a:pPr>
          <a:r>
            <a:rPr lang="en-US" sz="4300" b="1" kern="1200" dirty="0" smtClean="0"/>
            <a:t>Benefits</a:t>
          </a:r>
          <a:endParaRPr lang="en-US" sz="4300" kern="1200" dirty="0"/>
        </a:p>
      </dsp:txBody>
      <dsp:txXfrm>
        <a:off x="4432552" y="41755"/>
        <a:ext cx="2561918" cy="1242309"/>
      </dsp:txXfrm>
    </dsp:sp>
    <dsp:sp modelId="{35ABE574-8961-4486-8417-764C64915C5F}">
      <dsp:nvSpPr>
        <dsp:cNvPr id="0" name=""/>
        <dsp:cNvSpPr/>
      </dsp:nvSpPr>
      <dsp:spPr>
        <a:xfrm>
          <a:off x="4657824" y="1322714"/>
          <a:ext cx="263921" cy="989707"/>
        </a:xfrm>
        <a:custGeom>
          <a:avLst/>
          <a:gdLst/>
          <a:ahLst/>
          <a:cxnLst/>
          <a:rect l="0" t="0" r="0" b="0"/>
          <a:pathLst>
            <a:path>
              <a:moveTo>
                <a:pt x="0" y="0"/>
              </a:moveTo>
              <a:lnTo>
                <a:pt x="0" y="989707"/>
              </a:lnTo>
              <a:lnTo>
                <a:pt x="263921" y="989707"/>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D4620A-04C9-4E22-A79F-89ACAA54F619}">
      <dsp:nvSpPr>
        <dsp:cNvPr id="0" name=""/>
        <dsp:cNvSpPr/>
      </dsp:nvSpPr>
      <dsp:spPr>
        <a:xfrm>
          <a:off x="4921746" y="1652616"/>
          <a:ext cx="2111375" cy="1319609"/>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30480" rIns="45720" bIns="30480" numCol="1" spcCol="1270" anchor="ctr" anchorCtr="0">
          <a:noAutofit/>
        </a:bodyPr>
        <a:lstStyle/>
        <a:p>
          <a:pPr lvl="0" algn="ctr" defTabSz="1066800">
            <a:lnSpc>
              <a:spcPct val="90000"/>
            </a:lnSpc>
            <a:spcBef>
              <a:spcPct val="0"/>
            </a:spcBef>
            <a:spcAft>
              <a:spcPct val="35000"/>
            </a:spcAft>
          </a:pPr>
          <a:r>
            <a:rPr lang="en-US" sz="2400" kern="1200" dirty="0" smtClean="0"/>
            <a:t>Extra benefits given to workers</a:t>
          </a:r>
          <a:endParaRPr lang="en-US" sz="2400" kern="1200" dirty="0"/>
        </a:p>
      </dsp:txBody>
      <dsp:txXfrm>
        <a:off x="4960396" y="1691266"/>
        <a:ext cx="2034075" cy="1242309"/>
      </dsp:txXfrm>
    </dsp:sp>
    <dsp:sp modelId="{BB405B5E-CF18-43AF-A979-DDBB7C1FF81E}">
      <dsp:nvSpPr>
        <dsp:cNvPr id="0" name=""/>
        <dsp:cNvSpPr/>
      </dsp:nvSpPr>
      <dsp:spPr>
        <a:xfrm>
          <a:off x="4657824" y="1322714"/>
          <a:ext cx="263921" cy="2639218"/>
        </a:xfrm>
        <a:custGeom>
          <a:avLst/>
          <a:gdLst/>
          <a:ahLst/>
          <a:cxnLst/>
          <a:rect l="0" t="0" r="0" b="0"/>
          <a:pathLst>
            <a:path>
              <a:moveTo>
                <a:pt x="0" y="0"/>
              </a:moveTo>
              <a:lnTo>
                <a:pt x="0" y="2639218"/>
              </a:lnTo>
              <a:lnTo>
                <a:pt x="263921" y="2639218"/>
              </a:lnTo>
            </a:path>
          </a:pathLst>
        </a:custGeom>
        <a:noFill/>
        <a:ln w="12700" cap="flat" cmpd="sng" algn="ctr">
          <a:solidFill>
            <a:schemeClr val="accent6">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EEEF418-F7EE-4C91-86D2-3D8B198B1F1D}">
      <dsp:nvSpPr>
        <dsp:cNvPr id="0" name=""/>
        <dsp:cNvSpPr/>
      </dsp:nvSpPr>
      <dsp:spPr>
        <a:xfrm>
          <a:off x="4921746" y="3302128"/>
          <a:ext cx="2111375" cy="1319609"/>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30480" rIns="45720" bIns="30480" numCol="1" spcCol="1270" anchor="ctr" anchorCtr="0">
          <a:noAutofit/>
        </a:bodyPr>
        <a:lstStyle/>
        <a:p>
          <a:pPr lvl="0" algn="ctr" defTabSz="1066800">
            <a:lnSpc>
              <a:spcPct val="90000"/>
            </a:lnSpc>
            <a:spcBef>
              <a:spcPct val="0"/>
            </a:spcBef>
            <a:spcAft>
              <a:spcPct val="35000"/>
            </a:spcAft>
          </a:pPr>
          <a:r>
            <a:rPr lang="en-US" sz="2400" kern="1200" dirty="0" smtClean="0"/>
            <a:t>Wide variety of perks</a:t>
          </a:r>
          <a:endParaRPr lang="en-US" sz="2400" kern="1200" dirty="0"/>
        </a:p>
      </dsp:txBody>
      <dsp:txXfrm>
        <a:off x="4960396" y="3340778"/>
        <a:ext cx="2034075" cy="124230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3/22/2023</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3/22/2023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smtClean="0"/>
              <a:t>Introduction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By fostering an environment where employees are challenged to develop their skills and motivated to work together to achieve common goals, talent management can help businesses become more nimble. To further encourage teamwork and recognize excellent contributions to group efforts, some talent managers use a peer review system. These advantages of talent management are made possible by their separation from traditional HR (Hansen et al, 2011). If talent management is its own department, it can devote its whole attention to improving the employee experience and using it to boost the company's productivity and competitiveness.</a:t>
            </a:r>
          </a:p>
          <a:p>
            <a:endParaRPr lang="en-US"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3</a:t>
            </a:fld>
            <a:endParaRPr lang="en-US" noProof="0" dirty="0"/>
          </a:p>
        </p:txBody>
      </p:sp>
    </p:spTree>
    <p:extLst>
      <p:ext uri="{BB962C8B-B14F-4D97-AF65-F5344CB8AC3E}">
        <p14:creationId xmlns:p14="http://schemas.microsoft.com/office/powerpoint/2010/main" val="1370634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Talent Management</a:t>
            </a:r>
          </a:p>
          <a:p>
            <a:pPr marL="0" indent="0" algn="just">
              <a:buNone/>
            </a:pPr>
            <a:r>
              <a:rPr lang="en-US" sz="1200" dirty="0" smtClean="0"/>
              <a:t>The term "talent management" refers to an ongoing strategy for finding and keeping the best employees, training them to do their best work, and motivating them to keep pushing themselves and the company forward. One of the primary functions of human resource management is to assemble a loyal staff that will remain with the organization over the long term (</a:t>
            </a:r>
            <a:r>
              <a:rPr lang="en-US" dirty="0" err="1" smtClean="0"/>
              <a:t>Cappelli</a:t>
            </a:r>
            <a:r>
              <a:rPr lang="en-US" baseline="0" dirty="0" smtClean="0"/>
              <a:t> </a:t>
            </a:r>
            <a:r>
              <a:rPr lang="en-US" dirty="0" smtClean="0"/>
              <a:t>and Keller, 2014)</a:t>
            </a:r>
            <a:r>
              <a:rPr lang="en-US" sz="1200" dirty="0" smtClean="0"/>
              <a:t>. This objective may be approached in a variety of ways depending on the company. Various kind of talent management strategies are</a:t>
            </a:r>
          </a:p>
          <a:p>
            <a:pPr marL="171450" indent="-171450" algn="just">
              <a:buFont typeface="Arial" panose="020B0604020202020204" pitchFamily="34" charset="0"/>
              <a:buChar char="•"/>
            </a:pPr>
            <a:r>
              <a:rPr lang="en-US" sz="1200" dirty="0" smtClean="0"/>
              <a:t> Specify Your Ideal Candidate</a:t>
            </a:r>
          </a:p>
          <a:p>
            <a:pPr marL="171450" indent="-171450" algn="just">
              <a:buFont typeface="Arial" panose="020B0604020202020204" pitchFamily="34" charset="0"/>
              <a:buChar char="•"/>
            </a:pPr>
            <a:r>
              <a:rPr lang="en-US" sz="1200" dirty="0" smtClean="0"/>
              <a:t> Invite Departmental Input </a:t>
            </a:r>
          </a:p>
          <a:p>
            <a:pPr marL="171450" indent="-171450" algn="just">
              <a:buFont typeface="Arial" panose="020B0604020202020204" pitchFamily="34" charset="0"/>
              <a:buChar char="•"/>
            </a:pPr>
            <a:r>
              <a:rPr lang="en-US" sz="1200" dirty="0" smtClean="0"/>
              <a:t> Maximize Talent Acquisition with Candidate Enrichment Tools</a:t>
            </a:r>
          </a:p>
          <a:p>
            <a:pPr marL="171450" indent="-171450" algn="just">
              <a:buFont typeface="Arial" panose="020B0604020202020204" pitchFamily="34" charset="0"/>
              <a:buChar char="•"/>
            </a:pPr>
            <a:r>
              <a:rPr lang="en-US" sz="1200" dirty="0" smtClean="0"/>
              <a:t> Employer Branding</a:t>
            </a:r>
          </a:p>
          <a:p>
            <a:pPr marL="171450" indent="-171450" algn="just">
              <a:buFont typeface="Arial" panose="020B0604020202020204" pitchFamily="34" charset="0"/>
              <a:buChar char="•"/>
            </a:pPr>
            <a:r>
              <a:rPr lang="en-US" sz="1200" dirty="0" smtClean="0"/>
              <a:t> Utilize Big Data</a:t>
            </a:r>
          </a:p>
          <a:p>
            <a:pPr marL="171450" indent="-171450" algn="just">
              <a:buFont typeface="Arial" panose="020B0604020202020204" pitchFamily="34" charset="0"/>
              <a:buChar char="•"/>
            </a:pPr>
            <a:r>
              <a:rPr lang="en-US" sz="1200" dirty="0" smtClean="0"/>
              <a:t> Develop Educational Partnerships</a:t>
            </a:r>
          </a:p>
          <a:p>
            <a:pPr marL="171450" indent="-171450" algn="just">
              <a:buFont typeface="Arial" panose="020B0604020202020204" pitchFamily="34" charset="0"/>
              <a:buChar char="•"/>
            </a:pPr>
            <a:r>
              <a:rPr lang="en-US" sz="1200" dirty="0" smtClean="0"/>
              <a:t> Assess Your Recruiting Funnel</a:t>
            </a:r>
          </a:p>
          <a:p>
            <a:pPr marL="171450" indent="-171450" algn="just">
              <a:buFont typeface="Arial" panose="020B0604020202020204" pitchFamily="34" charset="0"/>
              <a:buChar char="•"/>
            </a:pPr>
            <a:r>
              <a:rPr lang="en-US" sz="1200" dirty="0" smtClean="0"/>
              <a:t> Candidate Feedback</a:t>
            </a:r>
          </a:p>
          <a:p>
            <a:endParaRPr lang="en-US"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4</a:t>
            </a:fld>
            <a:endParaRPr lang="en-US" noProof="0" dirty="0"/>
          </a:p>
        </p:txBody>
      </p:sp>
    </p:spTree>
    <p:extLst>
      <p:ext uri="{BB962C8B-B14F-4D97-AF65-F5344CB8AC3E}">
        <p14:creationId xmlns:p14="http://schemas.microsoft.com/office/powerpoint/2010/main" val="3239295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Long term talent acquisition strategy</a:t>
            </a:r>
          </a:p>
          <a:p>
            <a:pPr marL="0" indent="0">
              <a:buNone/>
            </a:pPr>
            <a:r>
              <a:rPr lang="en-US" b="1" dirty="0" smtClean="0"/>
              <a:t>Employee branding</a:t>
            </a:r>
          </a:p>
          <a:p>
            <a:pPr marL="0" indent="0" algn="just">
              <a:buNone/>
            </a:pPr>
            <a:r>
              <a:rPr lang="en-US" dirty="0" smtClean="0"/>
              <a:t>Recruitment marketing with current employees, candidates, and complete strangers across many different channels is essential to keeping a restaurant employer brand alive and well (</a:t>
            </a:r>
            <a:r>
              <a:rPr lang="en-US" dirty="0" err="1" smtClean="0"/>
              <a:t>Kimpakorn</a:t>
            </a:r>
            <a:r>
              <a:rPr lang="en-US" dirty="0" smtClean="0"/>
              <a:t> et al, 2010). Campaigns that explain restaurant's values and encourage current and prospective employees to stick around and work for the restaurant are an essential part of building a positive employer brand. </a:t>
            </a:r>
          </a:p>
          <a:p>
            <a:pPr marL="0" indent="0">
              <a:buNone/>
            </a:pPr>
            <a:r>
              <a:rPr lang="en-US" b="1" dirty="0" smtClean="0"/>
              <a:t>Concentrate on retaining</a:t>
            </a:r>
          </a:p>
          <a:p>
            <a:pPr marL="0" indent="0" algn="just">
              <a:buNone/>
            </a:pPr>
            <a:r>
              <a:rPr lang="en-US" dirty="0" smtClean="0"/>
              <a:t>Several restaurants worry about not being able to keep their employees. It should go without saying that having a high turnover rate among employees is a major drain on resources (Das et al, 2013). As important as it is for HR to focus on acquisition, they must also work to retain new hires. When combined, these two factors are the most important in ensuring the success of a company's recruitment efforts and the acquisition of top-tier talent.</a:t>
            </a:r>
          </a:p>
          <a:p>
            <a:pPr marL="0" indent="0">
              <a:buNone/>
            </a:pPr>
            <a:r>
              <a:rPr lang="en-US" b="1" dirty="0" smtClean="0"/>
              <a:t>Hiring team</a:t>
            </a:r>
          </a:p>
          <a:p>
            <a:pPr marL="0" indent="0" algn="just">
              <a:buNone/>
            </a:pPr>
            <a:r>
              <a:rPr lang="en-US" dirty="0" smtClean="0"/>
              <a:t>The days of conducting a search for new employees in isolation will no longer be acceptable in today's globally interconnected business environment. There's too much at risk for a company to incur the risk of making ill-advised recruits or having employees leave for other reasons. Today's jobs are typically multidimensional, requiring a wide range of talents, and it's easy to become swiftly obsolete (</a:t>
            </a:r>
            <a:r>
              <a:rPr lang="en-US" dirty="0" err="1" smtClean="0"/>
              <a:t>Kimpakorn</a:t>
            </a:r>
            <a:r>
              <a:rPr lang="en-US" dirty="0" smtClean="0"/>
              <a:t> et al, 2010). In the business world, it is crucial to have hiring experts on staff who can identify promising applicants. If hiring teams are free of prejudice, they are better able to attract and retain a talented and diverse workforce. </a:t>
            </a:r>
          </a:p>
          <a:p>
            <a:endParaRPr lang="en-US" b="0"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5</a:t>
            </a:fld>
            <a:endParaRPr lang="en-US" noProof="0" dirty="0"/>
          </a:p>
        </p:txBody>
      </p:sp>
    </p:spTree>
    <p:extLst>
      <p:ext uri="{BB962C8B-B14F-4D97-AF65-F5344CB8AC3E}">
        <p14:creationId xmlns:p14="http://schemas.microsoft.com/office/powerpoint/2010/main" val="3670961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Short term talent acquisition strategy</a:t>
            </a:r>
          </a:p>
          <a:p>
            <a:pPr marL="0" indent="0">
              <a:buNone/>
            </a:pPr>
            <a:r>
              <a:rPr lang="en-US" b="1" dirty="0" smtClean="0"/>
              <a:t>Promote internal mobility</a:t>
            </a:r>
          </a:p>
          <a:p>
            <a:pPr marL="0" indent="0" algn="just">
              <a:buNone/>
            </a:pPr>
            <a:r>
              <a:rPr lang="en-US" dirty="0" smtClean="0"/>
              <a:t>Motivating people to grow on the inside is always effective (Bidwell, 2011). It's possible that current pool of employees is the best fit for a restaurant. To </a:t>
            </a:r>
            <a:r>
              <a:rPr lang="en-US" dirty="0" err="1" smtClean="0"/>
              <a:t>maximise</a:t>
            </a:r>
            <a:r>
              <a:rPr lang="en-US" dirty="0" smtClean="0"/>
              <a:t> productivity, restaurants must single out their restaurant's top achievers and put their unique talents to use. This effectiveness negates the need to seek the services of telecom headhunters or any other </a:t>
            </a:r>
            <a:r>
              <a:rPr lang="en-US" dirty="0" err="1" smtClean="0"/>
              <a:t>specialised</a:t>
            </a:r>
            <a:r>
              <a:rPr lang="en-US" dirty="0" smtClean="0"/>
              <a:t> recruitment firms. It will also facilitate an easier onboarding procedure for new employees.</a:t>
            </a:r>
          </a:p>
          <a:p>
            <a:pPr marL="0" indent="0">
              <a:buNone/>
            </a:pPr>
            <a:r>
              <a:rPr lang="en-US" b="1" dirty="0" smtClean="0"/>
              <a:t>Improve the experience of the candidates</a:t>
            </a:r>
          </a:p>
          <a:p>
            <a:pPr marL="0" indent="0" algn="just">
              <a:buNone/>
            </a:pPr>
            <a:r>
              <a:rPr lang="en-US" dirty="0" smtClean="0"/>
              <a:t>Candidate satisfaction leads to staff satisfaction. While the ideal candidate experience might not be attainable, it is always possible to enhance the process through which candidates interact with a company (Bidwell, 2011). Applicant experience is the overall impression that past, present, and prospective applicants to a restaurant have of working with that restaurant. The recruiting, screening, interviewing, and onboarding phases all contribute to this experience.</a:t>
            </a:r>
          </a:p>
          <a:p>
            <a:pPr marL="0" indent="0">
              <a:buNone/>
            </a:pPr>
            <a:r>
              <a:rPr lang="en-US" b="1" dirty="0" smtClean="0"/>
              <a:t>Hire the competitors best employees</a:t>
            </a:r>
          </a:p>
          <a:p>
            <a:pPr marL="0" indent="0" algn="just">
              <a:buNone/>
            </a:pPr>
            <a:r>
              <a:rPr lang="en-US" dirty="0" smtClean="0"/>
              <a:t>It's crucial to make this method a pillar of your talent acquisition strategy since it can save a restaurant in the most dire of circumstances (Carnahan</a:t>
            </a:r>
            <a:r>
              <a:rPr lang="en-US" baseline="0" dirty="0" smtClean="0"/>
              <a:t> et al’ 2013)</a:t>
            </a:r>
            <a:r>
              <a:rPr lang="en-US" dirty="0" smtClean="0"/>
              <a:t>. Companies may instantly improve and fortify themselves by poaching top personnel from their rivals.</a:t>
            </a:r>
          </a:p>
          <a:p>
            <a:pPr marL="0" indent="0" algn="just">
              <a:buNone/>
            </a:pPr>
            <a:endParaRPr lang="en-US" dirty="0" smtClean="0"/>
          </a:p>
          <a:p>
            <a:endParaRPr lang="en-US" b="1"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6</a:t>
            </a:fld>
            <a:endParaRPr lang="en-US" noProof="0" dirty="0"/>
          </a:p>
        </p:txBody>
      </p:sp>
    </p:spTree>
    <p:extLst>
      <p:ext uri="{BB962C8B-B14F-4D97-AF65-F5344CB8AC3E}">
        <p14:creationId xmlns:p14="http://schemas.microsoft.com/office/powerpoint/2010/main" val="3961139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smtClean="0"/>
              <a:t>Monetary incentives</a:t>
            </a:r>
          </a:p>
          <a:p>
            <a:pPr marL="0" indent="0">
              <a:buNone/>
            </a:pPr>
            <a:r>
              <a:rPr lang="en-US" b="1" dirty="0" smtClean="0"/>
              <a:t>Bonus</a:t>
            </a:r>
          </a:p>
          <a:p>
            <a:pPr marL="0" indent="0" algn="just">
              <a:buNone/>
            </a:pPr>
            <a:r>
              <a:rPr lang="en-US" dirty="0" smtClean="0"/>
              <a:t>It goes without saying that a bonus can serve as an incentive for anyone in the service industry. Keep an eye on how well they're doing and see who's going above and beyond to provide an excellent customer service experience, then recognize that person (Morel et al, 2020). Employees are typically inspired and encouraged by the unexpected awards, and this helps to ensure that they continue to deliver stellar performance.</a:t>
            </a:r>
          </a:p>
          <a:p>
            <a:pPr marL="0" indent="0">
              <a:buNone/>
            </a:pPr>
            <a:r>
              <a:rPr lang="en-US" b="1" dirty="0" smtClean="0"/>
              <a:t>Bonus for Longevity</a:t>
            </a:r>
          </a:p>
          <a:p>
            <a:pPr marL="0" indent="0" algn="just">
              <a:buNone/>
            </a:pPr>
            <a:r>
              <a:rPr lang="en-US" dirty="0" smtClean="0"/>
              <a:t>Employees who have stuck with the business through thick and thin deserve recognition for their dedication. To encourage employees to stay for the long haul, consider rewarding them with an anniversary bonus after a certain number of years on the job (Morel et al, 2020). In some cases, the longevity bonus may be paid out twice a year. The turnover rate in a restaurant will drop dramatically as a result of this.</a:t>
            </a:r>
          </a:p>
          <a:p>
            <a:endParaRPr lang="en-US"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7</a:t>
            </a:fld>
            <a:endParaRPr lang="en-US" noProof="0" dirty="0"/>
          </a:p>
        </p:txBody>
      </p:sp>
    </p:spTree>
    <p:extLst>
      <p:ext uri="{BB962C8B-B14F-4D97-AF65-F5344CB8AC3E}">
        <p14:creationId xmlns:p14="http://schemas.microsoft.com/office/powerpoint/2010/main" val="2867514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smtClean="0"/>
              <a:t>Non-monetary</a:t>
            </a:r>
            <a:r>
              <a:rPr lang="en-US" b="1" baseline="0" dirty="0" smtClean="0"/>
              <a:t> incentives</a:t>
            </a:r>
            <a:endParaRPr lang="en-US" b="1" dirty="0" smtClean="0"/>
          </a:p>
          <a:p>
            <a:pPr marL="0" indent="0">
              <a:buNone/>
            </a:pPr>
            <a:r>
              <a:rPr lang="en-US" b="1" dirty="0" smtClean="0"/>
              <a:t>Flexible working</a:t>
            </a:r>
          </a:p>
          <a:p>
            <a:pPr marL="0" indent="0" algn="just">
              <a:buNone/>
            </a:pPr>
            <a:r>
              <a:rPr lang="en-US" dirty="0" smtClean="0"/>
              <a:t>It comes as no surprise that this is one of the most prized non-monetary advantages among workers (</a:t>
            </a:r>
            <a:r>
              <a:rPr lang="en-US" dirty="0" err="1" smtClean="0"/>
              <a:t>Kelliher</a:t>
            </a:r>
            <a:r>
              <a:rPr lang="en-US" dirty="0" smtClean="0"/>
              <a:t> et al, 2010). Individuals valued work-life balance long before the advent of covid-19. It's true that some people would prefer to work less hours or from home on a regular basis.</a:t>
            </a:r>
          </a:p>
          <a:p>
            <a:pPr marL="0" indent="0">
              <a:buNone/>
            </a:pPr>
            <a:r>
              <a:rPr lang="en-US" b="1" dirty="0" smtClean="0"/>
              <a:t>Benefits</a:t>
            </a:r>
          </a:p>
          <a:p>
            <a:pPr marL="0" indent="0" algn="just">
              <a:buNone/>
            </a:pPr>
            <a:r>
              <a:rPr lang="en-US" dirty="0" smtClean="0"/>
              <a:t>Similarly, fringe benefits are a non-monetary perk that employees might receive (Hansen et al, 2011). These are essentially extra benefits given to workers. The management of a restaurant can provide their employees with a wide variety of perks, such as health programs, free lunches during the workday or restaurant vouchers, commuting incentives, free movies and movie tickets, traveler's checks, and more.</a:t>
            </a:r>
          </a:p>
          <a:p>
            <a:endParaRPr lang="en-US"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8</a:t>
            </a:fld>
            <a:endParaRPr lang="en-US" noProof="0" dirty="0"/>
          </a:p>
        </p:txBody>
      </p:sp>
    </p:spTree>
    <p:extLst>
      <p:ext uri="{BB962C8B-B14F-4D97-AF65-F5344CB8AC3E}">
        <p14:creationId xmlns:p14="http://schemas.microsoft.com/office/powerpoint/2010/main" val="4088869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smtClean="0"/>
              <a:t>Conclusion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Building a committed team that stays put for the long haul is a key responsibility of HR departments. It is crucial for restaurants to maintain a positive employer brand through active recruitment marketing with current employees, candidates, and complete strangers across a variety of media. Anybody working in customer service can benefit from a bonus </a:t>
            </a:r>
            <a:r>
              <a:rPr lang="en-US" sz="1200" dirty="0" smtClean="0"/>
              <a:t>(</a:t>
            </a:r>
            <a:r>
              <a:rPr lang="en-US" dirty="0" err="1" smtClean="0"/>
              <a:t>Cappelli</a:t>
            </a:r>
            <a:r>
              <a:rPr lang="en-US" baseline="0" dirty="0" smtClean="0"/>
              <a:t> </a:t>
            </a:r>
            <a:r>
              <a:rPr lang="en-US" dirty="0" smtClean="0"/>
              <a:t>and Keller, 2014). Fringe benefits are a type of employee compensation that is not monetary in nature. </a:t>
            </a:r>
          </a:p>
          <a:p>
            <a:endParaRPr lang="en-US"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9</a:t>
            </a:fld>
            <a:endParaRPr lang="en-US" noProof="0" dirty="0"/>
          </a:p>
        </p:txBody>
      </p:sp>
    </p:spTree>
    <p:extLst>
      <p:ext uri="{BB962C8B-B14F-4D97-AF65-F5344CB8AC3E}">
        <p14:creationId xmlns:p14="http://schemas.microsoft.com/office/powerpoint/2010/main" val="3385930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Bidwell, M., 2011. Paying more to get less: The effects of external hiring versus internal mobility. </a:t>
            </a:r>
            <a:r>
              <a:rPr lang="en-US" sz="1200" i="1" kern="1200" dirty="0" smtClean="0">
                <a:solidFill>
                  <a:schemeClr val="tx1"/>
                </a:solidFill>
                <a:effectLst/>
                <a:latin typeface="+mn-lt"/>
                <a:ea typeface="+mn-ea"/>
                <a:cs typeface="+mn-cs"/>
              </a:rPr>
              <a:t>Administrative Science Quarterly</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56</a:t>
            </a:r>
            <a:r>
              <a:rPr lang="en-US" sz="1200" kern="1200" dirty="0" smtClean="0">
                <a:solidFill>
                  <a:schemeClr val="tx1"/>
                </a:solidFill>
                <a:effectLst/>
                <a:latin typeface="+mn-lt"/>
                <a:ea typeface="+mn-ea"/>
                <a:cs typeface="+mn-cs"/>
              </a:rPr>
              <a:t>(3), pp.369-407.</a:t>
            </a:r>
          </a:p>
          <a:p>
            <a:r>
              <a:rPr lang="en-US" sz="1200" kern="1200" dirty="0" err="1" smtClean="0">
                <a:solidFill>
                  <a:schemeClr val="tx1"/>
                </a:solidFill>
                <a:effectLst/>
                <a:latin typeface="+mn-lt"/>
                <a:ea typeface="+mn-ea"/>
                <a:cs typeface="+mn-cs"/>
              </a:rPr>
              <a:t>Cappelli</a:t>
            </a:r>
            <a:r>
              <a:rPr lang="en-US" sz="1200" kern="1200" dirty="0" smtClean="0">
                <a:solidFill>
                  <a:schemeClr val="tx1"/>
                </a:solidFill>
                <a:effectLst/>
                <a:latin typeface="+mn-lt"/>
                <a:ea typeface="+mn-ea"/>
                <a:cs typeface="+mn-cs"/>
              </a:rPr>
              <a:t>, P. and Keller, J.R., 2014. Talent management: Conceptual approaches and practical challenges. </a:t>
            </a:r>
            <a:r>
              <a:rPr lang="en-US" sz="1200" i="1" kern="1200" dirty="0" err="1" smtClean="0">
                <a:solidFill>
                  <a:schemeClr val="tx1"/>
                </a:solidFill>
                <a:effectLst/>
                <a:latin typeface="+mn-lt"/>
                <a:ea typeface="+mn-ea"/>
                <a:cs typeface="+mn-cs"/>
              </a:rPr>
              <a:t>Annu</a:t>
            </a:r>
            <a:r>
              <a:rPr lang="en-US" sz="1200" i="1" kern="1200" dirty="0" smtClean="0">
                <a:solidFill>
                  <a:schemeClr val="tx1"/>
                </a:solidFill>
                <a:effectLst/>
                <a:latin typeface="+mn-lt"/>
                <a:ea typeface="+mn-ea"/>
                <a:cs typeface="+mn-cs"/>
              </a:rPr>
              <a:t>. Rev. Organ. Psychol. Organ. </a:t>
            </a:r>
            <a:r>
              <a:rPr lang="en-US" sz="1200" i="1" kern="1200" dirty="0" err="1" smtClean="0">
                <a:solidFill>
                  <a:schemeClr val="tx1"/>
                </a:solidFill>
                <a:effectLst/>
                <a:latin typeface="+mn-lt"/>
                <a:ea typeface="+mn-ea"/>
                <a:cs typeface="+mn-cs"/>
              </a:rPr>
              <a:t>Behav</a:t>
            </a:r>
            <a:r>
              <a:rPr lang="en-US" sz="1200" i="1" kern="1200" dirty="0" smtClean="0">
                <a:solidFill>
                  <a:schemeClr val="tx1"/>
                </a:solidFill>
                <a:effectLst/>
                <a:latin typeface="+mn-lt"/>
                <a:ea typeface="+mn-ea"/>
                <a:cs typeface="+mn-cs"/>
              </a:rPr>
              <a:t>.</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1</a:t>
            </a:r>
            <a:r>
              <a:rPr lang="en-US" sz="1200" kern="1200" dirty="0" smtClean="0">
                <a:solidFill>
                  <a:schemeClr val="tx1"/>
                </a:solidFill>
                <a:effectLst/>
                <a:latin typeface="+mn-lt"/>
                <a:ea typeface="+mn-ea"/>
                <a:cs typeface="+mn-cs"/>
              </a:rPr>
              <a:t>(1), pp.305-331.</a:t>
            </a:r>
          </a:p>
          <a:p>
            <a:r>
              <a:rPr lang="en-US" sz="1200" kern="1200" dirty="0" smtClean="0">
                <a:solidFill>
                  <a:schemeClr val="tx1"/>
                </a:solidFill>
                <a:effectLst/>
                <a:latin typeface="+mn-lt"/>
                <a:ea typeface="+mn-ea"/>
                <a:cs typeface="+mn-cs"/>
              </a:rPr>
              <a:t>Carnahan, S. and </a:t>
            </a:r>
            <a:r>
              <a:rPr lang="en-US" sz="1200" kern="1200" dirty="0" err="1" smtClean="0">
                <a:solidFill>
                  <a:schemeClr val="tx1"/>
                </a:solidFill>
                <a:effectLst/>
                <a:latin typeface="+mn-lt"/>
                <a:ea typeface="+mn-ea"/>
                <a:cs typeface="+mn-cs"/>
              </a:rPr>
              <a:t>Somaya</a:t>
            </a:r>
            <a:r>
              <a:rPr lang="en-US" sz="1200" kern="1200" dirty="0" smtClean="0">
                <a:solidFill>
                  <a:schemeClr val="tx1"/>
                </a:solidFill>
                <a:effectLst/>
                <a:latin typeface="+mn-lt"/>
                <a:ea typeface="+mn-ea"/>
                <a:cs typeface="+mn-cs"/>
              </a:rPr>
              <a:t>, D., 2013. Alumni effects and relational advantage: The impact on outsourcing when a buyer hires employees from a supplier's competitors. </a:t>
            </a:r>
            <a:r>
              <a:rPr lang="en-US" sz="1200" i="1" kern="1200" dirty="0" smtClean="0">
                <a:solidFill>
                  <a:schemeClr val="tx1"/>
                </a:solidFill>
                <a:effectLst/>
                <a:latin typeface="+mn-lt"/>
                <a:ea typeface="+mn-ea"/>
                <a:cs typeface="+mn-cs"/>
              </a:rPr>
              <a:t>Academy of Management Journal</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56</a:t>
            </a:r>
            <a:r>
              <a:rPr lang="en-US" sz="1200" kern="1200" dirty="0" smtClean="0">
                <a:solidFill>
                  <a:schemeClr val="tx1"/>
                </a:solidFill>
                <a:effectLst/>
                <a:latin typeface="+mn-lt"/>
                <a:ea typeface="+mn-ea"/>
                <a:cs typeface="+mn-cs"/>
              </a:rPr>
              <a:t>(6), pp.1578-1600.</a:t>
            </a:r>
          </a:p>
          <a:p>
            <a:r>
              <a:rPr lang="en-US" sz="1200" kern="1200" dirty="0" smtClean="0">
                <a:solidFill>
                  <a:schemeClr val="tx1"/>
                </a:solidFill>
                <a:effectLst/>
                <a:latin typeface="+mn-lt"/>
                <a:ea typeface="+mn-ea"/>
                <a:cs typeface="+mn-cs"/>
              </a:rPr>
              <a:t>Das, B.L. and </a:t>
            </a:r>
            <a:r>
              <a:rPr lang="en-US" sz="1200" kern="1200" dirty="0" err="1" smtClean="0">
                <a:solidFill>
                  <a:schemeClr val="tx1"/>
                </a:solidFill>
                <a:effectLst/>
                <a:latin typeface="+mn-lt"/>
                <a:ea typeface="+mn-ea"/>
                <a:cs typeface="+mn-cs"/>
              </a:rPr>
              <a:t>Baruah</a:t>
            </a:r>
            <a:r>
              <a:rPr lang="en-US" sz="1200" kern="1200" dirty="0" smtClean="0">
                <a:solidFill>
                  <a:schemeClr val="tx1"/>
                </a:solidFill>
                <a:effectLst/>
                <a:latin typeface="+mn-lt"/>
                <a:ea typeface="+mn-ea"/>
                <a:cs typeface="+mn-cs"/>
              </a:rPr>
              <a:t>, M., 2013. Employee retention: A review of literature. </a:t>
            </a:r>
            <a:r>
              <a:rPr lang="en-US" sz="1200" i="1" kern="1200" dirty="0" smtClean="0">
                <a:solidFill>
                  <a:schemeClr val="tx1"/>
                </a:solidFill>
                <a:effectLst/>
                <a:latin typeface="+mn-lt"/>
                <a:ea typeface="+mn-ea"/>
                <a:cs typeface="+mn-cs"/>
              </a:rPr>
              <a:t>Journal of business and management</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14</a:t>
            </a:r>
            <a:r>
              <a:rPr lang="en-US" sz="1200" kern="1200" dirty="0" smtClean="0">
                <a:solidFill>
                  <a:schemeClr val="tx1"/>
                </a:solidFill>
                <a:effectLst/>
                <a:latin typeface="+mn-lt"/>
                <a:ea typeface="+mn-ea"/>
                <a:cs typeface="+mn-cs"/>
              </a:rPr>
              <a:t>(2), pp.8-16.</a:t>
            </a:r>
          </a:p>
          <a:p>
            <a:r>
              <a:rPr lang="en-US" sz="1200" kern="1200" dirty="0" smtClean="0">
                <a:solidFill>
                  <a:schemeClr val="tx1"/>
                </a:solidFill>
                <a:effectLst/>
                <a:latin typeface="+mn-lt"/>
                <a:ea typeface="+mn-ea"/>
                <a:cs typeface="+mn-cs"/>
              </a:rPr>
              <a:t>Hansen, S.D., </a:t>
            </a:r>
            <a:r>
              <a:rPr lang="en-US" sz="1200" kern="1200" dirty="0" err="1" smtClean="0">
                <a:solidFill>
                  <a:schemeClr val="tx1"/>
                </a:solidFill>
                <a:effectLst/>
                <a:latin typeface="+mn-lt"/>
                <a:ea typeface="+mn-ea"/>
                <a:cs typeface="+mn-cs"/>
              </a:rPr>
              <a:t>Dunford</a:t>
            </a:r>
            <a:r>
              <a:rPr lang="en-US" sz="1200" kern="1200" dirty="0" smtClean="0">
                <a:solidFill>
                  <a:schemeClr val="tx1"/>
                </a:solidFill>
                <a:effectLst/>
                <a:latin typeface="+mn-lt"/>
                <a:ea typeface="+mn-ea"/>
                <a:cs typeface="+mn-cs"/>
              </a:rPr>
              <a:t>, B.B., Boss, A.D., Boss, R.W. and </a:t>
            </a:r>
            <a:r>
              <a:rPr lang="en-US" sz="1200" kern="1200" dirty="0" err="1" smtClean="0">
                <a:solidFill>
                  <a:schemeClr val="tx1"/>
                </a:solidFill>
                <a:effectLst/>
                <a:latin typeface="+mn-lt"/>
                <a:ea typeface="+mn-ea"/>
                <a:cs typeface="+mn-cs"/>
              </a:rPr>
              <a:t>Angermeier</a:t>
            </a:r>
            <a:r>
              <a:rPr lang="en-US" sz="1200" kern="1200" dirty="0" smtClean="0">
                <a:solidFill>
                  <a:schemeClr val="tx1"/>
                </a:solidFill>
                <a:effectLst/>
                <a:latin typeface="+mn-lt"/>
                <a:ea typeface="+mn-ea"/>
                <a:cs typeface="+mn-cs"/>
              </a:rPr>
              <a:t>, I., 2011. Corporate social responsibility and the benefits of employee trust: A cross-disciplinary perspective. </a:t>
            </a:r>
            <a:r>
              <a:rPr lang="en-US" sz="1200" i="1" kern="1200" dirty="0" smtClean="0">
                <a:solidFill>
                  <a:schemeClr val="tx1"/>
                </a:solidFill>
                <a:effectLst/>
                <a:latin typeface="+mn-lt"/>
                <a:ea typeface="+mn-ea"/>
                <a:cs typeface="+mn-cs"/>
              </a:rPr>
              <a:t>Journal of business ethics</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102</a:t>
            </a:r>
            <a:r>
              <a:rPr lang="en-US" sz="1200" kern="1200" dirty="0" smtClean="0">
                <a:solidFill>
                  <a:schemeClr val="tx1"/>
                </a:solidFill>
                <a:effectLst/>
                <a:latin typeface="+mn-lt"/>
                <a:ea typeface="+mn-ea"/>
                <a:cs typeface="+mn-cs"/>
              </a:rPr>
              <a:t>, pp.29-45.</a:t>
            </a:r>
          </a:p>
          <a:p>
            <a:r>
              <a:rPr lang="en-US" sz="1200" kern="1200" dirty="0" err="1" smtClean="0">
                <a:solidFill>
                  <a:schemeClr val="tx1"/>
                </a:solidFill>
                <a:effectLst/>
                <a:latin typeface="+mn-lt"/>
                <a:ea typeface="+mn-ea"/>
                <a:cs typeface="+mn-cs"/>
              </a:rPr>
              <a:t>Kelliher</a:t>
            </a:r>
            <a:r>
              <a:rPr lang="en-US" sz="1200" kern="1200" dirty="0" smtClean="0">
                <a:solidFill>
                  <a:schemeClr val="tx1"/>
                </a:solidFill>
                <a:effectLst/>
                <a:latin typeface="+mn-lt"/>
                <a:ea typeface="+mn-ea"/>
                <a:cs typeface="+mn-cs"/>
              </a:rPr>
              <a:t>, C. and Anderson, D., 2010. Doing more with less? Flexible working practices and the intensification of work. </a:t>
            </a:r>
            <a:r>
              <a:rPr lang="en-US" sz="1200" i="1" kern="1200" dirty="0" smtClean="0">
                <a:solidFill>
                  <a:schemeClr val="tx1"/>
                </a:solidFill>
                <a:effectLst/>
                <a:latin typeface="+mn-lt"/>
                <a:ea typeface="+mn-ea"/>
                <a:cs typeface="+mn-cs"/>
              </a:rPr>
              <a:t>Human relations</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63</a:t>
            </a:r>
            <a:r>
              <a:rPr lang="en-US" sz="1200" kern="1200" dirty="0" smtClean="0">
                <a:solidFill>
                  <a:schemeClr val="tx1"/>
                </a:solidFill>
                <a:effectLst/>
                <a:latin typeface="+mn-lt"/>
                <a:ea typeface="+mn-ea"/>
                <a:cs typeface="+mn-cs"/>
              </a:rPr>
              <a:t>(1), pp.83-106.</a:t>
            </a:r>
          </a:p>
          <a:p>
            <a:r>
              <a:rPr lang="en-US" sz="1200" kern="1200" dirty="0" err="1" smtClean="0">
                <a:solidFill>
                  <a:schemeClr val="tx1"/>
                </a:solidFill>
                <a:effectLst/>
                <a:latin typeface="+mn-lt"/>
                <a:ea typeface="+mn-ea"/>
                <a:cs typeface="+mn-cs"/>
              </a:rPr>
              <a:t>Kimpakorn</a:t>
            </a:r>
            <a:r>
              <a:rPr lang="en-US" sz="1200" kern="1200" dirty="0" smtClean="0">
                <a:solidFill>
                  <a:schemeClr val="tx1"/>
                </a:solidFill>
                <a:effectLst/>
                <a:latin typeface="+mn-lt"/>
                <a:ea typeface="+mn-ea"/>
                <a:cs typeface="+mn-cs"/>
              </a:rPr>
              <a:t>, N. and </a:t>
            </a:r>
            <a:r>
              <a:rPr lang="en-US" sz="1200" kern="1200" dirty="0" err="1" smtClean="0">
                <a:solidFill>
                  <a:schemeClr val="tx1"/>
                </a:solidFill>
                <a:effectLst/>
                <a:latin typeface="+mn-lt"/>
                <a:ea typeface="+mn-ea"/>
                <a:cs typeface="+mn-cs"/>
              </a:rPr>
              <a:t>Tocquer</a:t>
            </a:r>
            <a:r>
              <a:rPr lang="en-US" sz="1200" kern="1200" dirty="0" smtClean="0">
                <a:solidFill>
                  <a:schemeClr val="tx1"/>
                </a:solidFill>
                <a:effectLst/>
                <a:latin typeface="+mn-lt"/>
                <a:ea typeface="+mn-ea"/>
                <a:cs typeface="+mn-cs"/>
              </a:rPr>
              <a:t>, G., 2010. Service brand equity and employee brand commitment. </a:t>
            </a:r>
            <a:r>
              <a:rPr lang="en-US" sz="1200" i="1" kern="1200" dirty="0" smtClean="0">
                <a:solidFill>
                  <a:schemeClr val="tx1"/>
                </a:solidFill>
                <a:effectLst/>
                <a:latin typeface="+mn-lt"/>
                <a:ea typeface="+mn-ea"/>
                <a:cs typeface="+mn-cs"/>
              </a:rPr>
              <a:t>Journal of Services Marketing</a:t>
            </a:r>
            <a:r>
              <a:rPr lang="en-US" sz="1200" kern="1200" dirty="0" smtClean="0">
                <a:solidFill>
                  <a:schemeClr val="tx1"/>
                </a:solidFill>
                <a:effectLst/>
                <a:latin typeface="+mn-lt"/>
                <a:ea typeface="+mn-ea"/>
                <a:cs typeface="+mn-cs"/>
              </a:rPr>
              <a:t>.</a:t>
            </a:r>
          </a:p>
          <a:p>
            <a:r>
              <a:rPr lang="en-US" sz="1200" kern="1200" dirty="0" smtClean="0">
                <a:solidFill>
                  <a:schemeClr val="tx1"/>
                </a:solidFill>
                <a:effectLst/>
                <a:latin typeface="+mn-lt"/>
                <a:ea typeface="+mn-ea"/>
                <a:cs typeface="+mn-cs"/>
              </a:rPr>
              <a:t>Morel, C.M., </a:t>
            </a:r>
            <a:r>
              <a:rPr lang="en-US" sz="1200" kern="1200" dirty="0" err="1" smtClean="0">
                <a:solidFill>
                  <a:schemeClr val="tx1"/>
                </a:solidFill>
                <a:effectLst/>
                <a:latin typeface="+mn-lt"/>
                <a:ea typeface="+mn-ea"/>
                <a:cs typeface="+mn-cs"/>
              </a:rPr>
              <a:t>Lindahl</a:t>
            </a:r>
            <a:r>
              <a:rPr lang="en-US" sz="1200" kern="1200" dirty="0" smtClean="0">
                <a:solidFill>
                  <a:schemeClr val="tx1"/>
                </a:solidFill>
                <a:effectLst/>
                <a:latin typeface="+mn-lt"/>
                <a:ea typeface="+mn-ea"/>
                <a:cs typeface="+mn-cs"/>
              </a:rPr>
              <a:t>, O., </a:t>
            </a:r>
            <a:r>
              <a:rPr lang="en-US" sz="1200" kern="1200" dirty="0" err="1" smtClean="0">
                <a:solidFill>
                  <a:schemeClr val="tx1"/>
                </a:solidFill>
                <a:effectLst/>
                <a:latin typeface="+mn-lt"/>
                <a:ea typeface="+mn-ea"/>
                <a:cs typeface="+mn-cs"/>
              </a:rPr>
              <a:t>Harbarth</a:t>
            </a:r>
            <a:r>
              <a:rPr lang="en-US" sz="1200" kern="1200" dirty="0" smtClean="0">
                <a:solidFill>
                  <a:schemeClr val="tx1"/>
                </a:solidFill>
                <a:effectLst/>
                <a:latin typeface="+mn-lt"/>
                <a:ea typeface="+mn-ea"/>
                <a:cs typeface="+mn-cs"/>
              </a:rPr>
              <a:t>, S., de </a:t>
            </a:r>
            <a:r>
              <a:rPr lang="en-US" sz="1200" kern="1200" dirty="0" err="1" smtClean="0">
                <a:solidFill>
                  <a:schemeClr val="tx1"/>
                </a:solidFill>
                <a:effectLst/>
                <a:latin typeface="+mn-lt"/>
                <a:ea typeface="+mn-ea"/>
                <a:cs typeface="+mn-cs"/>
              </a:rPr>
              <a:t>Kraker</a:t>
            </a:r>
            <a:r>
              <a:rPr lang="en-US" sz="1200" kern="1200" dirty="0" smtClean="0">
                <a:solidFill>
                  <a:schemeClr val="tx1"/>
                </a:solidFill>
                <a:effectLst/>
                <a:latin typeface="+mn-lt"/>
                <a:ea typeface="+mn-ea"/>
                <a:cs typeface="+mn-cs"/>
              </a:rPr>
              <a:t>, M.E., Edwards, S. and Hollis, A., 2020. Industry incentives and antibiotic resistance: an introduction to the antibiotic susceptibility bonus. </a:t>
            </a:r>
            <a:r>
              <a:rPr lang="en-US" sz="1200" i="1" kern="1200" dirty="0" smtClean="0">
                <a:solidFill>
                  <a:schemeClr val="tx1"/>
                </a:solidFill>
                <a:effectLst/>
                <a:latin typeface="+mn-lt"/>
                <a:ea typeface="+mn-ea"/>
                <a:cs typeface="+mn-cs"/>
              </a:rPr>
              <a:t>The Journal of Antibiotics</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73</a:t>
            </a:r>
            <a:r>
              <a:rPr lang="en-US" sz="1200" kern="1200" dirty="0" smtClean="0">
                <a:solidFill>
                  <a:schemeClr val="tx1"/>
                </a:solidFill>
                <a:effectLst/>
                <a:latin typeface="+mn-lt"/>
                <a:ea typeface="+mn-ea"/>
                <a:cs typeface="+mn-cs"/>
              </a:rPr>
              <a:t>(7), pp.421-428.</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t>10</a:t>
            </a:fld>
            <a:endParaRPr lang="en-US" noProof="0" dirty="0"/>
          </a:p>
        </p:txBody>
      </p:sp>
    </p:spTree>
    <p:extLst>
      <p:ext uri="{BB962C8B-B14F-4D97-AF65-F5344CB8AC3E}">
        <p14:creationId xmlns:p14="http://schemas.microsoft.com/office/powerpoint/2010/main" val="219552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smtClean="0"/>
              <a:t>Click to edit Master subtitle style</a:t>
            </a:r>
            <a:endParaRPr lang="en-US" noProof="0"/>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smtClean="0"/>
              <a:t>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smtClean="0"/>
              <a:t>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a:p>
            <a:pPr lvl="1"/>
            <a:r>
              <a:rPr lang="en-US" noProof="0" smtClean="0"/>
              <a:t>Second level</a:t>
            </a:r>
          </a:p>
          <a:p>
            <a:pPr lvl="2"/>
            <a:r>
              <a:rPr lang="en-US" noProof="0" smtClean="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smtClean="0"/>
              <a:t>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smtClean="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smtClean="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smtClean="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smtClean="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smtClean="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Managing People</a:t>
            </a:r>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p:txBody>
          <a:bodyPr/>
          <a:lstStyle/>
          <a:p>
            <a:r>
              <a:rPr lang="en-US" dirty="0"/>
              <a:t>LCBB5004</a:t>
            </a:r>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p:txBody>
          <a:bodyPr/>
          <a:lstStyle/>
          <a:p>
            <a:r>
              <a:rPr lang="en-US" dirty="0"/>
              <a:t>Chart</a:t>
            </a:r>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2</a:t>
            </a:fld>
            <a:endParaRPr lang="en-US" dirty="0"/>
          </a:p>
        </p:txBody>
      </p:sp>
      <p:sp>
        <p:nvSpPr>
          <p:cNvPr id="3" name="TextBox 2"/>
          <p:cNvSpPr txBox="1"/>
          <p:nvPr/>
        </p:nvSpPr>
        <p:spPr>
          <a:xfrm>
            <a:off x="1071154" y="1554480"/>
            <a:ext cx="9039497" cy="2308324"/>
          </a:xfrm>
          <a:prstGeom prst="rect">
            <a:avLst/>
          </a:prstGeom>
          <a:noFill/>
        </p:spPr>
        <p:txBody>
          <a:bodyPr wrap="square" rtlCol="0">
            <a:spAutoFit/>
          </a:bodyPr>
          <a:lstStyle/>
          <a:p>
            <a:r>
              <a:rPr lang="en-US" dirty="0" smtClean="0">
                <a:solidFill>
                  <a:schemeClr val="bg1"/>
                </a:solidFill>
              </a:rPr>
              <a:t>Introduction</a:t>
            </a:r>
            <a:r>
              <a:rPr lang="en-AT" dirty="0" smtClean="0">
                <a:solidFill>
                  <a:schemeClr val="bg1"/>
                </a:solidFill>
              </a:rPr>
              <a:t>………………………………………………………………</a:t>
            </a:r>
            <a:r>
              <a:rPr lang="en-US" dirty="0" smtClean="0">
                <a:solidFill>
                  <a:schemeClr val="bg1"/>
                </a:solidFill>
              </a:rPr>
              <a:t>..3</a:t>
            </a:r>
          </a:p>
          <a:p>
            <a:r>
              <a:rPr lang="en-US" dirty="0">
                <a:solidFill>
                  <a:schemeClr val="bg1"/>
                </a:solidFill>
              </a:rPr>
              <a:t>Talent </a:t>
            </a:r>
            <a:r>
              <a:rPr lang="en-US" dirty="0" smtClean="0">
                <a:solidFill>
                  <a:schemeClr val="bg1"/>
                </a:solidFill>
              </a:rPr>
              <a:t>Management</a:t>
            </a:r>
            <a:r>
              <a:rPr lang="en-AT" dirty="0" smtClean="0">
                <a:solidFill>
                  <a:schemeClr val="bg1"/>
                </a:solidFill>
              </a:rPr>
              <a:t>…………………………………………………</a:t>
            </a:r>
            <a:r>
              <a:rPr lang="en-US" dirty="0" smtClean="0">
                <a:solidFill>
                  <a:schemeClr val="bg1"/>
                </a:solidFill>
              </a:rPr>
              <a:t>.......4</a:t>
            </a:r>
          </a:p>
          <a:p>
            <a:r>
              <a:rPr lang="en-US" dirty="0">
                <a:solidFill>
                  <a:schemeClr val="bg1"/>
                </a:solidFill>
              </a:rPr>
              <a:t>Long term talent acquisition </a:t>
            </a:r>
            <a:r>
              <a:rPr lang="en-US" dirty="0" smtClean="0">
                <a:solidFill>
                  <a:schemeClr val="bg1"/>
                </a:solidFill>
              </a:rPr>
              <a:t>strategy</a:t>
            </a:r>
            <a:r>
              <a:rPr lang="en-AT" dirty="0" smtClean="0">
                <a:solidFill>
                  <a:schemeClr val="bg1"/>
                </a:solidFill>
              </a:rPr>
              <a:t>…………………………………</a:t>
            </a:r>
            <a:r>
              <a:rPr lang="en-US" dirty="0" smtClean="0">
                <a:solidFill>
                  <a:schemeClr val="bg1"/>
                </a:solidFill>
              </a:rPr>
              <a:t>..5</a:t>
            </a:r>
          </a:p>
          <a:p>
            <a:r>
              <a:rPr lang="en-US" dirty="0" smtClean="0">
                <a:solidFill>
                  <a:schemeClr val="bg1"/>
                </a:solidFill>
              </a:rPr>
              <a:t>Short term talent acquisition strategy</a:t>
            </a:r>
            <a:r>
              <a:rPr lang="en-AT" dirty="0" smtClean="0">
                <a:solidFill>
                  <a:schemeClr val="bg1"/>
                </a:solidFill>
              </a:rPr>
              <a:t>…………………………………</a:t>
            </a:r>
            <a:r>
              <a:rPr lang="en-US" dirty="0" smtClean="0">
                <a:solidFill>
                  <a:schemeClr val="bg1"/>
                </a:solidFill>
              </a:rPr>
              <a:t>..6</a:t>
            </a:r>
          </a:p>
          <a:p>
            <a:r>
              <a:rPr lang="en-US" dirty="0" smtClean="0">
                <a:solidFill>
                  <a:schemeClr val="bg1"/>
                </a:solidFill>
              </a:rPr>
              <a:t>Monetary incentives</a:t>
            </a:r>
            <a:r>
              <a:rPr lang="en-AT" dirty="0" smtClean="0">
                <a:solidFill>
                  <a:schemeClr val="bg1"/>
                </a:solidFill>
              </a:rPr>
              <a:t>………………………………………………………</a:t>
            </a:r>
            <a:r>
              <a:rPr lang="en-US" dirty="0" smtClean="0">
                <a:solidFill>
                  <a:schemeClr val="bg1"/>
                </a:solidFill>
              </a:rPr>
              <a:t>7</a:t>
            </a:r>
          </a:p>
          <a:p>
            <a:r>
              <a:rPr lang="en-US" dirty="0" smtClean="0">
                <a:solidFill>
                  <a:schemeClr val="bg1"/>
                </a:solidFill>
              </a:rPr>
              <a:t>Non-monetary incentives</a:t>
            </a:r>
            <a:r>
              <a:rPr lang="en-AT" dirty="0" smtClean="0">
                <a:solidFill>
                  <a:schemeClr val="bg1"/>
                </a:solidFill>
              </a:rPr>
              <a:t>………………………………………………</a:t>
            </a:r>
            <a:r>
              <a:rPr lang="en-US" dirty="0" smtClean="0">
                <a:solidFill>
                  <a:schemeClr val="bg1"/>
                </a:solidFill>
              </a:rPr>
              <a:t>...8</a:t>
            </a:r>
          </a:p>
          <a:p>
            <a:r>
              <a:rPr lang="en-US" dirty="0" smtClean="0">
                <a:solidFill>
                  <a:schemeClr val="bg1"/>
                </a:solidFill>
              </a:rPr>
              <a:t>Conclusion</a:t>
            </a:r>
            <a:r>
              <a:rPr lang="en-AT" dirty="0" smtClean="0">
                <a:solidFill>
                  <a:schemeClr val="bg1"/>
                </a:solidFill>
              </a:rPr>
              <a:t>…………………………………………………………………</a:t>
            </a:r>
            <a:r>
              <a:rPr lang="en-US" dirty="0" smtClean="0">
                <a:solidFill>
                  <a:schemeClr val="bg1"/>
                </a:solidFill>
              </a:rPr>
              <a:t>9</a:t>
            </a:r>
          </a:p>
          <a:p>
            <a:r>
              <a:rPr lang="en-US" dirty="0" smtClean="0">
                <a:solidFill>
                  <a:schemeClr val="bg1"/>
                </a:solidFill>
              </a:rPr>
              <a:t>References</a:t>
            </a:r>
            <a:r>
              <a:rPr lang="en-AT" dirty="0" smtClean="0">
                <a:solidFill>
                  <a:schemeClr val="bg1"/>
                </a:solidFill>
              </a:rPr>
              <a:t>………………………………………………………………</a:t>
            </a:r>
            <a:r>
              <a:rPr lang="en-US" dirty="0" smtClean="0">
                <a:solidFill>
                  <a:schemeClr val="bg1"/>
                </a:solidFill>
              </a:rPr>
              <a:t>..10</a:t>
            </a:r>
            <a:endParaRPr lang="en-US" dirty="0">
              <a:solidFill>
                <a:schemeClr val="bg1"/>
              </a:solidFill>
            </a:endParaRPr>
          </a:p>
        </p:txBody>
      </p:sp>
    </p:spTree>
    <p:extLst>
      <p:ext uri="{BB962C8B-B14F-4D97-AF65-F5344CB8AC3E}">
        <p14:creationId xmlns:p14="http://schemas.microsoft.com/office/powerpoint/2010/main" val="1136564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179B88-D43C-4A31-9A52-3498E9430782}"/>
              </a:ext>
            </a:extLst>
          </p:cNvPr>
          <p:cNvSpPr>
            <a:spLocks noGrp="1"/>
          </p:cNvSpPr>
          <p:nvPr>
            <p:ph type="title"/>
          </p:nvPr>
        </p:nvSpPr>
        <p:spPr>
          <a:xfrm>
            <a:off x="342646" y="811924"/>
            <a:ext cx="7781544" cy="859055"/>
          </a:xfrm>
        </p:spPr>
        <p:txBody>
          <a:bodyPr/>
          <a:lstStyle/>
          <a:p>
            <a:r>
              <a:rPr lang="en-US" dirty="0"/>
              <a:t>Introduction</a:t>
            </a:r>
          </a:p>
        </p:txBody>
      </p:sp>
      <p:sp>
        <p:nvSpPr>
          <p:cNvPr id="5" name="Text Placeholder 4">
            <a:extLst>
              <a:ext uri="{FF2B5EF4-FFF2-40B4-BE49-F238E27FC236}">
                <a16:creationId xmlns:a16="http://schemas.microsoft.com/office/drawing/2014/main" id="{DCDDBE65-9AB1-4989-AF86-726591A6A128}"/>
              </a:ext>
            </a:extLst>
          </p:cNvPr>
          <p:cNvSpPr>
            <a:spLocks noGrp="1"/>
          </p:cNvSpPr>
          <p:nvPr>
            <p:ph type="body" idx="1"/>
          </p:nvPr>
        </p:nvSpPr>
        <p:spPr>
          <a:xfrm>
            <a:off x="342646" y="1923227"/>
            <a:ext cx="10330609" cy="1261407"/>
          </a:xfrm>
        </p:spPr>
        <p:txBody>
          <a:bodyPr>
            <a:noAutofit/>
          </a:bodyPr>
          <a:lstStyle/>
          <a:p>
            <a:pPr algn="just"/>
            <a:r>
              <a:rPr lang="en-US" sz="3200" dirty="0" smtClean="0">
                <a:solidFill>
                  <a:schemeClr val="accent6"/>
                </a:solidFill>
              </a:rPr>
              <a:t>Talent </a:t>
            </a:r>
            <a:r>
              <a:rPr lang="en-US" sz="3200" dirty="0">
                <a:solidFill>
                  <a:schemeClr val="accent6"/>
                </a:solidFill>
              </a:rPr>
              <a:t>management can help businesses become more nimble</a:t>
            </a:r>
            <a:r>
              <a:rPr lang="en-US" sz="3200" dirty="0" smtClean="0">
                <a:solidFill>
                  <a:schemeClr val="accent6"/>
                </a:solidFill>
              </a:rPr>
              <a:t>.</a:t>
            </a:r>
            <a:r>
              <a:rPr lang="en-US" sz="3200" dirty="0">
                <a:solidFill>
                  <a:schemeClr val="accent6"/>
                </a:solidFill>
              </a:rPr>
              <a:t> </a:t>
            </a:r>
            <a:r>
              <a:rPr lang="en-US" sz="3200" dirty="0" smtClean="0">
                <a:solidFill>
                  <a:schemeClr val="accent6"/>
                </a:solidFill>
              </a:rPr>
              <a:t>Talent </a:t>
            </a:r>
            <a:r>
              <a:rPr lang="en-US" sz="3200" dirty="0">
                <a:solidFill>
                  <a:schemeClr val="accent6"/>
                </a:solidFill>
              </a:rPr>
              <a:t>management are made possible by their separation from traditional HR.</a:t>
            </a:r>
            <a:r>
              <a:rPr lang="en-US" sz="3200" dirty="0">
                <a:solidFill>
                  <a:srgbClr val="92D050"/>
                </a:solidFill>
              </a:rPr>
              <a:t> </a:t>
            </a:r>
          </a:p>
        </p:txBody>
      </p:sp>
      <p:sp>
        <p:nvSpPr>
          <p:cNvPr id="2" name="Slide Number Placeholder 1">
            <a:extLst>
              <a:ext uri="{FF2B5EF4-FFF2-40B4-BE49-F238E27FC236}">
                <a16:creationId xmlns:a16="http://schemas.microsoft.com/office/drawing/2014/main" id="{8B065C75-272B-4BB5-BA23-D80E8654D621}"/>
              </a:ext>
            </a:extLst>
          </p:cNvPr>
          <p:cNvSpPr>
            <a:spLocks noGrp="1"/>
          </p:cNvSpPr>
          <p:nvPr>
            <p:ph type="sldNum" sz="quarter" idx="12"/>
          </p:nvPr>
        </p:nvSpPr>
        <p:spPr/>
        <p:txBody>
          <a:bodyPr/>
          <a:lstStyle/>
          <a:p>
            <a:fld id="{C263D6C4-4840-40CC-AC84-17E24B3B7BDE}" type="slidenum">
              <a:rPr lang="en-US" smtClean="0"/>
              <a:pPr/>
              <a:t>3</a:t>
            </a:fld>
            <a:endParaRPr lang="en-US" dirty="0"/>
          </a:p>
        </p:txBody>
      </p:sp>
    </p:spTree>
    <p:extLst>
      <p:ext uri="{BB962C8B-B14F-4D97-AF65-F5344CB8AC3E}">
        <p14:creationId xmlns:p14="http://schemas.microsoft.com/office/powerpoint/2010/main" val="709828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p:txBody>
          <a:bodyPr/>
          <a:lstStyle/>
          <a:p>
            <a:r>
              <a:rPr lang="en-US" dirty="0"/>
              <a:t>Talent Management</a:t>
            </a: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p:txBody>
          <a:bodyPr/>
          <a:lstStyle/>
          <a:p>
            <a:pPr marL="171450" indent="-171450" algn="just"/>
            <a:r>
              <a:rPr lang="en-US" dirty="0"/>
              <a:t> Specify Your Ideal Candidate</a:t>
            </a:r>
          </a:p>
          <a:p>
            <a:pPr marL="171450" indent="-171450" algn="just"/>
            <a:r>
              <a:rPr lang="en-US" dirty="0"/>
              <a:t> Invite Departmental Input </a:t>
            </a:r>
          </a:p>
          <a:p>
            <a:pPr marL="171450" indent="-171450" algn="just"/>
            <a:r>
              <a:rPr lang="en-US" dirty="0"/>
              <a:t> Maximize Talent Acquisition with Candidate Enrichment Tools</a:t>
            </a:r>
          </a:p>
          <a:p>
            <a:pPr marL="171450" indent="-171450" algn="just"/>
            <a:r>
              <a:rPr lang="en-US" dirty="0"/>
              <a:t> Employer Branding</a:t>
            </a:r>
          </a:p>
          <a:p>
            <a:pPr marL="171450" indent="-171450" algn="just"/>
            <a:r>
              <a:rPr lang="en-US" dirty="0"/>
              <a:t> Utilize Big Data</a:t>
            </a:r>
          </a:p>
          <a:p>
            <a:pPr marL="171450" indent="-171450" algn="just"/>
            <a:r>
              <a:rPr lang="en-US" dirty="0"/>
              <a:t> Develop Educational Partnerships</a:t>
            </a:r>
          </a:p>
          <a:p>
            <a:pPr marL="171450" indent="-171450" algn="just"/>
            <a:r>
              <a:rPr lang="en-US" dirty="0"/>
              <a:t> Assess Your Recruiting Funnel</a:t>
            </a:r>
          </a:p>
          <a:p>
            <a:pPr marL="171450" indent="-171450" algn="just"/>
            <a:r>
              <a:rPr lang="en-US" dirty="0"/>
              <a:t> Candidate Feedback</a:t>
            </a:r>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4</a:t>
            </a:fld>
            <a:endParaRPr lang="en-US" dirty="0"/>
          </a:p>
        </p:txBody>
      </p:sp>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p:txBody>
          <a:bodyPr/>
          <a:lstStyle/>
          <a:p>
            <a:r>
              <a:rPr lang="en-US" dirty="0"/>
              <a:t>Long term talent acquisition strategy</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5</a:t>
            </a:fld>
            <a:endParaRPr lang="en-US" dirty="0"/>
          </a:p>
        </p:txBody>
      </p:sp>
      <p:graphicFrame>
        <p:nvGraphicFramePr>
          <p:cNvPr id="12" name="Diagram 11"/>
          <p:cNvGraphicFramePr/>
          <p:nvPr>
            <p:extLst>
              <p:ext uri="{D42A27DB-BD31-4B8C-83A1-F6EECF244321}">
                <p14:modId xmlns:p14="http://schemas.microsoft.com/office/powerpoint/2010/main" val="3232042326"/>
              </p:ext>
            </p:extLst>
          </p:nvPr>
        </p:nvGraphicFramePr>
        <p:xfrm>
          <a:off x="1759526" y="1690688"/>
          <a:ext cx="8128000" cy="3389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7270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444500" y="542925"/>
            <a:ext cx="11214100" cy="646331"/>
          </a:xfrm>
        </p:spPr>
        <p:txBody>
          <a:bodyPr/>
          <a:lstStyle/>
          <a:p>
            <a:r>
              <a:rPr lang="en-US" sz="4000" dirty="0"/>
              <a:t>Short term talent acquisition strategy</a:t>
            </a:r>
          </a:p>
        </p:txBody>
      </p:sp>
      <p:sp>
        <p:nvSpPr>
          <p:cNvPr id="2" name="Slide Number Placeholder 1">
            <a:extLst>
              <a:ext uri="{FF2B5EF4-FFF2-40B4-BE49-F238E27FC236}">
                <a16:creationId xmlns:a16="http://schemas.microsoft.com/office/drawing/2014/main" id="{CC1F11E7-EDE5-4119-BA64-4FC57C285D19}"/>
              </a:ext>
            </a:extLst>
          </p:cNvPr>
          <p:cNvSpPr>
            <a:spLocks noGrp="1"/>
          </p:cNvSpPr>
          <p:nvPr>
            <p:ph type="sldNum" sz="quarter" idx="12"/>
          </p:nvPr>
        </p:nvSpPr>
        <p:spPr/>
        <p:txBody>
          <a:bodyPr/>
          <a:lstStyle/>
          <a:p>
            <a:fld id="{C263D6C4-4840-40CC-AC84-17E24B3B7BDE}" type="slidenum">
              <a:rPr lang="en-US" smtClean="0"/>
              <a:pPr/>
              <a:t>6</a:t>
            </a:fld>
            <a:endParaRPr lang="en-US" dirty="0"/>
          </a:p>
        </p:txBody>
      </p:sp>
      <p:graphicFrame>
        <p:nvGraphicFramePr>
          <p:cNvPr id="11" name="Diagram 10"/>
          <p:cNvGraphicFramePr/>
          <p:nvPr>
            <p:extLst>
              <p:ext uri="{D42A27DB-BD31-4B8C-83A1-F6EECF244321}">
                <p14:modId xmlns:p14="http://schemas.microsoft.com/office/powerpoint/2010/main" val="1377460440"/>
              </p:ext>
            </p:extLst>
          </p:nvPr>
        </p:nvGraphicFramePr>
        <p:xfrm>
          <a:off x="2032000" y="1078456"/>
          <a:ext cx="8128000" cy="6331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2131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444500" y="542925"/>
            <a:ext cx="11214100" cy="701731"/>
          </a:xfrm>
        </p:spPr>
        <p:txBody>
          <a:bodyPr/>
          <a:lstStyle/>
          <a:p>
            <a:r>
              <a:rPr lang="en-US" sz="4400" dirty="0"/>
              <a:t>Monetary incentives</a:t>
            </a:r>
          </a:p>
        </p:txBody>
      </p:sp>
      <p:pic>
        <p:nvPicPr>
          <p:cNvPr id="20" name="Picture Placeholder 19" descr="Triangular pattern design with dimension">
            <a:extLst>
              <a:ext uri="{FF2B5EF4-FFF2-40B4-BE49-F238E27FC236}">
                <a16:creationId xmlns:a16="http://schemas.microsoft.com/office/drawing/2014/main" id="{3DCA2B8E-64D3-7645-8DEB-688ED5756F52}"/>
              </a:ext>
            </a:extLst>
          </p:cNvPr>
          <p:cNvPicPr>
            <a:picLocks noGrp="1" noChangeAspect="1"/>
          </p:cNvPicPr>
          <p:nvPr>
            <p:ph type="pic" sz="quarter" idx="19"/>
          </p:nvPr>
        </p:nvPicPr>
        <p:blipFill>
          <a:blip r:embed="rId3">
            <a:extLst>
              <a:ext uri="{28A0092B-C50C-407E-A947-70E740481C1C}">
                <a14:useLocalDpi xmlns:a14="http://schemas.microsoft.com/office/drawing/2010/main" val="0"/>
              </a:ext>
            </a:extLst>
          </a:blip>
          <a:srcRect/>
          <a:stretch>
            <a:fillRect/>
          </a:stretch>
        </p:blipFill>
        <p:spPr>
          <a:xfrm>
            <a:off x="-2" y="1352575"/>
            <a:ext cx="12192002" cy="1248735"/>
          </a:xfrm>
        </p:spPr>
      </p:pic>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a:xfrm>
            <a:off x="542094" y="2191407"/>
            <a:ext cx="3635768" cy="3511726"/>
          </a:xfrm>
        </p:spPr>
        <p:txBody>
          <a:bodyPr/>
          <a:lstStyle/>
          <a:p>
            <a:endParaRPr lang="en-US" dirty="0"/>
          </a:p>
        </p:txBody>
      </p:sp>
      <p:sp>
        <p:nvSpPr>
          <p:cNvPr id="21" name="Text Placeholder 20">
            <a:extLst>
              <a:ext uri="{FF2B5EF4-FFF2-40B4-BE49-F238E27FC236}">
                <a16:creationId xmlns:a16="http://schemas.microsoft.com/office/drawing/2014/main" id="{1B8F0371-4F69-4131-91BF-9AB99E6EE89B}"/>
              </a:ext>
            </a:extLst>
          </p:cNvPr>
          <p:cNvSpPr>
            <a:spLocks noGrp="1"/>
          </p:cNvSpPr>
          <p:nvPr>
            <p:ph type="body" sz="quarter" idx="20"/>
          </p:nvPr>
        </p:nvSpPr>
        <p:spPr/>
        <p:txBody>
          <a:bodyPr/>
          <a:lstStyle/>
          <a:p>
            <a:endParaRPr lang="en-US" dirty="0"/>
          </a:p>
        </p:txBody>
      </p:sp>
      <p:sp>
        <p:nvSpPr>
          <p:cNvPr id="22" name="Text Placeholder 21">
            <a:extLst>
              <a:ext uri="{FF2B5EF4-FFF2-40B4-BE49-F238E27FC236}">
                <a16:creationId xmlns:a16="http://schemas.microsoft.com/office/drawing/2014/main" id="{78CACAF1-61EA-4605-A8FE-2EEE752B49FF}"/>
              </a:ext>
            </a:extLst>
          </p:cNvPr>
          <p:cNvSpPr>
            <a:spLocks noGrp="1"/>
          </p:cNvSpPr>
          <p:nvPr>
            <p:ph type="body" sz="quarter" idx="21"/>
          </p:nvPr>
        </p:nvSpPr>
        <p:spPr/>
        <p:txBody>
          <a:bodyPr/>
          <a:lstStyle/>
          <a:p>
            <a:endParaRPr lang="en-US" dirty="0"/>
          </a:p>
        </p:txBody>
      </p:sp>
      <p:sp>
        <p:nvSpPr>
          <p:cNvPr id="2" name="Slide Number Placeholder 1">
            <a:extLst>
              <a:ext uri="{FF2B5EF4-FFF2-40B4-BE49-F238E27FC236}">
                <a16:creationId xmlns:a16="http://schemas.microsoft.com/office/drawing/2014/main" id="{2F478C69-0A1D-45FF-8600-ED903803FFE1}"/>
              </a:ext>
            </a:extLst>
          </p:cNvPr>
          <p:cNvSpPr>
            <a:spLocks noGrp="1"/>
          </p:cNvSpPr>
          <p:nvPr>
            <p:ph type="sldNum" sz="quarter" idx="12"/>
          </p:nvPr>
        </p:nvSpPr>
        <p:spPr/>
        <p:txBody>
          <a:bodyPr/>
          <a:lstStyle/>
          <a:p>
            <a:fld id="{C263D6C4-4840-40CC-AC84-17E24B3B7BDE}" type="slidenum">
              <a:rPr lang="en-US" smtClean="0"/>
              <a:pPr/>
              <a:t>7</a:t>
            </a:fld>
            <a:endParaRPr lang="en-US" dirty="0"/>
          </a:p>
        </p:txBody>
      </p:sp>
      <p:graphicFrame>
        <p:nvGraphicFramePr>
          <p:cNvPr id="3" name="Diagram 2"/>
          <p:cNvGraphicFramePr/>
          <p:nvPr>
            <p:extLst>
              <p:ext uri="{D42A27DB-BD31-4B8C-83A1-F6EECF244321}">
                <p14:modId xmlns:p14="http://schemas.microsoft.com/office/powerpoint/2010/main" val="402145369"/>
              </p:ext>
            </p:extLst>
          </p:nvPr>
        </p:nvGraphicFramePr>
        <p:xfrm>
          <a:off x="2032000" y="1229710"/>
          <a:ext cx="8128000" cy="49086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51187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444500" y="542925"/>
            <a:ext cx="11214100" cy="840230"/>
          </a:xfrm>
        </p:spPr>
        <p:txBody>
          <a:bodyPr/>
          <a:lstStyle/>
          <a:p>
            <a:r>
              <a:rPr lang="en-US" sz="5400" dirty="0"/>
              <a:t>Non-monetary incentives</a:t>
            </a:r>
          </a:p>
        </p:txBody>
      </p:sp>
      <p:pic>
        <p:nvPicPr>
          <p:cNvPr id="8" name="Picture Placeholder 7" descr="Triangular pattern design with dimension">
            <a:extLst>
              <a:ext uri="{FF2B5EF4-FFF2-40B4-BE49-F238E27FC236}">
                <a16:creationId xmlns:a16="http://schemas.microsoft.com/office/drawing/2014/main" id="{2301248D-7370-7643-9BE6-F8CDCFF4D460}"/>
              </a:ext>
            </a:extLst>
          </p:cNvPr>
          <p:cNvPicPr>
            <a:picLocks noGrp="1" noChangeAspect="1"/>
          </p:cNvPicPr>
          <p:nvPr>
            <p:ph type="pic" sz="quarter" idx="19"/>
          </p:nvPr>
        </p:nvPicPr>
        <p:blipFill rotWithShape="1">
          <a:blip r:embed="rId3">
            <a:extLst>
              <a:ext uri="{28A0092B-C50C-407E-A947-70E740481C1C}">
                <a14:useLocalDpi xmlns:a14="http://schemas.microsoft.com/office/drawing/2010/main" val="0"/>
              </a:ext>
            </a:extLst>
          </a:blip>
          <a:srcRect/>
          <a:stretch/>
        </p:blipFill>
        <p:spPr>
          <a:xfrm>
            <a:off x="-2" y="1352575"/>
            <a:ext cx="12192002" cy="2289897"/>
          </a:xfrm>
        </p:spPr>
      </p:pic>
      <p:sp>
        <p:nvSpPr>
          <p:cNvPr id="2" name="Slide Number Placeholder 1">
            <a:extLst>
              <a:ext uri="{FF2B5EF4-FFF2-40B4-BE49-F238E27FC236}">
                <a16:creationId xmlns:a16="http://schemas.microsoft.com/office/drawing/2014/main" id="{FAC2D367-2A6E-41FE-A9EA-24FF17BCAA97}"/>
              </a:ext>
            </a:extLst>
          </p:cNvPr>
          <p:cNvSpPr>
            <a:spLocks noGrp="1"/>
          </p:cNvSpPr>
          <p:nvPr>
            <p:ph type="sldNum" sz="quarter" idx="12"/>
          </p:nvPr>
        </p:nvSpPr>
        <p:spPr/>
        <p:txBody>
          <a:bodyPr/>
          <a:lstStyle/>
          <a:p>
            <a:fld id="{C263D6C4-4840-40CC-AC84-17E24B3B7BDE}" type="slidenum">
              <a:rPr lang="en-US" smtClean="0"/>
              <a:pPr/>
              <a:t>8</a:t>
            </a:fld>
            <a:endParaRPr lang="en-US" dirty="0"/>
          </a:p>
        </p:txBody>
      </p:sp>
      <p:graphicFrame>
        <p:nvGraphicFramePr>
          <p:cNvPr id="3" name="Diagram 2"/>
          <p:cNvGraphicFramePr/>
          <p:nvPr>
            <p:extLst>
              <p:ext uri="{D42A27DB-BD31-4B8C-83A1-F6EECF244321}">
                <p14:modId xmlns:p14="http://schemas.microsoft.com/office/powerpoint/2010/main" val="2558313129"/>
              </p:ext>
            </p:extLst>
          </p:nvPr>
        </p:nvGraphicFramePr>
        <p:xfrm>
          <a:off x="2032000" y="1513490"/>
          <a:ext cx="8128000" cy="46248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63103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a:xfrm>
            <a:off x="444500" y="542925"/>
            <a:ext cx="11214100" cy="701731"/>
          </a:xfrm>
        </p:spPr>
        <p:txBody>
          <a:bodyPr/>
          <a:lstStyle/>
          <a:p>
            <a:r>
              <a:rPr lang="en-US" sz="4400" dirty="0" smtClean="0"/>
              <a:t>Conclusion</a:t>
            </a:r>
            <a:endParaRPr lang="en-US" sz="4400" dirty="0"/>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9</a:t>
            </a:fld>
            <a:endParaRPr lang="en-US" dirty="0"/>
          </a:p>
        </p:txBody>
      </p:sp>
      <p:sp>
        <p:nvSpPr>
          <p:cNvPr id="4" name="TextBox 3"/>
          <p:cNvSpPr txBox="1"/>
          <p:nvPr/>
        </p:nvSpPr>
        <p:spPr>
          <a:xfrm>
            <a:off x="819807" y="1718441"/>
            <a:ext cx="10838793" cy="2062103"/>
          </a:xfrm>
          <a:prstGeom prst="rect">
            <a:avLst/>
          </a:prstGeom>
          <a:noFill/>
        </p:spPr>
        <p:txBody>
          <a:bodyPr wrap="square" rtlCol="0">
            <a:spAutoFit/>
          </a:bodyPr>
          <a:lstStyle/>
          <a:p>
            <a:r>
              <a:rPr lang="en-US" sz="3200" dirty="0">
                <a:solidFill>
                  <a:srgbClr val="FFFF00"/>
                </a:solidFill>
              </a:rPr>
              <a:t>It is crucial for restaurants to maintain a positive employer brand through active recruitment marketing with current employees, candidates, and complete strangers across a variety of media.</a:t>
            </a:r>
          </a:p>
        </p:txBody>
      </p:sp>
    </p:spTree>
    <p:extLst>
      <p:ext uri="{BB962C8B-B14F-4D97-AF65-F5344CB8AC3E}">
        <p14:creationId xmlns:p14="http://schemas.microsoft.com/office/powerpoint/2010/main" val="1065425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533400" y="533400"/>
            <a:ext cx="4945598" cy="1243584"/>
          </a:xfrm>
        </p:spPr>
        <p:txBody>
          <a:bodyPr/>
          <a:lstStyle/>
          <a:p>
            <a:r>
              <a:rPr lang="en-US" dirty="0" smtClean="0"/>
              <a:t> </a:t>
            </a:r>
            <a:endParaRPr lang="en-GB" dirty="0"/>
          </a:p>
        </p:txBody>
      </p:sp>
      <p:sp>
        <p:nvSpPr>
          <p:cNvPr id="3" name="TextBox 2"/>
          <p:cNvSpPr txBox="1"/>
          <p:nvPr/>
        </p:nvSpPr>
        <p:spPr>
          <a:xfrm>
            <a:off x="725214" y="772510"/>
            <a:ext cx="11288110" cy="5909310"/>
          </a:xfrm>
          <a:prstGeom prst="rect">
            <a:avLst/>
          </a:prstGeom>
          <a:noFill/>
        </p:spPr>
        <p:txBody>
          <a:bodyPr wrap="square" rtlCol="0">
            <a:spAutoFit/>
          </a:bodyPr>
          <a:lstStyle/>
          <a:p>
            <a:r>
              <a:rPr lang="en-US" dirty="0"/>
              <a:t>Bidwell, M., 2011. Paying more to get less: The effects of external hiring versus internal mobility. </a:t>
            </a:r>
            <a:r>
              <a:rPr lang="en-US" i="1" dirty="0"/>
              <a:t>Administrative Science Quarterly</a:t>
            </a:r>
            <a:r>
              <a:rPr lang="en-US" dirty="0"/>
              <a:t>, </a:t>
            </a:r>
            <a:r>
              <a:rPr lang="en-US" i="1" dirty="0"/>
              <a:t>56</a:t>
            </a:r>
            <a:r>
              <a:rPr lang="en-US" dirty="0"/>
              <a:t>(3), pp.369-407.</a:t>
            </a:r>
          </a:p>
          <a:p>
            <a:r>
              <a:rPr lang="en-US" dirty="0" err="1"/>
              <a:t>Cappelli</a:t>
            </a:r>
            <a:r>
              <a:rPr lang="en-US" dirty="0"/>
              <a:t>, P. and Keller, J.R., 2014. Talent management: Conceptual approaches and practical challenges. </a:t>
            </a:r>
            <a:r>
              <a:rPr lang="en-US" i="1" dirty="0" err="1"/>
              <a:t>Annu</a:t>
            </a:r>
            <a:r>
              <a:rPr lang="en-US" i="1" dirty="0"/>
              <a:t>. Rev. Organ. Psychol. Organ. </a:t>
            </a:r>
            <a:r>
              <a:rPr lang="en-US" i="1" dirty="0" err="1"/>
              <a:t>Behav</a:t>
            </a:r>
            <a:r>
              <a:rPr lang="en-US" i="1" dirty="0"/>
              <a:t>.</a:t>
            </a:r>
            <a:r>
              <a:rPr lang="en-US" dirty="0"/>
              <a:t>, </a:t>
            </a:r>
            <a:r>
              <a:rPr lang="en-US" i="1" dirty="0"/>
              <a:t>1</a:t>
            </a:r>
            <a:r>
              <a:rPr lang="en-US" dirty="0"/>
              <a:t>(1), pp.305-331.</a:t>
            </a:r>
          </a:p>
          <a:p>
            <a:r>
              <a:rPr lang="en-US" dirty="0"/>
              <a:t>Carnahan, S. and </a:t>
            </a:r>
            <a:r>
              <a:rPr lang="en-US" dirty="0" err="1"/>
              <a:t>Somaya</a:t>
            </a:r>
            <a:r>
              <a:rPr lang="en-US" dirty="0"/>
              <a:t>, D., 2013. Alumni effects and relational advantage: The impact on outsourcing when a buyer hires employees from a supplier's competitors. </a:t>
            </a:r>
            <a:r>
              <a:rPr lang="en-US" i="1" dirty="0"/>
              <a:t>Academy of Management Journal</a:t>
            </a:r>
            <a:r>
              <a:rPr lang="en-US" dirty="0"/>
              <a:t>, </a:t>
            </a:r>
            <a:r>
              <a:rPr lang="en-US" i="1" dirty="0"/>
              <a:t>56</a:t>
            </a:r>
            <a:r>
              <a:rPr lang="en-US" dirty="0"/>
              <a:t>(6), pp.1578-1600.</a:t>
            </a:r>
          </a:p>
          <a:p>
            <a:r>
              <a:rPr lang="en-US" dirty="0"/>
              <a:t>Das, B.L. and </a:t>
            </a:r>
            <a:r>
              <a:rPr lang="en-US" dirty="0" err="1"/>
              <a:t>Baruah</a:t>
            </a:r>
            <a:r>
              <a:rPr lang="en-US" dirty="0"/>
              <a:t>, M., 2013. Employee retention: A review of literature. </a:t>
            </a:r>
            <a:r>
              <a:rPr lang="en-US" i="1" dirty="0"/>
              <a:t>Journal of business and management</a:t>
            </a:r>
            <a:r>
              <a:rPr lang="en-US" dirty="0"/>
              <a:t>, </a:t>
            </a:r>
            <a:r>
              <a:rPr lang="en-US" i="1" dirty="0"/>
              <a:t>14</a:t>
            </a:r>
            <a:r>
              <a:rPr lang="en-US" dirty="0"/>
              <a:t>(2), pp.8-16.</a:t>
            </a:r>
          </a:p>
          <a:p>
            <a:r>
              <a:rPr lang="en-US" dirty="0"/>
              <a:t>Hansen, S.D., </a:t>
            </a:r>
            <a:r>
              <a:rPr lang="en-US" dirty="0" err="1"/>
              <a:t>Dunford</a:t>
            </a:r>
            <a:r>
              <a:rPr lang="en-US" dirty="0"/>
              <a:t>, B.B., Boss, A.D., Boss, R.W. and </a:t>
            </a:r>
            <a:r>
              <a:rPr lang="en-US" dirty="0" err="1"/>
              <a:t>Angermeier</a:t>
            </a:r>
            <a:r>
              <a:rPr lang="en-US" dirty="0"/>
              <a:t>, I., 2011. Corporate social responsibility and the benefits of employee trust: A cross-disciplinary perspective. </a:t>
            </a:r>
            <a:r>
              <a:rPr lang="en-US" i="1" dirty="0"/>
              <a:t>Journal of business ethics</a:t>
            </a:r>
            <a:r>
              <a:rPr lang="en-US" dirty="0"/>
              <a:t>, </a:t>
            </a:r>
            <a:r>
              <a:rPr lang="en-US" i="1" dirty="0"/>
              <a:t>102</a:t>
            </a:r>
            <a:r>
              <a:rPr lang="en-US" dirty="0"/>
              <a:t>, pp.29-45.</a:t>
            </a:r>
          </a:p>
          <a:p>
            <a:r>
              <a:rPr lang="en-US" dirty="0" err="1"/>
              <a:t>Kelliher</a:t>
            </a:r>
            <a:r>
              <a:rPr lang="en-US" dirty="0"/>
              <a:t>, C. and Anderson, D., 2010. Doing more with less? Flexible working practices and the intensification of work. </a:t>
            </a:r>
            <a:r>
              <a:rPr lang="en-US" i="1" dirty="0"/>
              <a:t>Human relations</a:t>
            </a:r>
            <a:r>
              <a:rPr lang="en-US" dirty="0"/>
              <a:t>, </a:t>
            </a:r>
            <a:r>
              <a:rPr lang="en-US" i="1" dirty="0"/>
              <a:t>63</a:t>
            </a:r>
            <a:r>
              <a:rPr lang="en-US" dirty="0"/>
              <a:t>(1), pp.83-106.</a:t>
            </a:r>
          </a:p>
          <a:p>
            <a:r>
              <a:rPr lang="en-US" dirty="0" err="1"/>
              <a:t>Kimpakorn</a:t>
            </a:r>
            <a:r>
              <a:rPr lang="en-US" dirty="0"/>
              <a:t>, N. and </a:t>
            </a:r>
            <a:r>
              <a:rPr lang="en-US" dirty="0" err="1"/>
              <a:t>Tocquer</a:t>
            </a:r>
            <a:r>
              <a:rPr lang="en-US" dirty="0"/>
              <a:t>, G., 2010. Service brand equity and employee brand commitment. </a:t>
            </a:r>
            <a:r>
              <a:rPr lang="en-US" i="1" dirty="0"/>
              <a:t>Journal of Services Marketing</a:t>
            </a:r>
            <a:r>
              <a:rPr lang="en-US" dirty="0"/>
              <a:t>.</a:t>
            </a:r>
          </a:p>
          <a:p>
            <a:r>
              <a:rPr lang="en-US" dirty="0"/>
              <a:t>Morel, C.M., </a:t>
            </a:r>
            <a:r>
              <a:rPr lang="en-US" dirty="0" err="1"/>
              <a:t>Lindahl</a:t>
            </a:r>
            <a:r>
              <a:rPr lang="en-US" dirty="0"/>
              <a:t>, O., </a:t>
            </a:r>
            <a:r>
              <a:rPr lang="en-US" dirty="0" err="1"/>
              <a:t>Harbarth</a:t>
            </a:r>
            <a:r>
              <a:rPr lang="en-US" dirty="0"/>
              <a:t>, S., de </a:t>
            </a:r>
            <a:r>
              <a:rPr lang="en-US" dirty="0" err="1"/>
              <a:t>Kraker</a:t>
            </a:r>
            <a:r>
              <a:rPr lang="en-US" dirty="0"/>
              <a:t>, M.E., Edwards, S. and Hollis, A., 2020. Industry incentives and antibiotic resistance: an introduction to the antibiotic susceptibility bonus. </a:t>
            </a:r>
            <a:r>
              <a:rPr lang="en-US" i="1" dirty="0"/>
              <a:t>The Journal of Antibiotics</a:t>
            </a:r>
            <a:r>
              <a:rPr lang="en-US" dirty="0"/>
              <a:t>, </a:t>
            </a:r>
            <a:r>
              <a:rPr lang="en-US" i="1" dirty="0"/>
              <a:t>73</a:t>
            </a:r>
            <a:r>
              <a:rPr lang="en-US" dirty="0"/>
              <a:t>(7), pp.421-428.</a:t>
            </a:r>
          </a:p>
          <a:p>
            <a:endParaRPr lang="en-US" dirty="0"/>
          </a:p>
          <a:p>
            <a:endParaRPr lang="en-US" dirty="0"/>
          </a:p>
          <a:p>
            <a:endParaRPr lang="en-US" dirty="0"/>
          </a:p>
        </p:txBody>
      </p:sp>
      <p:sp>
        <p:nvSpPr>
          <p:cNvPr id="4" name="TextBox 3"/>
          <p:cNvSpPr txBox="1"/>
          <p:nvPr/>
        </p:nvSpPr>
        <p:spPr>
          <a:xfrm>
            <a:off x="1072055" y="157655"/>
            <a:ext cx="3720662" cy="707886"/>
          </a:xfrm>
          <a:prstGeom prst="rect">
            <a:avLst/>
          </a:prstGeom>
          <a:noFill/>
        </p:spPr>
        <p:txBody>
          <a:bodyPr wrap="square" rtlCol="0">
            <a:spAutoFit/>
          </a:bodyPr>
          <a:lstStyle/>
          <a:p>
            <a:r>
              <a:rPr lang="en-US" sz="4000" b="1" dirty="0" smtClean="0"/>
              <a:t>Reference</a:t>
            </a:r>
            <a:endParaRPr lang="en-US" sz="4000" b="1" dirty="0"/>
          </a:p>
        </p:txBody>
      </p:sp>
    </p:spTree>
    <p:extLst>
      <p:ext uri="{BB962C8B-B14F-4D97-AF65-F5344CB8AC3E}">
        <p14:creationId xmlns:p14="http://schemas.microsoft.com/office/powerpoint/2010/main" val="429771863"/>
      </p:ext>
    </p:extLst>
  </p:cSld>
  <p:clrMapOvr>
    <a:masterClrMapping/>
  </p:clrMapOvr>
  <p:transition spd="slow">
    <p:wipe/>
  </p:transition>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757914-1161-4661-9696-421FD6935CDD}">
  <ds:schemaRefs>
    <ds:schemaRef ds:uri="http://purl.org/dc/dcmitype/"/>
    <ds:schemaRef ds:uri="71af3243-3dd4-4a8d-8c0d-dd76da1f02a5"/>
    <ds:schemaRef ds:uri="http://schemas.microsoft.com/office/2006/metadata/properties"/>
    <ds:schemaRef ds:uri="http://schemas.microsoft.com/office/infopath/2007/PartnerControls"/>
    <ds:schemaRef ds:uri="16c05727-aa75-4e4a-9b5f-8a80a1165891"/>
    <ds:schemaRef ds:uri="http://purl.org/dc/terms/"/>
    <ds:schemaRef ds:uri="http://schemas.openxmlformats.org/package/2006/metadata/core-properties"/>
    <ds:schemaRef ds:uri="http://schemas.microsoft.com/office/2006/documentManagement/types"/>
    <ds:schemaRef ds:uri="http://www.w3.org/XML/1998/namespace"/>
    <ds:schemaRef ds:uri="http://purl.org/dc/elements/1.1/"/>
  </ds:schemaRefs>
</ds:datastoreItem>
</file>

<file path=customXml/itemProps2.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B26E0C9-B2AA-42E6-97B6-E1B7D9EAF1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0</TotalTime>
  <Words>1427</Words>
  <Application>Microsoft Office PowerPoint</Application>
  <PresentationFormat>Widescreen</PresentationFormat>
  <Paragraphs>132</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Tahoma</vt:lpstr>
      <vt:lpstr>Trade Gothic LT Pro</vt:lpstr>
      <vt:lpstr>Trebuchet MS</vt:lpstr>
      <vt:lpstr>Office Theme</vt:lpstr>
      <vt:lpstr>Managing People</vt:lpstr>
      <vt:lpstr>Chart</vt:lpstr>
      <vt:lpstr>Introduction</vt:lpstr>
      <vt:lpstr>Talent Management</vt:lpstr>
      <vt:lpstr>Long term talent acquisition strategy</vt:lpstr>
      <vt:lpstr>Short term talent acquisition strategy</vt:lpstr>
      <vt:lpstr>Monetary incentives</vt:lpstr>
      <vt:lpstr>Non-monetary incentives</vt:lpstr>
      <vt:lpstr>Conclusion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2023-03-21T08:20:50Z</dcterms:created>
  <dcterms:modified xsi:type="dcterms:W3CDTF">2023-03-23T12:56:23Z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