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1" r:id="rId6"/>
    <p:sldId id="266" r:id="rId7"/>
    <p:sldId id="267" r:id="rId8"/>
    <p:sldId id="268" r:id="rId9"/>
    <p:sldId id="264" r:id="rId10"/>
    <p:sldId id="269" r:id="rId11"/>
    <p:sldId id="263"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CE4371-9C06-C85E-68B6-1221D55E35DA}" v="900" dt="2022-07-29T19:28:02.815"/>
    <p1510:client id="{1112306C-EE0F-4391-88A6-7777F6325822}" v="278" dt="2022-07-29T16:48:12.830"/>
    <p1510:client id="{7ADEC203-2048-B331-AFBE-843779C9FA59}" v="62" dt="2022-07-30T20:15:44.9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4" d="100"/>
          <a:sy n="64" d="100"/>
        </p:scale>
        <p:origin x="-1334"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30T17:43:17.518"/>
    </inkml:context>
    <inkml:brush xml:id="br0">
      <inkml:brushProperty name="width" value="0.1" units="cm"/>
      <inkml:brushProperty name="height" value="0.1" units="cm"/>
      <inkml:brushProperty name="color" value="#E71224"/>
    </inkml:brush>
  </inkml:definitions>
  <inkml:trace contextRef="#ctx0" brushRef="#br0">423 1138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5568F68-3992-47E5-B957-D906138BF743}" type="datetimeFigureOut">
              <a:rPr lang="en-GB" smtClean="0"/>
              <a:t>30/07/2022</a:t>
            </a:fld>
            <a:endParaRPr lang="en-GB"/>
          </a:p>
        </p:txBody>
      </p:sp>
      <p:sp>
        <p:nvSpPr>
          <p:cNvPr id="8" name="Slide Number Placeholder 7"/>
          <p:cNvSpPr>
            <a:spLocks noGrp="1"/>
          </p:cNvSpPr>
          <p:nvPr>
            <p:ph type="sldNum" sz="quarter" idx="11"/>
          </p:nvPr>
        </p:nvSpPr>
        <p:spPr/>
        <p:txBody>
          <a:bodyPr/>
          <a:lstStyle/>
          <a:p>
            <a:fld id="{EF97C0D1-5C4C-458B-8A3F-76C8D41FB371}"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568F68-3992-47E5-B957-D906138BF743}"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7C0D1-5C4C-458B-8A3F-76C8D41FB37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568F68-3992-47E5-B957-D906138BF743}"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7C0D1-5C4C-458B-8A3F-76C8D41FB371}"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568F68-3992-47E5-B957-D906138BF743}" type="datetimeFigureOut">
              <a:rPr lang="en-GB" smtClean="0"/>
              <a:t>30/07/2022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7C0D1-5C4C-458B-8A3F-76C8D41FB371}"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B5568F68-3992-47E5-B957-D906138BF743}" type="datetimeFigureOut">
              <a:rPr lang="en-GB" smtClean="0"/>
              <a:t>30/07/2022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97C0D1-5C4C-458B-8A3F-76C8D41FB371}"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568F68-3992-47E5-B957-D906138BF743}" type="datetimeFigureOut">
              <a:rPr lang="en-GB" smtClean="0"/>
              <a:t>30/07/2022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97C0D1-5C4C-458B-8A3F-76C8D41FB37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568F68-3992-47E5-B957-D906138BF743}" type="datetimeFigureOut">
              <a:rPr lang="en-GB" smtClean="0"/>
              <a:t>30/07/2022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97C0D1-5C4C-458B-8A3F-76C8D41FB37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568F68-3992-47E5-B957-D906138BF743}" type="datetimeFigureOut">
              <a:rPr lang="en-GB" smtClean="0"/>
              <a:t>30/07/2022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7C0D1-5C4C-458B-8A3F-76C8D41FB37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568F68-3992-47E5-B957-D906138BF743}" type="datetimeFigureOut">
              <a:rPr lang="en-GB" smtClean="0"/>
              <a:t>30/07/2022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7C0D1-5C4C-458B-8A3F-76C8D41FB37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568F68-3992-47E5-B957-D906138BF743}"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7C0D1-5C4C-458B-8A3F-76C8D41FB37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568F68-3992-47E5-B957-D906138BF743}" type="datetimeFigureOut">
              <a:rPr lang="en-GB" smtClean="0"/>
              <a:t>30/07/2022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7C0D1-5C4C-458B-8A3F-76C8D41FB37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5568F68-3992-47E5-B957-D906138BF743}" type="datetimeFigureOut">
              <a:rPr lang="en-GB" smtClean="0"/>
              <a:t>30/07/2022</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EF97C0D1-5C4C-458B-8A3F-76C8D41FB371}"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jms-one.uk/blog/view/5-ways-to-improve-staff-communication-at-your-care-home" TargetMode="External"/><Relationship Id="rId7" Type="http://schemas.openxmlformats.org/officeDocument/2006/relationships/image" Target="../media/image18.png"/><Relationship Id="rId2" Type="http://schemas.openxmlformats.org/officeDocument/2006/relationships/hyperlink" Target="https://mrinaleducation.com/blog/" TargetMode="External"/><Relationship Id="rId1" Type="http://schemas.openxmlformats.org/officeDocument/2006/relationships/slideLayout" Target="../slideLayouts/slideLayout2.xml"/><Relationship Id="rId6" Type="http://schemas.openxmlformats.org/officeDocument/2006/relationships/customXml" Target="../ink/ink1.xml"/><Relationship Id="rId5" Type="http://schemas.openxmlformats.org/officeDocument/2006/relationships/hyperlink" Target="https://www.bussinesstopia.net/communication-model" TargetMode="External"/><Relationship Id="rId4" Type="http://schemas.openxmlformats.org/officeDocument/2006/relationships/hyperlink" Target="Http://smallbusiness.chron.com/communication-channels-within-organization-61447.htm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ageuk.org.uk/information-advice/health-wellbeing/loneliness/" TargetMode="External"/><Relationship Id="rId2" Type="http://schemas.openxmlformats.org/officeDocument/2006/relationships/hyperlink" Target="https://ojin.nursingworld.or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7808" y="1800200"/>
            <a:ext cx="7772400" cy="1470025"/>
          </a:xfrm>
        </p:spPr>
        <p:txBody>
          <a:bodyPr>
            <a:normAutofit/>
          </a:bodyPr>
          <a:lstStyle/>
          <a:p>
            <a:r>
              <a:rPr lang="en-GB" sz="4000" dirty="0"/>
              <a:t>Effective Communication at Clare Court Care Home</a:t>
            </a:r>
          </a:p>
        </p:txBody>
      </p:sp>
      <p:sp>
        <p:nvSpPr>
          <p:cNvPr id="3" name="Subtitle 2"/>
          <p:cNvSpPr>
            <a:spLocks noGrp="1"/>
          </p:cNvSpPr>
          <p:nvPr>
            <p:ph type="subTitle" idx="1"/>
          </p:nvPr>
        </p:nvSpPr>
        <p:spPr>
          <a:xfrm>
            <a:off x="251520" y="3212976"/>
            <a:ext cx="8496944" cy="3456384"/>
          </a:xfrm>
        </p:spPr>
        <p:txBody>
          <a:bodyPr vert="horz" lIns="91440" tIns="45720" rIns="91440" bIns="45720" rtlCol="0" anchor="t">
            <a:noAutofit/>
          </a:bodyPr>
          <a:lstStyle/>
          <a:p>
            <a:r>
              <a:rPr lang="en-GB" sz="2800" dirty="0">
                <a:solidFill>
                  <a:schemeClr val="tx1"/>
                </a:solidFill>
              </a:rPr>
              <a:t>Module title: Effective Team Working And Communication</a:t>
            </a:r>
          </a:p>
          <a:p>
            <a:r>
              <a:rPr lang="en-GB" sz="2800" dirty="0">
                <a:solidFill>
                  <a:schemeClr val="tx1"/>
                </a:solidFill>
              </a:rPr>
              <a:t>Module code: BMSW4002_BIRM</a:t>
            </a:r>
          </a:p>
          <a:p>
            <a:r>
              <a:rPr lang="en-GB" sz="2800" dirty="0">
                <a:solidFill>
                  <a:schemeClr val="tx1"/>
                </a:solidFill>
              </a:rPr>
              <a:t>Lecture Name: Joanne Davies</a:t>
            </a:r>
          </a:p>
          <a:p>
            <a:r>
              <a:rPr lang="en-GB" sz="2800" dirty="0">
                <a:solidFill>
                  <a:schemeClr val="tx1"/>
                </a:solidFill>
              </a:rPr>
              <a:t>Group D: </a:t>
            </a:r>
            <a:r>
              <a:rPr lang="en-GB" sz="2800" dirty="0" err="1">
                <a:solidFill>
                  <a:schemeClr val="tx1"/>
                </a:solidFill>
              </a:rPr>
              <a:t>Shahanara</a:t>
            </a:r>
            <a:r>
              <a:rPr lang="en-GB" sz="2800" dirty="0">
                <a:solidFill>
                  <a:schemeClr val="tx1"/>
                </a:solidFill>
              </a:rPr>
              <a:t> Bibi (2116667)</a:t>
            </a:r>
            <a:endParaRPr lang="en-GB" sz="2800" dirty="0">
              <a:solidFill>
                <a:schemeClr val="tx1"/>
              </a:solidFill>
              <a:cs typeface="Calibri"/>
            </a:endParaRPr>
          </a:p>
          <a:p>
            <a:r>
              <a:rPr lang="en-GB" sz="2800" dirty="0">
                <a:solidFill>
                  <a:schemeClr val="tx1"/>
                </a:solidFill>
              </a:rPr>
              <a:t>               Roxanne Finn (2121653)                                      Roxana </a:t>
            </a:r>
            <a:r>
              <a:rPr lang="en-GB" sz="2800" dirty="0" err="1">
                <a:solidFill>
                  <a:schemeClr val="tx1"/>
                </a:solidFill>
              </a:rPr>
              <a:t>Lemnariu</a:t>
            </a:r>
            <a:r>
              <a:rPr lang="en-GB" sz="2800" dirty="0">
                <a:solidFill>
                  <a:schemeClr val="tx1"/>
                </a:solidFill>
              </a:rPr>
              <a:t> (2118526)</a:t>
            </a:r>
          </a:p>
        </p:txBody>
      </p:sp>
      <p:pic>
        <p:nvPicPr>
          <p:cNvPr id="2050"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16632"/>
            <a:ext cx="8064896" cy="18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6764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Clare Court Care Home</a:t>
            </a:r>
          </a:p>
        </p:txBody>
      </p:sp>
      <p:sp>
        <p:nvSpPr>
          <p:cNvPr id="3" name="Content Placeholder 2"/>
          <p:cNvSpPr>
            <a:spLocks noGrp="1"/>
          </p:cNvSpPr>
          <p:nvPr>
            <p:ph idx="1"/>
          </p:nvPr>
        </p:nvSpPr>
        <p:spPr>
          <a:xfrm>
            <a:off x="457200" y="1542691"/>
            <a:ext cx="8229600" cy="4525963"/>
          </a:xfrm>
        </p:spPr>
        <p:txBody>
          <a:bodyPr vert="horz" lIns="91440" tIns="45720" rIns="91440" bIns="45720" rtlCol="0" anchor="t">
            <a:normAutofit/>
          </a:bodyPr>
          <a:lstStyle/>
          <a:p>
            <a:r>
              <a:rPr lang="en-GB" sz="2800" dirty="0"/>
              <a:t>Care homes provide accommodation and personal care for people who need extra support in their daily lives.</a:t>
            </a:r>
          </a:p>
          <a:p>
            <a:r>
              <a:rPr lang="en-GB" sz="2800" dirty="0"/>
              <a:t>Personal care which includes help with eating, washing, dressing, going to the toilet or taking medication.</a:t>
            </a:r>
          </a:p>
          <a:p>
            <a:r>
              <a:rPr lang="en-GB" sz="2800" dirty="0"/>
              <a:t> Also offer social activities such as day trips or outings.</a:t>
            </a:r>
          </a:p>
          <a:p>
            <a:endParaRPr lang="en-GB" dirty="0"/>
          </a:p>
        </p:txBody>
      </p:sp>
      <p:pic>
        <p:nvPicPr>
          <p:cNvPr id="4" name="Picture 2" descr="C:\Users\chris\Desktop\GettyImages-516847324-58b24f195f9b586046b4f57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12836" y="4882931"/>
            <a:ext cx="2608783" cy="1741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852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440" y="332656"/>
            <a:ext cx="8229600" cy="1600200"/>
          </a:xfrm>
        </p:spPr>
        <p:txBody>
          <a:bodyPr>
            <a:normAutofit/>
          </a:bodyPr>
          <a:lstStyle/>
          <a:p>
            <a:r>
              <a:rPr lang="en-GB" sz="3600" dirty="0"/>
              <a:t>What are the benefits of effective communication in a care home?</a:t>
            </a:r>
          </a:p>
        </p:txBody>
      </p:sp>
      <p:sp>
        <p:nvSpPr>
          <p:cNvPr id="3" name="Content Placeholder 2"/>
          <p:cNvSpPr>
            <a:spLocks noGrp="1"/>
          </p:cNvSpPr>
          <p:nvPr>
            <p:ph idx="1"/>
          </p:nvPr>
        </p:nvSpPr>
        <p:spPr>
          <a:xfrm>
            <a:off x="395536" y="2060848"/>
            <a:ext cx="8229600" cy="4525963"/>
          </a:xfrm>
        </p:spPr>
        <p:txBody>
          <a:bodyPr/>
          <a:lstStyle/>
          <a:p>
            <a:r>
              <a:rPr lang="en-GB" dirty="0"/>
              <a:t>Building Trust</a:t>
            </a:r>
          </a:p>
          <a:p>
            <a:r>
              <a:rPr lang="en-GB" dirty="0"/>
              <a:t>Preventing or Resolving Problems</a:t>
            </a:r>
          </a:p>
          <a:p>
            <a:r>
              <a:rPr lang="en-GB" dirty="0"/>
              <a:t>Providing Clarity and Direction</a:t>
            </a:r>
          </a:p>
          <a:p>
            <a:r>
              <a:rPr lang="en-GB" dirty="0"/>
              <a:t>Creates Better Relationship</a:t>
            </a:r>
          </a:p>
          <a:p>
            <a:r>
              <a:rPr lang="en-GB" dirty="0"/>
              <a:t>Increases Engagement</a:t>
            </a:r>
          </a:p>
          <a:p>
            <a:r>
              <a:rPr lang="en-GB" dirty="0"/>
              <a:t>Improve Productivity</a:t>
            </a:r>
          </a:p>
          <a:p>
            <a:r>
              <a:rPr lang="en-GB" dirty="0"/>
              <a:t>Promotes Team Building</a:t>
            </a:r>
          </a:p>
          <a:p>
            <a:endParaRPr lang="en-GB" dirty="0"/>
          </a:p>
        </p:txBody>
      </p:sp>
      <p:pic>
        <p:nvPicPr>
          <p:cNvPr id="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3717032"/>
            <a:ext cx="3290714" cy="2664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346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92696"/>
            <a:ext cx="8229600" cy="1600200"/>
          </a:xfrm>
        </p:spPr>
        <p:txBody>
          <a:bodyPr>
            <a:normAutofit fontScale="90000"/>
          </a:bodyPr>
          <a:lstStyle/>
          <a:p>
            <a:pPr lvl="0"/>
            <a:r>
              <a:rPr lang="en-US" sz="3100" dirty="0">
                <a:solidFill>
                  <a:srgbClr val="000000"/>
                </a:solidFill>
              </a:rPr>
              <a:t>How should the organization  use the </a:t>
            </a:r>
            <a:r>
              <a:rPr lang="en-US" sz="3100" b="1" dirty="0">
                <a:solidFill>
                  <a:srgbClr val="000000"/>
                </a:solidFill>
              </a:rPr>
              <a:t>theories</a:t>
            </a:r>
            <a:r>
              <a:rPr lang="en-US" sz="3100" dirty="0">
                <a:solidFill>
                  <a:srgbClr val="000000"/>
                </a:solidFill>
              </a:rPr>
              <a:t> relating to</a:t>
            </a:r>
            <a:r>
              <a:rPr lang="en-US" sz="3100" b="1" dirty="0">
                <a:solidFill>
                  <a:srgbClr val="000000"/>
                </a:solidFill>
              </a:rPr>
              <a:t> models of communication?</a:t>
            </a:r>
            <a:br>
              <a:rPr lang="en-GB" b="1" dirty="0">
                <a:solidFill>
                  <a:srgbClr val="000000"/>
                </a:solidFill>
              </a:rPr>
            </a:br>
            <a:endParaRPr lang="en-GB" dirty="0"/>
          </a:p>
        </p:txBody>
      </p:sp>
      <p:sp>
        <p:nvSpPr>
          <p:cNvPr id="3" name="Content Placeholder 2"/>
          <p:cNvSpPr>
            <a:spLocks noGrp="1"/>
          </p:cNvSpPr>
          <p:nvPr>
            <p:ph idx="1"/>
          </p:nvPr>
        </p:nvSpPr>
        <p:spPr/>
        <p:txBody>
          <a:bodyPr/>
          <a:lstStyle/>
          <a:p>
            <a:pPr marL="285750" lvl="0" indent="-285750">
              <a:spcBef>
                <a:spcPts val="0"/>
              </a:spcBef>
              <a:buSzPct val="100000"/>
              <a:buFont typeface="Arial" pitchFamily="34"/>
              <a:buChar char="•"/>
              <a:defRPr sz="1800" b="0" i="0" u="none" strike="noStrike" kern="0" cap="none" spc="0" baseline="0">
                <a:solidFill>
                  <a:srgbClr val="000000"/>
                </a:solidFill>
                <a:uFillTx/>
              </a:defRPr>
            </a:pPr>
            <a:r>
              <a:rPr lang="en-US" sz="2800" b="1" dirty="0">
                <a:solidFill>
                  <a:srgbClr val="000000"/>
                </a:solidFill>
              </a:rPr>
              <a:t>The Linear Model </a:t>
            </a:r>
            <a:r>
              <a:rPr lang="en-US" dirty="0">
                <a:solidFill>
                  <a:srgbClr val="000000"/>
                </a:solidFill>
              </a:rPr>
              <a:t>(source encode noise channel  source decode)</a:t>
            </a:r>
          </a:p>
          <a:p>
            <a:pPr marL="285750" lvl="0" indent="-285750">
              <a:spcBef>
                <a:spcPts val="0"/>
              </a:spcBef>
              <a:buSzPct val="100000"/>
              <a:buFont typeface="Arial" pitchFamily="34"/>
              <a:buChar char="•"/>
              <a:defRPr sz="1800" b="0" i="0" u="none" strike="noStrike" kern="0" cap="none" spc="0" baseline="0">
                <a:solidFill>
                  <a:srgbClr val="000000"/>
                </a:solidFill>
                <a:uFillTx/>
              </a:defRPr>
            </a:pPr>
            <a:endParaRPr lang="en-US" dirty="0">
              <a:solidFill>
                <a:srgbClr val="000000"/>
              </a:solidFill>
            </a:endParaRPr>
          </a:p>
          <a:p>
            <a:pPr marL="285750" lvl="0" indent="-285750">
              <a:spcBef>
                <a:spcPts val="0"/>
              </a:spcBef>
              <a:buSzPct val="100000"/>
              <a:buFont typeface="Arial" pitchFamily="34"/>
              <a:buChar char="•"/>
              <a:defRPr sz="1800" b="0" i="0" u="none" strike="noStrike" kern="0" cap="none" spc="0" baseline="0">
                <a:solidFill>
                  <a:srgbClr val="000000"/>
                </a:solidFill>
                <a:uFillTx/>
              </a:defRPr>
            </a:pPr>
            <a:r>
              <a:rPr lang="en-US" sz="2800" b="1" dirty="0">
                <a:solidFill>
                  <a:srgbClr val="000000"/>
                </a:solidFill>
              </a:rPr>
              <a:t>The Interactive Model </a:t>
            </a:r>
            <a:r>
              <a:rPr lang="en-US" dirty="0">
                <a:solidFill>
                  <a:srgbClr val="000000"/>
                </a:solidFill>
              </a:rPr>
              <a:t>(sending through a channel such as letter, phone, computer).</a:t>
            </a:r>
          </a:p>
          <a:p>
            <a:pPr marL="285750" lvl="0" indent="-285750">
              <a:spcBef>
                <a:spcPts val="0"/>
              </a:spcBef>
              <a:buSzPct val="100000"/>
              <a:buFont typeface="Arial" pitchFamily="34"/>
              <a:buChar char="•"/>
              <a:defRPr sz="1800" b="0" i="0" u="none" strike="noStrike" kern="0" cap="none" spc="0" baseline="0">
                <a:solidFill>
                  <a:srgbClr val="000000"/>
                </a:solidFill>
                <a:uFillTx/>
              </a:defRPr>
            </a:pPr>
            <a:endParaRPr lang="en-US" b="1" dirty="0">
              <a:solidFill>
                <a:srgbClr val="000000"/>
              </a:solidFill>
            </a:endParaRPr>
          </a:p>
          <a:p>
            <a:pPr marL="285750" lvl="0" indent="-285750">
              <a:spcBef>
                <a:spcPts val="0"/>
              </a:spcBef>
              <a:buSzPct val="100000"/>
              <a:buFont typeface="Arial" pitchFamily="34"/>
              <a:buChar char="•"/>
              <a:defRPr sz="1800" b="0" i="0" u="none" strike="noStrike" kern="0" cap="none" spc="0" baseline="0">
                <a:solidFill>
                  <a:srgbClr val="000000"/>
                </a:solidFill>
                <a:uFillTx/>
              </a:defRPr>
            </a:pPr>
            <a:r>
              <a:rPr lang="en-US" sz="2800" b="1" dirty="0">
                <a:solidFill>
                  <a:srgbClr val="000000"/>
                </a:solidFill>
              </a:rPr>
              <a:t>The Transactional Model </a:t>
            </a:r>
            <a:endParaRPr lang="en-US" sz="2800" dirty="0">
              <a:solidFill>
                <a:srgbClr val="000000"/>
              </a:solidFill>
            </a:endParaRPr>
          </a:p>
          <a:p>
            <a:endParaRPr lang="en-GB" dirty="0"/>
          </a:p>
        </p:txBody>
      </p:sp>
      <p:pic>
        <p:nvPicPr>
          <p:cNvPr id="4" name="Picture 3"/>
          <p:cNvPicPr>
            <a:picLocks noChangeAspect="1"/>
          </p:cNvPicPr>
          <p:nvPr/>
        </p:nvPicPr>
        <p:blipFill>
          <a:blip r:embed="rId2"/>
          <a:stretch>
            <a:fillRect/>
          </a:stretch>
        </p:blipFill>
        <p:spPr>
          <a:xfrm>
            <a:off x="7431711" y="2701125"/>
            <a:ext cx="1692227" cy="2496265"/>
          </a:xfrm>
          <a:prstGeom prst="rect">
            <a:avLst/>
          </a:prstGeom>
          <a:noFill/>
          <a:ln>
            <a:noFill/>
          </a:ln>
        </p:spPr>
      </p:pic>
      <p:pic>
        <p:nvPicPr>
          <p:cNvPr id="5" name="Picture 4"/>
          <p:cNvPicPr>
            <a:picLocks noChangeAspect="1"/>
          </p:cNvPicPr>
          <p:nvPr/>
        </p:nvPicPr>
        <p:blipFill>
          <a:blip r:embed="rId3"/>
          <a:stretch>
            <a:fillRect/>
          </a:stretch>
        </p:blipFill>
        <p:spPr>
          <a:xfrm>
            <a:off x="1115616" y="3933056"/>
            <a:ext cx="2664296" cy="2688274"/>
          </a:xfrm>
          <a:prstGeom prst="rect">
            <a:avLst/>
          </a:prstGeom>
          <a:noFill/>
          <a:ln>
            <a:noFill/>
          </a:ln>
        </p:spPr>
      </p:pic>
      <p:pic>
        <p:nvPicPr>
          <p:cNvPr id="6" name="Picture 5"/>
          <p:cNvPicPr>
            <a:picLocks noChangeAspect="1"/>
          </p:cNvPicPr>
          <p:nvPr/>
        </p:nvPicPr>
        <p:blipFill>
          <a:blip r:embed="rId4"/>
          <a:stretch>
            <a:fillRect/>
          </a:stretch>
        </p:blipFill>
        <p:spPr>
          <a:xfrm flipH="1">
            <a:off x="4283968" y="4333971"/>
            <a:ext cx="3434396" cy="2287359"/>
          </a:xfrm>
          <a:prstGeom prst="rect">
            <a:avLst/>
          </a:prstGeom>
          <a:noFill/>
          <a:ln>
            <a:noFill/>
          </a:ln>
        </p:spPr>
      </p:pic>
    </p:spTree>
    <p:extLst>
      <p:ext uri="{BB962C8B-B14F-4D97-AF65-F5344CB8AC3E}">
        <p14:creationId xmlns:p14="http://schemas.microsoft.com/office/powerpoint/2010/main" val="3620409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p:cNvPicPr>
            <a:picLocks noChangeAspect="1"/>
          </p:cNvPicPr>
          <p:nvPr/>
        </p:nvPicPr>
        <p:blipFill>
          <a:blip r:embed="rId2"/>
          <a:stretch>
            <a:fillRect/>
          </a:stretch>
        </p:blipFill>
        <p:spPr>
          <a:xfrm>
            <a:off x="0" y="4185455"/>
            <a:ext cx="3834184" cy="2675406"/>
          </a:xfrm>
          <a:prstGeom prst="rect">
            <a:avLst/>
          </a:prstGeom>
          <a:noFill/>
          <a:ln>
            <a:noFill/>
          </a:ln>
        </p:spPr>
      </p:pic>
      <p:pic>
        <p:nvPicPr>
          <p:cNvPr id="3" name="Picture 9"/>
          <p:cNvPicPr>
            <a:picLocks noChangeAspect="1"/>
          </p:cNvPicPr>
          <p:nvPr/>
        </p:nvPicPr>
        <p:blipFill>
          <a:blip r:embed="rId3"/>
          <a:stretch>
            <a:fillRect/>
          </a:stretch>
        </p:blipFill>
        <p:spPr>
          <a:xfrm>
            <a:off x="5809411" y="0"/>
            <a:ext cx="3306962" cy="3674406"/>
          </a:xfrm>
          <a:prstGeom prst="rect">
            <a:avLst/>
          </a:prstGeom>
          <a:noFill/>
          <a:ln>
            <a:noFill/>
          </a:ln>
        </p:spPr>
      </p:pic>
      <p:pic>
        <p:nvPicPr>
          <p:cNvPr id="4" name="Picture 8"/>
          <p:cNvPicPr>
            <a:picLocks noChangeAspect="1"/>
          </p:cNvPicPr>
          <p:nvPr/>
        </p:nvPicPr>
        <p:blipFill>
          <a:blip r:embed="rId4"/>
          <a:stretch>
            <a:fillRect/>
          </a:stretch>
        </p:blipFill>
        <p:spPr>
          <a:xfrm>
            <a:off x="0" y="0"/>
            <a:ext cx="4607211" cy="4201128"/>
          </a:xfrm>
          <a:prstGeom prst="rect">
            <a:avLst/>
          </a:prstGeom>
          <a:noFill/>
          <a:ln>
            <a:noFill/>
          </a:ln>
        </p:spPr>
      </p:pic>
      <p:pic>
        <p:nvPicPr>
          <p:cNvPr id="5" name="Picture 7"/>
          <p:cNvPicPr>
            <a:picLocks noChangeAspect="1"/>
          </p:cNvPicPr>
          <p:nvPr/>
        </p:nvPicPr>
        <p:blipFill>
          <a:blip r:embed="rId5"/>
          <a:stretch>
            <a:fillRect/>
          </a:stretch>
        </p:blipFill>
        <p:spPr>
          <a:xfrm>
            <a:off x="5781781" y="3732187"/>
            <a:ext cx="3362216" cy="3125812"/>
          </a:xfrm>
          <a:prstGeom prst="rect">
            <a:avLst/>
          </a:prstGeom>
          <a:noFill/>
          <a:ln>
            <a:noFill/>
          </a:ln>
        </p:spPr>
      </p:pic>
      <p:sp>
        <p:nvSpPr>
          <p:cNvPr id="6" name="TextBox 3"/>
          <p:cNvSpPr txBox="1"/>
          <p:nvPr/>
        </p:nvSpPr>
        <p:spPr>
          <a:xfrm>
            <a:off x="1163549" y="441792"/>
            <a:ext cx="6842590"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highlight>
                  <a:srgbClr val="FFFF00"/>
                </a:highlight>
                <a:uFillTx/>
                <a:latin typeface="Calibri"/>
              </a:rPr>
              <a:t>The types of </a:t>
            </a:r>
            <a:r>
              <a:rPr lang="en-US" sz="1800" b="1" i="0" u="none" strike="noStrike" kern="1200" cap="none" spc="0" baseline="0" dirty="0">
                <a:solidFill>
                  <a:srgbClr val="000000"/>
                </a:solidFill>
                <a:highlight>
                  <a:srgbClr val="FFFF00"/>
                </a:highlight>
                <a:uFillTx/>
                <a:latin typeface="Calibri"/>
              </a:rPr>
              <a:t>barriers</a:t>
            </a:r>
            <a:r>
              <a:rPr lang="en-US" sz="1800" b="0" i="0" u="none" strike="noStrike" kern="1200" cap="none" spc="0" baseline="0" dirty="0">
                <a:solidFill>
                  <a:srgbClr val="000000"/>
                </a:solidFill>
                <a:highlight>
                  <a:srgbClr val="FFFF00"/>
                </a:highlight>
                <a:uFillTx/>
                <a:latin typeface="Calibri"/>
              </a:rPr>
              <a:t>  that can prevent effective communication between the organization and their </a:t>
            </a:r>
            <a:r>
              <a:rPr lang="en-US" sz="1800" b="1" i="0" u="none" strike="noStrike" kern="1200" cap="none" spc="0" baseline="0" dirty="0">
                <a:solidFill>
                  <a:srgbClr val="000000"/>
                </a:solidFill>
                <a:highlight>
                  <a:srgbClr val="FFFF00"/>
                </a:highlight>
                <a:uFillTx/>
                <a:latin typeface="Calibri"/>
              </a:rPr>
              <a:t>external stakeholders</a:t>
            </a:r>
            <a:endParaRPr lang="en-GB" sz="1800" b="1" i="0" u="none" strike="noStrike" kern="1200" cap="none" spc="0" baseline="0" dirty="0">
              <a:solidFill>
                <a:srgbClr val="000000"/>
              </a:solidFill>
              <a:highlight>
                <a:srgbClr val="FFFF00"/>
              </a:highlight>
              <a:uFillTx/>
              <a:latin typeface="Calibri"/>
            </a:endParaRPr>
          </a:p>
        </p:txBody>
      </p:sp>
      <p:pic>
        <p:nvPicPr>
          <p:cNvPr id="7" name="Picture 6"/>
          <p:cNvPicPr>
            <a:picLocks noChangeAspect="1"/>
          </p:cNvPicPr>
          <p:nvPr/>
        </p:nvPicPr>
        <p:blipFill>
          <a:blip r:embed="rId6"/>
          <a:stretch>
            <a:fillRect/>
          </a:stretch>
        </p:blipFill>
        <p:spPr>
          <a:xfrm>
            <a:off x="490950" y="1530851"/>
            <a:ext cx="1815244" cy="2670276"/>
          </a:xfrm>
          <a:prstGeom prst="rect">
            <a:avLst/>
          </a:prstGeom>
          <a:noFill/>
          <a:ln>
            <a:noFill/>
          </a:ln>
        </p:spPr>
      </p:pic>
      <p:sp>
        <p:nvSpPr>
          <p:cNvPr id="8" name="AutoShape 2" descr="https://ukc-powerpoint.officeapps.live.com/pods/GetClipboardImage.ashx?Id=15f19568-4a6f-4a0b-878f-560a2ad32f24&amp;DC=GUK3&amp;pkey=070b058e-992b-44d7-8453-ecf58ddbdc6a&amp;wdwaccluster=GUK3"/>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4" descr="https://ukc-powerpoint.officeapps.live.com/pods/GetClipboardImage.ashx?Id=15f19568-4a6f-4a0b-878f-560a2ad32f24&amp;DC=GUK3&amp;pkey=070b058e-992b-44d7-8453-ecf58ddbdc6a&amp;wdwaccluster=GUK3"/>
          <p:cNvSpPr>
            <a:spLocks noChangeAspect="1" noChangeArrowheads="1"/>
          </p:cNvSpPr>
          <p:nvPr/>
        </p:nvSpPr>
        <p:spPr bwMode="auto">
          <a:xfrm>
            <a:off x="36512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6" descr="https://ukc-powerpoint.officeapps.live.com/pods/GetClipboardImage.ashx?Id=487cb5d4-b738-49ae-86b3-3b499ac168c4&amp;DC=GUK3&amp;pkey=50621bca-d496-4781-80b9-953778135856&amp;wdwaccluster=GUK3"/>
          <p:cNvSpPr>
            <a:spLocks noChangeAspect="1" noChangeArrowheads="1"/>
          </p:cNvSpPr>
          <p:nvPr/>
        </p:nvSpPr>
        <p:spPr bwMode="auto">
          <a:xfrm>
            <a:off x="51752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8" descr="https://ukc-powerpoint.officeapps.live.com/pods/GetClipboardImage.ashx?Id=7cbbf093-a6bf-4a5e-837a-adc235328e37&amp;DC=GUK5&amp;pkey=d8aa09d2-4dce-41ad-8b90-9843785f809e&amp;wdwaccluster=GUK5"/>
          <p:cNvSpPr>
            <a:spLocks noChangeAspect="1" noChangeArrowheads="1"/>
          </p:cNvSpPr>
          <p:nvPr/>
        </p:nvSpPr>
        <p:spPr bwMode="auto">
          <a:xfrm>
            <a:off x="66992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10" descr="https://ukc-powerpoint.officeapps.live.com/pods/GetClipboardImage.ashx?Id=7cbbf093-a6bf-4a5e-837a-adc235328e37&amp;DC=GUK5&amp;pkey=d8aa09d2-4dce-41ad-8b90-9843785f809e&amp;wdwaccluster=GUK5"/>
          <p:cNvSpPr>
            <a:spLocks noChangeAspect="1" noChangeArrowheads="1"/>
          </p:cNvSpPr>
          <p:nvPr/>
        </p:nvSpPr>
        <p:spPr bwMode="auto">
          <a:xfrm>
            <a:off x="82232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12" descr="https://ukc-powerpoint.officeapps.live.com/pods/GetClipboardImage.ashx?Id=d62aada6-deb0-4790-b229-33709b3d039a&amp;DC=GUK5&amp;pkey=e9c8a5c5-f103-4230-9b1b-dea545e8cca2&amp;wdwaccluster=GUK5"/>
          <p:cNvSpPr>
            <a:spLocks noChangeAspect="1" noChangeArrowheads="1"/>
          </p:cNvSpPr>
          <p:nvPr/>
        </p:nvSpPr>
        <p:spPr bwMode="auto">
          <a:xfrm>
            <a:off x="974725"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14" descr="https://ukc-powerpoint.officeapps.live.com/pods/GetClipboardImage.ashx?Id=8d330324-2d4f-4c51-b1e0-9b3b20064d45&amp;DC=GUK3&amp;pkey=d82455bb-d2a5-40f0-be5f-bc1c0d353aa9&amp;wdwaccluster=GUK3"/>
          <p:cNvSpPr>
            <a:spLocks noChangeAspect="1" noChangeArrowheads="1"/>
          </p:cNvSpPr>
          <p:nvPr/>
        </p:nvSpPr>
        <p:spPr bwMode="auto">
          <a:xfrm>
            <a:off x="1127125" y="769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78514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effectLst/>
              </a:rPr>
              <a:t>The channels of communication used in our </a:t>
            </a:r>
            <a:r>
              <a:rPr lang="en-US" sz="4000" dirty="0" err="1">
                <a:effectLst/>
              </a:rPr>
              <a:t>organisation</a:t>
            </a:r>
            <a:r>
              <a:rPr lang="en-US" sz="4000" dirty="0">
                <a:effectLst/>
              </a:rPr>
              <a:t> are:</a:t>
            </a:r>
            <a:endParaRPr lang="en-GB" sz="4000" dirty="0"/>
          </a:p>
        </p:txBody>
      </p:sp>
      <p:sp>
        <p:nvSpPr>
          <p:cNvPr id="3" name="Content Placeholder 2"/>
          <p:cNvSpPr>
            <a:spLocks noGrp="1"/>
          </p:cNvSpPr>
          <p:nvPr>
            <p:ph idx="1"/>
          </p:nvPr>
        </p:nvSpPr>
        <p:spPr/>
        <p:txBody>
          <a:bodyPr/>
          <a:lstStyle/>
          <a:p>
            <a:pPr fontAlgn="base"/>
            <a:r>
              <a:rPr lang="en-US" cap="all" dirty="0"/>
              <a:t>VERBAL</a:t>
            </a:r>
            <a:r>
              <a:rPr lang="en-US" dirty="0"/>
              <a:t>​</a:t>
            </a:r>
          </a:p>
          <a:p>
            <a:pPr marL="0" indent="0" fontAlgn="base">
              <a:buNone/>
            </a:pPr>
            <a:r>
              <a:rPr lang="en-US" dirty="0"/>
              <a:t>​</a:t>
            </a:r>
          </a:p>
          <a:p>
            <a:pPr fontAlgn="base"/>
            <a:r>
              <a:rPr lang="en-US" cap="all" dirty="0"/>
              <a:t>NON-VERBAL</a:t>
            </a:r>
            <a:r>
              <a:rPr lang="en-US" dirty="0"/>
              <a:t>​</a:t>
            </a:r>
          </a:p>
          <a:p>
            <a:pPr marL="0" indent="0" fontAlgn="base">
              <a:buNone/>
            </a:pPr>
            <a:r>
              <a:rPr lang="en-US" dirty="0"/>
              <a:t>​</a:t>
            </a:r>
          </a:p>
          <a:p>
            <a:pPr fontAlgn="base"/>
            <a:r>
              <a:rPr lang="en-US" cap="all" dirty="0"/>
              <a:t>WRITTEN</a:t>
            </a:r>
            <a:r>
              <a:rPr lang="en-US" dirty="0"/>
              <a:t>​</a:t>
            </a:r>
          </a:p>
          <a:p>
            <a:pPr marL="0" indent="0" fontAlgn="base">
              <a:buNone/>
            </a:pPr>
            <a:endParaRPr lang="en-US" dirty="0"/>
          </a:p>
          <a:p>
            <a:pPr fontAlgn="base"/>
            <a:r>
              <a:rPr lang="en-US" cap="all" dirty="0"/>
              <a:t>FORMAL</a:t>
            </a:r>
            <a:r>
              <a:rPr lang="en-GB" dirty="0"/>
              <a:t> </a:t>
            </a:r>
            <a:endParaRPr lang="en-US" dirty="0"/>
          </a:p>
          <a:p>
            <a:endParaRPr lang="en-GB" dirty="0"/>
          </a:p>
        </p:txBody>
      </p:sp>
      <p:pic>
        <p:nvPicPr>
          <p:cNvPr id="4098"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48164" y="4023466"/>
            <a:ext cx="2844316" cy="271790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3" y="4139640"/>
            <a:ext cx="2814895" cy="248230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See the source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2" y="1556792"/>
            <a:ext cx="3096344" cy="1995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854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724" y="404664"/>
            <a:ext cx="8229600" cy="1600200"/>
          </a:xfrm>
        </p:spPr>
        <p:txBody>
          <a:bodyPr/>
          <a:lstStyle/>
          <a:p>
            <a:r>
              <a:rPr lang="en-GB" sz="3600" dirty="0">
                <a:effectLst/>
              </a:rPr>
              <a:t>Things we can use to improve our care home</a:t>
            </a:r>
            <a:endParaRPr lang="en-GB" sz="3600" dirty="0">
              <a:effectLst/>
              <a:ea typeface="Cambria"/>
            </a:endParaRPr>
          </a:p>
        </p:txBody>
      </p:sp>
      <p:sp>
        <p:nvSpPr>
          <p:cNvPr id="3" name="Content Placeholder 2"/>
          <p:cNvSpPr>
            <a:spLocks noGrp="1"/>
          </p:cNvSpPr>
          <p:nvPr>
            <p:ph idx="1"/>
          </p:nvPr>
        </p:nvSpPr>
        <p:spPr>
          <a:xfrm>
            <a:off x="2915816" y="2132856"/>
            <a:ext cx="8229600" cy="4525963"/>
          </a:xfrm>
        </p:spPr>
        <p:txBody>
          <a:bodyPr/>
          <a:lstStyle/>
          <a:p>
            <a:pPr fontAlgn="base"/>
            <a:endParaRPr lang="en-GB" dirty="0"/>
          </a:p>
          <a:p>
            <a:pPr fontAlgn="base"/>
            <a:r>
              <a:rPr lang="en-GB" dirty="0"/>
              <a:t> Evaluate our current communication strategy</a:t>
            </a:r>
            <a:r>
              <a:rPr lang="en-US" dirty="0"/>
              <a:t>​</a:t>
            </a:r>
          </a:p>
          <a:p>
            <a:pPr marL="0" indent="0" fontAlgn="base">
              <a:buNone/>
            </a:pPr>
            <a:r>
              <a:rPr lang="en-GB" dirty="0"/>
              <a:t>​</a:t>
            </a:r>
          </a:p>
          <a:p>
            <a:pPr fontAlgn="base"/>
            <a:r>
              <a:rPr lang="en-GB" dirty="0"/>
              <a:t>Streamline our communication</a:t>
            </a:r>
            <a:r>
              <a:rPr lang="en-US" dirty="0"/>
              <a:t>​</a:t>
            </a:r>
          </a:p>
          <a:p>
            <a:pPr fontAlgn="base"/>
            <a:endParaRPr lang="en-GB" dirty="0"/>
          </a:p>
          <a:p>
            <a:pPr fontAlgn="base"/>
            <a:r>
              <a:rPr lang="en-GB" dirty="0"/>
              <a:t>Adopt a mobile app for team communication</a:t>
            </a:r>
            <a:r>
              <a:rPr lang="en-US" dirty="0"/>
              <a:t>​</a:t>
            </a:r>
          </a:p>
          <a:p>
            <a:pPr fontAlgn="base"/>
            <a:endParaRPr lang="en-GB" dirty="0"/>
          </a:p>
          <a:p>
            <a:pPr fontAlgn="base"/>
            <a:r>
              <a:rPr lang="en-GB" dirty="0"/>
              <a:t>Give our employees a voice</a:t>
            </a:r>
            <a:endParaRPr lang="en-US" dirty="0"/>
          </a:p>
          <a:p>
            <a:endParaRPr lang="en-GB" dirty="0"/>
          </a:p>
        </p:txBody>
      </p:sp>
      <p:sp>
        <p:nvSpPr>
          <p:cNvPr id="4" name="AutoShape 2" descr="https://ukc-powerpoint.officeapps.live.com/pods/GetClipboardImage.ashx?Id=a953ab20-646e-49f9-a311-c0b9bc2723e2&amp;DC=GUK1&amp;pkey=7e1e182a-f03c-479b-860b-bb62c1091746&amp;wdwaccluster=GUK1"/>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kc-powerpoint.officeapps.live.com/pods/GetClipboardImage.ashx?Id=a953ab20-646e-49f9-a311-c0b9bc2723e2&amp;DC=GUK1&amp;pkey=7e1e182a-f03c-479b-860b-bb62c1091746&amp;wdwaccluster=GUK1"/>
          <p:cNvSpPr>
            <a:spLocks noChangeAspect="1" noChangeArrowheads="1"/>
          </p:cNvSpPr>
          <p:nvPr/>
        </p:nvSpPr>
        <p:spPr bwMode="auto">
          <a:xfrm>
            <a:off x="36512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8" name="Picture 6"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09" y="2488927"/>
            <a:ext cx="2748491" cy="4369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2893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552" y="-387424"/>
            <a:ext cx="8229600" cy="1600200"/>
          </a:xfrm>
        </p:spPr>
        <p:txBody>
          <a:bodyPr/>
          <a:lstStyle/>
          <a:p>
            <a:r>
              <a:rPr lang="en-GB" dirty="0">
                <a:effectLst/>
              </a:rPr>
              <a:t>Evaluation</a:t>
            </a:r>
            <a:endParaRPr lang="en-GB" dirty="0"/>
          </a:p>
        </p:txBody>
      </p:sp>
      <p:sp>
        <p:nvSpPr>
          <p:cNvPr id="3" name="Content Placeholder 2"/>
          <p:cNvSpPr>
            <a:spLocks noGrp="1"/>
          </p:cNvSpPr>
          <p:nvPr>
            <p:ph idx="1"/>
          </p:nvPr>
        </p:nvSpPr>
        <p:spPr>
          <a:xfrm>
            <a:off x="457200" y="1600200"/>
            <a:ext cx="3682752" cy="4525963"/>
          </a:xfrm>
        </p:spPr>
        <p:txBody>
          <a:bodyPr vert="horz" lIns="91440" tIns="45720" rIns="91440" bIns="45720" rtlCol="0" anchor="t">
            <a:normAutofit fontScale="92500"/>
          </a:bodyPr>
          <a:lstStyle/>
          <a:p>
            <a:endParaRPr lang="en-GB" dirty="0"/>
          </a:p>
          <a:p>
            <a:endParaRPr lang="en-GB" dirty="0"/>
          </a:p>
          <a:p>
            <a:pPr marL="0" indent="0">
              <a:buNone/>
            </a:pPr>
            <a:r>
              <a:rPr lang="en-GB" dirty="0"/>
              <a:t>Effective communication skills are vital to this organisation as it enables clear information and instructions on care needs. The provision of direct and in direct emotional support to both service user and families and colleagues. Also enabling development of positive relationships</a:t>
            </a:r>
            <a:endParaRPr lang="en-GB" dirty="0">
              <a:cs typeface="Calibri"/>
            </a:endParaRPr>
          </a:p>
        </p:txBody>
      </p:sp>
      <p:sp>
        <p:nvSpPr>
          <p:cNvPr id="4" name="AutoShape 2" descr="data:image/jpg;base64,%20/9j/4AAQSkZJRgABAQEAYABgAAD/2wBDAAUDBAQEAwUEBAQFBQUGBwwIBwcHBw8LCwkMEQ8SEhEPERETFhwXExQaFRERGCEYGh0dHx8fExciJCIeJBweHx7/2wBDAQUFBQcGBw4ICA4eFBEUHh4eHh4eHh4eHh4eHh4eHh4eHh4eHh4eHh4eHh4eHh4eHh4eHh4eHh4eHh4eHh4eHh7/wAARCAHdAT4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5nFI3SjNDGtDzyCSoh1qeTpUVItEsRqbvVdDg1JuqiGTbsVHI/FML03kmglIX71WIIyTTYo81ft4sVUVcipNJE1rF0roNNgwvSsyxi3OBiumsodsYr0cPDqeLi6vQq3Z2RE+1cfqkm6U11OuPsiK55rjro5c1ljJdDbL4dSEVKOlRLUy9K4T1nsSJVmLtVdOlTxE1cdzCa0NCA/KKjuRS2/Sibmum+hxrSRTxzViDtURHNTRDkVEVqaSehfjPyiiY/LUcTUTn5TXXf3Tjt7xn3J5NUn61auO9VT1rgnuejS2EWnZ4pBR2qTUaaaTTmplQykApy9KbQOtAyQUGkpT0pkjKa/U05qY3SgqJDJUVSSdajNI1Q2lpKUVJZLuppamk0hNBIMeKbQabQUhwNO5pEXNWY4/amiZOxGiGrEMOT0qaGDOKuRQgVajc551bEUMOB0qzGuKdtAFOTlhit4xOSU2zU0qLLA4rokUJD+FZeix8A1pXz+XAT7V6dJWieNWlzTOY8QzZcgGuYnPzGtbWJd0jVjS15WIlzTPdwcOWCGBqlR6r805a5zuLavU8UlUgamjqkzGcTVt3GKfI61ShOAKkJzXRGWhxyhqPJGetSIcVWHWpKcWEkW42FOl5WqW7mlebC9a0U0Zezdxkwqs3ellm96gMlc03qdlOLsSYpTUXmUeZUGnKxWpvSjfQWpMpJgKcBTN1PVhSBoXFLigMtKCPWmS0MIqNxU5qNxQOLKsg71E1TyCoSKlm6YylFKBTgKRQ00005lppFBKGk0DrQetKnWgosQJmrsMf0qrAato+KpGFQtxqAKeGxVdZOKTzMmtEzllG5ZLZFTWSF5RVeIE8VsaPbbnBIropRcmc1aShFm5pke1B9Kh1yXZGRWlDH5cVc54gmyxFehVfLA8qiueoc1fvuc1QfrVu5PJqq1eJJ3Z9NSVkMxTwoApvenLUmw5VqxDHk1Ggq3CvSmjGbJY4uKk8ulUgCmyS4Fbxscju2BTFRSNgdailn96pyTe9JzNIU2yw8xqGSY96rtMajLMe9Z8x0KlYkeSmbzTQDSgUjRJIXzKUPSbc05VoGKrGnikCj0pwWgVwpwzQAKeq5pEsZmk3EVL5fFNaM0CuhA59aRmpCpprA0XGkhkj9qiLCleo6TNUh4Ip2RUVKKQ7FhkqJ1q0RUbrmmZJlUigdakdcGmYpGiZLG3NThqrJ1FToKaIaJlbip4FyaihXJq/bxdK0juctRpIsWsO4iuq0e34HFYthDl1GK6vTogsYNenhodTxMZUvoLeERwH6VxGsy7pGrrtcl2wkA1wupPudqMZOysVl9O8rmfJUDVK5zUfavJZ78SMilUc0tKKDUmjqzG+KqKeKdv4oRjKJaaaq8sxqNpKgdjmquEaY6R8mojk04KTU0cVSa6IriMmpVh9qtxw+1SGLFVymTqlHysdqTZVp1qJhSKUrkW2nBacBS96YNjdvFJTzTTQxISpEPNRE09G5pFWJ1pxpimn9qDJjGFRMKlYVE1BUWV5F5qErVll4qJhUs3iyGnCg9aKRdywHpc5qsmc1ZiU1Rk9BGHFQHg1aYYFVZD81JhFj061ZjWq0XJq9AuaEKbsixbR8itS1izg4qtaR5xxWvbQ9BiuqhC7PLxNWxc0uHLg4ro4hsiH0rO0uEACr124jiNetTjZHhVZc0jn/EdwMkDtXH3TbnPpW1rk++RuawJTya8vFT5pHu4GnywImPNMpWpM1yM9NIAKcVpoPNPzSKGHIpDUmKAlCERYzShM1Mqc1IkdMlzsMjj9qtRRAdadFHU6qBVxRzzmxgUAU2TpUr4xUMnSqIRVfvURqZu9RsKzZ0R2Iz1pc0YpDQigJpjGnGmMaZUUITSq1Rk0A0iy1E1WF5qjG1W4WoMpxJHTiomWrYAYVHIvFBkmUnFQSVbkFVZKTN4siNJQ3WkzUmyLEUJq4sQVeacoVBmoLi4ArSxyOTkyO5cKKz2fL0tzMWNRRqWapZ004WRdthkitezjJxVGwhJIrorC34HFXTg5M5MTVUUTWUBwOK17WHkcU21hCr0NaVnD81etRpWR89XrXZds49qdKo65NshNaoxHF+Fcr4kueqg1vVfLBs56EOeaRzOoy7pDWc5zU87bnNVm614Undn1VKPLFIaTSUUVBugFSKKYvWpRSGKop4FIKelCM2xyrUqLzTFqVKpGLZItPB4qMfWgtWiMmLI1VpGp8rVXY1LZcUI5phoY001DNkgNIaXtShaChmKYVqfbSFRTGpFVlpAKslPam+XQUpIhWp4W6Uwp7UqjmgGX4W+WnyHIqrETUu7jrQYNEU1VJOtW5Kqy0jaBXam1IwphqTZFme44PNUJpi3emO5amqpJqmwhTSAAs1XrO3JI4ptrb5Ire0605HFOEXJmdasoIm0216cYrobK3AA4qGyt8Y4rXto+Olerh6Nj5vFYhyYsUfTitGzjqGNMkcVfiUIvNd0YnmSdyDUX8uE/SuC1243Snmur1+52owzXB6hLvlJ964sbUsuU9PLqV5cxTkbmompztmoya8k+hihKKTmlqSxR1qVelRAZqZQaBMctPWkUc8U/FCMpMetSLUYPFPVuKtGTHkjFMZuaHYUw1VxJDGPNRmnmm4qDSI3FIRT8UYFFh3GqKcBThS4GKBNjMUmK0NI0nUdWuBb6dZy3Dk/wLkD8a9H0v4IeI7q0We4nit2YZ2YyRSckjWFGpU+FHlO2jbXdeKfhj4j0JGlMP2mIdTGOa4hwyMUdSrDqCMEUKSexM6c4O0lYYUpu2pCRioy9MFcBxTgahMmaVHFIrlHuarSd6nJ4qCXrQVEiPSmGnNUZNSzVEKRk1atoNxHFSRQ881rafa7iOKuMOZmVauooXTrPJHFdDZ2oVRxT7C0CqDjitFIulepQoWVz57E4pyY2CPGBitCJcAVDEmKmB2j3ruikjzZu5bhHNSzsEiJzzUFu2ararcbIjzV3sjNRuznPEl1litcnO+WNaetXHmStzWM7V4WJqc0z6fBUuSCGk0hpDSVzHooUc0tIKWkMenWp1xVYHFPElBLRYBpd1Qh6cGpmbiSqaeG4qENxSg1SM2iRm4phNITSZp3BIcTRTSaAakdhxpKQkCtrwt4X1rxLdrBptq5Qn5pSPlX8aCo05SdkZEas7iNFLsTgBRkk16n8OPhHqGttHe61utLPg7P4mH9K9D8AfDDSPDUaXd+Vur3GSzDhT7V2dzqTIvlwKcDoFFZymerh8AlrMXR9G0HwzZrb6fbQxlR97HNR3uuNnakq4+tYOr3l2ykmKX/vk1zU+ocnIIb34rirVrbHvYbDpndDWFl/d3Cq6Hgg815J8bfBdubZte0mIKRzKijrWxHfSF93mHjtW1FdLqOkXNnNgh4yOaxp1mpXLxeDhUp2Pl4zGo2kz3qbX4fsesXVuOiyHFUN1eondXPlfZ2diffzTleq+aUNTuJwLavTZOaiVqfmi5DRHJ1qOpX61EalmkTetbbc44rotNtOBxUWn2vTit+0hCqK9fDULanzOLxV9ELDDtXpUyoBTyMCms2BXoJWPL5m2KcCoXbLYpJJcd6hibc+aLjUTRjbalYPiG62xkZrVuJdkXWuN8QXW6QjNY4ipyQOjB0eeojIupNzkmqrNRI3NRFq8Ju7PqIRshSaUGmZpaRpYkWit3wr4P8AEXiZj/Y+myzoODIRhB+Nd3YfAvxHKw+1X1pD8uSBliDWUqsIvVnVTwdaorxieT0teiap8IfEtnKVhmtLhR3D7T+RrM0z4d6/c6nHazpFbxs2HlZwQopKtDuN4Gut4s5FKkWvo3wp8FfDNqqT6heHUTjnDfLn8K7C6+GHgiW3USaXCqY428Gl7ZdC/wCzqltWfIlLmvX/AIpfCWWxla/8Lx+bbAfPb7ssPcetUfh/8Ftf8Qql1qTf2bZn+8MyMPp2rWM1JHLLB1FLlaPLGerdlpmqXxC2mn3U5P8AciJr658LfCXwboEakael5OOstx8xJrq4tP0+1H+j2sMQ7BVAocjeOCXVnxvZ/D7xpdAGHQLvB/vDH866DTPgx42u8GWzjtgf77j+lfVLScYAAoEzIRuqXUNPqcDxTwb8B47d1uPEE4uGHPlqflr1nTNFstJtVtrC0jgjUY+UVp/aMkLT1KtxkUnK5tCCp/CjPljjB+aPP1qPMURG2MD8Kvyxgqe5rLuXG5lGDjrWcmaptiymOT+EflWHr3h+01KIq8YUkcOgwwrTEhB74pJpmXoua5qlmb05yi9DxjxHYah4buttypkt2PyTAcfjRo+tKpclvl2mvVdVt7fUbWS3uoRJG68qwrzvW/AUsdrNLospLbTiFz/I1hyWZ6H1nmj7x4F4ulWbxBdSLyC5rKrT1/TtQ0/UZYtRtpYJdx4Ydaz9terD4UfMVH7zG4ozS4pCKZIoNPDVFSg0XFYlLcUw0gNLQKx6lYQ8DitNUCrUFqoVKmLivpopJHws25MKgnfilklwOtUp5etDY4xG3EmKktfu5rPLGSXFXgdkX4VCd2bSjZEOqXGyJq4nUZt8jHNbOv3nBUGuZlfc9ebjKt3yns5fQ5VzMY7c000N1oVWYgKCx9AK4T1rCivUPgh8L7rxnqaahqcMsOhwtl3xgzEfwr7epre+B3wgbVpV1nxXZTJZABoLY8GX3b2r6V0u1gjhi0/T4I7W2jwqogwMegFYzk9kd+Gwy+KZDpOm2+k6cbPSrKC2tYl2oFGABXK63qMtnK5WQEE4AHrXba3eQ2afZo1VmHXI4FcvfXAlGGjhz2zGDXBNLpue7RqydtNDh766WdX3uQ577hXN3V1dLOVi8koPvMRg12+qzRwSFrrRLeaD+KSFBkfUdaZHoPhrVbYy28LRK/UwvjB+hrHkl0Ot1Ype8tDkYPFFzZx7wJJFU4IRv8K2LLx15kGzzAVXnDthhUF98LnZi2k65Ih6hZ0/qP8ACsK98C+L7FWZrGDUFz96BwW/I4NO1SJDlQn1OqTxlbzP/rMA9QTWnpvi6aFz9nmXygOFzmvNGsJIyFv7C5tJB1E0TKP8KrtGkZPlyOpz8rocil7WouonQpSPaofGSSD99lT+lTL4ntZP+Wy/TNeJDUL2FAqzMwz/ABGnSaosilphtbplDg1axUupnLAQex7xomqQ3kM0nmA4bAqaW+XcFXGa8R8K69/ZUMyG6kljZty7uq10dj4xs5Cxa4APYE11060JR8zknhJxk+x6ZFMGZtz4qnqmrR2v+rbex6AcmvPb3xgE3iOXr0pPhVqx1bxJfresZWhi3RL268mr9om1GJLw7inKR6npVxLPagyfKzckHrSzwKoLAVSt5JPtY7LWk7hl25+grS10cj0ZkTfKx6nNVZ5cDoR2JrSuIuu716VSmVcHjiuWcbGsJK5X8zau7G4fypokSRyq8OO1S+X+7+4VHcVFJCrYBbGOhFYm10ZfiPw5o/iKzez1S0RyR8smPmU/WvnP4k+BL7wjfbvmmsJD+6mA6exr6iUno/bofWqeu6XZazpUun38ayQyDHTp7irp1HFnPWoqovM+OCtNK113xG8G3nhPVTGwMlnIcwy9sehrlStd8WpK6PJnFwdmQEc0YqXbRtqrCUiMClx7VJt4oxSsFz1TzNq4qNpzTdhPVqrz/IetfTXPi1EfJLxVSWQnvTiwZclqrlgW2ispyN6dMkhbB3Gi6uTsIFWbTSdSviEs7SV898cV1OnfDXVbm1DXLrGW/hFc08RGKPQo4CpVd0tDym/huLqcrDG7k9gKmtvCeuTJvSxlx/umvojw34AstNjTfEkso7kV0kFmsbm3WBAT6CvLnLmlc+koYNQilI+evBfwy1DVbxVvoXjiJ5zxXt/hT4W+GNDKXc1us8y4KhxkA+tdZpOnGI+VDhHJ5citcxRwRhX/AHj92c/yFZWb3OuNOENh8a3CWhaAbGfAHsvtWl4cX9/KWALRRkj1BrN86b7NLdNtWKIfL6k07wnfeZqkoxxLEQM9SRzUSaSNrNoxtdkl895Dk8msVrgEFi3PpXU69bqwkK/MMn8PY1xt5AylsZFcCR60LOJk6zqbISqk59qu+Cy7PO20fMATgVgX0MpuBu5BNdp4QsvLsfMZfmkbP4VpFGdZqMDetmVVGcDHWm6ncNEI44+ZZDwvoPU+wqSGIkBiOOtZd7ITeTXHXb+6T+tbPY81ayJJ7xVAhkYOSPmyOv8A9auHXw/ofiG41CRoTbmOXYslu23Jxzx0/StnVL1NO0q5up5FZyC2R1A7CuZ8OXstrDa25+WS4YzSZOTlumf0rnqWurnbTTUW0Z2qfD7WrPdJpF5HfRY+5Kdjj+YP6Vyep2Ws6c5/tjSri3A/i2AqR7MOK9u06680zYPAOwfXHNW5JU+zqmRyOcjIIqHSW5ccVOOjPnGeSHKSRN8jHru6VR1XEk37mco46HGK+htR8J+FtVbNzpMAlbkvCPLJ/KuZ1j4RaPcOzafqV1aMeiSASL/Q/wA6FTaZr9ahJaniUWv3FtIbe+5xwG7Gvbv2fbdX0PUNYAy08vlq3+yBzXBeJfg34ljjkNi1pqIHaOTY35NgfrXrnwn0a88OfD+x02/VYLlQzSIDkgk9D7100kk7nJWqOS5U9DooZAsx3HHPAzWpDMu3cBuauZvp1ilMks3f5UHWrNnePwdxJxxntXRGSOadN2ubd0xY8/ePYVU2MT8+B7UsDSsCyqW9SepqZY2Zc7fw61nUVzKLsyuycY5NQSqDnjDdqszHykZmJxWdeSZAZGIOR1rklodKVxDIVcp0HvQ/BDKOPSqzSSbyzFdueBjkVNHIHjwSOlQncbVil4m0XT/EOkyaffRhlcfKSOVPqK+Y/HXha+8K6w9ncqWhY5hlxwwr6sZgoA/Ae9Yvi/w3Y+KdGksLxBvAJikxyjVtTqcj8jmr0VUXmfJoFLitTxRod94d1ibTb+MqyH5Wxw47EVmcV3p3V0eRKLi7MaaZT2qNmpsaR6K1xJnODj0xUVxKZhwpzXZtoSmXaE4+ldLoXhXTkKtMocn1FdSzWM9kc3+r9SO7PKLOxvbltkcLkeuK7DwX4UP2kzahGCB0B6CvSI9L02GJzBEgIHYVHFbme3eKNgj9jWdTFzlojvw2U06XvSdzT0WxVYRHaQouO+KS6vmt7n7KzKZPQVHo2n6tChjeYgY+8KiS3jhuncxtLJ3Zu9c97o9JRs7I0LC5nEvyrvkbgD0rUsoHhczXjqTngA1k2t4Tj7Lb4foc9qet2fLK3LbnJ5APSpcnsinFdTeFztn34x6VIyyXjKwkCKpBYEcke1ZLNIJovlyW/ICtJZIYi00sojhRck54NK0urJbXQsrdxrpN1FMFCl+C3TArzzxN8QrfRXVdLxdXiHcCPur9abqeoXvivUprHS2kj05W2yyrwH9cGp7fwnZ6eBJa2MUtwmf3rLuC5+vU1zynKa93budtKjCn/E3fQ6/RtZt/FmiRavZrLZXLoPOt5Bhkb6dx6Gse/XVYHLPax3Mfqh2t+Vef6zPqOhaodUt5pheKeW3YUr6Y6Y9q0fDPxa03UJBa6hH9ju84ZH+6/up/pXMtXodbi4LTVG15L3821LGeNs/xgAV2un2nlWqRqeFQdKyLTU7G+j3W0ign3rV0q9XJhkPSumPmcVdtrRFq5AjiwMEj1rB3xm0RHOCS+cHvmtnUiTDJsPPWudurOSKOWbzD8iblUc7WPWnKRlSinucX4sj/ALR1WGx2t9mtl8y4IbAI7D8TT9Lhk+zzahNHhNvyKw5OOlbmjaTutZJrz95JdP5jBh0HYVpzWcckscCqFgiw0nHUjoKwUbu7Omc1H3UULGJ7TTYYj/rmG9yf7xpJHbJbccAbR9K0ZoWZiSvvzVOeHaCWPXsOprRo509bkNrc7ZAmSGA4rWguQAATn1OawVjZJt2APWpw8i/7J/WpQSRtrNubb+tSqN49xWVHJ8qsT17k1eEwROhBqkQFzY2sjB5Io2YcgleRTUkjjICqqjPp1qC6vliU5x83TisW41ZTJg53Lz0qJVOVmkYOR1iXeF74A7U9b4EgjkHtXIRaqDDywYY/GrEWpI6LsYkH0qXXuV7A6C6nSRc/n7VkX838OM84qtJqD4Yr+VVJLsvjkbvY5rKdS5UadiwZwoVMMB3Ip6XGJvu8n+KqDzBurACkWZgcdcdOetZ8xbjc3UuM4wQR6+9T78fMPxrFjcBQFGDnOKurJuA/zitVMxcDF+IvhCz8XaMVIWO/iBMEvv6H2r5k1axu9L1CawvominiYqykV9cs7R9OeK8/+L3gyPxJp51GxjCanApPA/1q+h966aVXl0OPEYfnV1ufPTNUR3MeBmpGhlSZoZUKOpwykcg1fs7XK9K7HNHDCnc+pmghdAqoKu2McEUZXqwHFV9PVmjj2qSWrUtrNY7xGZevUVlCCR7EpGYlvPuaRkYAmrkcaW9r5jcOx4FW9avfs8ixooPtWNezSXM0cZ+ViOK1tYyu5HQWWobJlt5COVos7Ka/uZGIC9dvoBWVDYyW4W6nlLn09q0ItYeGBktFALfKWbtmtKf94ylv7pjPJc291LbI/wB58EqKtQxRgbCC0pNaS6SEKySPuZhuIHXNQSmO2uGkPygryeuKFvcH72ho22y2gM15MqqR83sKz7oNruYY43h08dXYYMn0FTW9rIxVp1MjsMxow4HoTXQJEkcSiTBZRkkdOKiac99ioNU9tyDS9Lt4bRLeCNYoVGAo4q/cW4WHywVUY6Y61S+0bJtsWSxGenQVFf3MhDM7FTjHHaomrIu0pO5zXinSbS8RvMXccZrxvxr4TtWZpIV245wvavTPEmoz2rFFckE55PUVxer6kskp+6QOSK8mo7Suj2KEJctnseeWGt+JPDM2Fle4gU8Kx5A+ten+C/i1pOobLXUmNtcjgb+P1rj7yGC+aXoOO3euP1fQY5JW8tMY5zW9OqnuKrQfTU+q9O8Q2s8YYTKwYdQeDV77ZazRlQRtOc+9fHlhqniTQz/oGpTCMf8ALNjuX9a6XSvit4js9v2m3jmAxkhiufwrW0uhxtRW+h9ME+aw8sA46Zq1bwose3OWJyzdya8Y0b4w6RJtN3JJaMfvB0OPzFd/oHjLRNWjV7PUIZt3VVccfh1qbtbilG+x0skOeFH1qrLajJJGTV6C7hlUbWU+w70+RQy8/pVGJhPbAcj6moPLYsRt49a2ZIiR26dqg8lcjdjr+FFhFeG13gMSePXjmrLQnyCD069KmQLxtwfeluWYL0x70yHc5PW5lUYXhR+tcZd3EvmOS21O2Tziuw8SDcTnPsK4PU2McjKg3H1NclV6nbS2LkM8qYKk7GrTtrpjgIxxXMW80g5yeeOa07edgw7CsmjS50qTjHzZFVxKysWUcMecVRW5JPPIx61IJA7fKcGkBYIGe22mpO2/aeoPY1C7OSFPTrUSN+8OW4zkZpAjXjkbI3AH6HmtCK6yMA9u9YEc3OO2euaspNtYbeBinchxOgjkPfke1ShN3T86x7W5ZkYKcnHHtWrazbQCwOD1zVxkRKJ5v8VPAEd6W1nSoQtyOZo1H3x6151Z6eyqQyEMOCCOlfTW1W6AHI/MVxPivwcLy4F1p6CN2b51A4+tdHtHYyjSjzXZ3lp5YnjRFxgelSySbbgu/AB4p1ptECuy4YjrTbxN8WV65r0U9DFrUrToj3BnlXKAZFQwwpdXPnYCqvQVenaCG18yY8Y4FVLQr5LyHIB6VXQTHTxsw2ySfL7dhTkjiURrGozn5R6n1qC3ulZJA6kIOBnqat6PDJcTfanGSvyogHQUnJt2QJKKuzREbRMqKCzNy8nb6Cqstuy3kc0i5QNlUI6+9X9T1JbRUQRDzDjK1CHkuohK+7e3RR2FXboZcz3Jl+W8WWdgHfgkdFHpVm5mUwmGHnAILetVpLZcCSVlXyxkemKqy3+FbydpQZ3u3CqKbJV5bBDcRwRlZJcMT8z1ma1qccEZihbIAyBnJPvWbrWqK0JSAiODOQ/QyN7e1cVq2uqkjRQS/KOC4PDHvXDialtEenQpX1YzxPqTXF2TvOMdQe9cjcySpu3HOe/erd3eef0fcV61nXfzjBfn0715x6yaSIbS4bztykn2ppZpGfeuMnmpEEcIDnoKN6s3mKvU+tULnMq9t4JGCRjJPJ54FZdzYsPkBUk+nOa7G2tWnBcRKFPQnnPtTL7TkhHDKM9cdq0jUsYzhGRxE+mhQN3Xvk1E1jPFiaBnjcfdZCVP511YgRZGPlhgO5qtcQ5Y5XO48ba2VQ5p4ddBuhfEHxdociL9ta8iTrFcDdkf73WvYvAvxV0vXClrcFrK8/54yNgMf9k9D/OvEL2x/elFGDWTc2jL93IPYjrmr0Zg4teZ9jw6hFOm5CCfepEIdtxOT2AFfNnw6+IV9o95Fp+uXTy2LEKsznLRfU9x/KveLHVvMhjkhXzI3AKMhyCPaltuCgpLQ6ONVXhcD2qK6B2Zbn8Kzxfz/wDPIKD0LHFSGVphtedMeg5/nS5heytuc9r2Gz3Jrk7ix8wHevJP3RXd3VomWYLlvUnmsK8jEW4sR+Fc1SLvc6YWtY5O4tCp+ZCM9BSxrhdvJ+la7xNNlnTYo6ZHJqtNBtIC4A9KysU0Vw/yE/himfasMAeMUrqWDYPI61TkHb9adiGjRNwp78H1NSRTK3IbB71kK3ynP4VIkhxweM0iUaZmC7cdM9KsQXCg9cHH5VkxNt5DdTVtLiMLuPXpmpaKNWykMZz3b34rSguxgRljjuK5fztkgUHrWhangMSSVPGaVwsdPFLjCISBjPHSr0cw2/Lz+Nc7a3RV9xbjt71J9skJ3LkZ96tSsTynbR/NFHH7U6VVjG3bk03djAH3hSTXCJ8rn58c1667HCzO1VWktxjBweRVXT5JlhBuF+UHgVcDKFaQ/dJ6VXk8xm8yRCF/hUV0KyVupF2xLa1kvrszSHyogeB61rW91NbSNDaKqqBwxGTmm2iyGFMrye1TSW5jvPLjALHGfc04ozkyF4ZJZQzgGQ8cD9a3oljtbFdoHnOMewHrVFQsYkLlTtYZx1Y+n0pGladgkhPPX2HpQ3YjlvqU7jdM++dnjtgTgd39/YVzWsX6mUtdA/ZFH7qBesh+g7e9dndwq67WXnHP+yvpXKa55UKyyDbHkYBxljWFWbitDroRUmeaeIby6nnkuL5vKjHEUKtgKvvXOO8kokcIxVj8rEYGK67V9NSWQySZ8zrmTt9BXNX6M37tVaTZ0JOBXkubb1PYjCy0M8bYSGZwW9AKaS+4yMuATwBzipIh5LM+2N37ELnH0qvcPeSSGSSM4x07CmlcltpkVwwVySxLHt7VALkAjawIPGKVmYISytn2IqkZypP7kAeuc1aiS5nR6beBE2SM21eQFq0Jo5nycEng5HSuRjvPLcSKwGD0JxWlFebmG0+55qZQ1HGSZduiVL4UZHTiovLztYD7i5bNI07EFs5Vuhq0J41h+VQx6c0J2KZVMIld2Yqi44Y8ZrKuIDJJ+5Tcp/iIroUs/NQLKSFOCfcVLLa+YD5SgjGOBxiq5yXG5wF/ZP5p46+1dT8NPFN9oV9Fpl5et/ZkrbAHGREx6Eegqa/s1Vj8meACfT6Vj3GlmYM+zEY+7/8AXraNRPRnPOk07o9+NzdqAHiaReu+NtwIrU08log3lSljz9w15R8LvGTR+X4f1mUg52Wlw3Qjsjf0NerWl5Lb4jZmIz1rZU4vVGTqu1rFhorqTPybFPdzj9KzJ7BYpXk3tI5PccD6V0QvIpIgGyDjvWfPN5reXCrM2ew4qJ00KNRmBJbktyM/Wsu/WKJ+Wyx6AV093Zzj5pn2KfQc1j3dvDFjy1JYnq3WuecLG0ZpmBPG3I+4CeveqdxHs/hz2rVvAQzN1qqQHG5s5I4FZWLuZ+zap9aiLY/h6ValHJHGAKq3HyjA9OaLEDlcDkinPJxtbAGc1SLHIAOB3qXcpA2noalopFtWwFKtnnvVtJGDJuc5B4rNEuSWbGR0FXLPEhDBs84qWijTimzIPmPqQanWR9oBz7EVSh3KuHwW7GrcQbYAvJqSj0mBvOkMg7VXuSuXZvvmpI5DbwO23P0rKlaeaRpjlU617HM1tueclcmsFaVn+0AgZ4FW4IWadrmTJRRhFHc1BZ77ogD/AFY71amkkTbGuCvYUlzbhK2xa0+Vm/ePwq9frTrm6Ee/jLtzu9BVLzJFt42ZcBnAA7H3NXlgW4u0hGCqHJbsB711xb5dTkla5sWOnr9lW6kQByBtB7Cqz7Y5mVTl85wO9Xbi8WO23FwUxhB61gST/Z987uo3febPT2FN2SIgmyS/l8uNkMxDHJdu2fQVx2pytHC8zEMF5XJ4+pNamqaisbEbFVscFzzj1xXKXF4l3fLHB/pJB+bjKr/QVw15rY9PDwa1MfUJPOnFxcOqwsuUXuf/AK1Yl7a3F6S21lh9FOMj61s6raxR3jT6ldKULZjt4Budqjnvrq0USLp9vpcLfclvX3ykey1wuD3PRVVLRFWx0yRbbZDDhF+8Qv8AMnFZeuNpdiGaS4jeQ/wbsn9OKluLr7ZI+Lue55+Z2fy0/wC+RyfzrSsrTTY7ZflhjDDJnlTv6KBy1TYcnfU4a51xmhMdvpJZf4WCkD+VUozql1hY9EI3dGZgg/M16PNCFnUJGis/+reZdzgeoXov86hewQSmP95dXDHnByf8B+P5VSmlsiHTb6nm8unas4MZ08n12yAgfjVd7bVLSP5rKbH95Of5V7JHop+zKsciSy5+bjKx+2e9Nfw6ssZLEXMnOWbO0Vopy7GfJFvc8atNZdW8iZHJ9NpyKvW+rAv8+4KvcjFerror2WnNPLawJJ92PjlvShtJiOlq9xGj4OGGOrU3K/2S403/ADHmbatvlDLNt+hrZ0rUElkEZO9mXAAPSupvNDhtbSGCO3twzzpECEGBuNUPFHgiGzunGnkxzNk/IeCfpU3XYHGXco33knFnDIryEfO46KO9Qx2ayxCLGyPsM8ketc5HDrAmkVLZ5HRsPs5Ix7dasR65IHEcnysvDKwwQaHF9BKfcta5p6hmwgVQMKR2NdL4D8d3Vq0Wk61cMVBCwXL9D/st/jXKzai04CsQTjHHSs++QNbvnlMH8TWtGcomNWEZao+lbHUIGXc0SMfXaD+NTy6gjp+7UJ7YxXz94H8bXmkmPTNSm8yDpDKx5T/ZJ9K9TstZF0Y5FVWz/tcV2tqS0OLkN65maUAHnHrWTfKxPpzxV7zN6ZklSLPYVBI0KH5W3N6msJQKjKxi3UcmMbeD/EaqunlRH1I61fv5pC+Gbco9uay7uc7cZAHbua5pQN1O5RunEYOB1qi7lvX2p10xY+hz3qLaVGWOKyaNBjKM8qaar7Tt2dR0qzb8oWI745qG52+YEUgNRYSdh0EiyLyuB0rS0wIxxGhUI2MnuazrdQoxjg9609NfdJ5a5yo6+9Q0aXLgXkjvn860bWFjlccDtUNpFsYNt3e57VqxwiLocZ5JPehITZ3Eqhoyv8Pes4RtM+0DbGO3rWlyykgcUy4ZYovlX5yOAK9VM85MhgxGPIUfNUqW42vK7AFR37CoLaN4WEkh3SP19quyRvLGYI/lL/xegq466kT0ehXWWBLVfMO9N/yADqfSptEmea9mygWBfvkj7x9KJYUikSPb5gjGVOO/rVq0ijt7KR2GVXkn1JrXmM7aEd3IXkE0jKkceSBnAxXH6/rMk9wsGm4mbndKR8kXv9avarBNqU5a4MiWo4MYP8/eo7q202ys/MdlggiO4F+FB9cdzWVRuXkjppQULX1Zy8li11LtmuJWZsErgl5fp2A96sS6fa2Nu91qF7BZQr92NcZHt7mszWPGtukhtNAs2ubqQ43bdzufoKw77RNWvbqOXxJffZDJylpD88p/oK45OP2dTtUZ/adhdU8ZRRlo9Ft/KJ4M8o3Sv9PSsQWmoXk/2zVneNX5DTMdxH06109hoZt7kQ2On/Z+P9Yx3yEepY9P0qPU4dNtpGj2vqN5/dViUB9WPesZSZpGKWxmWkUSx/8AEvs/tLoebi5G2GP3x0/PJqKTVPJuG+xzG/1Do10V/dwj0QHv71bm07WNZ8pNRm8qBThLaMBF/KugsdJ0nSo0+1He6DKwRcfgTUsq9jG0TSNW1AvM0klvGx/e3MnU5/U11trp+lW8CWttdE5++23DOf6Cq09xc6o4jhVRGv3YIvuj0yav2Vlb2KGW4Cz3BHc4A+ntWkIRZnOpLqRR+dKGsoEWGDJDSD+7/UmpFYGNLeIYt0xvCn7x7Cqcd5Os7JK+UJz8qgKo9BUpmUBgrKAMsxPUmqbQRTJNfmR4VLcMCAgHr61QurqJbExucqSrAKOQf8iqt/cNJBECwJ65/Gs6/jm3W8gYt5h59sUnI2itiTxVfn/hGftHnYkMwdCD0Iqx4j1SQW/huYEgXEKmRz1znk1g+M1RbPTNKQ75JJt0nPrW78TrEW/hPTrm2kyLPCKO4PXFPl91hdcy+ZnX1nFqPiKV9HWSO8ly+BwMD1FZE8Wn6q4XUIFRt/lSMB8yN03ZrY8I6jJpemC8WIyX91y8u7JUdhj0FMvdOGqG4ktF2yqnmOy92/Duaza7blJXvfY5DU/Dd7pszQRzrNz8objcO2DWJPPJHKLW4jeN15YN3rvYZotQtpo7xyJkA2knkEVl6pZR3Nz/AGfqUP7wDKsODgjgg041NdTKdHscXcBZpQvXua0fD/ii70a4WCaRngB+Un+H/wCtUWoaDcW+5rWVpF/2hWFcBoWInjdWPUkV1QknscVSMoPVHtdh4kS8iVxIDuHHNaK6nHt/1mT7V4LY6jdacd0L7o/7ma7DQ/EkF0qqzlXHUHrTldEwlF6Ho0t6zttTGP7xNVH2Mfvs59BWMmorgbVBB75p/wDaESocMB9Kxk7mvLYuzfeGSB9Kqj/SJTEpCgH5m9KqyXMk3P3E9aFuBHFtQY55NZtFamjNJHGuE4UdM1RSRXcvk88Cq07s6gljtNSjbtGOMe9KwWZpREYXbyfStnSUK27SMoDb+fesPTZVLbjgeldDbTgWcQ6jkn86jlBuxt2Kof4QfWrDyL5hOAfY9qx0vNqhVwM96uJMoXJI3H8auw7noqfLD83FMjhV38yTr/CKdLIhkEIILDrViOPCjjmuuO5wS0RVuLdpJRtyCOmKlkzDmJMu5GSas2o8ubLjPpUNyxWV3AzzgAVumkZXI7RWPmNIDmtBIllshtUIBz+PrVSMsxBOcHjFWy4jgMbj5T19MVDnZmqjc4nX9UuILhrfT7R7iVgcMx2xr7k1yV14d1XXLgPqV49w/XyUbZEg9T3rvtUjRUa7YnY/THf0Arm9fv7toXsdHwjvhZ5x2PoPU1hUkn8TPSoxa+BfMpxQ2WhudN8O2cN1qmP3swX5Yvdj2+lV7O3jt5ppszarqbnMsqrlVPoO1bXh/wALTQQLbysTGx3PGpwZD3Lt1IronEFhAI4IY22Dog2ovuaSi2tdBSmouy1Zxp0jWtUG7UpV0+0zzFGdzN/vHuakbS9N0y2LxqsIHV5CCx98UuseKobeR4bXzNRvcZ2Q8JGPr2pPDngbUtWkXVfFkrLDI2YNOjJyc9PMb09qzcOZ2iLm5FebsjmrvXrS3uWjt7hHd/lBQFnz+A/lVnTtC1C7drhtOvpU4++vlb/++iK9k0jw7ptiv7izghC4AEaAc1cuUjM8dpGMMwLMQOVUVosK7e8zN4vpFHj93/btpA0NvoccCDovnrk/rXL6jrGuWMnm3Gl3QXHLKu9QPqM16d4pS5vtZ/smyt9zjlz0CL6k1fSzsrC1MajzHGFZj3JrNU25eRtzpRTa1Z4taeLYZGLMQSf4amTWY5592/bERhhmu+8V+FdFvLhY5bCBpJOQQoDe5yOa4TWvh7tZ20fUHiZcnyp/mU/Q9RWclZmsdVew7Ur6FseW4GOOOKu+HJRqKOjgNNCdyKf7vevPb8avpaI2p2UsUbHCSHlWI9CKl0nxJJY3QkLOhI4zxT5XuHOkdF4lh8zxVaMVYCM8D2FdBr839peC/KixI0Nxl/p71x2va/8A2gyXZKh1HysnX8am8P6nc2tkbeXAE0m+TPcVUW7NM0TWhNo90YoZE4J6Ad66zRp/sNqIgpeSc5YgfxHt9BXJ3LW9rf8AmqFdCMgZ4zWt4d1SJ7xZZcIqthAT37k1ENGXOzRh+KI2g8RLbwYDTuBgcfWt3XNIa/KXCnY8EICSFslj6VkeKpYbzxOLu3kLRRDaHXoW71oabq0rt5UrIEAz0pSWuhCbM60U3Fv91Qw4YEd6xNb0+N1ZZoQxroNRnjju5Z7dcI4yVxxn1qgJGuIC5XBI71Kbi7mjSkrHnuo6PLGwMR2p/dNZs1rdQsCqHcOhU139xZNNdnAPQZpH0uNnVW4z0JFdUa559TBa+6cfYa7c22I7xH2/3q6XT9YtpVDK4I+tQa3pEKptK5OOorlpbGW3l3QsynsRV+7MwlGpS31R3raksnC8j3ppuxnrk/pXF2+p3EB2zIW9xWhBqscn3SB7VLplKsmdSLjcAXfNTreKIsZBNcwl4DwW49Kl+2jp2qeRle0R1VrddNvU8CttbxmZI1YdMH2FcFbX2HB3YArbsb9UG7qfUmp5bBe518cmG+Zt3pVs32xRgVy0OoRkfM4LHpz0pJboSN8suMelFiWz6A8PWcklxJdT5y5+UH0re27T2qO0ASJQuOBUo5IrSD5Uc9TVkUqMp8zrxwKhiiDE7+D2FXJVLuvpQY1MbPjp0quczUSOJV3hBxipLuPzEMYUHd8uP50lom55JG6gYFT7Co3u2Ow9qz5rmyVmYepaebjbBGNsEY64/LFZf9n2lqn2maICKM/u1XuR/PmurnglmiZbfjcDmU9FAqjBYqnlyMu7kLbRnks3940XOqM9Nyno1jeXQaW6JtlYbpFB+YL2XPbiuL8Y6peX15Jo+hLtjjYRvIoyAx6KPVq63xnfTKyeH9PmIuHG+8nH/LJep/H0rF0qzh0m0a8jhOVG2Dd1Mj9CffvSlO/uounG3vv5I0Ph74X07TlESqs3ktunlYZM03ck98dBXXSZe8RiMDdgcVD4ftxZWawvyyJuc+p//XmpY2DTovJyGIxXXTaUThqXlNsm81RKoXHy5Yj+VY2iagLjXnnmORNOYI/oo/xqwZtkN7cMD8qkfgBWb4WhVtT0rskULT/VmolO7RrGmlFtkOvzro8dxsQNe3s2Ixn7zHgD8KkNmLW3iSZwxjXdKf7zd6ZfRm/8Zz6g/wDqLL93Ch/vnqafeZuBcMrfIBt/HvWd9zW1kl95yFzeM09xfcAE7I89lHU1mW15JdWl3fDiNAY09z3NM8ZTNBAkEI+eQ7EUVJcQrZaVDYRrknanHcnrXHPVndHRI17Syt30O1t7iJJCY97B1yMnmqt9a2U0Ii1CytrhFOVMkQbFXUuF6MAPl2gegFMRUufPZj8iYVRnqaprsZJ3d2VYfC+gy2MkTaLp8kUh3EiPY+fZhWZc+B/DMcbK1rc892mbI+hFbtjdPDcCJF3D09Ks6ndRraNJK3I9sVXPoLkfMedar4KsUYy2+oXSA/dJIYD2rk9Z0jW9ORjbNHeKB8pjO1gPoa7jULtWZvLJCnrWVLc7ULNyorD2rudXslaxwGl6gbeI290HV85Ibgj3rUgvg27bgDHBJq9qiWWoEpPCjDs3Qj6GuY1DTbjT281JGntM/in1rZNSMJRnBd0dFPcBrOVlOcDaKbA+Io484PFY/wDaCNbRxK2FByasQXCMfMJ+gpOI4TNaW4jhvHIIA8sD6mrJEUVrHJIv7xjuAI5xXPQzK13JNIcouFQepq9Ne/aAOfuip5TaM0yHVWV0L7hketc1dDc/Xn6Vs3UnmHA7dKzZY/n61tDQ5q7TMuaLAJK5qjNbbgWVdrV1UNoggDMuSf5VBPZRkMVGDW3Mee4XORE1xC2PMbHoTVyC8dgMsadqdmysdozn0rPUNG2GBH1rTRo5mnFmzHdOOhBFXLfUGwF6VjQSZHNWPdTUuJSkzfivj/exUpvj2asCKXHep1bPPWp5UWpH2kLhV2Ybg1cjm+b2ryDwp8StK1JFWWcRyDsxr0HStXt7qMSwyq6jrg1yc1tzocVJXi7nVpt3cHtUN822yf5u3WqkV1uww6VDd3qNbOjtgkECiU1YzjT1NSyZZLOJ16Pio9Wuo4wqzSCNW4A7ms3Q78CxjRm5jYjFc5421RYtTs3Z8RNIFP41DqpRub06DlOx3FrcrJ8itsixgkHjAplxdJapJeP/AK7GIx/d9AP61mWodbjy+QCBgg07WZGbU7WzxmNcs7AfpVc/u3EqfvWKdjat5Es0kebi4JJJGdwzyT+PH4VYGntqOu2lrFnyLQCaQ+r9s/z/ACrQSUfaobWJRgjcx9B2FXdOkWI3bRLtMkm3f7AdaI2HKctSdIglpLN6nanuBx/jUDQ7HSfHOCB9KWfUImSGJcFEbn6Ck+3QlSxyQOAPQVtzoyjFmdrW2HRb0FiCYj+ZFM0aPyNT0+FsbDYqA3foKfrFxbz2M0BIIlXaQe2axDqv+hQIrH7RbfIj/Tp+lLn1OmMW42NC2OJdRWcDzPtX3h6Y4pn7tLWc5yC5JNUIdSX7RdrM6/OQ2f8AaxzVLXNZgGnm3tcNM/AH8zRzqxfs23YwWWO+1ebUWUeTbApEMcM3rVOFml1hWmIKQqXOemT0pJ7uPEVhE+1UxuPqe5qjql15twbawY4yN0lZc6Ohw6FufUI2vWQHCp+v0qaymdrR33MDK5Ycc4rLEdtbqWZi8h6e5p8mqFWEMRUsuFGO5o511H7N9C7Al8sjTCUxgjHzdcVla9czIm5rppPVa1A4kH7245C8j1Nczru4Bifu1nLyKgncxrrUiu4K3B9az5L52JG7IqO925asuWRBnk5q4xQ5zaNOGOS6Y7OAO+a2bLRJ3tz5jAgj6isbTrlIgq/3ev1rbg1dYoT+8x+NW0YqbZwHiawm0TU/JYYik+ZDnI+lQJfHZhW5NdRrdtN4pmjtYU3eW3mNIONq98mksvCmmeQSivNIn31JJ/kav2kVHU53TnzPl2Ofjm3ssatwKvpL5cfByTVm503SY4S0cDqc4LpIRj8DWdcWEgVpLa53BedkgwfzoUoyKtKI523E7jTO9UDdBW2t8rDrmhbjLrg1oomEqiNyBuAOtPfbsORzWRBeqHO5u9WmnWTgMAByT2AptGakipeukM0ZwCWJqc2tpdxAvGFJ6kCsS4uhdXxdTmMfKn09a1rV1EYGfmptOxhzpyGP4dRj+5mwfQ0kXh2/ycFSPWtXcTEGU81LaX0ifK1ZucjVU4PcwLjR7yJtrRgn2qDy54xtaNh+FdeT55Bz9KcYMjlQfwpKs+qK+rp7M87jZ423RsVPqDXT+EPG2s+H7xZEnaWHPzIx7VzP4UV3SgpKzR4UKsoO6Z9R+AviNpevBYPOEFwR9xjiuj1G42gndxXyBZzTW8yzQSNHIpyCpwa7/Qfidq1pCtvfoLpBwGJ5rz6+Elb3D1sNmML/ALzQ9usdTdZ5GhgnlA+/sXIrmviRr0c1httbS489CGUNGeCK9t8C6RanwZZXXlLvuoRM34jNZfiHw3ZzK2YlJPtUwwL5VzM9KONhz6I47wv8R9BvtNs5r66WxuwgSaKb5cMPf0rT1jxfo1vfJN9vtGQrwTKvP61wvjXwXD82yEAfSvIfEnhvy3IG7jpTlSto2XGKfvJXPr7w9fabqVi2qafNHMrrtJVgdprjfGHxC0/w8pt/MeR8/MkabjXkH7PvhbxHqGvySxapf2eh2h3XCxSECZ+yD+te0a/otpExm/su0kJJJa5Hyj8O9aKg2jmU4qTujhn+LcMkoW30m9uI8cGMD+VLL8U44lHm6VqUI9WUf41rXWjsVDLfxW0bcmO2twFHt7VwvjCwhWZhLe+Z6LnbmpnRjFas1jKUnobj/FjRZs+Y9xD/AL8RwPyp0Hi7SrtDcQX0bxngsDwD7147q8aiQQxRkSOwVTnOSTXtOj/Dy2XRbS1kSFBHENxkODI5GSaUcMpq8WV9YcHaSRC3inTc5OoRf99im/23p8zF47yJ2A7OKr3/AMMwycW6jJ4wO1c/4p8K6fpFgojhDTN1z8pH0NN4ZpaspYi70Rty3ELSGZWGe3NVBctkBXC55x715/8AZ7i3G6G6uoePulsr+FMtdV1ZGwxEwzySCMVl7B9GX9ZS3R6BcXMoUp5u7vxVFbmZZAx4IPXNcf8A8JPKlysElu5djgbDnJq9/bSq2JkdDnnij2MkNYqHc7XTbqQA+ZKu1uwFRa5eL5JWuZttWs2Ust0Vz2PFVr/UoWz/AKSpH+9S9m7l+2j3I9QugrFutYcl1unA5JY4AFJfahCCQJAc+ley/BX4cRpBD4k12APO+HtoXHEY7MR611U6ZyVq6exmeAvhnqWpW63+tvJaQP8AMsSj5yPf0rvovAPhm1UL9hEpHVpGLGu4uZo4I8BQBjpWJcS3Esh8qJifpTcUjCE2Yep6NpdlYNHa20cSkYKqMcV5jq0EVhdsI3ODnaw4x7GvVb7Q9Y1A7SVjU+prIuPhnNd/8fGoYB67VrGVGcnojphiaUF70jyBllTexILHhlPRqy52dJN8ZLLnoe3sa9wb4V2qhPM1GZtnQ4HSqk3wl01m3w386N/F0OapU5LczliKctmeKS28U4YSWyuccNjFURY5mAhZl5wVzmvcbn4Sw+Wyw6nKufVRxVSD4Osq+YurEP6hKpKSMpTps8RvrW4gfKAPmqMjXRBRywTuBXt118Gr55TJHq6k/wC0lV4fgxqEs+bzVIUQdTHGSxFaxb6nPOMfss8Xi+VvrWnYzKpIk/A17rp/wd8JwqGvpb+6bvucIP0FdBafDXwPGoEejxyY/vyM39abaMlA8Es5o9vLVN+7LcNxXvc/w58IsvyaLCv+6xH9ayb74X+Hih8mC4hP+xKf61i4msZHksBRcYcVdEq7Rhga6LWvhjJHltO1KUEdFmTI/MVx1/o+u6TKY7u2YjOFdPmU1m4XNlNo4TtQOtFKvWvTPnSROKVuhpqnihzTIPr79mH4kWXiDw1B4V1CUR6rYR7Ywx/1sY6Ee4r1jULVXPGK/PDRtWvtF1W31TTbh7e7t3Dxup6Ef0r7U+B3xO0/4h6IIp2SDWrZQLmD+9/tr7Vk9D0cPVvoy/4o01XgfKDI9uteQ6p4efWPEFrplvEQ08oRmC/dHc/lX0JqtqZIm4zgdMVl+HNGtrQzasyKLiQlUYjlF74+tZzh7RpHr0cSqUGylHYWvh3RYdL09UsrONdqkLyx7sfc1k3LQurZlLMe7AkH8a0dfRDITPLc5J+Xa/A/WuSubOe3naS0vmLsMgNyauT5dLGNJc2repn+ItQ+yQsgIC98cqK8o8VXn2gFztevQ/Eep3n2Z4r0pIenPymvI/EMih3dRt69OK86o+eZ6lGPLC7IfB2jP4i8ULb+Y8EFviWR8EgHPAz2r6c0yHzNPtrfzo7jYMORIG5rzr9n7QobPwnP4jnjaWe+lIjBHAReM4rsZbKD7SLuNngk5KeW2Mn6V6FJcqPNqSU5M0rqFoifs80kI6Bc5H5Vxfje1Sa3UXLpLKv3Ttwf0rZu7zWLONS1xDcqe0q4I/LrXM6tP4gvS8jRwW6LnayMF/Eg5oqyVrF0k00zhtY0cuUOSmBnAHArEvWhtLR4dys7d8c1pa7NqYneNtSM2BzgcCqnhXwjqvi/VjZWkuI4xuuJyOI1/qfQVxx952R1VGlG7JPhh4RfWLifX7xFWygJSHcCfMfvgd8Vu67o9rGQY7GNMHl5B2+lemLplroejQaXaQbYbaPajlhnPc/U1xHiSS2hmZ5rjzWYf6sc1tWly2RhQgpas5K6iiMYhjt0OepArFuNOtslpVRFHfHWumWS+1SVbHTNPfzCeNq84+td/wCDPg5Lcul54lmOzqLdD1+pqKcZT2HWlTp/Ecf8Hfh/Dq+oLrl7aF7SF/3COvEjDv8AQV9CR2W2ILjGBjFXrGwtNPtI7W0hSKGNdqqowABUjuoXHWu6MUlY8qpiLv3UZjWUZHzcn3pVhRVwFANWZGUVVml2tntTsjFzk+orhEHvVWWUL3ouZgctWJe3ZDHaeKmctBxTbNC4uecVX88K/tWct4rL71HNPk8GuVzudcY2NhpgwxVqJlEPSsKK5Axk81oW9x5mFHNEZBJaF9fmPQCo7hGx+7XJqeJcgVZEQ25rWxg2c/cLN91sVAIcEMshVvat64t1Y8iqktsAeKn2ZSqlSK5lQbX+YetTC4SQY2mg27Y9ajMMi1XKxOaEkWMjlao3Nlbz43Roceoq0xlX7w4po255qXBDVRo+NaBRSV1WPKHhqazUmaaTRcLCHrWp4T1/U/DGvW2taTO0N1buGBB4Yd1PqDWXQOtItO2x97/Cjx7pnxE8Nrf2n7q7jAS7tyeY3/wNddex+XGAuMAYwK+WP2KLC7m8cavqCzSJZ2tjiRAfld2OFyPbk19TTl5GZVUsKhKzO+E3ONzkdft5rg7FkUAn5gwzXFa1p9tbhiMI3sxr0y50madifMKD2rK1DwfZ3Tb7jzZD6b8CoqQctjto1ow3Z4H4quUcMkiJ9VPNee30Ru76CyiyXuJVjXn1OK+ldY+G+h3W7zLadfdZTXIx/C7T9K8RWmtQTXMq2snmCCTBBYdDn2rljh5RldnfLFQlG0Tu7TT4tJ8OWenWqs0dtCsSIowOByT+OTWDdatDp5ZpnVWwcBctge1R+IvE95b23k2sQlnfO5pDtRB7+tcJHNqF9dyO8yO+MGQ/dT6eldVSor+6cdGi7XmaviHxs8gC29lhh90y8fjXL3E+t6gpnuEdYjzjO3I+laFxY2Vj/pD3KXtxnOXkG1foKwda1qd0IMoVRxtU8fnXFUk7+8ztpxVvdRm6o0008djax7p5pAiKOSxJr3Xwxo8fg3wkLOBlWdxvnk7u5HOT6DpiuC+DvhvdqCeKdVwqKD9ijcck/wB/6eld54gjl1QskMrc8BAK66FNwhzW1OStNTqcvRHKa/ezXEb77oAEc7DVXwx4D1TXbhbiRisB/wCWjA5x7V23g3wQyX32nUhujH3Ys5FeoQQW9vEEiRUAHAFKOH5nzTJrY72a5aZzvhfwvpvh+3CwwhpcfNI3JJrfaTIyvSo5pAcjtWdLcmOTbniulWS0PLlKU3d7l2eQY61TllXB5qvc3JxkGqEtwefmouhJE81xtJXPFV5bj5OTWfd3OBwapzXZ2dazc0XGDLj3Wc5NZV7Mvzc1Xubrb/FWXfXnynBrGUzeMCU3XlsRmmtfjj5qxJJ2LHmmiRtw5zXI5HTGB00F15jCug0ps4Fclpozt9TXa6PBsjB9q1paszq6I17YDGTU2859qjjwBUm3I46V1o42RSybjimhQRk1L5YoZcDFXYzZXYKO1MZc1Kw5prClYakV5YlYVELeOrRQ46UiRnnFHKPnPh4mm00tSZrQ4kh+aQ00HilzzQFhaBSUCgZ9V/sPW6f8I34muT3uokb6BSa99vIt0e1Syem014b+xJLC3gHXYFP75dSRnHtsOK9yuXZcnrWTkuazO+inyIpW0k8M4ikcSIeBnrWmYsxljWGjM14GJ4BzW9I/+jg57VakkFVMyboIuc1k3tqky/dq1qk3ln13HAFMjXev4UNpjV0rnNXvh63uScxKw75FYWpeArO9i8kwtGv+w22vSEiVVpdqjtU+ziWsTNdTx5/hJa5+W8mA7AjOKg/4UvazXCSXOpTGMEEoFAyPSvaQi5oZVxwKXsYdh/XKvc5eLQY4oYoV+WKIBVUcAAdqurZW1swMcYLeuK1ZyNuKzWyG9RVshTbLdme3epJ3wapq+z56jubsBc5ovYzerHXUwVetZFzOGJy2DUd7eZBOaxJ7w+Z1rKUzSNM1JLsY25qlPc89azZ7jvuqlPdE96ylUNVSLtxcbmqjPcY71Vnuwoxnms6eckE5rJzNlAt3Fwu3rWZcTb84NRSSkimZO2spSKUBM4PNWLdMkHHFVokZpK2LS1LJ71nubbGn4fhaacNj5VruLBP3YrB8PWvkQjPU101tgAYrrpqxyVndkyrUyrgU1DuNS4Nbo5WRtx0pjD1qcpmkMea0RkyvtyaPJ5zVpY/anBPaqEQLGMcinLGvapgoIxTSuDTEfn8TSrTaUdaZgPozSUhNMQ/dRupmaAaBn0z+xbduukeK4T8iRvDKH9DgjFe/NqbjAlXBZQRuGOtfNv7GVws954l0Qth54oZl9wrYP86+oNchiaPGxflGF46AVhKnzN2PQoVFGKTMiK8jac7htzW4ZN9sCvpXINNZNMIpZvs0ueNx+Vq37aXZblWYEdiO9ZJtOzNq0Va6MvUGaTUlU/cQEn61dtj8gbtWdfSYaV8YHrVuzk3RY7bc04yszOa91Fzd+6qAvztPNOb7i4PaqxYKxz1rXnMeUtqcjNG9cdearxyEtSsu0k0c4uUR/mHtVeSHC5qeM5U5plwfkOKfMgszMu51jUiueu9Q2uV3VNrs5j3HNcjfXZyTmsZ1Dop07l/UL/g/NWa97kdayp7ovNjORQ7/ACVzOdzrjGyNH7SG5zVK4uPm4qFZfkpjMrDnrUNlJDZZw3FQSSgiopfmZsdqryK7+tZuRVibeGfb2qYDpg1XgRuK07aANjNRcpIdZw5YcV0el2uduapadbjqa3bFdvzYwKuIpGtZxhQFrWhXalZmm/M3NaydMV0wZyTjqTQJ8uanCcU62jwgqdI+TW6ZyyRCsdO2cVOAAOaY/WtUzMix+VNc0O2DUTNzTuFhRwad1pu04zTg3FUmJo/PMOaerVGFqZIyapGTsG6k8wVIYjimGL2pkaBvoDUnlmnBKB6Hqv7KesppXxl0+OaTy4r2GS2OehYj5f1r7Q1CYGNsnmvzk025udP1C3v7OQxXNvIssTjqrA5Ffbfw4+I1h4+8LxXkJhj1KJAt7bk4ZH7n/dPY4rOb5dTowyU3ylfxsU+zSE8AKc1W+DUWq/2HeXl5dXD28k5W1ikbIRB1Iz6ms/4g319BbSCGG3jzkB2PmH8BgD8813Xh+3Gl+ENOs3Zmn8hWdmPJZuTn86wptVJvyPYrQdOil3GX0isWh3bWcYGe9XNAhmNkm9vmUFW96ztVh8y3Zj1A4rl7HxvNodybfUInmti2BIo+Zf8AGlOPK7mSpupC0T0ySPbGMdhVC5Q5zUWieJtJ1eAPaXUbk9Vzhh+FXpTGx+Xmp5jkdNxdmUkcr16inecWG2i4U9VFVgvBbNPmFyluEljjtUk6gRGobeXaRuXirEzoYzVJisef+LCyMa4u/dscGu78XLuLMBmvOdQZ1lIPrXLUep6FJe6RoMEFvWrcgXyuOtVACwFW1hIj5NY8xo4lEbs4zU6/dOaaU/ee9SFDilcOUp7MFmqM7uwq55fFMIXsKhspDYFPB9K1LTqPeqCALV23kVQPWpuDN+1VVTitWNdsKqO9czaXRDH5u9bwuf3C884qlIlo2NMdVzzWor/dI9a5yzkLKuT3rbWZRCCD0raEjGcdToYGUxjFSBsVk2t0rAfNirazZrpjM45QLmQwqB2601ZMd6rySksa0UzPlHucmohy3SkVjn1p8fJq0wsPJ+XHemr702RgDShs1SZLR8B+Sc9KsQRip3RQaZu2112seX7RyQ5o1xUTRLSvNULzUOSBJjmRaaQuKheY+tIvmSHCgms7mqiyRmAq1pGq6lpN8l9pN5PaXKfdkhYqfofUe1LZaVNORlTXR6X4YlkwTHS3KSs9DqfBXjfxl4q8UaRod7JazrdXUcbyNBhtueTxx09q+oJnkvvE66faLiOMfMeyqK8H+Cvh1LX4jaNM6gFJSw+u019KeHrEWoubpwPOmbk+1Z+zSdkenTrzcG5u9tijqlpHDC43M3Hc15z4lsbeVWLfIcd+lekeIGO3HrXnPi9v9GZaKqTRthZTT3PJ9ZF1pty8trcywur5DI2K6Dwj8WtU0mHy9ajN7bjgSDhx/jXH6petLqzWTNlX4GT3rJ16H7PF5J7CvOtqevNKcfeR9U+GvElh4h0eLVNNYyW8mR7qR1Bq3NMB93vXzd8BfG0+g65Lo1ztbTrskkMwGxh3GeufSveNRvrOa0aa1nwcdM1o9Eed7NN6GqNQhj/1jKPxqeLUrOb5VmQ/jXhni7xBqccrxRzLjPBHWsnRtQ8XXEwFjE8m48EocfnWXtZHQ8A7XbPddZFu6vnaRjivNdZs/MuztHANdHonhnxBPbxy6jqO2QjJRBxW3H4YwmZGDN3JqJKU+hEXCnpe550lswP0qzIh8oDbzXV3mi+S5OBWdLaBWxismmi+ZM5s22wbm6npQ0eV966B7aMjlciqk9mFDFaQmzGKkcdqrhvmI7VpSw7QB3NQG3CkbuKTAgRWJp7OqR0+RlRTtPNY+oXBAwpBpDNIXAVODWpZ6grQLlunHWuK+3EsAelCak0DnuhpWYz0JNWVGCjtWzBqG+AMOhFeYx6vEyY34q/Y+IljHllsgUJtA4pnoFtqbRkru+la2nasknyu2GrzaPXrckkyAH61oW2rW7Desy7vrWkajREqUWeoRXAZeGoDfNXH6HriSMI5JBntzXUQyB1BzmuqFS6OOdLlZZzzxSBmVqQMoIqV9m3NbKRg0NbnvTlAxULPxSb8DirUibHwrJNVeSX3qu8lIiSSHCqTXa5HmxpWHvJSIskhwoJrU0zQ7i5cfITXdaB4JkYK0keB7ikk2XojhNP0a4uGHyk12Oi+E3baWTArvbDw7a2aDcoJFXSojG1FAAqlASkYmn6DbWyjcoJ9K00jjjGEQCnvnNIBnFOwXNTwlejTfEmn3zcLFOpY+x4NfRbsqxDymBUgEEdx/wDqr5mijya9T8A+Ll+xxaXqMiiWMBYXc4Ei9gT2NZ1YtLmR04aab5WdLqc/myMD24rzrx1cRxW8pLAYBrtdZubdA8rLcxj/AGUD/wAjXkXjucXBkW2e7mJ4/wBTtA+uTXBVraHu4bD3keWPM83iaJh1MnQd6k8aP5VyIwcyfxc9PatCCxi0x2v55Q0+OOOErl9SuftV28pOeeCayg7nRiZqlErQpsyerE5JruvBXjq40uWO11YPd2eQA/WSMf8Asw9jXELThWzSe54iqSUuZH1n4Zi8NanaQ6hBZ2Vwko3JKEBzXRizs1YNHBGnptUCvknwd4s1jwveCbT5y0BYGW2flJB9Ox9xX0T4Q8WWviLTBdaXcJIQB5sJPzxN6Ef16VD0Wpqpup1OzLKq4GBiqN1dPu25xWfJqiqp84sjD2rKuNZgycSKR65rOU0XGDNC6k3tg81QlEeCSKzLnWYFDM0yj3rKufEdsp3LIDz0zWEpI3UWbkiKV46VSuzHGv3q5+48UBvlhVjn0FY17rF02c7vxNQ2UkzobyWMfNkcVl3d+pUjPaudn1CYnBkx7ZqhcahtUsWAx1OaSTZWxtT34XJJOaxb68dpTtB571mxagl5dLbwzxl2OMk8CvU/BfgDRZ4lutXvJb5zz5SHy4x9ccn8xXZh8FUq6pHHiMdSo/EzzLznZ9q8nPQUs32jZmSN092GK93v9O0nTbRk0+wtrZQOCkYz+fWvJPF2GuX+td7yxQjds4I5o5ytGJzfmEfxHPtSGaQ9GIprdaQDmoWGgi5Yqo+oFpTnLt+dIJpk+5K6/Rqft4pGXitPZx7GTqSfUkg1nUreRWjuXyPU16h8PPHguCtnqTBZOgb1ryVl9qfbBo5ldSVYHgiolQi9i44iS3PqSK4WVAyNkHoan8zIwa8i8E+MJI1S1vHz2BNekW19FPGJI5AQfQ1ySTg7M7Y8s1dGp296jd2B61WNwc8U9ZAw5pKRLgfGWleGbu6Yfu25ruvD/gRsK0iY+or02x0Ozs0AWNSav7VVflUKPavZUEjxXJs53SfDVnZqNyAke1bIiSNQqKAKlNIaokqyx1WkirSZeKgkSpYzLki56GmLH7VoNHk0gi56UDuQxIRViWPfAyn0qSOOrCR7hiqSJucDrXjnxRoMpt4rtbm3HAS4XdgfXrXP3PxD1e6ZmNraRu3VgG/qa1fifY7CZAK82jPzGvOr0o8z0PWw+LqqOkjWvdQvNQk33MzN/sjgD8KjVaghYVdh2mskrbBKcpO7Y0R8dKCpHWrsSAinmAH0qlEzcjOzVzRtV1DRtQjv9MupLa4ToyHqPQjuPakktarvCynpT5QUj1/Sfi/Y3VmI9d02WC5UY822+ZGPrtPI/WsvXfHelXGTbNMfTEWD+teYlWHWkOaylQjI6I4mcdjq5vFaM/FvIwz1ZuatWXizTYzmSxmz14wa4nNAaj6tT7A8XV7nocfjq0iH7rTycd2UVja34mbUG3La+V7KcVy6yVIJOKpYan2IeKqPqT3GoXLZ2tsHtWRdSyyMTJI7fU1ckO4VTmWtFCK2Rm5yluyK0uGt7lXXjmvZvhz4sPkpDJJ29a8TkrU8O6jJa3CsrEYNb0arpyOetSVRan0jqWpLPakhs8V5n4kbfMxzVmw1vzrQZbPFZOqT+Y5Oa7qlVSiclOi4SMxl5pyqKaWyachrlOkcUpjqalzxTT1oAg8unxL89SbeKdCmXFAXL9rFwCKkj8Y32gXYDMZIR1BNTWSfLXKeNVwzVlVgpR1NKU3F3R7V4S8aadrcQ8qYCTuhNdV9oXAINfGdlq15pV/51rKyEHOAa9a8JfFZGtPK1L76jg+tcE6Mobao9GnWjPfQ9SlqCTmp5ahYcV7Z4KIuaBQepoJ6UhgRxmopaeTUb9KBEY61NGuajVRmrEXFCBj1jHpUsac05KkTrVEnH/EnT/O01pAvQV4dMvlzsvvX0zr9vHPpkquONtfOXiSJYdUlVem41y4iOzOvDPoV4Wq9A+MVlxthquwNXIzrNeB/WrcY3VnW3atO1q4oiQ8R57UjW4ParYwAeKhnlYDoK3sjK7M+6jSMGsm6uEUnGK0L9iwNYF2OTWUjSJKbpSaesqnvWQzEGnxSNkVJRrhxTlkqjHIxFSbzTQmi5vB71BP0qMMaGb5TTEiB6hicxy5FTPVd/vUhnWaLfsIwua0pJ94Brk9LkYYrchkYrzVpsiSLobJqRT6VVVjjNTIeK0TIaLC1IFqBTTwxFMholPApbcjzBUO4k1La8yCmI3bP7tcb42YGR67C2OErifGTHzHqZbFRPPrw/v2qIE0+6/1zVHUmh//Z"/>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g;base64,%20/9j/4AAQSkZJRgABAQEAYABgAAD/2wBDAAUDBAQEAwUEBAQFBQUGBwwIBwcHBw8LCwkMEQ8SEhEPERETFhwXExQaFRERGCEYGh0dHx8fExciJCIeJBweHx7/2wBDAQUFBQcGBw4ICA4eFBEUHh4eHh4eHh4eHh4eHh4eHh4eHh4eHh4eHh4eHh4eHh4eHh4eHh4eHh4eHh4eHh4eHh7/wAARCAHdAT4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5nFI3SjNDGtDzyCSoh1qeTpUVItEsRqbvVdDg1JuqiGTbsVHI/FML03kmglIX71WIIyTTYo81ft4sVUVcipNJE1rF0roNNgwvSsyxi3OBiumsodsYr0cPDqeLi6vQq3Z2RE+1cfqkm6U11OuPsiK55rjro5c1ljJdDbL4dSEVKOlRLUy9K4T1nsSJVmLtVdOlTxE1cdzCa0NCA/KKjuRS2/Sibmum+hxrSRTxzViDtURHNTRDkVEVqaSehfjPyiiY/LUcTUTn5TXXf3Tjt7xn3J5NUn61auO9VT1rgnuejS2EWnZ4pBR2qTUaaaTTmplQykApy9KbQOtAyQUGkpT0pkjKa/U05qY3SgqJDJUVSSdajNI1Q2lpKUVJZLuppamk0hNBIMeKbQabQUhwNO5pEXNWY4/amiZOxGiGrEMOT0qaGDOKuRQgVajc551bEUMOB0qzGuKdtAFOTlhit4xOSU2zU0qLLA4rokUJD+FZeix8A1pXz+XAT7V6dJWieNWlzTOY8QzZcgGuYnPzGtbWJd0jVjS15WIlzTPdwcOWCGBqlR6r805a5zuLavU8UlUgamjqkzGcTVt3GKfI61ShOAKkJzXRGWhxyhqPJGetSIcVWHWpKcWEkW42FOl5WqW7mlebC9a0U0Zezdxkwqs3ellm96gMlc03qdlOLsSYpTUXmUeZUGnKxWpvSjfQWpMpJgKcBTN1PVhSBoXFLigMtKCPWmS0MIqNxU5qNxQOLKsg71E1TyCoSKlm6YylFKBTgKRQ00005lppFBKGk0DrQetKnWgosQJmrsMf0qrAato+KpGFQtxqAKeGxVdZOKTzMmtEzllG5ZLZFTWSF5RVeIE8VsaPbbnBIropRcmc1aShFm5pke1B9Kh1yXZGRWlDH5cVc54gmyxFehVfLA8qiueoc1fvuc1QfrVu5PJqq1eJJ3Z9NSVkMxTwoApvenLUmw5VqxDHk1Ggq3CvSmjGbJY4uKk8ulUgCmyS4Fbxscju2BTFRSNgdailn96pyTe9JzNIU2yw8xqGSY96rtMajLMe9Z8x0KlYkeSmbzTQDSgUjRJIXzKUPSbc05VoGKrGnikCj0pwWgVwpwzQAKeq5pEsZmk3EVL5fFNaM0CuhA59aRmpCpprA0XGkhkj9qiLCleo6TNUh4Ip2RUVKKQ7FhkqJ1q0RUbrmmZJlUigdakdcGmYpGiZLG3NThqrJ1FToKaIaJlbip4FyaihXJq/bxdK0juctRpIsWsO4iuq0e34HFYthDl1GK6vTogsYNenhodTxMZUvoLeERwH6VxGsy7pGrrtcl2wkA1wupPudqMZOysVl9O8rmfJUDVK5zUfavJZ78SMilUc0tKKDUmjqzG+KqKeKdv4oRjKJaaaq8sxqNpKgdjmquEaY6R8mojk04KTU0cVSa6IriMmpVh9qtxw+1SGLFVymTqlHysdqTZVp1qJhSKUrkW2nBacBS96YNjdvFJTzTTQxISpEPNRE09G5pFWJ1pxpimn9qDJjGFRMKlYVE1BUWV5F5qErVll4qJhUs3iyGnCg9aKRdywHpc5qsmc1ZiU1Rk9BGHFQHg1aYYFVZD81JhFj061ZjWq0XJq9AuaEKbsixbR8itS1izg4qtaR5xxWvbQ9BiuqhC7PLxNWxc0uHLg4ro4hsiH0rO0uEACr124jiNetTjZHhVZc0jn/EdwMkDtXH3TbnPpW1rk++RuawJTya8vFT5pHu4GnywImPNMpWpM1yM9NIAKcVpoPNPzSKGHIpDUmKAlCERYzShM1Mqc1IkdMlzsMjj9qtRRAdadFHU6qBVxRzzmxgUAU2TpUr4xUMnSqIRVfvURqZu9RsKzZ0R2Iz1pc0YpDQigJpjGnGmMaZUUITSq1Rk0A0iy1E1WF5qjG1W4WoMpxJHTiomWrYAYVHIvFBkmUnFQSVbkFVZKTN4siNJQ3WkzUmyLEUJq4sQVeacoVBmoLi4ArSxyOTkyO5cKKz2fL0tzMWNRRqWapZ004WRdthkitezjJxVGwhJIrorC34HFXTg5M5MTVUUTWUBwOK17WHkcU21hCr0NaVnD81etRpWR89XrXZds49qdKo65NshNaoxHF+Fcr4kueqg1vVfLBs56EOeaRzOoy7pDWc5zU87bnNVm614Undn1VKPLFIaTSUUVBugFSKKYvWpRSGKop4FIKelCM2xyrUqLzTFqVKpGLZItPB4qMfWgtWiMmLI1VpGp8rVXY1LZcUI5phoY001DNkgNIaXtShaChmKYVqfbSFRTGpFVlpAKslPam+XQUpIhWp4W6Uwp7UqjmgGX4W+WnyHIqrETUu7jrQYNEU1VJOtW5Kqy0jaBXam1IwphqTZFme44PNUJpi3emO5amqpJqmwhTSAAs1XrO3JI4ptrb5Ire0605HFOEXJmdasoIm0216cYrobK3AA4qGyt8Y4rXto+Olerh6Nj5vFYhyYsUfTitGzjqGNMkcVfiUIvNd0YnmSdyDUX8uE/SuC1243Snmur1+52owzXB6hLvlJ964sbUsuU9PLqV5cxTkbmompztmoya8k+hihKKTmlqSxR1qVelRAZqZQaBMctPWkUc8U/FCMpMetSLUYPFPVuKtGTHkjFMZuaHYUw1VxJDGPNRmnmm4qDSI3FIRT8UYFFh3GqKcBThS4GKBNjMUmK0NI0nUdWuBb6dZy3Dk/wLkD8a9H0v4IeI7q0We4nit2YZ2YyRSckjWFGpU+FHlO2jbXdeKfhj4j0JGlMP2mIdTGOa4hwyMUdSrDqCMEUKSexM6c4O0lYYUpu2pCRioy9MFcBxTgahMmaVHFIrlHuarSd6nJ4qCXrQVEiPSmGnNUZNSzVEKRk1atoNxHFSRQ881rafa7iOKuMOZmVauooXTrPJHFdDZ2oVRxT7C0CqDjitFIulepQoWVz57E4pyY2CPGBitCJcAVDEmKmB2j3ruikjzZu5bhHNSzsEiJzzUFu2ararcbIjzV3sjNRuznPEl1litcnO+WNaetXHmStzWM7V4WJqc0z6fBUuSCGk0hpDSVzHooUc0tIKWkMenWp1xVYHFPElBLRYBpd1Qh6cGpmbiSqaeG4qENxSg1SM2iRm4phNITSZp3BIcTRTSaAakdhxpKQkCtrwt4X1rxLdrBptq5Qn5pSPlX8aCo05SdkZEas7iNFLsTgBRkk16n8OPhHqGttHe61utLPg7P4mH9K9D8AfDDSPDUaXd+Vur3GSzDhT7V2dzqTIvlwKcDoFFZymerh8AlrMXR9G0HwzZrb6fbQxlR97HNR3uuNnakq4+tYOr3l2ykmKX/vk1zU+ocnIIb34rirVrbHvYbDpndDWFl/d3Cq6Hgg815J8bfBdubZte0mIKRzKijrWxHfSF93mHjtW1FdLqOkXNnNgh4yOaxp1mpXLxeDhUp2Pl4zGo2kz3qbX4fsesXVuOiyHFUN1eondXPlfZ2diffzTleq+aUNTuJwLavTZOaiVqfmi5DRHJ1qOpX61EalmkTetbbc44rotNtOBxUWn2vTit+0hCqK9fDULanzOLxV9ELDDtXpUyoBTyMCms2BXoJWPL5m2KcCoXbLYpJJcd6hibc+aLjUTRjbalYPiG62xkZrVuJdkXWuN8QXW6QjNY4ipyQOjB0eeojIupNzkmqrNRI3NRFq8Ju7PqIRshSaUGmZpaRpYkWit3wr4P8AEXiZj/Y+myzoODIRhB+Nd3YfAvxHKw+1X1pD8uSBliDWUqsIvVnVTwdaorxieT0teiap8IfEtnKVhmtLhR3D7T+RrM0z4d6/c6nHazpFbxs2HlZwQopKtDuN4Gut4s5FKkWvo3wp8FfDNqqT6heHUTjnDfLn8K7C6+GHgiW3USaXCqY428Gl7ZdC/wCzqltWfIlLmvX/AIpfCWWxla/8Lx+bbAfPb7ssPcetUfh/8Ftf8Qql1qTf2bZn+8MyMPp2rWM1JHLLB1FLlaPLGerdlpmqXxC2mn3U5P8AciJr658LfCXwboEakael5OOstx8xJrq4tP0+1H+j2sMQ7BVAocjeOCXVnxvZ/D7xpdAGHQLvB/vDH866DTPgx42u8GWzjtgf77j+lfVLScYAAoEzIRuqXUNPqcDxTwb8B47d1uPEE4uGHPlqflr1nTNFstJtVtrC0jgjUY+UVp/aMkLT1KtxkUnK5tCCp/CjPljjB+aPP1qPMURG2MD8Kvyxgqe5rLuXG5lGDjrWcmaptiymOT+EflWHr3h+01KIq8YUkcOgwwrTEhB74pJpmXoua5qlmb05yi9DxjxHYah4buttypkt2PyTAcfjRo+tKpclvl2mvVdVt7fUbWS3uoRJG68qwrzvW/AUsdrNLospLbTiFz/I1hyWZ6H1nmj7x4F4ulWbxBdSLyC5rKrT1/TtQ0/UZYtRtpYJdx4Ydaz9terD4UfMVH7zG4ozS4pCKZIoNPDVFSg0XFYlLcUw0gNLQKx6lYQ8DitNUCrUFqoVKmLivpopJHws25MKgnfilklwOtUp5etDY4xG3EmKktfu5rPLGSXFXgdkX4VCd2bSjZEOqXGyJq4nUZt8jHNbOv3nBUGuZlfc9ebjKt3yns5fQ5VzMY7c000N1oVWYgKCx9AK4T1rCivUPgh8L7rxnqaahqcMsOhwtl3xgzEfwr7epre+B3wgbVpV1nxXZTJZABoLY8GX3b2r6V0u1gjhi0/T4I7W2jwqogwMegFYzk9kd+Gwy+KZDpOm2+k6cbPSrKC2tYl2oFGABXK63qMtnK5WQEE4AHrXba3eQ2afZo1VmHXI4FcvfXAlGGjhz2zGDXBNLpue7RqydtNDh766WdX3uQ577hXN3V1dLOVi8koPvMRg12+qzRwSFrrRLeaD+KSFBkfUdaZHoPhrVbYy28LRK/UwvjB+hrHkl0Ot1Ype8tDkYPFFzZx7wJJFU4IRv8K2LLx15kGzzAVXnDthhUF98LnZi2k65Ih6hZ0/qP8ACsK98C+L7FWZrGDUFz96BwW/I4NO1SJDlQn1OqTxlbzP/rMA9QTWnpvi6aFz9nmXygOFzmvNGsJIyFv7C5tJB1E0TKP8KrtGkZPlyOpz8rocil7WouonQpSPaofGSSD99lT+lTL4ntZP+Wy/TNeJDUL2FAqzMwz/ABGnSaosilphtbplDg1axUupnLAQex7xomqQ3kM0nmA4bAqaW+XcFXGa8R8K69/ZUMyG6kljZty7uq10dj4xs5Cxa4APYE11060JR8zknhJxk+x6ZFMGZtz4qnqmrR2v+rbex6AcmvPb3xgE3iOXr0pPhVqx1bxJfresZWhi3RL268mr9om1GJLw7inKR6npVxLPagyfKzckHrSzwKoLAVSt5JPtY7LWk7hl25+grS10cj0ZkTfKx6nNVZ5cDoR2JrSuIuu716VSmVcHjiuWcbGsJK5X8zau7G4fypokSRyq8OO1S+X+7+4VHcVFJCrYBbGOhFYm10ZfiPw5o/iKzez1S0RyR8smPmU/WvnP4k+BL7wjfbvmmsJD+6mA6exr6iUno/bofWqeu6XZazpUun38ayQyDHTp7irp1HFnPWoqovM+OCtNK113xG8G3nhPVTGwMlnIcwy9sehrlStd8WpK6PJnFwdmQEc0YqXbRtqrCUiMClx7VJt4oxSsFz1TzNq4qNpzTdhPVqrz/IetfTXPi1EfJLxVSWQnvTiwZclqrlgW2ispyN6dMkhbB3Gi6uTsIFWbTSdSviEs7SV898cV1OnfDXVbm1DXLrGW/hFc08RGKPQo4CpVd0tDym/huLqcrDG7k9gKmtvCeuTJvSxlx/umvojw34AstNjTfEkso7kV0kFmsbm3WBAT6CvLnLmlc+koYNQilI+evBfwy1DVbxVvoXjiJ5zxXt/hT4W+GNDKXc1us8y4KhxkA+tdZpOnGI+VDhHJ5citcxRwRhX/AHj92c/yFZWb3OuNOENh8a3CWhaAbGfAHsvtWl4cX9/KWALRRkj1BrN86b7NLdNtWKIfL6k07wnfeZqkoxxLEQM9SRzUSaSNrNoxtdkl895Dk8msVrgEFi3PpXU69bqwkK/MMn8PY1xt5AylsZFcCR60LOJk6zqbISqk59qu+Cy7PO20fMATgVgX0MpuBu5BNdp4QsvLsfMZfmkbP4VpFGdZqMDetmVVGcDHWm6ncNEI44+ZZDwvoPU+wqSGIkBiOOtZd7ITeTXHXb+6T+tbPY81ayJJ7xVAhkYOSPmyOv8A9auHXw/ofiG41CRoTbmOXYslu23Jxzx0/StnVL1NO0q5up5FZyC2R1A7CuZ8OXstrDa25+WS4YzSZOTlumf0rnqWurnbTTUW0Z2qfD7WrPdJpF5HfRY+5Kdjj+YP6Vyep2Ws6c5/tjSri3A/i2AqR7MOK9u06680zYPAOwfXHNW5JU+zqmRyOcjIIqHSW5ccVOOjPnGeSHKSRN8jHru6VR1XEk37mco46HGK+htR8J+FtVbNzpMAlbkvCPLJ/KuZ1j4RaPcOzafqV1aMeiSASL/Q/wA6FTaZr9ahJaniUWv3FtIbe+5xwG7Gvbv2fbdX0PUNYAy08vlq3+yBzXBeJfg34ljjkNi1pqIHaOTY35NgfrXrnwn0a88OfD+x02/VYLlQzSIDkgk9D7100kk7nJWqOS5U9DooZAsx3HHPAzWpDMu3cBuauZvp1ilMks3f5UHWrNnePwdxJxxntXRGSOadN2ubd0xY8/ePYVU2MT8+B7UsDSsCyqW9SepqZY2Zc7fw61nUVzKLsyuycY5NQSqDnjDdqszHykZmJxWdeSZAZGIOR1rklodKVxDIVcp0HvQ/BDKOPSqzSSbyzFdueBjkVNHIHjwSOlQncbVil4m0XT/EOkyaffRhlcfKSOVPqK+Y/HXha+8K6w9ncqWhY5hlxwwr6sZgoA/Ae9Yvi/w3Y+KdGksLxBvAJikxyjVtTqcj8jmr0VUXmfJoFLitTxRod94d1ibTb+MqyH5Wxw47EVmcV3p3V0eRKLi7MaaZT2qNmpsaR6K1xJnODj0xUVxKZhwpzXZtoSmXaE4+ldLoXhXTkKtMocn1FdSzWM9kc3+r9SO7PKLOxvbltkcLkeuK7DwX4UP2kzahGCB0B6CvSI9L02GJzBEgIHYVHFbme3eKNgj9jWdTFzlojvw2U06XvSdzT0WxVYRHaQouO+KS6vmt7n7KzKZPQVHo2n6tChjeYgY+8KiS3jhuncxtLJ3Zu9c97o9JRs7I0LC5nEvyrvkbgD0rUsoHhczXjqTngA1k2t4Tj7Lb4foc9qet2fLK3LbnJ5APSpcnsinFdTeFztn34x6VIyyXjKwkCKpBYEcke1ZLNIJovlyW/ICtJZIYi00sojhRck54NK0urJbXQsrdxrpN1FMFCl+C3TArzzxN8QrfRXVdLxdXiHcCPur9abqeoXvivUprHS2kj05W2yyrwH9cGp7fwnZ6eBJa2MUtwmf3rLuC5+vU1zynKa93budtKjCn/E3fQ6/RtZt/FmiRavZrLZXLoPOt5Bhkb6dx6Gse/XVYHLPax3Mfqh2t+Vef6zPqOhaodUt5pheKeW3YUr6Y6Y9q0fDPxa03UJBa6hH9ju84ZH+6/up/pXMtXodbi4LTVG15L3821LGeNs/xgAV2un2nlWqRqeFQdKyLTU7G+j3W0ign3rV0q9XJhkPSumPmcVdtrRFq5AjiwMEj1rB3xm0RHOCS+cHvmtnUiTDJsPPWudurOSKOWbzD8iblUc7WPWnKRlSinucX4sj/ALR1WGx2t9mtl8y4IbAI7D8TT9Lhk+zzahNHhNvyKw5OOlbmjaTutZJrz95JdP5jBh0HYVpzWcckscCqFgiw0nHUjoKwUbu7Omc1H3UULGJ7TTYYj/rmG9yf7xpJHbJbccAbR9K0ZoWZiSvvzVOeHaCWPXsOprRo509bkNrc7ZAmSGA4rWguQAATn1OawVjZJt2APWpw8i/7J/WpQSRtrNubb+tSqN49xWVHJ8qsT17k1eEwROhBqkQFzY2sjB5Io2YcgleRTUkjjICqqjPp1qC6vliU5x83TisW41ZTJg53Lz0qJVOVmkYOR1iXeF74A7U9b4EgjkHtXIRaqDDywYY/GrEWpI6LsYkH0qXXuV7A6C6nSRc/n7VkX838OM84qtJqD4Yr+VVJLsvjkbvY5rKdS5UadiwZwoVMMB3Ip6XGJvu8n+KqDzBurACkWZgcdcdOetZ8xbjc3UuM4wQR6+9T78fMPxrFjcBQFGDnOKurJuA/zitVMxcDF+IvhCz8XaMVIWO/iBMEvv6H2r5k1axu9L1CawvominiYqykV9cs7R9OeK8/+L3gyPxJp51GxjCanApPA/1q+h966aVXl0OPEYfnV1ufPTNUR3MeBmpGhlSZoZUKOpwykcg1fs7XK9K7HNHDCnc+pmghdAqoKu2McEUZXqwHFV9PVmjj2qSWrUtrNY7xGZevUVlCCR7EpGYlvPuaRkYAmrkcaW9r5jcOx4FW9avfs8ixooPtWNezSXM0cZ+ViOK1tYyu5HQWWobJlt5COVos7Ka/uZGIC9dvoBWVDYyW4W6nlLn09q0ItYeGBktFALfKWbtmtKf94ylv7pjPJc291LbI/wB58EqKtQxRgbCC0pNaS6SEKySPuZhuIHXNQSmO2uGkPygryeuKFvcH72ho22y2gM15MqqR83sKz7oNruYY43h08dXYYMn0FTW9rIxVp1MjsMxow4HoTXQJEkcSiTBZRkkdOKiac99ioNU9tyDS9Lt4bRLeCNYoVGAo4q/cW4WHywVUY6Y61S+0bJtsWSxGenQVFf3MhDM7FTjHHaomrIu0pO5zXinSbS8RvMXccZrxvxr4TtWZpIV245wvavTPEmoz2rFFckE55PUVxer6kskp+6QOSK8mo7Suj2KEJctnseeWGt+JPDM2Fle4gU8Kx5A+ten+C/i1pOobLXUmNtcjgb+P1rj7yGC+aXoOO3euP1fQY5JW8tMY5zW9OqnuKrQfTU+q9O8Q2s8YYTKwYdQeDV77ZazRlQRtOc+9fHlhqniTQz/oGpTCMf8ALNjuX9a6XSvit4js9v2m3jmAxkhiufwrW0uhxtRW+h9ME+aw8sA46Zq1bwose3OWJyzdya8Y0b4w6RJtN3JJaMfvB0OPzFd/oHjLRNWjV7PUIZt3VVccfh1qbtbilG+x0skOeFH1qrLajJJGTV6C7hlUbWU+w70+RQy8/pVGJhPbAcj6moPLYsRt49a2ZIiR26dqg8lcjdjr+FFhFeG13gMSePXjmrLQnyCD069KmQLxtwfeluWYL0x70yHc5PW5lUYXhR+tcZd3EvmOS21O2Tziuw8SDcTnPsK4PU2McjKg3H1NclV6nbS2LkM8qYKk7GrTtrpjgIxxXMW80g5yeeOa07edgw7CsmjS50qTjHzZFVxKysWUcMecVRW5JPPIx61IJA7fKcGkBYIGe22mpO2/aeoPY1C7OSFPTrUSN+8OW4zkZpAjXjkbI3AH6HmtCK6yMA9u9YEc3OO2euaspNtYbeBinchxOgjkPfke1ShN3T86x7W5ZkYKcnHHtWrazbQCwOD1zVxkRKJ5v8VPAEd6W1nSoQtyOZo1H3x6151Z6eyqQyEMOCCOlfTW1W6AHI/MVxPivwcLy4F1p6CN2b51A4+tdHtHYyjSjzXZ3lp5YnjRFxgelSySbbgu/AB4p1ptECuy4YjrTbxN8WV65r0U9DFrUrToj3BnlXKAZFQwwpdXPnYCqvQVenaCG18yY8Y4FVLQr5LyHIB6VXQTHTxsw2ySfL7dhTkjiURrGozn5R6n1qC3ulZJA6kIOBnqat6PDJcTfanGSvyogHQUnJt2QJKKuzREbRMqKCzNy8nb6Cqstuy3kc0i5QNlUI6+9X9T1JbRUQRDzDjK1CHkuohK+7e3RR2FXboZcz3Jl+W8WWdgHfgkdFHpVm5mUwmGHnAILetVpLZcCSVlXyxkemKqy3+FbydpQZ3u3CqKbJV5bBDcRwRlZJcMT8z1ma1qccEZihbIAyBnJPvWbrWqK0JSAiODOQ/QyN7e1cVq2uqkjRQS/KOC4PDHvXDialtEenQpX1YzxPqTXF2TvOMdQe9cjcySpu3HOe/erd3eef0fcV61nXfzjBfn0715x6yaSIbS4bztykn2ppZpGfeuMnmpEEcIDnoKN6s3mKvU+tULnMq9t4JGCRjJPJ54FZdzYsPkBUk+nOa7G2tWnBcRKFPQnnPtTL7TkhHDKM9cdq0jUsYzhGRxE+mhQN3Xvk1E1jPFiaBnjcfdZCVP511YgRZGPlhgO5qtcQ5Y5XO48ba2VQ5p4ddBuhfEHxdociL9ta8iTrFcDdkf73WvYvAvxV0vXClrcFrK8/54yNgMf9k9D/OvEL2x/elFGDWTc2jL93IPYjrmr0Zg4teZ9jw6hFOm5CCfepEIdtxOT2AFfNnw6+IV9o95Fp+uXTy2LEKsznLRfU9x/KveLHVvMhjkhXzI3AKMhyCPaltuCgpLQ6ONVXhcD2qK6B2Zbn8Kzxfz/wDPIKD0LHFSGVphtedMeg5/nS5heytuc9r2Gz3Jrk7ix8wHevJP3RXd3VomWYLlvUnmsK8jEW4sR+Fc1SLvc6YWtY5O4tCp+ZCM9BSxrhdvJ+la7xNNlnTYo6ZHJqtNBtIC4A9KysU0Vw/yE/himfasMAeMUrqWDYPI61TkHb9adiGjRNwp78H1NSRTK3IbB71kK3ynP4VIkhxweM0iUaZmC7cdM9KsQXCg9cHH5VkxNt5DdTVtLiMLuPXpmpaKNWykMZz3b34rSguxgRljjuK5fztkgUHrWhangMSSVPGaVwsdPFLjCISBjPHSr0cw2/Lz+Nc7a3RV9xbjt71J9skJ3LkZ96tSsTynbR/NFHH7U6VVjG3bk03djAH3hSTXCJ8rn58c1667HCzO1VWktxjBweRVXT5JlhBuF+UHgVcDKFaQ/dJ6VXk8xm8yRCF/hUV0KyVupF2xLa1kvrszSHyogeB61rW91NbSNDaKqqBwxGTmm2iyGFMrye1TSW5jvPLjALHGfc04ozkyF4ZJZQzgGQ8cD9a3oljtbFdoHnOMewHrVFQsYkLlTtYZx1Y+n0pGladgkhPPX2HpQ3YjlvqU7jdM++dnjtgTgd39/YVzWsX6mUtdA/ZFH7qBesh+g7e9dndwq67WXnHP+yvpXKa55UKyyDbHkYBxljWFWbitDroRUmeaeIby6nnkuL5vKjHEUKtgKvvXOO8kokcIxVj8rEYGK67V9NSWQySZ8zrmTt9BXNX6M37tVaTZ0JOBXkubb1PYjCy0M8bYSGZwW9AKaS+4yMuATwBzipIh5LM+2N37ELnH0qvcPeSSGSSM4x07CmlcltpkVwwVySxLHt7VALkAjawIPGKVmYISytn2IqkZypP7kAeuc1aiS5nR6beBE2SM21eQFq0Jo5nycEng5HSuRjvPLcSKwGD0JxWlFebmG0+55qZQ1HGSZduiVL4UZHTiovLztYD7i5bNI07EFs5Vuhq0J41h+VQx6c0J2KZVMIld2Yqi44Y8ZrKuIDJJ+5Tcp/iIroUs/NQLKSFOCfcVLLa+YD5SgjGOBxiq5yXG5wF/ZP5p46+1dT8NPFN9oV9Fpl5et/ZkrbAHGREx6Eegqa/s1Vj8meACfT6Vj3GlmYM+zEY+7/8AXraNRPRnPOk07o9+NzdqAHiaReu+NtwIrU08log3lSljz9w15R8LvGTR+X4f1mUg52Wlw3Qjsjf0NerWl5Lb4jZmIz1rZU4vVGTqu1rFhorqTPybFPdzj9KzJ7BYpXk3tI5PccD6V0QvIpIgGyDjvWfPN5reXCrM2ew4qJ00KNRmBJbktyM/Wsu/WKJ+Wyx6AV093Zzj5pn2KfQc1j3dvDFjy1JYnq3WuecLG0ZpmBPG3I+4CeveqdxHs/hz2rVvAQzN1qqQHG5s5I4FZWLuZ+zap9aiLY/h6ValHJHGAKq3HyjA9OaLEDlcDkinPJxtbAGc1SLHIAOB3qXcpA2noalopFtWwFKtnnvVtJGDJuc5B4rNEuSWbGR0FXLPEhDBs84qWijTimzIPmPqQanWR9oBz7EVSh3KuHwW7GrcQbYAvJqSj0mBvOkMg7VXuSuXZvvmpI5DbwO23P0rKlaeaRpjlU617HM1tueclcmsFaVn+0AgZ4FW4IWadrmTJRRhFHc1BZ77ogD/AFY71amkkTbGuCvYUlzbhK2xa0+Vm/ePwq9frTrm6Ee/jLtzu9BVLzJFt42ZcBnAA7H3NXlgW4u0hGCqHJbsB711xb5dTkla5sWOnr9lW6kQByBtB7Cqz7Y5mVTl85wO9Xbi8WO23FwUxhB61gST/Z987uo3febPT2FN2SIgmyS/l8uNkMxDHJdu2fQVx2pytHC8zEMF5XJ4+pNamqaisbEbFVscFzzj1xXKXF4l3fLHB/pJB+bjKr/QVw15rY9PDwa1MfUJPOnFxcOqwsuUXuf/AK1Yl7a3F6S21lh9FOMj61s6raxR3jT6ldKULZjt4Budqjnvrq0USLp9vpcLfclvX3ykey1wuD3PRVVLRFWx0yRbbZDDhF+8Qv8AMnFZeuNpdiGaS4jeQ/wbsn9OKluLr7ZI+Lue55+Z2fy0/wC+RyfzrSsrTTY7ZflhjDDJnlTv6KBy1TYcnfU4a51xmhMdvpJZf4WCkD+VUozql1hY9EI3dGZgg/M16PNCFnUJGis/+reZdzgeoXov86hewQSmP95dXDHnByf8B+P5VSmlsiHTb6nm8unas4MZ08n12yAgfjVd7bVLSP5rKbH95Of5V7JHop+zKsciSy5+bjKx+2e9Nfw6ssZLEXMnOWbO0Vopy7GfJFvc8atNZdW8iZHJ9NpyKvW+rAv8+4KvcjFerror2WnNPLawJJ92PjlvShtJiOlq9xGj4OGGOrU3K/2S403/ADHmbatvlDLNt+hrZ0rUElkEZO9mXAAPSupvNDhtbSGCO3twzzpECEGBuNUPFHgiGzunGnkxzNk/IeCfpU3XYHGXco33knFnDIryEfO46KO9Qx2ayxCLGyPsM8ketc5HDrAmkVLZ5HRsPs5Ix7dasR65IHEcnysvDKwwQaHF9BKfcta5p6hmwgVQMKR2NdL4D8d3Vq0Wk61cMVBCwXL9D/st/jXKzai04CsQTjHHSs++QNbvnlMH8TWtGcomNWEZao+lbHUIGXc0SMfXaD+NTy6gjp+7UJ7YxXz94H8bXmkmPTNSm8yDpDKx5T/ZJ9K9TstZF0Y5FVWz/tcV2tqS0OLkN65maUAHnHrWTfKxPpzxV7zN6ZklSLPYVBI0KH5W3N6msJQKjKxi3UcmMbeD/EaqunlRH1I61fv5pC+Gbco9uay7uc7cZAHbua5pQN1O5RunEYOB1qi7lvX2p10xY+hz3qLaVGWOKyaNBjKM8qaar7Tt2dR0qzb8oWI745qG52+YEUgNRYSdh0EiyLyuB0rS0wIxxGhUI2MnuazrdQoxjg9609NfdJ5a5yo6+9Q0aXLgXkjvn860bWFjlccDtUNpFsYNt3e57VqxwiLocZ5JPehITZ3Eqhoyv8Pes4RtM+0DbGO3rWlyykgcUy4ZYovlX5yOAK9VM85MhgxGPIUfNUqW42vK7AFR37CoLaN4WEkh3SP19quyRvLGYI/lL/xegq466kT0ehXWWBLVfMO9N/yADqfSptEmea9mygWBfvkj7x9KJYUikSPb5gjGVOO/rVq0ijt7KR2GVXkn1JrXmM7aEd3IXkE0jKkceSBnAxXH6/rMk9wsGm4mbndKR8kXv9avarBNqU5a4MiWo4MYP8/eo7q202ys/MdlggiO4F+FB9cdzWVRuXkjppQULX1Zy8li11LtmuJWZsErgl5fp2A96sS6fa2Nu91qF7BZQr92NcZHt7mszWPGtukhtNAs2ubqQ43bdzufoKw77RNWvbqOXxJffZDJylpD88p/oK45OP2dTtUZ/adhdU8ZRRlo9Ft/KJ4M8o3Sv9PSsQWmoXk/2zVneNX5DTMdxH06109hoZt7kQ2On/Z+P9Yx3yEepY9P0qPU4dNtpGj2vqN5/dViUB9WPesZSZpGKWxmWkUSx/8AEvs/tLoebi5G2GP3x0/PJqKTVPJuG+xzG/1Do10V/dwj0QHv71bm07WNZ8pNRm8qBThLaMBF/KugsdJ0nSo0+1He6DKwRcfgTUsq9jG0TSNW1AvM0klvGx/e3MnU5/U11trp+lW8CWttdE5++23DOf6Cq09xc6o4jhVRGv3YIvuj0yav2Vlb2KGW4Cz3BHc4A+ntWkIRZnOpLqRR+dKGsoEWGDJDSD+7/UmpFYGNLeIYt0xvCn7x7Cqcd5Os7JK+UJz8qgKo9BUpmUBgrKAMsxPUmqbQRTJNfmR4VLcMCAgHr61QurqJbExucqSrAKOQf8iqt/cNJBECwJ65/Gs6/jm3W8gYt5h59sUnI2itiTxVfn/hGftHnYkMwdCD0Iqx4j1SQW/huYEgXEKmRz1znk1g+M1RbPTNKQ75JJt0nPrW78TrEW/hPTrm2kyLPCKO4PXFPl91hdcy+ZnX1nFqPiKV9HWSO8ly+BwMD1FZE8Wn6q4XUIFRt/lSMB8yN03ZrY8I6jJpemC8WIyX91y8u7JUdhj0FMvdOGqG4ktF2yqnmOy92/Duaza7blJXvfY5DU/Dd7pszQRzrNz8objcO2DWJPPJHKLW4jeN15YN3rvYZotQtpo7xyJkA2knkEVl6pZR3Nz/AGfqUP7wDKsODgjgg041NdTKdHscXcBZpQvXua0fD/ii70a4WCaRngB+Un+H/wCtUWoaDcW+5rWVpF/2hWFcBoWInjdWPUkV1QknscVSMoPVHtdh4kS8iVxIDuHHNaK6nHt/1mT7V4LY6jdacd0L7o/7ma7DQ/EkF0qqzlXHUHrTldEwlF6Ho0t6zttTGP7xNVH2Mfvs59BWMmorgbVBB75p/wDaESocMB9Kxk7mvLYuzfeGSB9Kqj/SJTEpCgH5m9KqyXMk3P3E9aFuBHFtQY55NZtFamjNJHGuE4UdM1RSRXcvk88Cq07s6gljtNSjbtGOMe9KwWZpREYXbyfStnSUK27SMoDb+fesPTZVLbjgeldDbTgWcQ6jkn86jlBuxt2Kof4QfWrDyL5hOAfY9qx0vNqhVwM96uJMoXJI3H8auw7noqfLD83FMjhV38yTr/CKdLIhkEIILDrViOPCjjmuuO5wS0RVuLdpJRtyCOmKlkzDmJMu5GSas2o8ubLjPpUNyxWV3AzzgAVumkZXI7RWPmNIDmtBIllshtUIBz+PrVSMsxBOcHjFWy4jgMbj5T19MVDnZmqjc4nX9UuILhrfT7R7iVgcMx2xr7k1yV14d1XXLgPqV49w/XyUbZEg9T3rvtUjRUa7YnY/THf0Arm9fv7toXsdHwjvhZ5x2PoPU1hUkn8TPSoxa+BfMpxQ2WhudN8O2cN1qmP3swX5Yvdj2+lV7O3jt5ppszarqbnMsqrlVPoO1bXh/wALTQQLbysTGx3PGpwZD3Lt1IronEFhAI4IY22Dog2ovuaSi2tdBSmouy1Zxp0jWtUG7UpV0+0zzFGdzN/vHuakbS9N0y2LxqsIHV5CCx98UuseKobeR4bXzNRvcZ2Q8JGPr2pPDngbUtWkXVfFkrLDI2YNOjJyc9PMb09qzcOZ2iLm5FebsjmrvXrS3uWjt7hHd/lBQFnz+A/lVnTtC1C7drhtOvpU4++vlb/++iK9k0jw7ptiv7izghC4AEaAc1cuUjM8dpGMMwLMQOVUVosK7e8zN4vpFHj93/btpA0NvoccCDovnrk/rXL6jrGuWMnm3Gl3QXHLKu9QPqM16d4pS5vtZ/smyt9zjlz0CL6k1fSzsrC1MajzHGFZj3JrNU25eRtzpRTa1Z4taeLYZGLMQSf4amTWY5592/bERhhmu+8V+FdFvLhY5bCBpJOQQoDe5yOa4TWvh7tZ20fUHiZcnyp/mU/Q9RWclZmsdVew7Ur6FseW4GOOOKu+HJRqKOjgNNCdyKf7vevPb8avpaI2p2UsUbHCSHlWI9CKl0nxJJY3QkLOhI4zxT5XuHOkdF4lh8zxVaMVYCM8D2FdBr839peC/KixI0Nxl/p71x2va/8A2gyXZKh1HysnX8am8P6nc2tkbeXAE0m+TPcVUW7NM0TWhNo90YoZE4J6Ad66zRp/sNqIgpeSc5YgfxHt9BXJ3LW9rf8AmqFdCMgZ4zWt4d1SJ7xZZcIqthAT37k1ENGXOzRh+KI2g8RLbwYDTuBgcfWt3XNIa/KXCnY8EICSFslj6VkeKpYbzxOLu3kLRRDaHXoW71oabq0rt5UrIEAz0pSWuhCbM60U3Fv91Qw4YEd6xNb0+N1ZZoQxroNRnjju5Z7dcI4yVxxn1qgJGuIC5XBI71Kbi7mjSkrHnuo6PLGwMR2p/dNZs1rdQsCqHcOhU139xZNNdnAPQZpH0uNnVW4z0JFdUa559TBa+6cfYa7c22I7xH2/3q6XT9YtpVDK4I+tQa3pEKptK5OOorlpbGW3l3QsynsRV+7MwlGpS31R3raksnC8j3ppuxnrk/pXF2+p3EB2zIW9xWhBqscn3SB7VLplKsmdSLjcAXfNTreKIsZBNcwl4DwW49Kl+2jp2qeRle0R1VrddNvU8CttbxmZI1YdMH2FcFbX2HB3YArbsb9UG7qfUmp5bBe518cmG+Zt3pVs32xRgVy0OoRkfM4LHpz0pJboSN8suMelFiWz6A8PWcklxJdT5y5+UH0re27T2qO0ASJQuOBUo5IrSD5Uc9TVkUqMp8zrxwKhiiDE7+D2FXJVLuvpQY1MbPjp0quczUSOJV3hBxipLuPzEMYUHd8uP50lom55JG6gYFT7Co3u2Ow9qz5rmyVmYepaebjbBGNsEY64/LFZf9n2lqn2maICKM/u1XuR/PmurnglmiZbfjcDmU9FAqjBYqnlyMu7kLbRnks3940XOqM9Nyno1jeXQaW6JtlYbpFB+YL2XPbiuL8Y6peX15Jo+hLtjjYRvIoyAx6KPVq63xnfTKyeH9PmIuHG+8nH/LJep/H0rF0qzh0m0a8jhOVG2Dd1Mj9CffvSlO/uounG3vv5I0Ph74X07TlESqs3ktunlYZM03ck98dBXXSZe8RiMDdgcVD4ftxZWawvyyJuc+p//XmpY2DTovJyGIxXXTaUThqXlNsm81RKoXHy5Yj+VY2iagLjXnnmORNOYI/oo/xqwZtkN7cMD8qkfgBWb4WhVtT0rskULT/VmolO7RrGmlFtkOvzro8dxsQNe3s2Ixn7zHgD8KkNmLW3iSZwxjXdKf7zd6ZfRm/8Zz6g/wDqLL93Ch/vnqafeZuBcMrfIBt/HvWd9zW1kl95yFzeM09xfcAE7I89lHU1mW15JdWl3fDiNAY09z3NM8ZTNBAkEI+eQ7EUVJcQrZaVDYRrknanHcnrXHPVndHRI17Syt30O1t7iJJCY97B1yMnmqt9a2U0Ii1CytrhFOVMkQbFXUuF6MAPl2gegFMRUufPZj8iYVRnqaprsZJ3d2VYfC+gy2MkTaLp8kUh3EiPY+fZhWZc+B/DMcbK1rc892mbI+hFbtjdPDcCJF3D09Ks6ndRraNJK3I9sVXPoLkfMedar4KsUYy2+oXSA/dJIYD2rk9Z0jW9ORjbNHeKB8pjO1gPoa7jULtWZvLJCnrWVLc7ULNyorD2rudXslaxwGl6gbeI290HV85Ibgj3rUgvg27bgDHBJq9qiWWoEpPCjDs3Qj6GuY1DTbjT281JGntM/in1rZNSMJRnBd0dFPcBrOVlOcDaKbA+Io484PFY/wDaCNbRxK2FByasQXCMfMJ+gpOI4TNaW4jhvHIIA8sD6mrJEUVrHJIv7xjuAI5xXPQzK13JNIcouFQepq9Ne/aAOfuip5TaM0yHVWV0L7hketc1dDc/Xn6Vs3UnmHA7dKzZY/n61tDQ5q7TMuaLAJK5qjNbbgWVdrV1UNoggDMuSf5VBPZRkMVGDW3Mee4XORE1xC2PMbHoTVyC8dgMsadqdmysdozn0rPUNG2GBH1rTRo5mnFmzHdOOhBFXLfUGwF6VjQSZHNWPdTUuJSkzfivj/exUpvj2asCKXHep1bPPWp5UWpH2kLhV2Ybg1cjm+b2ryDwp8StK1JFWWcRyDsxr0HStXt7qMSwyq6jrg1yc1tzocVJXi7nVpt3cHtUN822yf5u3WqkV1uww6VDd3qNbOjtgkECiU1YzjT1NSyZZLOJ16Pio9Wuo4wqzSCNW4A7ms3Q78CxjRm5jYjFc5421RYtTs3Z8RNIFP41DqpRub06DlOx3FrcrJ8itsixgkHjAplxdJapJeP/AK7GIx/d9AP61mWodbjy+QCBgg07WZGbU7WzxmNcs7AfpVc/u3EqfvWKdjat5Es0kebi4JJJGdwzyT+PH4VYGntqOu2lrFnyLQCaQ+r9s/z/ACrQSUfaobWJRgjcx9B2FXdOkWI3bRLtMkm3f7AdaI2HKctSdIglpLN6nanuBx/jUDQ7HSfHOCB9KWfUImSGJcFEbn6Ck+3QlSxyQOAPQVtzoyjFmdrW2HRb0FiCYj+ZFM0aPyNT0+FsbDYqA3foKfrFxbz2M0BIIlXaQe2axDqv+hQIrH7RbfIj/Tp+lLn1OmMW42NC2OJdRWcDzPtX3h6Y4pn7tLWc5yC5JNUIdSX7RdrM6/OQ2f8AaxzVLXNZgGnm3tcNM/AH8zRzqxfs23YwWWO+1ebUWUeTbApEMcM3rVOFml1hWmIKQqXOemT0pJ7uPEVhE+1UxuPqe5qjql15twbawY4yN0lZc6Ohw6FufUI2vWQHCp+v0qaymdrR33MDK5Ycc4rLEdtbqWZi8h6e5p8mqFWEMRUsuFGO5o511H7N9C7Al8sjTCUxgjHzdcVla9czIm5rppPVa1A4kH7245C8j1Nczru4Bifu1nLyKgncxrrUiu4K3B9az5L52JG7IqO925asuWRBnk5q4xQ5zaNOGOS6Y7OAO+a2bLRJ3tz5jAgj6isbTrlIgq/3ev1rbg1dYoT+8x+NW0YqbZwHiawm0TU/JYYik+ZDnI+lQJfHZhW5NdRrdtN4pmjtYU3eW3mNIONq98mksvCmmeQSivNIn31JJ/kav2kVHU53TnzPl2Ofjm3ssatwKvpL5cfByTVm503SY4S0cDqc4LpIRj8DWdcWEgVpLa53BedkgwfzoUoyKtKI523E7jTO9UDdBW2t8rDrmhbjLrg1oomEqiNyBuAOtPfbsORzWRBeqHO5u9WmnWTgMAByT2AptGakipeukM0ZwCWJqc2tpdxAvGFJ6kCsS4uhdXxdTmMfKn09a1rV1EYGfmptOxhzpyGP4dRj+5mwfQ0kXh2/ycFSPWtXcTEGU81LaX0ifK1ZucjVU4PcwLjR7yJtrRgn2qDy54xtaNh+FdeT55Bz9KcYMjlQfwpKs+qK+rp7M87jZ423RsVPqDXT+EPG2s+H7xZEnaWHPzIx7VzP4UV3SgpKzR4UKsoO6Z9R+AviNpevBYPOEFwR9xjiuj1G42gndxXyBZzTW8yzQSNHIpyCpwa7/Qfidq1pCtvfoLpBwGJ5rz6+Elb3D1sNmML/ALzQ9usdTdZ5GhgnlA+/sXIrmviRr0c1httbS489CGUNGeCK9t8C6RanwZZXXlLvuoRM34jNZfiHw3ZzK2YlJPtUwwL5VzM9KONhz6I47wv8R9BvtNs5r66WxuwgSaKb5cMPf0rT1jxfo1vfJN9vtGQrwTKvP61wvjXwXD82yEAfSvIfEnhvy3IG7jpTlSto2XGKfvJXPr7w9fabqVi2qafNHMrrtJVgdprjfGHxC0/w8pt/MeR8/MkabjXkH7PvhbxHqGvySxapf2eh2h3XCxSECZ+yD+te0a/otpExm/su0kJJJa5Hyj8O9aKg2jmU4qTujhn+LcMkoW30m9uI8cGMD+VLL8U44lHm6VqUI9WUf41rXWjsVDLfxW0bcmO2twFHt7VwvjCwhWZhLe+Z6LnbmpnRjFas1jKUnobj/FjRZs+Y9xD/AL8RwPyp0Hi7SrtDcQX0bxngsDwD7147q8aiQQxRkSOwVTnOSTXtOj/Dy2XRbS1kSFBHENxkODI5GSaUcMpq8WV9YcHaSRC3inTc5OoRf99im/23p8zF47yJ2A7OKr3/AMMwycW6jJ4wO1c/4p8K6fpFgojhDTN1z8pH0NN4ZpaspYi70Rty3ELSGZWGe3NVBctkBXC55x715/8AZ7i3G6G6uoePulsr+FMtdV1ZGwxEwzySCMVl7B9GX9ZS3R6BcXMoUp5u7vxVFbmZZAx4IPXNcf8A8JPKlysElu5djgbDnJq9/bSq2JkdDnnij2MkNYqHc7XTbqQA+ZKu1uwFRa5eL5JWuZttWs2Ust0Vz2PFVr/UoWz/AKSpH+9S9m7l+2j3I9QugrFutYcl1unA5JY4AFJfahCCQJAc+ley/BX4cRpBD4k12APO+HtoXHEY7MR611U6ZyVq6exmeAvhnqWpW63+tvJaQP8AMsSj5yPf0rvovAPhm1UL9hEpHVpGLGu4uZo4I8BQBjpWJcS3Esh8qJifpTcUjCE2Yep6NpdlYNHa20cSkYKqMcV5jq0EVhdsI3ODnaw4x7GvVb7Q9Y1A7SVjU+prIuPhnNd/8fGoYB67VrGVGcnojphiaUF70jyBllTexILHhlPRqy52dJN8ZLLnoe3sa9wb4V2qhPM1GZtnQ4HSqk3wl01m3w386N/F0OapU5LczliKctmeKS28U4YSWyuccNjFURY5mAhZl5wVzmvcbn4Sw+Wyw6nKufVRxVSD4Osq+YurEP6hKpKSMpTps8RvrW4gfKAPmqMjXRBRywTuBXt118Gr55TJHq6k/wC0lV4fgxqEs+bzVIUQdTHGSxFaxb6nPOMfss8Xi+VvrWnYzKpIk/A17rp/wd8JwqGvpb+6bvucIP0FdBafDXwPGoEejxyY/vyM39abaMlA8Es5o9vLVN+7LcNxXvc/w58IsvyaLCv+6xH9ayb74X+Hih8mC4hP+xKf61i4msZHksBRcYcVdEq7Rhga6LWvhjJHltO1KUEdFmTI/MVx1/o+u6TKY7u2YjOFdPmU1m4XNlNo4TtQOtFKvWvTPnSROKVuhpqnihzTIPr79mH4kWXiDw1B4V1CUR6rYR7Ywx/1sY6Ee4r1jULVXPGK/PDRtWvtF1W31TTbh7e7t3Dxup6Ef0r7U+B3xO0/4h6IIp2SDWrZQLmD+9/tr7Vk9D0cPVvoy/4o01XgfKDI9uteQ6p4efWPEFrplvEQ08oRmC/dHc/lX0JqtqZIm4zgdMVl+HNGtrQzasyKLiQlUYjlF74+tZzh7RpHr0cSqUGylHYWvh3RYdL09UsrONdqkLyx7sfc1k3LQurZlLMe7AkH8a0dfRDITPLc5J+Xa/A/WuSubOe3naS0vmLsMgNyauT5dLGNJc2repn+ItQ+yQsgIC98cqK8o8VXn2gFztevQ/Eep3n2Z4r0pIenPymvI/EMih3dRt69OK86o+eZ6lGPLC7IfB2jP4i8ULb+Y8EFviWR8EgHPAz2r6c0yHzNPtrfzo7jYMORIG5rzr9n7QobPwnP4jnjaWe+lIjBHAReM4rsZbKD7SLuNngk5KeW2Mn6V6FJcqPNqSU5M0rqFoifs80kI6Bc5H5Vxfje1Sa3UXLpLKv3Ttwf0rZu7zWLONS1xDcqe0q4I/LrXM6tP4gvS8jRwW6LnayMF/Eg5oqyVrF0k00zhtY0cuUOSmBnAHArEvWhtLR4dys7d8c1pa7NqYneNtSM2BzgcCqnhXwjqvi/VjZWkuI4xuuJyOI1/qfQVxx952R1VGlG7JPhh4RfWLifX7xFWygJSHcCfMfvgd8Vu67o9rGQY7GNMHl5B2+lemLplroejQaXaQbYbaPajlhnPc/U1xHiSS2hmZ5rjzWYf6sc1tWly2RhQgpas5K6iiMYhjt0OepArFuNOtslpVRFHfHWumWS+1SVbHTNPfzCeNq84+td/wCDPg5Lcul54lmOzqLdD1+pqKcZT2HWlTp/Ecf8Hfh/Dq+oLrl7aF7SF/3COvEjDv8AQV9CR2W2ILjGBjFXrGwtNPtI7W0hSKGNdqqowABUjuoXHWu6MUlY8qpiLv3UZjWUZHzcn3pVhRVwFANWZGUVVml2tntTsjFzk+orhEHvVWWUL3ouZgctWJe3ZDHaeKmctBxTbNC4uecVX88K/tWct4rL71HNPk8GuVzudcY2NhpgwxVqJlEPSsKK5Axk81oW9x5mFHNEZBJaF9fmPQCo7hGx+7XJqeJcgVZEQ25rWxg2c/cLN91sVAIcEMshVvat64t1Y8iqktsAeKn2ZSqlSK5lQbX+YetTC4SQY2mg27Y9ajMMi1XKxOaEkWMjlao3Nlbz43Roceoq0xlX7w4po255qXBDVRo+NaBRSV1WPKHhqazUmaaTRcLCHrWp4T1/U/DGvW2taTO0N1buGBB4Yd1PqDWXQOtItO2x97/Cjx7pnxE8Nrf2n7q7jAS7tyeY3/wNddex+XGAuMAYwK+WP2KLC7m8cavqCzSJZ2tjiRAfld2OFyPbk19TTl5GZVUsKhKzO+E3ONzkdft5rg7FkUAn5gwzXFa1p9tbhiMI3sxr0y50madifMKD2rK1DwfZ3Tb7jzZD6b8CoqQctjto1ow3Z4H4quUcMkiJ9VPNee30Ru76CyiyXuJVjXn1OK+ldY+G+h3W7zLadfdZTXIx/C7T9K8RWmtQTXMq2snmCCTBBYdDn2rljh5RldnfLFQlG0Tu7TT4tJ8OWenWqs0dtCsSIowOByT+OTWDdatDp5ZpnVWwcBctge1R+IvE95b23k2sQlnfO5pDtRB7+tcJHNqF9dyO8yO+MGQ/dT6eldVSor+6cdGi7XmaviHxs8gC29lhh90y8fjXL3E+t6gpnuEdYjzjO3I+laFxY2Vj/pD3KXtxnOXkG1foKwda1qd0IMoVRxtU8fnXFUk7+8ztpxVvdRm6o0008djax7p5pAiKOSxJr3Xwxo8fg3wkLOBlWdxvnk7u5HOT6DpiuC+DvhvdqCeKdVwqKD9ijcck/wB/6eld54gjl1QskMrc8BAK66FNwhzW1OStNTqcvRHKa/ezXEb77oAEc7DVXwx4D1TXbhbiRisB/wCWjA5x7V23g3wQyX32nUhujH3Ys5FeoQQW9vEEiRUAHAFKOH5nzTJrY72a5aZzvhfwvpvh+3CwwhpcfNI3JJrfaTIyvSo5pAcjtWdLcmOTbniulWS0PLlKU3d7l2eQY61TllXB5qvc3JxkGqEtwefmouhJE81xtJXPFV5bj5OTWfd3OBwapzXZ2dazc0XGDLj3Wc5NZV7Mvzc1Xubrb/FWXfXnynBrGUzeMCU3XlsRmmtfjj5qxJJ2LHmmiRtw5zXI5HTGB00F15jCug0ps4Fclpozt9TXa6PBsjB9q1paszq6I17YDGTU2859qjjwBUm3I46V1o42RSybjimhQRk1L5YoZcDFXYzZXYKO1MZc1Kw5prClYakV5YlYVELeOrRQ46UiRnnFHKPnPh4mm00tSZrQ4kh+aQ00HilzzQFhaBSUCgZ9V/sPW6f8I34muT3uokb6BSa99vIt0e1Syem014b+xJLC3gHXYFP75dSRnHtsOK9yuXZcnrWTkuazO+inyIpW0k8M4ikcSIeBnrWmYsxljWGjM14GJ4BzW9I/+jg57VakkFVMyboIuc1k3tqky/dq1qk3ln13HAFMjXev4UNpjV0rnNXvh63uScxKw75FYWpeArO9i8kwtGv+w22vSEiVVpdqjtU+ziWsTNdTx5/hJa5+W8mA7AjOKg/4UvazXCSXOpTGMEEoFAyPSvaQi5oZVxwKXsYdh/XKvc5eLQY4oYoV+WKIBVUcAAdqurZW1swMcYLeuK1ZyNuKzWyG9RVshTbLdme3epJ3wapq+z56jubsBc5ovYzerHXUwVetZFzOGJy2DUd7eZBOaxJ7w+Z1rKUzSNM1JLsY25qlPc89azZ7jvuqlPdE96ylUNVSLtxcbmqjPcY71Vnuwoxnms6eckE5rJzNlAt3Fwu3rWZcTb84NRSSkimZO2spSKUBM4PNWLdMkHHFVokZpK2LS1LJ71nubbGn4fhaacNj5VruLBP3YrB8PWvkQjPU101tgAYrrpqxyVndkyrUyrgU1DuNS4Nbo5WRtx0pjD1qcpmkMea0RkyvtyaPJ5zVpY/anBPaqEQLGMcinLGvapgoIxTSuDTEfn8TSrTaUdaZgPozSUhNMQ/dRupmaAaBn0z+xbduukeK4T8iRvDKH9DgjFe/NqbjAlXBZQRuGOtfNv7GVws954l0Qth54oZl9wrYP86+oNchiaPGxflGF46AVhKnzN2PQoVFGKTMiK8jac7htzW4ZN9sCvpXINNZNMIpZvs0ueNx+Vq37aXZblWYEdiO9ZJtOzNq0Va6MvUGaTUlU/cQEn61dtj8gbtWdfSYaV8YHrVuzk3RY7bc04yszOa91Fzd+6qAvztPNOb7i4PaqxYKxz1rXnMeUtqcjNG9cdearxyEtSsu0k0c4uUR/mHtVeSHC5qeM5U5plwfkOKfMgszMu51jUiueu9Q2uV3VNrs5j3HNcjfXZyTmsZ1Dop07l/UL/g/NWa97kdayp7ovNjORQ7/ACVzOdzrjGyNH7SG5zVK4uPm4qFZfkpjMrDnrUNlJDZZw3FQSSgiopfmZsdqryK7+tZuRVibeGfb2qYDpg1XgRuK07aANjNRcpIdZw5YcV0el2uduapadbjqa3bFdvzYwKuIpGtZxhQFrWhXalZmm/M3NaydMV0wZyTjqTQJ8uanCcU62jwgqdI+TW6ZyyRCsdO2cVOAAOaY/WtUzMix+VNc0O2DUTNzTuFhRwad1pu04zTg3FUmJo/PMOaerVGFqZIyapGTsG6k8wVIYjimGL2pkaBvoDUnlmnBKB6Hqv7KesppXxl0+OaTy4r2GS2OehYj5f1r7Q1CYGNsnmvzk025udP1C3v7OQxXNvIssTjqrA5Ffbfw4+I1h4+8LxXkJhj1KJAt7bk4ZH7n/dPY4rOb5dTowyU3ylfxsU+zSE8AKc1W+DUWq/2HeXl5dXD28k5W1ikbIRB1Iz6ms/4g319BbSCGG3jzkB2PmH8BgD8813Xh+3Gl+ENOs3Zmn8hWdmPJZuTn86wptVJvyPYrQdOil3GX0isWh3bWcYGe9XNAhmNkm9vmUFW96ztVh8y3Zj1A4rl7HxvNodybfUInmti2BIo+Zf8AGlOPK7mSpupC0T0ySPbGMdhVC5Q5zUWieJtJ1eAPaXUbk9Vzhh+FXpTGx+Xmp5jkdNxdmUkcr16inecWG2i4U9VFVgvBbNPmFyluEljjtUk6gRGobeXaRuXirEzoYzVJisef+LCyMa4u/dscGu78XLuLMBmvOdQZ1lIPrXLUep6FJe6RoMEFvWrcgXyuOtVACwFW1hIj5NY8xo4lEbs4zU6/dOaaU/ee9SFDilcOUp7MFmqM7uwq55fFMIXsKhspDYFPB9K1LTqPeqCALV23kVQPWpuDN+1VVTitWNdsKqO9czaXRDH5u9bwuf3C884qlIlo2NMdVzzWor/dI9a5yzkLKuT3rbWZRCCD0raEjGcdToYGUxjFSBsVk2t0rAfNirazZrpjM45QLmQwqB2601ZMd6rySksa0UzPlHucmohy3SkVjn1p8fJq0wsPJ+XHemr702RgDShs1SZLR8B+Sc9KsQRip3RQaZu2112seX7RyQ5o1xUTRLSvNULzUOSBJjmRaaQuKheY+tIvmSHCgms7mqiyRmAq1pGq6lpN8l9pN5PaXKfdkhYqfofUe1LZaVNORlTXR6X4YlkwTHS3KSs9DqfBXjfxl4q8UaRod7JazrdXUcbyNBhtueTxx09q+oJnkvvE66faLiOMfMeyqK8H+Cvh1LX4jaNM6gFJSw+u019KeHrEWoubpwPOmbk+1Z+zSdkenTrzcG5u9tijqlpHDC43M3Hc15z4lsbeVWLfIcd+lekeIGO3HrXnPi9v9GZaKqTRthZTT3PJ9ZF1pty8trcywur5DI2K6Dwj8WtU0mHy9ajN7bjgSDhx/jXH6petLqzWTNlX4GT3rJ16H7PF5J7CvOtqevNKcfeR9U+GvElh4h0eLVNNYyW8mR7qR1Bq3NMB93vXzd8BfG0+g65Lo1ztbTrskkMwGxh3GeufSveNRvrOa0aa1nwcdM1o9Eed7NN6GqNQhj/1jKPxqeLUrOb5VmQ/jXhni7xBqccrxRzLjPBHWsnRtQ8XXEwFjE8m48EocfnWXtZHQ8A7XbPddZFu6vnaRjivNdZs/MuztHANdHonhnxBPbxy6jqO2QjJRBxW3H4YwmZGDN3JqJKU+hEXCnpe550lswP0qzIh8oDbzXV3mi+S5OBWdLaBWxismmi+ZM5s22wbm6npQ0eV966B7aMjlciqk9mFDFaQmzGKkcdqrhvmI7VpSw7QB3NQG3CkbuKTAgRWJp7OqR0+RlRTtPNY+oXBAwpBpDNIXAVODWpZ6grQLlunHWuK+3EsAelCak0DnuhpWYz0JNWVGCjtWzBqG+AMOhFeYx6vEyY34q/Y+IljHllsgUJtA4pnoFtqbRkru+la2nasknyu2GrzaPXrckkyAH61oW2rW7Desy7vrWkajREqUWeoRXAZeGoDfNXH6HriSMI5JBntzXUQyB1BzmuqFS6OOdLlZZzzxSBmVqQMoIqV9m3NbKRg0NbnvTlAxULPxSb8DirUibHwrJNVeSX3qu8lIiSSHCqTXa5HmxpWHvJSIskhwoJrU0zQ7i5cfITXdaB4JkYK0keB7ikk2XojhNP0a4uGHyk12Oi+E3baWTArvbDw7a2aDcoJFXSojG1FAAqlASkYmn6DbWyjcoJ9K00jjjGEQCnvnNIBnFOwXNTwlejTfEmn3zcLFOpY+x4NfRbsqxDymBUgEEdx/wDqr5mijya9T8A+Ll+xxaXqMiiWMBYXc4Ei9gT2NZ1YtLmR04aab5WdLqc/myMD24rzrx1cRxW8pLAYBrtdZubdA8rLcxj/AGUD/wAjXkXjucXBkW2e7mJ4/wBTtA+uTXBVraHu4bD3keWPM83iaJh1MnQd6k8aP5VyIwcyfxc9PatCCxi0x2v55Q0+OOOErl9SuftV28pOeeCayg7nRiZqlErQpsyerE5JruvBXjq40uWO11YPd2eQA/WSMf8Asw9jXELThWzSe54iqSUuZH1n4Zi8NanaQ6hBZ2Vwko3JKEBzXRizs1YNHBGnptUCvknwd4s1jwveCbT5y0BYGW2flJB9Ox9xX0T4Q8WWviLTBdaXcJIQB5sJPzxN6Ef16VD0Wpqpup1OzLKq4GBiqN1dPu25xWfJqiqp84sjD2rKuNZgycSKR65rOU0XGDNC6k3tg81QlEeCSKzLnWYFDM0yj3rKufEdsp3LIDz0zWEpI3UWbkiKV46VSuzHGv3q5+48UBvlhVjn0FY17rF02c7vxNQ2UkzobyWMfNkcVl3d+pUjPaudn1CYnBkx7ZqhcahtUsWAx1OaSTZWxtT34XJJOaxb68dpTtB571mxagl5dLbwzxl2OMk8CvU/BfgDRZ4lutXvJb5zz5SHy4x9ccn8xXZh8FUq6pHHiMdSo/EzzLznZ9q8nPQUs32jZmSN092GK93v9O0nTbRk0+wtrZQOCkYz+fWvJPF2GuX+td7yxQjds4I5o5ytGJzfmEfxHPtSGaQ9GIprdaQDmoWGgi5Yqo+oFpTnLt+dIJpk+5K6/Rqft4pGXitPZx7GTqSfUkg1nUreRWjuXyPU16h8PPHguCtnqTBZOgb1ryVl9qfbBo5ldSVYHgiolQi9i44iS3PqSK4WVAyNkHoan8zIwa8i8E+MJI1S1vHz2BNekW19FPGJI5AQfQ1ySTg7M7Y8s1dGp296jd2B61WNwc8U9ZAw5pKRLgfGWleGbu6Yfu25ruvD/gRsK0iY+or02x0Ozs0AWNSav7VVflUKPavZUEjxXJs53SfDVnZqNyAke1bIiSNQqKAKlNIaokqyx1WkirSZeKgkSpYzLki56GmLH7VoNHk0gi56UDuQxIRViWPfAyn0qSOOrCR7hiqSJucDrXjnxRoMpt4rtbm3HAS4XdgfXrXP3PxD1e6ZmNraRu3VgG/qa1fifY7CZAK82jPzGvOr0o8z0PWw+LqqOkjWvdQvNQk33MzN/sjgD8KjVaghYVdh2mskrbBKcpO7Y0R8dKCpHWrsSAinmAH0qlEzcjOzVzRtV1DRtQjv9MupLa4ToyHqPQjuPakktarvCynpT5QUj1/Sfi/Y3VmI9d02WC5UY822+ZGPrtPI/WsvXfHelXGTbNMfTEWD+teYlWHWkOaylQjI6I4mcdjq5vFaM/FvIwz1ZuatWXizTYzmSxmz14wa4nNAaj6tT7A8XV7nocfjq0iH7rTycd2UVja34mbUG3La+V7KcVy6yVIJOKpYan2IeKqPqT3GoXLZ2tsHtWRdSyyMTJI7fU1ckO4VTmWtFCK2Rm5yluyK0uGt7lXXjmvZvhz4sPkpDJJ29a8TkrU8O6jJa3CsrEYNb0arpyOetSVRan0jqWpLPakhs8V5n4kbfMxzVmw1vzrQZbPFZOqT+Y5Oa7qlVSiclOi4SMxl5pyqKaWyachrlOkcUpjqalzxTT1oAg8unxL89SbeKdCmXFAXL9rFwCKkj8Y32gXYDMZIR1BNTWSfLXKeNVwzVlVgpR1NKU3F3R7V4S8aadrcQ8qYCTuhNdV9oXAINfGdlq15pV/51rKyEHOAa9a8JfFZGtPK1L76jg+tcE6Mobao9GnWjPfQ9SlqCTmp5ahYcV7Z4KIuaBQepoJ6UhgRxmopaeTUb9KBEY61NGuajVRmrEXFCBj1jHpUsac05KkTrVEnH/EnT/O01pAvQV4dMvlzsvvX0zr9vHPpkquONtfOXiSJYdUlVem41y4iOzOvDPoV4Wq9A+MVlxthquwNXIzrNeB/WrcY3VnW3atO1q4oiQ8R57UjW4ParYwAeKhnlYDoK3sjK7M+6jSMGsm6uEUnGK0L9iwNYF2OTWUjSJKbpSaesqnvWQzEGnxSNkVJRrhxTlkqjHIxFSbzTQmi5vB71BP0qMMaGb5TTEiB6hicxy5FTPVd/vUhnWaLfsIwua0pJ94Brk9LkYYrchkYrzVpsiSLobJqRT6VVVjjNTIeK0TIaLC1IFqBTTwxFMholPApbcjzBUO4k1La8yCmI3bP7tcb42YGR67C2OErifGTHzHqZbFRPPrw/v2qIE0+6/1zVHUmh//Z"/>
          <p:cNvSpPr>
            <a:spLocks noChangeAspect="1" noChangeArrowheads="1"/>
          </p:cNvSpPr>
          <p:nvPr/>
        </p:nvSpPr>
        <p:spPr bwMode="auto">
          <a:xfrm>
            <a:off x="36512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6" name="Picture 6"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1" y="1556792"/>
            <a:ext cx="4104456"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2216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vert="horz" lIns="91440" tIns="45720" rIns="91440" bIns="45720" rtlCol="0" anchor="t">
            <a:normAutofit lnSpcReduction="10000"/>
          </a:bodyPr>
          <a:lstStyle/>
          <a:p>
            <a:pPr marL="0" lvl="0" indent="0">
              <a:spcBef>
                <a:spcPts val="0"/>
              </a:spcBef>
              <a:buNone/>
              <a:defRPr sz="1800" b="0" i="0" u="none" strike="noStrike" kern="0" cap="none" spc="0" baseline="0">
                <a:solidFill>
                  <a:srgbClr val="000000"/>
                </a:solidFill>
                <a:uFillTx/>
              </a:defRPr>
            </a:pPr>
            <a:endParaRPr lang="en-US" dirty="0">
              <a:solidFill>
                <a:srgbClr val="000000"/>
              </a:solidFill>
            </a:endParaRPr>
          </a:p>
          <a:p>
            <a:pPr marL="0" indent="0">
              <a:spcBef>
                <a:spcPts val="0"/>
              </a:spcBef>
              <a:buNone/>
              <a:defRPr sz="1800" b="0" i="0" u="none" strike="noStrike" kern="0" cap="none" spc="0" baseline="0">
                <a:solidFill>
                  <a:srgbClr val="000000"/>
                </a:solidFill>
                <a:uFillTx/>
              </a:defRPr>
            </a:pPr>
            <a:r>
              <a:rPr lang="en-US" dirty="0">
                <a:solidFill>
                  <a:srgbClr val="000000"/>
                </a:solidFill>
                <a:hlinkClick r:id="rId2">
                  <a:extLst>
                    <a:ext uri="{A12FA001-AC4F-418D-AE19-62706E023703}">
                      <ahyp:hlinkClr xmlns:ahyp="http://schemas.microsoft.com/office/drawing/2018/hyperlinkcolor" val="tx"/>
                    </a:ext>
                  </a:extLst>
                </a:hlinkClick>
              </a:rPr>
              <a:t>https://mrinaleducation.com/blog/</a:t>
            </a:r>
            <a:r>
              <a:rPr lang="en-US" dirty="0">
                <a:solidFill>
                  <a:srgbClr val="000000"/>
                </a:solidFill>
              </a:rPr>
              <a:t> (Accessed 25/07/2022)</a:t>
            </a:r>
            <a:endParaRPr lang="en-US" dirty="0">
              <a:solidFill>
                <a:srgbClr val="000000"/>
              </a:solidFill>
              <a:cs typeface="Calibri"/>
              <a:hlinkClick r:id="" action="ppaction://noaction"/>
            </a:endParaRPr>
          </a:p>
          <a:p>
            <a:pPr marL="0" indent="0">
              <a:spcBef>
                <a:spcPts val="0"/>
              </a:spcBef>
              <a:buNone/>
              <a:defRPr sz="1800" b="0" i="0" u="none" strike="noStrike" kern="0" cap="none" spc="0" baseline="0">
                <a:solidFill>
                  <a:srgbClr val="000000"/>
                </a:solidFill>
                <a:uFillTx/>
              </a:defRPr>
            </a:pPr>
            <a:r>
              <a:rPr lang="en-US" dirty="0">
                <a:solidFill>
                  <a:srgbClr val="000000"/>
                </a:solidFill>
                <a:cs typeface="Calibri"/>
              </a:rPr>
              <a:t>Evie lee CPD online college knowledge base care(13/10/2021) </a:t>
            </a:r>
            <a:r>
              <a:rPr lang="en-US" i="1" dirty="0">
                <a:solidFill>
                  <a:srgbClr val="000000"/>
                </a:solidFill>
                <a:cs typeface="Calibri"/>
              </a:rPr>
              <a:t>cpdonline.co.uk </a:t>
            </a:r>
            <a:r>
              <a:rPr lang="en-US" dirty="0">
                <a:solidFill>
                  <a:srgbClr val="000000"/>
                </a:solidFill>
                <a:cs typeface="Calibri"/>
              </a:rPr>
              <a:t>(26/07/2021)</a:t>
            </a:r>
          </a:p>
          <a:p>
            <a:pPr marL="0" indent="0">
              <a:spcBef>
                <a:spcPts val="0"/>
              </a:spcBef>
              <a:buNone/>
              <a:defRPr sz="1800" b="0" i="0" u="none" strike="noStrike" kern="0" cap="none" spc="0" baseline="0">
                <a:solidFill>
                  <a:srgbClr val="000000"/>
                </a:solidFill>
                <a:uFillTx/>
              </a:defRPr>
            </a:pPr>
            <a:r>
              <a:rPr lang="en-US" dirty="0">
                <a:solidFill>
                  <a:srgbClr val="000000"/>
                </a:solidFill>
                <a:cs typeface="Calibri"/>
                <a:hlinkClick r:id="rId3"/>
              </a:rPr>
              <a:t>https://jms-one.uk/blog/view/5-ways-to-improve-staff-communication-at-your-care-home</a:t>
            </a:r>
            <a:r>
              <a:rPr lang="en-US" dirty="0">
                <a:solidFill>
                  <a:srgbClr val="000000"/>
                </a:solidFill>
                <a:cs typeface="Calibri"/>
              </a:rPr>
              <a:t> (Accessed 26/07/2022)</a:t>
            </a:r>
          </a:p>
          <a:p>
            <a:pPr marL="0" indent="0">
              <a:spcBef>
                <a:spcPts val="0"/>
              </a:spcBef>
              <a:buNone/>
              <a:defRPr sz="1800" b="0" i="0" u="none" strike="noStrike" kern="0" cap="none" spc="0" baseline="0">
                <a:solidFill>
                  <a:srgbClr val="000000"/>
                </a:solidFill>
                <a:uFillTx/>
              </a:defRPr>
            </a:pPr>
            <a:r>
              <a:rPr lang="en-US" dirty="0">
                <a:solidFill>
                  <a:srgbClr val="000000"/>
                </a:solidFill>
                <a:cs typeface="Calibri"/>
                <a:hlinkClick r:id="rId4"/>
              </a:rPr>
              <a:t>https</a:t>
            </a:r>
            <a:r>
              <a:rPr lang="en-US" dirty="0">
                <a:solidFill>
                  <a:srgbClr val="000000"/>
                </a:solidFill>
                <a:cs typeface="Calibri"/>
                <a:hlinkClick r:id="rId4">
                  <a:extLst>
                    <a:ext uri="{A12FA001-AC4F-418D-AE19-62706E023703}">
                      <ahyp:hlinkClr xmlns:ahyp="http://schemas.microsoft.com/office/drawing/2018/hyperlinkcolor" val="tx"/>
                    </a:ext>
                  </a:extLst>
                </a:hlinkClick>
              </a:rPr>
              <a:t>://smallbusiness.chron.com/communication-channels-within-organization-61447.html</a:t>
            </a:r>
            <a:r>
              <a:rPr lang="en-US" dirty="0">
                <a:solidFill>
                  <a:srgbClr val="000000"/>
                </a:solidFill>
                <a:cs typeface="Calibri"/>
              </a:rPr>
              <a:t> (Accessed 27/07/2022)</a:t>
            </a:r>
          </a:p>
          <a:p>
            <a:pPr marL="0" indent="0">
              <a:spcBef>
                <a:spcPts val="0"/>
              </a:spcBef>
              <a:buNone/>
              <a:defRPr sz="1800" b="0" i="0" u="none" strike="noStrike" kern="0" cap="none" spc="0" baseline="0">
                <a:solidFill>
                  <a:srgbClr val="000000"/>
                </a:solidFill>
                <a:uFillTx/>
              </a:defRPr>
            </a:pPr>
            <a:r>
              <a:rPr lang="en-US" dirty="0">
                <a:solidFill>
                  <a:srgbClr val="000000"/>
                </a:solidFill>
                <a:cs typeface="Calibri"/>
              </a:rPr>
              <a:t>https://en.m.wikipedia.org&gt;wiki</a:t>
            </a:r>
          </a:p>
          <a:p>
            <a:pPr marL="0" indent="0">
              <a:spcBef>
                <a:spcPts val="0"/>
              </a:spcBef>
              <a:buNone/>
              <a:defRPr sz="1800" b="0" i="0" u="none" strike="noStrike" kern="0" cap="none" spc="0" baseline="0">
                <a:solidFill>
                  <a:srgbClr val="000000"/>
                </a:solidFill>
                <a:uFillTx/>
              </a:defRPr>
            </a:pPr>
            <a:r>
              <a:rPr lang="en-US" dirty="0">
                <a:solidFill>
                  <a:srgbClr val="000000"/>
                </a:solidFill>
                <a:cs typeface="Calibri"/>
              </a:rPr>
              <a:t>Shannon  , (1948). " </a:t>
            </a:r>
            <a:r>
              <a:rPr lang="en-US" i="1" dirty="0">
                <a:solidFill>
                  <a:srgbClr val="000000"/>
                </a:solidFill>
                <a:cs typeface="Calibri"/>
              </a:rPr>
              <a:t>A Mathematical Theory of Communication</a:t>
            </a:r>
            <a:r>
              <a:rPr lang="en-US" dirty="0">
                <a:solidFill>
                  <a:srgbClr val="000000"/>
                </a:solidFill>
                <a:cs typeface="Calibri"/>
              </a:rPr>
              <a:t>"</a:t>
            </a:r>
            <a:r>
              <a:rPr lang="en-US" i="1" dirty="0">
                <a:solidFill>
                  <a:srgbClr val="000000"/>
                </a:solidFill>
                <a:cs typeface="Calibri"/>
              </a:rPr>
              <a:t> in the bell</a:t>
            </a:r>
            <a:r>
              <a:rPr lang="en-US" dirty="0">
                <a:solidFill>
                  <a:srgbClr val="000000"/>
                </a:solidFill>
                <a:cs typeface="Calibri"/>
              </a:rPr>
              <a:t> </a:t>
            </a:r>
            <a:r>
              <a:rPr lang="en-US" i="1" dirty="0">
                <a:solidFill>
                  <a:srgbClr val="000000"/>
                </a:solidFill>
                <a:cs typeface="Calibri"/>
              </a:rPr>
              <a:t>system Technical Journa</a:t>
            </a:r>
            <a:r>
              <a:rPr lang="en-US" dirty="0">
                <a:solidFill>
                  <a:srgbClr val="000000"/>
                </a:solidFill>
                <a:cs typeface="Calibri"/>
              </a:rPr>
              <a:t>l . 27 (3): 379- 423.</a:t>
            </a:r>
          </a:p>
          <a:p>
            <a:pPr marL="0" indent="0">
              <a:spcBef>
                <a:spcPts val="0"/>
              </a:spcBef>
              <a:buNone/>
              <a:defRPr sz="1800" b="0" i="0" u="none" strike="noStrike" kern="0" cap="none" spc="0" baseline="0">
                <a:solidFill>
                  <a:srgbClr val="000000"/>
                </a:solidFill>
                <a:uFillTx/>
              </a:defRPr>
            </a:pPr>
            <a:r>
              <a:rPr lang="en-US" dirty="0">
                <a:solidFill>
                  <a:srgbClr val="000000"/>
                </a:solidFill>
                <a:cs typeface="Calibri"/>
              </a:rPr>
              <a:t>Shannon, C E. Weaver, W. (1949). </a:t>
            </a:r>
            <a:r>
              <a:rPr lang="en-US" i="1" dirty="0">
                <a:solidFill>
                  <a:srgbClr val="000000"/>
                </a:solidFill>
                <a:cs typeface="Calibri"/>
              </a:rPr>
              <a:t>University of Illinois Press.</a:t>
            </a:r>
          </a:p>
          <a:p>
            <a:pPr marL="0" indent="0">
              <a:spcBef>
                <a:spcPts val="0"/>
              </a:spcBef>
              <a:buNone/>
              <a:defRPr sz="1800" b="0" i="0" u="none" strike="noStrike" kern="0" cap="none" spc="0" baseline="0">
                <a:solidFill>
                  <a:srgbClr val="000000"/>
                </a:solidFill>
                <a:uFillTx/>
              </a:defRPr>
            </a:pPr>
            <a:r>
              <a:rPr lang="en-US" i="1" dirty="0">
                <a:solidFill>
                  <a:srgbClr val="000000"/>
                </a:solidFill>
                <a:cs typeface="Calibri"/>
              </a:rPr>
              <a:t>Marketing91   Schramm, (1948).</a:t>
            </a:r>
            <a:r>
              <a:rPr lang="en-US" dirty="0">
                <a:solidFill>
                  <a:srgbClr val="000000"/>
                </a:solidFill>
                <a:cs typeface="Calibri"/>
              </a:rPr>
              <a:t> </a:t>
            </a:r>
            <a:r>
              <a:rPr lang="en-US" i="1" dirty="0">
                <a:solidFill>
                  <a:srgbClr val="000000"/>
                </a:solidFill>
                <a:cs typeface="Calibri"/>
              </a:rPr>
              <a:t>Elements, Advantages &amp; Limitations October 18, 2021</a:t>
            </a:r>
          </a:p>
          <a:p>
            <a:pPr marL="0" indent="0">
              <a:spcBef>
                <a:spcPts val="0"/>
              </a:spcBef>
              <a:buNone/>
              <a:defRPr sz="1800" b="0" i="0" u="none" strike="noStrike" kern="0" cap="none" spc="0" baseline="0">
                <a:solidFill>
                  <a:srgbClr val="000000"/>
                </a:solidFill>
                <a:uFillTx/>
              </a:defRPr>
            </a:pPr>
            <a:r>
              <a:rPr lang="en-US" i="1" dirty="0">
                <a:solidFill>
                  <a:srgbClr val="000000"/>
                </a:solidFill>
                <a:cs typeface="Calibri"/>
              </a:rPr>
              <a:t>By Hitesh Bhasin Tagged  With : COMMUNICATION</a:t>
            </a:r>
          </a:p>
          <a:p>
            <a:pPr marL="0" indent="0">
              <a:spcBef>
                <a:spcPts val="0"/>
              </a:spcBef>
              <a:buNone/>
              <a:defRPr sz="1800" b="0" i="0" u="none" strike="noStrike" kern="0" cap="none" spc="0" baseline="0">
                <a:solidFill>
                  <a:srgbClr val="000000"/>
                </a:solidFill>
                <a:uFillTx/>
              </a:defRPr>
            </a:pPr>
            <a:r>
              <a:rPr lang="en-US" i="1" dirty="0">
                <a:solidFill>
                  <a:srgbClr val="000000"/>
                </a:solidFill>
                <a:cs typeface="Calibri"/>
                <a:hlinkClick r:id="rId5">
                  <a:extLst>
                    <a:ext uri="{A12FA001-AC4F-418D-AE19-62706E023703}">
                      <ahyp:hlinkClr xmlns:ahyp="http://schemas.microsoft.com/office/drawing/2018/hyperlinkcolor" val="tx"/>
                    </a:ext>
                  </a:extLst>
                </a:hlinkClick>
              </a:rPr>
              <a:t>https://www.bussinesstopia.net/communication-model</a:t>
            </a:r>
            <a:r>
              <a:rPr lang="en-US" i="1" dirty="0">
                <a:solidFill>
                  <a:srgbClr val="000000"/>
                </a:solidFill>
                <a:cs typeface="Calibri"/>
              </a:rPr>
              <a:t>. (Accessed:28 July 2022).</a:t>
            </a:r>
          </a:p>
          <a:p>
            <a:pPr marL="0" indent="0">
              <a:spcBef>
                <a:spcPts val="0"/>
              </a:spcBef>
              <a:buNone/>
            </a:pPr>
            <a:r>
              <a:rPr lang="en-US" sz="1800" i="1" kern="0" dirty="0">
                <a:solidFill>
                  <a:srgbClr val="000000"/>
                </a:solidFill>
                <a:cs typeface="Calibri"/>
              </a:rPr>
              <a:t>Lasswell , (1948)  (1902-1978) in </a:t>
            </a:r>
            <a:r>
              <a:rPr lang="en-US" sz="1800" i="1" kern="0" dirty="0" err="1">
                <a:solidFill>
                  <a:srgbClr val="000000"/>
                </a:solidFill>
                <a:cs typeface="Calibri"/>
              </a:rPr>
              <a:t>Businesstopia</a:t>
            </a:r>
            <a:r>
              <a:rPr lang="en-US" sz="1800" i="1" kern="0" dirty="0">
                <a:solidFill>
                  <a:srgbClr val="000000"/>
                </a:solidFill>
                <a:cs typeface="Calibri"/>
              </a:rPr>
              <a:t>,  January 6 , (2018). Shraddha Bajracharya.</a:t>
            </a:r>
          </a:p>
          <a:p>
            <a:pPr marL="0" indent="0">
              <a:spcBef>
                <a:spcPts val="0"/>
              </a:spcBef>
              <a:buNone/>
            </a:pPr>
            <a:endParaRPr lang="en-US" sz="1800" i="1" kern="0" dirty="0">
              <a:solidFill>
                <a:srgbClr val="000000"/>
              </a:solidFill>
              <a:cs typeface="Calibri"/>
            </a:endParaRPr>
          </a:p>
          <a:p>
            <a:pPr marL="0" indent="0">
              <a:spcBef>
                <a:spcPts val="0"/>
              </a:spcBef>
              <a:buNone/>
            </a:pPr>
            <a:endParaRPr lang="en-US" sz="1800" kern="0" dirty="0">
              <a:solidFill>
                <a:srgbClr val="000000"/>
              </a:solidFill>
              <a:cs typeface="Calibri"/>
            </a:endParaRPr>
          </a:p>
          <a:p>
            <a:pPr marL="0" indent="0">
              <a:spcBef>
                <a:spcPts val="0"/>
              </a:spcBef>
              <a:buNone/>
            </a:pPr>
            <a:endParaRPr lang="en-US" sz="1800" kern="0" dirty="0">
              <a:solidFill>
                <a:srgbClr val="000000"/>
              </a:solidFill>
              <a:cs typeface="Calibri"/>
            </a:endParaRPr>
          </a:p>
          <a:p>
            <a:pPr marL="0" indent="0">
              <a:spcBef>
                <a:spcPts val="0"/>
              </a:spcBef>
              <a:buNone/>
            </a:pPr>
            <a:endParaRPr lang="en-US" sz="1800" kern="0" dirty="0">
              <a:solidFill>
                <a:srgbClr val="000000"/>
              </a:solidFill>
              <a:cs typeface="Calibri"/>
            </a:endParaRPr>
          </a:p>
          <a:p>
            <a:pPr marL="0" indent="0">
              <a:spcBef>
                <a:spcPts val="0"/>
              </a:spcBef>
              <a:buNone/>
            </a:pPr>
            <a:endParaRPr lang="en-US" sz="1800" kern="0" dirty="0">
              <a:solidFill>
                <a:srgbClr val="000000"/>
              </a:solidFill>
              <a:cs typeface="Calibri"/>
            </a:endParaRPr>
          </a:p>
          <a:p>
            <a:endParaRPr lang="en-GB" dirty="0">
              <a:cs typeface="Calibri"/>
            </a:endParaRPr>
          </a:p>
        </p:txBody>
      </p:sp>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5F3FEF8B-6992-862B-6B14-ABAE7A994270}"/>
                  </a:ext>
                </a:extLst>
              </p14:cNvPr>
              <p14:cNvContentPartPr/>
              <p14:nvPr/>
            </p14:nvContentPartPr>
            <p14:xfrm>
              <a:off x="-3193059" y="550527"/>
              <a:ext cx="19050" cy="19050"/>
            </p14:xfrm>
          </p:contentPart>
        </mc:Choice>
        <mc:Fallback xmlns="">
          <p:pic>
            <p:nvPicPr>
              <p:cNvPr id="4" name="Ink 3">
                <a:extLst>
                  <a:ext uri="{FF2B5EF4-FFF2-40B4-BE49-F238E27FC236}">
                    <a16:creationId xmlns:a16="http://schemas.microsoft.com/office/drawing/2014/main" id="{5F3FEF8B-6992-862B-6B14-ABAE7A994270}"/>
                  </a:ext>
                </a:extLst>
              </p:cNvPr>
              <p:cNvPicPr/>
              <p:nvPr/>
            </p:nvPicPr>
            <p:blipFill>
              <a:blip r:embed="rId7"/>
              <a:stretch>
                <a:fillRect/>
              </a:stretch>
            </p:blipFill>
            <p:spPr>
              <a:xfrm>
                <a:off x="-4145559" y="-382923"/>
                <a:ext cx="1905000" cy="1905000"/>
              </a:xfrm>
              <a:prstGeom prst="rect">
                <a:avLst/>
              </a:prstGeom>
            </p:spPr>
          </p:pic>
        </mc:Fallback>
      </mc:AlternateContent>
    </p:spTree>
    <p:extLst>
      <p:ext uri="{BB962C8B-B14F-4D97-AF65-F5344CB8AC3E}">
        <p14:creationId xmlns:p14="http://schemas.microsoft.com/office/powerpoint/2010/main" val="2897061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FEF8A-50CB-3BAD-2F52-20C344E7FF33}"/>
              </a:ext>
            </a:extLst>
          </p:cNvPr>
          <p:cNvSpPr>
            <a:spLocks noGrp="1"/>
          </p:cNvSpPr>
          <p:nvPr>
            <p:ph type="title"/>
          </p:nvPr>
        </p:nvSpPr>
        <p:spPr/>
        <p:txBody>
          <a:bodyPr/>
          <a:lstStyle/>
          <a:p>
            <a:r>
              <a:rPr lang="en-US" dirty="0">
                <a:ea typeface="+mn-lt"/>
                <a:cs typeface="+mn-lt"/>
              </a:rPr>
              <a:t>References</a:t>
            </a:r>
            <a:endParaRPr lang="en-US" dirty="0"/>
          </a:p>
        </p:txBody>
      </p:sp>
      <p:sp>
        <p:nvSpPr>
          <p:cNvPr id="3" name="Content Placeholder 2">
            <a:extLst>
              <a:ext uri="{FF2B5EF4-FFF2-40B4-BE49-F238E27FC236}">
                <a16:creationId xmlns:a16="http://schemas.microsoft.com/office/drawing/2014/main" id="{56F5F44C-D2E3-69AF-DBA8-ED6D63AB38D1}"/>
              </a:ext>
            </a:extLst>
          </p:cNvPr>
          <p:cNvSpPr>
            <a:spLocks noGrp="1"/>
          </p:cNvSpPr>
          <p:nvPr>
            <p:ph idx="1"/>
          </p:nvPr>
        </p:nvSpPr>
        <p:spPr>
          <a:xfrm>
            <a:off x="383796" y="1872842"/>
            <a:ext cx="8229600" cy="3938734"/>
          </a:xfrm>
        </p:spPr>
        <p:txBody>
          <a:bodyPr vert="horz" lIns="91440" tIns="45720" rIns="91440" bIns="45720" rtlCol="0" anchor="t">
            <a:normAutofit/>
          </a:bodyPr>
          <a:lstStyle/>
          <a:p>
            <a:pPr marL="0" indent="0">
              <a:buNone/>
            </a:pPr>
            <a:r>
              <a:rPr lang="en-US" dirty="0">
                <a:cs typeface="Calibri"/>
                <a:hlinkClick r:id="rId2"/>
              </a:rPr>
              <a:t>https://ojin.nursingworld.org</a:t>
            </a:r>
            <a:endParaRPr lang="en-US" dirty="0">
              <a:cs typeface="Calibri"/>
            </a:endParaRPr>
          </a:p>
          <a:p>
            <a:pPr marL="0" indent="0">
              <a:buNone/>
            </a:pPr>
            <a:r>
              <a:rPr lang="en-US" dirty="0">
                <a:cs typeface="Calibri"/>
              </a:rPr>
              <a:t>Singleton, K. Krause, E., (Sept. 30,2009) " </a:t>
            </a:r>
            <a:r>
              <a:rPr lang="en-US" i="1" dirty="0">
                <a:cs typeface="Calibri"/>
              </a:rPr>
              <a:t>Understanding Cultura</a:t>
            </a:r>
            <a:r>
              <a:rPr lang="en-US" dirty="0">
                <a:cs typeface="Calibri"/>
              </a:rPr>
              <a:t>l </a:t>
            </a:r>
            <a:r>
              <a:rPr lang="en-US" i="1" dirty="0">
                <a:cs typeface="Calibri"/>
              </a:rPr>
              <a:t>and Linguistic Barriers to Health Literac</a:t>
            </a:r>
            <a:r>
              <a:rPr lang="en-US" dirty="0">
                <a:cs typeface="Calibri"/>
              </a:rPr>
              <a:t>y"  </a:t>
            </a:r>
            <a:r>
              <a:rPr lang="en-US" i="1" dirty="0">
                <a:cs typeface="Calibri"/>
              </a:rPr>
              <a:t>OJIN: The Onlin</a:t>
            </a:r>
            <a:r>
              <a:rPr lang="en-US" dirty="0">
                <a:cs typeface="Calibri"/>
              </a:rPr>
              <a:t>e </a:t>
            </a:r>
            <a:r>
              <a:rPr lang="en-US" i="1" dirty="0">
                <a:cs typeface="Calibri"/>
              </a:rPr>
              <a:t>Journal of Issues in Nursin</a:t>
            </a:r>
            <a:r>
              <a:rPr lang="en-US" dirty="0">
                <a:cs typeface="Calibri"/>
              </a:rPr>
              <a:t>g . Vol. 14 , No.3, Manuscript 4.</a:t>
            </a:r>
          </a:p>
          <a:p>
            <a:pPr marL="0" indent="0">
              <a:buNone/>
            </a:pPr>
            <a:r>
              <a:rPr lang="en-US" dirty="0" err="1">
                <a:cs typeface="Calibri"/>
              </a:rPr>
              <a:t>AgeUK</a:t>
            </a:r>
            <a:r>
              <a:rPr lang="en-US" dirty="0">
                <a:cs typeface="Calibri"/>
              </a:rPr>
              <a:t> , (2021). Loneliness Available at: </a:t>
            </a:r>
            <a:r>
              <a:rPr lang="en-US" dirty="0">
                <a:cs typeface="Calibri"/>
                <a:hlinkClick r:id="rId3"/>
              </a:rPr>
              <a:t>https://www.ageuk.org.uk/information-advice/health-wellbeing/loneliness/</a:t>
            </a:r>
            <a:r>
              <a:rPr lang="en-US" dirty="0">
                <a:cs typeface="Calibri"/>
              </a:rPr>
              <a:t> (Accessed 29 July 2022).</a:t>
            </a: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312124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869432208"/>
              </p:ext>
            </p:extLst>
          </p:nvPr>
        </p:nvGraphicFramePr>
        <p:xfrm>
          <a:off x="750093" y="719666"/>
          <a:ext cx="7575949" cy="5971364"/>
        </p:xfrm>
        <a:graphic>
          <a:graphicData uri="http://schemas.openxmlformats.org/drawingml/2006/table">
            <a:tbl>
              <a:tblPr firstRow="1" bandRow="1">
                <a:tableStyleId>{5C22544A-7EE6-4342-B048-85BDC9FD1C3A}</a:tableStyleId>
              </a:tblPr>
              <a:tblGrid>
                <a:gridCol w="2732486">
                  <a:extLst>
                    <a:ext uri="{9D8B030D-6E8A-4147-A177-3AD203B41FA5}">
                      <a16:colId xmlns:a16="http://schemas.microsoft.com/office/drawing/2014/main" val="1381715570"/>
                    </a:ext>
                  </a:extLst>
                </a:gridCol>
                <a:gridCol w="4843463">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marL="68580" marR="68580"/>
                </a:tc>
                <a:tc>
                  <a:txBody>
                    <a:bodyPr/>
                    <a:lstStyle/>
                    <a:p>
                      <a:pPr algn="ctr"/>
                      <a:r>
                        <a:rPr lang="en-GB" sz="2400" dirty="0"/>
                        <a:t>Team responses. </a:t>
                      </a:r>
                    </a:p>
                  </a:txBody>
                  <a:tcPr marL="68580" marR="68580"/>
                </a:tc>
                <a:extLst>
                  <a:ext uri="{0D108BD9-81ED-4DB2-BD59-A6C34878D82A}">
                    <a16:rowId xmlns:a16="http://schemas.microsoft.com/office/drawing/2014/main" val="3160018179"/>
                  </a:ext>
                </a:extLst>
              </a:tr>
              <a:tr h="882562">
                <a:tc>
                  <a:txBody>
                    <a:bodyPr/>
                    <a:lstStyle/>
                    <a:p>
                      <a:r>
                        <a:rPr lang="en-GB" dirty="0"/>
                        <a:t>Who was in your team? </a:t>
                      </a:r>
                    </a:p>
                  </a:txBody>
                  <a:tcPr marL="68580" marR="68580"/>
                </a:tc>
                <a:tc>
                  <a:txBody>
                    <a:bodyPr/>
                    <a:lstStyle/>
                    <a:p>
                      <a:r>
                        <a:rPr lang="en-GB" dirty="0" err="1"/>
                        <a:t>Shahanara</a:t>
                      </a:r>
                      <a:r>
                        <a:rPr lang="en-GB" baseline="0" dirty="0"/>
                        <a:t> Bibi</a:t>
                      </a:r>
                    </a:p>
                    <a:p>
                      <a:r>
                        <a:rPr lang="en-GB" baseline="0" dirty="0"/>
                        <a:t>Roxanne Finn</a:t>
                      </a:r>
                    </a:p>
                    <a:p>
                      <a:r>
                        <a:rPr lang="en-GB" baseline="0" dirty="0"/>
                        <a:t>Roxana </a:t>
                      </a:r>
                      <a:r>
                        <a:rPr lang="en-GB" baseline="0" dirty="0" err="1"/>
                        <a:t>Lemnariu</a:t>
                      </a:r>
                      <a:endParaRPr lang="en-GB" baseline="0" dirty="0"/>
                    </a:p>
                  </a:txBody>
                  <a:tcPr marL="68580" marR="68580"/>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marL="68580" marR="68580"/>
                </a:tc>
                <a:tc>
                  <a:txBody>
                    <a:bodyPr/>
                    <a:lstStyle/>
                    <a:p>
                      <a:r>
                        <a:rPr lang="en-GB" dirty="0"/>
                        <a:t>Organization and Planning</a:t>
                      </a:r>
                    </a:p>
                  </a:txBody>
                  <a:tcPr marL="68580" marR="68580"/>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marL="68580" marR="68580"/>
                </a:tc>
                <a:tc>
                  <a:txBody>
                    <a:bodyPr/>
                    <a:lstStyle/>
                    <a:p>
                      <a:r>
                        <a:rPr lang="en-GB" dirty="0"/>
                        <a:t>We overcame not having much time in person to collaborate, but we overcame this by  communicating on social media.</a:t>
                      </a:r>
                    </a:p>
                    <a:p>
                      <a:endParaRPr lang="en-GB" dirty="0"/>
                    </a:p>
                  </a:txBody>
                  <a:tcPr marL="68580" marR="68580"/>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marL="68580" marR="68580"/>
                </a:tc>
                <a:tc>
                  <a:txBody>
                    <a:bodyPr/>
                    <a:lstStyle/>
                    <a:p>
                      <a:r>
                        <a:rPr lang="en-GB" dirty="0"/>
                        <a:t>Identify your team's strengths and weaknesses.</a:t>
                      </a:r>
                    </a:p>
                    <a:p>
                      <a:r>
                        <a:rPr lang="en-GB" sz="1800" b="0" i="0" kern="1200" dirty="0">
                          <a:solidFill>
                            <a:schemeClr val="dk1"/>
                          </a:solidFill>
                          <a:effectLst/>
                          <a:latin typeface="+mn-lt"/>
                          <a:ea typeface="+mn-ea"/>
                          <a:cs typeface="+mn-cs"/>
                        </a:rPr>
                        <a:t>Create an effective atmosphere.</a:t>
                      </a:r>
                      <a:endParaRPr lang="en-GB" dirty="0"/>
                    </a:p>
                  </a:txBody>
                  <a:tcPr marL="68580" marR="68580"/>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marL="68580" marR="68580"/>
                </a:tc>
                <a:tc>
                  <a:txBody>
                    <a:bodyPr/>
                    <a:lstStyle/>
                    <a:p>
                      <a:r>
                        <a:rPr lang="en-GB" dirty="0"/>
                        <a:t> 9/10</a:t>
                      </a:r>
                    </a:p>
                  </a:txBody>
                  <a:tcPr marL="68580" marR="68580"/>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9191515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61</TotalTime>
  <Words>329</Words>
  <Application>Microsoft Office PowerPoint</Application>
  <PresentationFormat>On-screen Show (4:3)</PresentationFormat>
  <Paragraphs>75</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Executive</vt:lpstr>
      <vt:lpstr>Effective Communication at Clare Court Care Home</vt:lpstr>
      <vt:lpstr>Clare Court Care Home</vt:lpstr>
      <vt:lpstr>What are the benefits of effective communication in a care home?</vt:lpstr>
      <vt:lpstr>How should the organization  use the theories relating to models of communication? </vt:lpstr>
      <vt:lpstr>PowerPoint Presentation</vt:lpstr>
      <vt:lpstr>The channels of communication used in our organisation are:</vt:lpstr>
      <vt:lpstr>Things we can use to improve our care home</vt:lpstr>
      <vt:lpstr>Evaluation</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dc:creator>
  <cp:lastModifiedBy>chris</cp:lastModifiedBy>
  <cp:revision>421</cp:revision>
  <dcterms:created xsi:type="dcterms:W3CDTF">2022-07-28T12:51:42Z</dcterms:created>
  <dcterms:modified xsi:type="dcterms:W3CDTF">2022-07-30T21:24:28Z</dcterms:modified>
</cp:coreProperties>
</file>