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8"/>
  </p:notesMasterIdLst>
  <p:sldIdLst>
    <p:sldId id="309" r:id="rId2"/>
    <p:sldId id="310" r:id="rId3"/>
    <p:sldId id="311" r:id="rId4"/>
    <p:sldId id="290" r:id="rId5"/>
    <p:sldId id="291" r:id="rId6"/>
    <p:sldId id="293" r:id="rId7"/>
    <p:sldId id="294" r:id="rId8"/>
    <p:sldId id="295" r:id="rId9"/>
    <p:sldId id="292" r:id="rId10"/>
    <p:sldId id="299" r:id="rId11"/>
    <p:sldId id="270" r:id="rId12"/>
    <p:sldId id="274" r:id="rId13"/>
    <p:sldId id="305" r:id="rId14"/>
    <p:sldId id="307" r:id="rId15"/>
    <p:sldId id="301" r:id="rId16"/>
    <p:sldId id="31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52"/>
    <p:restoredTop sz="94709"/>
  </p:normalViewPr>
  <p:slideViewPr>
    <p:cSldViewPr>
      <p:cViewPr>
        <p:scale>
          <a:sx n="96" d="100"/>
          <a:sy n="96" d="100"/>
        </p:scale>
        <p:origin x="616" y="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BC731-33C3-41CF-BAC2-B54445180B0B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14238-BF0C-4F61-A025-1173D484CFE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16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094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866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313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F51E9D-1987-4DC9-A67A-2E71B1B59CB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49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87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103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6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8CABF6-BB02-4908-9112-795747469D54}" type="datetimeFigureOut">
              <a:rPr lang="en-GB" smtClean="0"/>
              <a:pPr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77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png"/><Relationship Id="rId3" Type="http://schemas.openxmlformats.org/officeDocument/2006/relationships/image" Target="../media/image8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10742" TargetMode="External"/><Relationship Id="rId4" Type="http://schemas.openxmlformats.org/officeDocument/2006/relationships/hyperlink" Target="http://www.primaryresources.co.uk/maths/mathsA3.htm" TargetMode="External"/><Relationship Id="rId5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topmarks.co.uk/learning-to-count/gingerbread-man-game" TargetMode="External"/><Relationship Id="rId3" Type="http://schemas.openxmlformats.org/officeDocument/2006/relationships/hyperlink" Target="http://www.topmarks.co.uk/learning-to-count/ladybird-spots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187624" y="620688"/>
            <a:ext cx="6858000" cy="1377107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/>
                </a:solidFill>
              </a:rPr>
              <a:t>M6X02149C 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 err="1">
                <a:solidFill>
                  <a:schemeClr val="bg1"/>
                </a:solidFill>
              </a:rPr>
              <a:t>Dysgu</a:t>
            </a:r>
            <a:r>
              <a:rPr lang="en-GB" sz="4000" dirty="0">
                <a:solidFill>
                  <a:schemeClr val="bg1"/>
                </a:solidFill>
              </a:rPr>
              <a:t> </a:t>
            </a:r>
            <a:r>
              <a:rPr lang="en-GB" sz="4000" dirty="0" err="1">
                <a:solidFill>
                  <a:schemeClr val="bg1"/>
                </a:solidFill>
              </a:rPr>
              <a:t>Cyfrif</a:t>
            </a:r>
            <a:r>
              <a:rPr lang="en-GB" sz="4000" dirty="0">
                <a:solidFill>
                  <a:schemeClr val="bg1"/>
                </a:solidFill>
              </a:rPr>
              <a:t> a </a:t>
            </a:r>
            <a:r>
              <a:rPr lang="en-GB" sz="4000" dirty="0" err="1">
                <a:solidFill>
                  <a:schemeClr val="bg1"/>
                </a:solidFill>
              </a:rPr>
              <a:t>Synnwyr</a:t>
            </a:r>
            <a:r>
              <a:rPr lang="en-GB" sz="4000" dirty="0">
                <a:solidFill>
                  <a:schemeClr val="bg1"/>
                </a:solidFill>
              </a:rPr>
              <a:t> </a:t>
            </a:r>
            <a:r>
              <a:rPr lang="en-GB" sz="4000" dirty="0" err="1" smtClean="0">
                <a:solidFill>
                  <a:schemeClr val="bg1"/>
                </a:solidFill>
              </a:rPr>
              <a:t>Cynnar</a:t>
            </a:r>
            <a:r>
              <a:rPr lang="en-GB" sz="4000" dirty="0" smtClean="0">
                <a:solidFill>
                  <a:schemeClr val="bg1"/>
                </a:solidFill>
              </a:rPr>
              <a:t> o </a:t>
            </a:r>
            <a:r>
              <a:rPr lang="en-GB" sz="4000" dirty="0">
                <a:solidFill>
                  <a:schemeClr val="bg1"/>
                </a:solidFill>
              </a:rPr>
              <a:t>Rif </a:t>
            </a:r>
          </a:p>
        </p:txBody>
      </p:sp>
    </p:spTree>
    <p:extLst>
      <p:ext uri="{BB962C8B-B14F-4D97-AF65-F5344CB8AC3E}">
        <p14:creationId xmlns:p14="http://schemas.microsoft.com/office/powerpoint/2010/main" val="1802559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51520" y="332656"/>
            <a:ext cx="8728364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2">
                    <a:lumMod val="75000"/>
                  </a:schemeClr>
                </a:solidFill>
              </a:rPr>
              <a:t>Amcanion</a:t>
            </a:r>
            <a:r>
              <a:rPr lang="en-GB" sz="132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GB" sz="13200" dirty="0" err="1">
                <a:solidFill>
                  <a:schemeClr val="accent2">
                    <a:lumMod val="75000"/>
                  </a:schemeClr>
                </a:solidFill>
              </a:rPr>
              <a:t>sesiwn</a:t>
            </a:r>
            <a:r>
              <a:rPr lang="en-GB" sz="13200" dirty="0">
                <a:solidFill>
                  <a:schemeClr val="accent2">
                    <a:lumMod val="75000"/>
                  </a:schemeClr>
                </a:solidFill>
              </a:rPr>
              <a:t> / Session Objectives</a:t>
            </a: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899592" y="1412776"/>
            <a:ext cx="7122643" cy="3640602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en-GB" sz="2400" dirty="0"/>
              <a:t>I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cyfri</a:t>
            </a:r>
            <a:r>
              <a:rPr lang="en-GB" sz="2400" dirty="0"/>
              <a:t> a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rhif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endParaRPr lang="en-GB" sz="1600" dirty="0"/>
          </a:p>
          <a:p>
            <a:pPr lvl="0">
              <a:lnSpc>
                <a:spcPct val="150000"/>
              </a:lnSpc>
            </a:pPr>
            <a:r>
              <a:rPr lang="en-GB" sz="2400" dirty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dylanwadu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ddysgu’r</a:t>
            </a:r>
            <a:r>
              <a:rPr lang="en-GB" sz="2400" dirty="0"/>
              <a:t> plant</a:t>
            </a:r>
            <a:r>
              <a:rPr lang="en-GB" sz="1600" dirty="0"/>
              <a:t> </a:t>
            </a:r>
          </a:p>
          <a:p>
            <a:pPr lvl="0">
              <a:lnSpc>
                <a:spcPct val="150000"/>
              </a:lnSpc>
            </a:pPr>
            <a:r>
              <a:rPr lang="en-GB" sz="2400" dirty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cyfleoedd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cyfri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lleoliad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</a:t>
            </a:r>
            <a:endParaRPr lang="en-GB" sz="1600" dirty="0"/>
          </a:p>
          <a:p>
            <a:pPr lvl="0">
              <a:lnSpc>
                <a:spcPct val="150000"/>
              </a:lnSpc>
            </a:pPr>
            <a:r>
              <a:rPr lang="en-GB" sz="2400" dirty="0"/>
              <a:t>I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disgwyliadau</a:t>
            </a:r>
            <a:r>
              <a:rPr lang="en-GB" sz="2400" dirty="0"/>
              <a:t> </a:t>
            </a:r>
            <a:r>
              <a:rPr lang="en-GB" sz="2400" dirty="0" err="1"/>
              <a:t>cenedlaethol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perthynas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 </a:t>
            </a:r>
            <a:r>
              <a:rPr lang="en-GB" sz="2400" dirty="0" err="1"/>
              <a:t>chyfri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99377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982133" y="2133600"/>
            <a:ext cx="7122643" cy="263174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endParaRPr lang="en-GB" sz="16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982133" y="836712"/>
            <a:ext cx="7704667" cy="720080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latin typeface="+mn-lt"/>
              </a:rPr>
              <a:t>Meini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Prawf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Llwyddiant</a:t>
            </a:r>
            <a:endParaRPr lang="en-GB" dirty="0">
              <a:latin typeface="+mn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143000" y="2133600"/>
            <a:ext cx="7377112" cy="3429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charset="2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Erbyn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diwedd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ddarlith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dylech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charset="2"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ddeall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broses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ddysgu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cyfrif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ac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adnabod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2800" dirty="0" err="1"/>
              <a:t>fedru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adnabod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cyfleoedd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gyfer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addysgu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cyfrif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adnabod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rhif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626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7704667" cy="872070"/>
          </a:xfrm>
        </p:spPr>
        <p:txBody>
          <a:bodyPr/>
          <a:lstStyle/>
          <a:p>
            <a:r>
              <a:rPr lang="en-GB" dirty="0" err="1">
                <a:latin typeface="Comic Sans MS" pitchFamily="66" charset="0"/>
              </a:rPr>
              <a:t>Sgiliau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cyn-rhifo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2200"/>
            <a:ext cx="5105400" cy="3246120"/>
          </a:xfrm>
          <a:solidFill>
            <a:schemeClr val="accent1">
              <a:lumMod val="40000"/>
              <a:lumOff val="60000"/>
            </a:schemeClr>
          </a:solidFill>
          <a:effectLst>
            <a:outerShdw blurRad="57150" dist="38100" dir="5400000" algn="ctr" rotWithShape="0">
              <a:schemeClr val="accent2">
                <a:shade val="9000"/>
                <a:satMod val="105000"/>
                <a:alpha val="48000"/>
              </a:schemeClr>
            </a:outerShdw>
            <a:softEdge rad="1143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Comic Sans MS" pitchFamily="66" charset="0"/>
            </a:endParaRPr>
          </a:p>
          <a:p>
            <a:r>
              <a:rPr lang="en-GB" dirty="0" err="1">
                <a:latin typeface="Comic Sans MS" pitchFamily="66" charset="0"/>
              </a:rPr>
              <a:t>cyfathrebu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err="1">
                <a:latin typeface="Comic Sans MS" pitchFamily="66" charset="0"/>
              </a:rPr>
              <a:t>Deall</a:t>
            </a:r>
            <a:r>
              <a:rPr lang="en-GB" dirty="0">
                <a:latin typeface="Comic Sans MS" pitchFamily="66" charset="0"/>
              </a:rPr>
              <a:t> ‘</a:t>
            </a:r>
            <a:r>
              <a:rPr lang="en-GB" dirty="0" err="1">
                <a:latin typeface="Comic Sans MS" pitchFamily="66" charset="0"/>
              </a:rPr>
              <a:t>mwy</a:t>
            </a:r>
            <a:r>
              <a:rPr lang="en-GB" dirty="0">
                <a:latin typeface="Comic Sans MS" pitchFamily="66" charset="0"/>
              </a:rPr>
              <a:t>’ a ‘</a:t>
            </a:r>
            <a:r>
              <a:rPr lang="en-GB" dirty="0" err="1">
                <a:latin typeface="Comic Sans MS" pitchFamily="66" charset="0"/>
              </a:rPr>
              <a:t>llai</a:t>
            </a:r>
            <a:r>
              <a:rPr lang="en-GB" dirty="0">
                <a:latin typeface="Comic Sans MS" pitchFamily="66" charset="0"/>
              </a:rPr>
              <a:t>’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err="1">
                <a:latin typeface="Comic Sans MS" pitchFamily="66" charset="0"/>
              </a:rPr>
              <a:t>Medru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didoli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gwrthrychau</a:t>
            </a:r>
            <a:r>
              <a:rPr lang="en-GB" dirty="0">
                <a:latin typeface="Comic Sans MS" pitchFamily="66" charset="0"/>
              </a:rPr>
              <a:t> a </a:t>
            </a:r>
            <a:r>
              <a:rPr lang="en-GB" dirty="0" err="1">
                <a:latin typeface="Comic Sans MS" pitchFamily="66" charset="0"/>
              </a:rPr>
              <a:t>threfnu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1026" name="Picture 2" descr="https://encrypted-tbn1.gstatic.com/images?q=tbn:ANd9GcR_bO7ovUSmG33XPeU7PhoVWZv9bIxJxVUc0ATCfKsQ-0I4Mg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03579"/>
            <a:ext cx="2944763" cy="222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600" y="3886200"/>
            <a:ext cx="2311400" cy="2311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3712"/>
          </a:xfrm>
        </p:spPr>
        <p:txBody>
          <a:bodyPr>
            <a:normAutofit/>
          </a:bodyPr>
          <a:lstStyle/>
          <a:p>
            <a:r>
              <a:rPr lang="en-US" dirty="0" smtClean="0"/>
              <a:t>Beth all </a:t>
            </a:r>
            <a:r>
              <a:rPr lang="en-US" dirty="0" err="1" smtClean="0"/>
              <a:t>rhifau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cynrychioli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5115"/>
            <a:ext cx="7924800" cy="3048000"/>
          </a:xfrm>
        </p:spPr>
        <p:txBody>
          <a:bodyPr/>
          <a:lstStyle/>
          <a:p>
            <a:r>
              <a:rPr lang="en-US" sz="2600" b="1" dirty="0"/>
              <a:t>Cardinal = </a:t>
            </a:r>
            <a:r>
              <a:rPr lang="en-US" sz="2600" b="1" dirty="0" err="1"/>
              <a:t>prifol</a:t>
            </a:r>
            <a:r>
              <a:rPr lang="en-US" sz="2600" dirty="0"/>
              <a:t>: faint </a:t>
            </a:r>
            <a:r>
              <a:rPr lang="en-US" sz="2600" dirty="0" err="1"/>
              <a:t>sydd</a:t>
            </a:r>
            <a:r>
              <a:rPr lang="en-US" sz="2600" dirty="0"/>
              <a:t> </a:t>
            </a:r>
            <a:r>
              <a:rPr lang="en-US" sz="2600" dirty="0" err="1"/>
              <a:t>mewn</a:t>
            </a:r>
            <a:r>
              <a:rPr lang="en-US" sz="2600" dirty="0"/>
              <a:t> set </a:t>
            </a:r>
            <a:r>
              <a:rPr lang="en-US" sz="2600" dirty="0" err="1"/>
              <a:t>o</a:t>
            </a:r>
            <a:r>
              <a:rPr lang="en-US" sz="2600" dirty="0"/>
              <a:t> </a:t>
            </a:r>
            <a:r>
              <a:rPr lang="en-US" sz="2600" dirty="0" err="1"/>
              <a:t>bethau</a:t>
            </a:r>
            <a:r>
              <a:rPr lang="en-US" sz="2600" dirty="0"/>
              <a:t> </a:t>
            </a:r>
            <a:r>
              <a:rPr lang="en-US" sz="2600" dirty="0" err="1"/>
              <a:t>e.e</a:t>
            </a:r>
            <a:r>
              <a:rPr lang="en-US" sz="2600" dirty="0"/>
              <a:t>. </a:t>
            </a:r>
            <a:r>
              <a:rPr lang="en-US" sz="2600" dirty="0" err="1"/>
              <a:t>saith</a:t>
            </a:r>
            <a:r>
              <a:rPr lang="en-US" sz="2600" dirty="0"/>
              <a:t> </a:t>
            </a:r>
            <a:r>
              <a:rPr lang="en-US" sz="2600" dirty="0" err="1"/>
              <a:t>corrach</a:t>
            </a:r>
            <a:r>
              <a:rPr lang="en-US" sz="2600" dirty="0"/>
              <a:t>. Mae </a:t>
            </a:r>
            <a:r>
              <a:rPr lang="en-US" sz="2600" dirty="0" err="1"/>
              <a:t>saith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i="1" dirty="0" err="1"/>
              <a:t>ansoddair</a:t>
            </a:r>
            <a:r>
              <a:rPr lang="en-US" sz="2600" i="1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y</a:t>
            </a:r>
            <a:r>
              <a:rPr lang="en-US" sz="2600" dirty="0"/>
              <a:t> </a:t>
            </a:r>
            <a:r>
              <a:rPr lang="en-US" sz="2600" dirty="0" err="1"/>
              <a:t>cyswllt</a:t>
            </a:r>
            <a:r>
              <a:rPr lang="en-US" sz="2600" dirty="0"/>
              <a:t> </a:t>
            </a:r>
            <a:r>
              <a:rPr lang="en-US" sz="2600" dirty="0" err="1"/>
              <a:t>hyn</a:t>
            </a:r>
            <a:r>
              <a:rPr lang="en-US" sz="2600" dirty="0"/>
              <a:t> </a:t>
            </a:r>
            <a:r>
              <a:rPr lang="en-US" sz="2600" dirty="0" err="1"/>
              <a:t>achos</a:t>
            </a:r>
            <a:r>
              <a:rPr lang="en-US" sz="2600" dirty="0"/>
              <a:t> </a:t>
            </a:r>
            <a:r>
              <a:rPr lang="en-US" sz="2600" dirty="0" err="1"/>
              <a:t>mae’n</a:t>
            </a:r>
            <a:r>
              <a:rPr lang="en-US" sz="2600" dirty="0"/>
              <a:t> </a:t>
            </a:r>
            <a:r>
              <a:rPr lang="en-US" sz="2600" dirty="0" err="1"/>
              <a:t>disgrifio</a:t>
            </a:r>
            <a:r>
              <a:rPr lang="en-US" sz="2600" dirty="0"/>
              <a:t> </a:t>
            </a:r>
            <a:r>
              <a:rPr lang="en-US" sz="2600" dirty="0" err="1"/>
              <a:t>sawl</a:t>
            </a:r>
            <a:r>
              <a:rPr lang="en-US" sz="2600" dirty="0"/>
              <a:t> </a:t>
            </a:r>
            <a:r>
              <a:rPr lang="en-US" sz="2600" dirty="0" err="1"/>
              <a:t>corrach</a:t>
            </a:r>
            <a:r>
              <a:rPr lang="en-US" sz="2600" dirty="0"/>
              <a:t> </a:t>
            </a:r>
            <a:r>
              <a:rPr lang="en-US" sz="2600" dirty="0" err="1"/>
              <a:t>sydd</a:t>
            </a:r>
            <a:r>
              <a:rPr lang="en-US" sz="2600" dirty="0"/>
              <a:t> </a:t>
            </a:r>
            <a:r>
              <a:rPr lang="en-US" sz="2600" dirty="0" err="1"/>
              <a:t>yno</a:t>
            </a:r>
            <a:r>
              <a:rPr lang="en-US" sz="2600" dirty="0"/>
              <a:t>.</a:t>
            </a:r>
          </a:p>
          <a:p>
            <a:r>
              <a:rPr lang="en-US" sz="2600" b="1" dirty="0"/>
              <a:t>Ordinal = </a:t>
            </a:r>
            <a:r>
              <a:rPr lang="en-US" sz="2600" b="1" dirty="0" err="1"/>
              <a:t>trefnol</a:t>
            </a:r>
            <a:r>
              <a:rPr lang="en-US" sz="2600" b="1" dirty="0"/>
              <a:t>: </a:t>
            </a:r>
            <a:r>
              <a:rPr lang="en-US" sz="2600" dirty="0" err="1"/>
              <a:t>safle</a:t>
            </a:r>
            <a:r>
              <a:rPr lang="en-US" sz="2600" dirty="0"/>
              <a:t> </a:t>
            </a:r>
            <a:r>
              <a:rPr lang="en-US" sz="2600" dirty="0" err="1"/>
              <a:t>rhywbeth</a:t>
            </a:r>
            <a:r>
              <a:rPr lang="en-US" sz="2600" dirty="0"/>
              <a:t> </a:t>
            </a:r>
            <a:r>
              <a:rPr lang="en-US" sz="2600" dirty="0" err="1"/>
              <a:t>o</a:t>
            </a:r>
            <a:r>
              <a:rPr lang="en-US" sz="2600" dirty="0"/>
              <a:t> </a:t>
            </a:r>
            <a:r>
              <a:rPr lang="en-US" sz="2600" dirty="0" err="1"/>
              <a:t>fewn</a:t>
            </a:r>
            <a:r>
              <a:rPr lang="en-US" sz="2600" dirty="0"/>
              <a:t> set,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ffordd</a:t>
            </a:r>
            <a:r>
              <a:rPr lang="en-US" sz="2600" dirty="0"/>
              <a:t> </a:t>
            </a:r>
            <a:r>
              <a:rPr lang="en-US" sz="2600" dirty="0" err="1"/>
              <a:t>o</a:t>
            </a:r>
            <a:r>
              <a:rPr lang="en-US" sz="2600" dirty="0"/>
              <a:t> </a:t>
            </a:r>
            <a:r>
              <a:rPr lang="en-US" sz="2600" dirty="0" err="1"/>
              <a:t>drefnu</a:t>
            </a:r>
            <a:r>
              <a:rPr lang="en-US" sz="2600" dirty="0"/>
              <a:t> </a:t>
            </a:r>
            <a:r>
              <a:rPr lang="en-US" sz="2600" dirty="0" err="1"/>
              <a:t>e.e</a:t>
            </a:r>
            <a:r>
              <a:rPr lang="en-US" sz="2600" dirty="0"/>
              <a:t>. </a:t>
            </a:r>
            <a:r>
              <a:rPr lang="en-US" sz="2600" dirty="0" err="1"/>
              <a:t>troi</a:t>
            </a:r>
            <a:r>
              <a:rPr lang="en-US" sz="2600" dirty="0"/>
              <a:t> </a:t>
            </a:r>
            <a:r>
              <a:rPr lang="en-US" sz="2600" dirty="0" err="1"/>
              <a:t>i’r</a:t>
            </a:r>
            <a:r>
              <a:rPr lang="en-US" sz="2600" dirty="0"/>
              <a:t> </a:t>
            </a:r>
            <a:r>
              <a:rPr lang="en-US" sz="2600" dirty="0" err="1"/>
              <a:t>seithfed</a:t>
            </a:r>
            <a:r>
              <a:rPr lang="en-US" sz="2600" dirty="0"/>
              <a:t> </a:t>
            </a:r>
            <a:r>
              <a:rPr lang="en-US" sz="2600" dirty="0" err="1"/>
              <a:t>bennod</a:t>
            </a:r>
            <a:r>
              <a:rPr lang="en-US" sz="2600" dirty="0"/>
              <a:t>, </a:t>
            </a:r>
            <a:r>
              <a:rPr lang="en-US" sz="2600" dirty="0" err="1"/>
              <a:t>sydd</a:t>
            </a:r>
            <a:r>
              <a:rPr lang="en-US" sz="2600" dirty="0"/>
              <a:t> </a:t>
            </a:r>
            <a:r>
              <a:rPr lang="en-US" sz="2600" dirty="0" err="1"/>
              <a:t>rhwng</a:t>
            </a:r>
            <a:r>
              <a:rPr lang="en-US" sz="2600" dirty="0"/>
              <a:t> </a:t>
            </a:r>
            <a:r>
              <a:rPr lang="en-US" sz="2600" dirty="0" err="1"/>
              <a:t>y</a:t>
            </a:r>
            <a:r>
              <a:rPr lang="en-US" sz="2600" dirty="0"/>
              <a:t> </a:t>
            </a:r>
            <a:r>
              <a:rPr lang="en-US" sz="2600" dirty="0" err="1"/>
              <a:t>chweched</a:t>
            </a:r>
            <a:r>
              <a:rPr lang="en-US" sz="2600" dirty="0"/>
              <a:t> </a:t>
            </a:r>
            <a:r>
              <a:rPr lang="en-US" sz="2600" dirty="0" err="1"/>
              <a:t>a’r</a:t>
            </a:r>
            <a:r>
              <a:rPr lang="en-US" sz="2600" dirty="0"/>
              <a:t> </a:t>
            </a:r>
            <a:r>
              <a:rPr lang="en-US" sz="2600" dirty="0" err="1"/>
              <a:t>wythfed</a:t>
            </a:r>
            <a:r>
              <a:rPr lang="en-US" sz="2600" dirty="0"/>
              <a:t> </a:t>
            </a:r>
            <a:r>
              <a:rPr lang="en-US" sz="2600" dirty="0" err="1"/>
              <a:t>o</a:t>
            </a:r>
            <a:r>
              <a:rPr lang="en-US" sz="2600" dirty="0"/>
              <a:t> ran </a:t>
            </a:r>
            <a:r>
              <a:rPr lang="en-US" sz="2600" dirty="0" err="1"/>
              <a:t>trefn</a:t>
            </a:r>
            <a:r>
              <a:rPr lang="en-US" sz="2600" dirty="0"/>
              <a:t>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178" y="3489401"/>
            <a:ext cx="2540000" cy="254000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3810000"/>
            <a:ext cx="5867400" cy="2209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95000"/>
              <a:buFont typeface="Arial"/>
              <a:buChar char="•"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Nominal = </a:t>
            </a:r>
            <a:r>
              <a:rPr kumimoji="0" lang="en-US" sz="26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enwol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mae’r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syniad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US" sz="2600" dirty="0" err="1"/>
              <a:t>hwn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debycach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label,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yw’r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rhan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drefn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nac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golygu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penodol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bethau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e.e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bws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addurn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ddillad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691327"/>
            <a:ext cx="8229600" cy="838200"/>
          </a:xfrm>
        </p:spPr>
        <p:txBody>
          <a:bodyPr>
            <a:normAutofit/>
          </a:bodyPr>
          <a:lstStyle/>
          <a:p>
            <a:r>
              <a:rPr lang="en-US" dirty="0"/>
              <a:t>Yr </a:t>
            </a:r>
            <a:r>
              <a:rPr lang="en-US" dirty="0" err="1"/>
              <a:t>elfen</a:t>
            </a:r>
            <a:r>
              <a:rPr lang="en-US" dirty="0"/>
              <a:t> </a:t>
            </a:r>
            <a:r>
              <a:rPr lang="en-US" dirty="0" err="1"/>
              <a:t>Gymreig</a:t>
            </a:r>
            <a:r>
              <a:rPr lang="en-US" dirty="0"/>
              <a:t>…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304800" y="1828800"/>
            <a:ext cx="8610600" cy="3505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  </a:t>
            </a:r>
            <a:r>
              <a:rPr lang="en-US" sz="3200" dirty="0"/>
              <a:t>“Mae </a:t>
            </a:r>
            <a:r>
              <a:rPr lang="en-US" sz="3200" dirty="0" err="1"/>
              <a:t>ymchwil</a:t>
            </a:r>
            <a:r>
              <a:rPr lang="en-US" sz="3200" dirty="0"/>
              <a:t> </a:t>
            </a:r>
            <a:r>
              <a:rPr lang="en-US" sz="3200" dirty="0" err="1"/>
              <a:t>diweddar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dangos</a:t>
            </a:r>
            <a:r>
              <a:rPr lang="en-US" sz="3200" dirty="0"/>
              <a:t> </a:t>
            </a:r>
            <a:r>
              <a:rPr lang="en-US" sz="3200" dirty="0" err="1"/>
              <a:t>bod</a:t>
            </a:r>
            <a:r>
              <a:rPr lang="en-US" sz="3200" dirty="0"/>
              <a:t> plant </a:t>
            </a:r>
            <a:r>
              <a:rPr lang="en-US" sz="3200" dirty="0" err="1"/>
              <a:t>yng</a:t>
            </a:r>
            <a:r>
              <a:rPr lang="en-US" sz="3200" dirty="0"/>
              <a:t> </a:t>
            </a:r>
            <a:r>
              <a:rPr lang="en-US" sz="3200" dirty="0" err="1"/>
              <a:t>Nghymru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rhifo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haws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lawer</a:t>
            </a:r>
            <a:r>
              <a:rPr lang="en-US" sz="3200" dirty="0"/>
              <a:t>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ddefnyddio’r</a:t>
            </a:r>
            <a:r>
              <a:rPr lang="en-US" sz="3200" dirty="0"/>
              <a:t> dull </a:t>
            </a:r>
            <a:r>
              <a:rPr lang="en-US" sz="3200" dirty="0" err="1"/>
              <a:t>degol</a:t>
            </a:r>
            <a:r>
              <a:rPr lang="en-US" sz="3200" dirty="0"/>
              <a:t>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gyfrif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Gymraeg</a:t>
            </a:r>
            <a:r>
              <a:rPr lang="en-US" sz="3200" dirty="0"/>
              <a:t> ac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rhifo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well </a:t>
            </a:r>
            <a:r>
              <a:rPr lang="en-US" sz="3200" dirty="0" err="1"/>
              <a:t>na</a:t>
            </a:r>
            <a:r>
              <a:rPr lang="en-US" sz="3200" dirty="0"/>
              <a:t> </a:t>
            </a:r>
            <a:r>
              <a:rPr lang="en-US" sz="3200" dirty="0" err="1"/>
              <a:t>phlant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gwersi</a:t>
            </a:r>
            <a:r>
              <a:rPr lang="en-US" sz="3200" dirty="0"/>
              <a:t> </a:t>
            </a:r>
            <a:r>
              <a:rPr lang="en-US" sz="3200" dirty="0" err="1"/>
              <a:t>mathemateg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Saesneg</a:t>
            </a:r>
            <a:r>
              <a:rPr lang="en-US" sz="3200" dirty="0"/>
              <a:t>.</a:t>
            </a:r>
          </a:p>
          <a:p>
            <a:pPr algn="r">
              <a:buNone/>
            </a:pPr>
            <a:r>
              <a:rPr lang="en-US" sz="3200" dirty="0"/>
              <a:t>Roberts, G. (2012) </a:t>
            </a:r>
            <a:r>
              <a:rPr lang="en-US" sz="3200" i="1" dirty="0"/>
              <a:t>Mae </a:t>
            </a:r>
            <a:r>
              <a:rPr lang="en-US" sz="3200" i="1" dirty="0" err="1"/>
              <a:t>Pawb</a:t>
            </a:r>
            <a:r>
              <a:rPr lang="en-US" sz="3200" i="1" dirty="0"/>
              <a:t> </a:t>
            </a:r>
            <a:r>
              <a:rPr lang="en-US" sz="3200" i="1" dirty="0" err="1"/>
              <a:t>yn</a:t>
            </a:r>
            <a:r>
              <a:rPr lang="en-US" sz="3200" i="1" dirty="0"/>
              <a:t> </a:t>
            </a:r>
            <a:r>
              <a:rPr lang="en-US" sz="3200" i="1" dirty="0" err="1"/>
              <a:t>Cyfrif</a:t>
            </a:r>
            <a:r>
              <a:rPr lang="en-US" sz="3200" i="1" dirty="0"/>
              <a:t> </a:t>
            </a:r>
            <a:r>
              <a:rPr lang="en-US" sz="3200" dirty="0" err="1"/>
              <a:t>t</a:t>
            </a:r>
            <a:r>
              <a:rPr lang="en-US" sz="3200" dirty="0"/>
              <a:t>. 113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5310107"/>
            <a:ext cx="746760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glow rad="139700">
              <a:schemeClr val="accent4">
                <a:alpha val="75000"/>
              </a:schemeClr>
            </a:glo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alibri"/>
                <a:cs typeface="Calibri"/>
              </a:rPr>
              <a:t>Ydych</a:t>
            </a:r>
            <a:r>
              <a:rPr lang="en-US" sz="3600" dirty="0">
                <a:latin typeface="Calibri"/>
                <a:cs typeface="Calibri"/>
              </a:rPr>
              <a:t> </a:t>
            </a:r>
            <a:r>
              <a:rPr lang="en-US" sz="3600" dirty="0" err="1">
                <a:latin typeface="Calibri"/>
                <a:cs typeface="Calibri"/>
              </a:rPr>
              <a:t>chi’n</a:t>
            </a:r>
            <a:r>
              <a:rPr lang="en-US" sz="3600" dirty="0">
                <a:latin typeface="Calibri"/>
                <a:cs typeface="Calibri"/>
              </a:rPr>
              <a:t> </a:t>
            </a:r>
            <a:r>
              <a:rPr lang="en-US" sz="3600" dirty="0" err="1">
                <a:latin typeface="Calibri"/>
                <a:cs typeface="Calibri"/>
              </a:rPr>
              <a:t>cytuno</a:t>
            </a:r>
            <a:r>
              <a:rPr lang="en-US" sz="3600" dirty="0">
                <a:latin typeface="Calibri"/>
                <a:cs typeface="Calibri"/>
              </a:rPr>
              <a:t>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838200" y="914400"/>
            <a:ext cx="8077200" cy="5562600"/>
          </a:xfrm>
        </p:spPr>
        <p:txBody>
          <a:bodyPr>
            <a:normAutofit fontScale="92500"/>
          </a:bodyPr>
          <a:lstStyle/>
          <a:p>
            <a:pPr>
              <a:spcAft>
                <a:spcPts val="600"/>
              </a:spcAft>
              <a:buNone/>
            </a:pPr>
            <a:r>
              <a:rPr lang="en-US" sz="3200" dirty="0" err="1"/>
              <a:t>Yfory</a:t>
            </a:r>
            <a:r>
              <a:rPr lang="en-US" sz="3200" dirty="0"/>
              <a:t> </a:t>
            </a:r>
            <a:r>
              <a:rPr lang="en-US" sz="3200" dirty="0" err="1"/>
              <a:t>bydd</a:t>
            </a:r>
            <a:r>
              <a:rPr lang="en-US" sz="3200" dirty="0"/>
              <a:t> </a:t>
            </a:r>
            <a:r>
              <a:rPr lang="en-US" sz="3200" dirty="0" err="1"/>
              <a:t>Elen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phen-blwydd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18 </a:t>
            </a:r>
            <a:r>
              <a:rPr lang="en-US" sz="3200" dirty="0" err="1"/>
              <a:t>oed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Mae </a:t>
            </a:r>
            <a:r>
              <a:rPr lang="en-US" sz="3200" dirty="0" err="1"/>
              <a:t>hi’n</a:t>
            </a:r>
            <a:r>
              <a:rPr lang="en-US" sz="3200" dirty="0"/>
              <a:t> 20 </a:t>
            </a:r>
            <a:r>
              <a:rPr lang="en-US" sz="3200" dirty="0" err="1"/>
              <a:t>munud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deg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 err="1"/>
              <a:t>Brysiwch</a:t>
            </a:r>
            <a:r>
              <a:rPr lang="en-US" sz="3200" dirty="0"/>
              <a:t>, </a:t>
            </a:r>
            <a:r>
              <a:rPr lang="en-US" sz="3200" dirty="0" err="1"/>
              <a:t>rhaid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r>
              <a:rPr lang="en-US" sz="3200" dirty="0"/>
              <a:t> </a:t>
            </a:r>
            <a:r>
              <a:rPr lang="en-US" sz="3200" dirty="0" err="1"/>
              <a:t>gyfarfod</a:t>
            </a:r>
            <a:r>
              <a:rPr lang="en-US" sz="3200" dirty="0"/>
              <a:t> Nain am 11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Mae </a:t>
            </a:r>
            <a:r>
              <a:rPr lang="en-US" sz="3200" dirty="0" err="1"/>
              <a:t>Dafydd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pwyso</a:t>
            </a:r>
            <a:r>
              <a:rPr lang="en-US" sz="3200" dirty="0"/>
              <a:t> 12 </a:t>
            </a:r>
            <a:r>
              <a:rPr lang="en-US" sz="3200" dirty="0" err="1"/>
              <a:t>stôn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Mae 15 </a:t>
            </a:r>
            <a:r>
              <a:rPr lang="en-US" sz="3200" dirty="0" err="1"/>
              <a:t>chwaraewr</a:t>
            </a:r>
            <a:r>
              <a:rPr lang="en-US" sz="3200" dirty="0"/>
              <a:t> </a:t>
            </a:r>
            <a:r>
              <a:rPr lang="en-US" sz="3200" dirty="0" err="1"/>
              <a:t>mewn</a:t>
            </a:r>
            <a:r>
              <a:rPr lang="en-US" sz="3200" dirty="0"/>
              <a:t> </a:t>
            </a:r>
            <a:r>
              <a:rPr lang="en-US" sz="3200" dirty="0" err="1"/>
              <a:t>tîm</a:t>
            </a:r>
            <a:r>
              <a:rPr lang="en-US" sz="3200" dirty="0"/>
              <a:t> </a:t>
            </a:r>
            <a:r>
              <a:rPr lang="en-US" sz="3200" dirty="0" err="1"/>
              <a:t>rybgi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20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blant</a:t>
            </a:r>
            <a:r>
              <a:rPr lang="en-US" sz="3200" dirty="0"/>
              <a:t> </a:t>
            </a:r>
            <a:r>
              <a:rPr lang="en-US" sz="3200" dirty="0" err="1"/>
              <a:t>sydd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</a:t>
            </a:r>
            <a:r>
              <a:rPr lang="en-US" sz="3200" dirty="0" err="1"/>
              <a:t>dosbarth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027" dirty="0"/>
              <a:t>Y </a:t>
            </a:r>
            <a:r>
              <a:rPr lang="en-US" sz="3027" dirty="0" err="1"/>
              <a:t>sgôr</a:t>
            </a:r>
            <a:r>
              <a:rPr lang="en-US" sz="3027" dirty="0"/>
              <a:t> </a:t>
            </a:r>
            <a:r>
              <a:rPr lang="en-US" sz="3027" dirty="0" err="1"/>
              <a:t>ar</a:t>
            </a:r>
            <a:r>
              <a:rPr lang="en-US" sz="3027" dirty="0"/>
              <a:t> </a:t>
            </a:r>
            <a:r>
              <a:rPr lang="en-US" sz="3027" dirty="0" err="1"/>
              <a:t>ddiwedd</a:t>
            </a:r>
            <a:r>
              <a:rPr lang="en-US" sz="3027" dirty="0"/>
              <a:t> </a:t>
            </a:r>
            <a:r>
              <a:rPr lang="en-US" sz="3027" dirty="0" err="1"/>
              <a:t>y</a:t>
            </a:r>
            <a:r>
              <a:rPr lang="en-US" sz="3027" dirty="0"/>
              <a:t> </a:t>
            </a:r>
            <a:r>
              <a:rPr lang="en-US" sz="3027" dirty="0" err="1"/>
              <a:t>gêm</a:t>
            </a:r>
            <a:r>
              <a:rPr lang="en-US" sz="3027" dirty="0"/>
              <a:t> </a:t>
            </a:r>
            <a:r>
              <a:rPr lang="en-US" sz="3027" dirty="0" err="1"/>
              <a:t>oedd</a:t>
            </a:r>
            <a:r>
              <a:rPr lang="en-US" sz="3027" dirty="0"/>
              <a:t> </a:t>
            </a:r>
            <a:r>
              <a:rPr lang="en-US" sz="3027" dirty="0" err="1"/>
              <a:t>Scarlets</a:t>
            </a:r>
            <a:r>
              <a:rPr lang="en-US" sz="3027" dirty="0"/>
              <a:t> 25, </a:t>
            </a:r>
            <a:r>
              <a:rPr lang="en-US" sz="3027" dirty="0" err="1"/>
              <a:t>Gweilch</a:t>
            </a:r>
            <a:r>
              <a:rPr lang="en-US" sz="3027" dirty="0"/>
              <a:t> 30.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 err="1"/>
              <a:t>Mae’r</a:t>
            </a:r>
            <a:r>
              <a:rPr lang="en-US" sz="3200" dirty="0"/>
              <a:t> </a:t>
            </a:r>
            <a:r>
              <a:rPr lang="en-US" sz="3200" dirty="0" err="1"/>
              <a:t>stori’n</a:t>
            </a:r>
            <a:r>
              <a:rPr lang="en-US" sz="3200" dirty="0"/>
              <a:t> </a:t>
            </a:r>
            <a:r>
              <a:rPr lang="en-US" sz="3200" dirty="0" err="1"/>
              <a:t>dechrau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dudalen</a:t>
            </a:r>
            <a:r>
              <a:rPr lang="en-US" sz="3200" dirty="0"/>
              <a:t> 18. </a:t>
            </a:r>
          </a:p>
          <a:p>
            <a:pPr algn="r">
              <a:spcAft>
                <a:spcPts val="600"/>
              </a:spcAft>
              <a:buNone/>
            </a:pPr>
            <a:r>
              <a:rPr lang="en-US" dirty="0"/>
              <a:t>(</a:t>
            </a:r>
            <a:r>
              <a:rPr lang="en-US" i="1" dirty="0"/>
              <a:t>Mae </a:t>
            </a:r>
            <a:r>
              <a:rPr lang="en-US" i="1" dirty="0" err="1"/>
              <a:t>Pawb</a:t>
            </a:r>
            <a:r>
              <a:rPr lang="en-US" i="1" dirty="0"/>
              <a:t> </a:t>
            </a:r>
            <a:r>
              <a:rPr lang="en-US" i="1" dirty="0" err="1"/>
              <a:t>yn</a:t>
            </a:r>
            <a:r>
              <a:rPr lang="en-US" i="1" dirty="0"/>
              <a:t> </a:t>
            </a:r>
            <a:r>
              <a:rPr lang="en-US" i="1" dirty="0" err="1"/>
              <a:t>Cyfrif</a:t>
            </a:r>
            <a:r>
              <a:rPr lang="en-US" i="1" dirty="0"/>
              <a:t> </a:t>
            </a:r>
            <a:r>
              <a:rPr lang="en-US" dirty="0" err="1"/>
              <a:t>t</a:t>
            </a:r>
            <a:r>
              <a:rPr lang="en-US" dirty="0"/>
              <a:t>. 111)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38743"/>
            <a:ext cx="7704667" cy="1447799"/>
          </a:xfrm>
        </p:spPr>
        <p:txBody>
          <a:bodyPr>
            <a:normAutofit/>
          </a:bodyPr>
          <a:lstStyle/>
          <a:p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traddodiadol</a:t>
            </a:r>
            <a:r>
              <a:rPr lang="en-US" dirty="0"/>
              <a:t> a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degol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9" y="1600200"/>
            <a:ext cx="8363272" cy="51411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ôl</a:t>
            </a:r>
            <a:r>
              <a:rPr lang="en-US" sz="3200" dirty="0"/>
              <a:t> Gareth Ff. Roberts:</a:t>
            </a:r>
          </a:p>
          <a:p>
            <a:r>
              <a:rPr lang="en-US" sz="3200" dirty="0" err="1"/>
              <a:t>Fel</a:t>
            </a:r>
            <a:r>
              <a:rPr lang="en-US" sz="3200" dirty="0"/>
              <a:t> </a:t>
            </a:r>
            <a:r>
              <a:rPr lang="en-US" sz="3200" dirty="0" err="1"/>
              <a:t>arfer</a:t>
            </a:r>
            <a:r>
              <a:rPr lang="en-US" sz="3200" dirty="0"/>
              <a:t>,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nodi</a:t>
            </a:r>
            <a:r>
              <a:rPr lang="en-US" sz="3200" dirty="0"/>
              <a:t> </a:t>
            </a:r>
            <a:r>
              <a:rPr lang="en-US" sz="3200" dirty="0" err="1"/>
              <a:t>amser</a:t>
            </a:r>
            <a:r>
              <a:rPr lang="en-US" sz="3200" dirty="0"/>
              <a:t> (</a:t>
            </a:r>
            <a:r>
              <a:rPr lang="en-US" sz="3200" dirty="0" err="1"/>
              <a:t>dweud</a:t>
            </a:r>
            <a:r>
              <a:rPr lang="en-US" sz="3200" dirty="0"/>
              <a:t> </a:t>
            </a:r>
            <a:r>
              <a:rPr lang="en-US" sz="3200" dirty="0" err="1"/>
              <a:t>oed</a:t>
            </a:r>
            <a:r>
              <a:rPr lang="en-US" sz="3200" dirty="0"/>
              <a:t>, </a:t>
            </a:r>
            <a:r>
              <a:rPr lang="en-US" sz="3200" dirty="0" err="1"/>
              <a:t>ddarllen</a:t>
            </a:r>
            <a:r>
              <a:rPr lang="en-US" sz="3200" dirty="0"/>
              <a:t> </a:t>
            </a:r>
            <a:r>
              <a:rPr lang="en-US" sz="3200" dirty="0" err="1"/>
              <a:t>cloc</a:t>
            </a:r>
            <a:r>
              <a:rPr lang="en-US" sz="3200" dirty="0"/>
              <a:t>) </a:t>
            </a:r>
            <a:r>
              <a:rPr lang="en-US" sz="3200" dirty="0" err="1"/>
              <a:t>bydd</a:t>
            </a:r>
            <a:r>
              <a:rPr lang="en-US" sz="3200" dirty="0"/>
              <a:t> </a:t>
            </a:r>
            <a:r>
              <a:rPr lang="en-US" sz="3200" dirty="0" err="1"/>
              <a:t>Cymry’n</a:t>
            </a:r>
            <a:r>
              <a:rPr lang="en-US" sz="3200" dirty="0"/>
              <a:t> </a:t>
            </a:r>
            <a:r>
              <a:rPr lang="en-US" sz="3200" dirty="0" err="1"/>
              <a:t>defnyddio’r</a:t>
            </a:r>
            <a:r>
              <a:rPr lang="en-US" sz="3200" dirty="0"/>
              <a:t> dull </a:t>
            </a:r>
            <a:r>
              <a:rPr lang="en-US" sz="3200" dirty="0" err="1"/>
              <a:t>traddodiadol</a:t>
            </a:r>
            <a:r>
              <a:rPr lang="en-US" sz="3200" dirty="0"/>
              <a:t> </a:t>
            </a:r>
            <a:r>
              <a:rPr lang="en-US" sz="3200" dirty="0" err="1"/>
              <a:t>e.e</a:t>
            </a:r>
            <a:r>
              <a:rPr lang="en-US" sz="3200" dirty="0"/>
              <a:t>. </a:t>
            </a:r>
            <a:r>
              <a:rPr lang="en-US" sz="3200" dirty="0" err="1"/>
              <a:t>ugain</a:t>
            </a:r>
            <a:r>
              <a:rPr lang="en-US" sz="3200" dirty="0"/>
              <a:t> </a:t>
            </a:r>
            <a:r>
              <a:rPr lang="en-US" sz="3200" dirty="0" err="1"/>
              <a:t>munud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/ un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ddeg</a:t>
            </a:r>
            <a:r>
              <a:rPr lang="en-US" sz="3200" dirty="0"/>
              <a:t>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 / </a:t>
            </a:r>
            <a:r>
              <a:rPr lang="en-US" sz="3200" dirty="0" err="1"/>
              <a:t>deuddeg</a:t>
            </a:r>
            <a:endParaRPr lang="en-US" sz="3200" dirty="0"/>
          </a:p>
          <a:p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rifo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</a:t>
            </a:r>
            <a:r>
              <a:rPr lang="en-US" sz="3200" dirty="0" err="1"/>
              <a:t>Gymraeg</a:t>
            </a:r>
            <a:r>
              <a:rPr lang="en-US" sz="3200" dirty="0"/>
              <a:t> </a:t>
            </a:r>
            <a:r>
              <a:rPr lang="en-US" sz="3200" dirty="0" err="1"/>
              <a:t>bydd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dull </a:t>
            </a:r>
            <a:r>
              <a:rPr lang="en-US" sz="3200" dirty="0" err="1"/>
              <a:t>degol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ddefnyddio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gyfrif</a:t>
            </a:r>
            <a:r>
              <a:rPr lang="en-US" sz="3200" dirty="0"/>
              <a:t> </a:t>
            </a:r>
            <a:r>
              <a:rPr lang="en-US" sz="3200" dirty="0" err="1"/>
              <a:t>nifer</a:t>
            </a:r>
            <a:r>
              <a:rPr lang="en-US" sz="3200" dirty="0"/>
              <a:t> (</a:t>
            </a:r>
            <a:r>
              <a:rPr lang="en-US" sz="3200" dirty="0" err="1"/>
              <a:t>prifol</a:t>
            </a:r>
            <a:r>
              <a:rPr lang="en-US" sz="3200" dirty="0"/>
              <a:t>) </a:t>
            </a:r>
            <a:r>
              <a:rPr lang="en-US" sz="3200" dirty="0" err="1"/>
              <a:t>a’r</a:t>
            </a:r>
            <a:r>
              <a:rPr lang="en-US" sz="3200" dirty="0"/>
              <a:t> dull </a:t>
            </a:r>
            <a:r>
              <a:rPr lang="en-US" sz="3200" dirty="0" err="1"/>
              <a:t>traddodiadol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gyfrif</a:t>
            </a:r>
            <a:r>
              <a:rPr lang="en-US" sz="3200" dirty="0"/>
              <a:t> </a:t>
            </a:r>
            <a:r>
              <a:rPr lang="en-US" sz="3200" dirty="0" err="1"/>
              <a:t>trefn</a:t>
            </a:r>
            <a:r>
              <a:rPr lang="en-US" sz="3200" dirty="0"/>
              <a:t> (</a:t>
            </a:r>
            <a:r>
              <a:rPr lang="en-US" sz="3200" dirty="0" err="1"/>
              <a:t>trefnol</a:t>
            </a:r>
            <a:r>
              <a:rPr lang="en-US" sz="3200" dirty="0"/>
              <a:t>) </a:t>
            </a:r>
            <a:r>
              <a:rPr lang="en-US" sz="3200" dirty="0" err="1"/>
              <a:t>e.e</a:t>
            </a:r>
            <a:r>
              <a:rPr lang="en-US" sz="3200" dirty="0"/>
              <a:t>. </a:t>
            </a:r>
            <a:r>
              <a:rPr lang="en-US" sz="3200" dirty="0" err="1"/>
              <a:t>deuddegfed</a:t>
            </a:r>
            <a:r>
              <a:rPr lang="en-US" sz="3200" dirty="0"/>
              <a:t>, </a:t>
            </a:r>
            <a:r>
              <a:rPr lang="en-US" sz="3200" dirty="0" err="1"/>
              <a:t>pymthegfed</a:t>
            </a:r>
            <a:r>
              <a:rPr lang="en-US" sz="3200" dirty="0"/>
              <a:t>, </a:t>
            </a:r>
            <a:r>
              <a:rPr lang="en-US" sz="3200" dirty="0" err="1"/>
              <a:t>ugeinfed</a:t>
            </a:r>
            <a:endParaRPr lang="en-US" sz="3200" dirty="0"/>
          </a:p>
          <a:p>
            <a:pPr>
              <a:buNone/>
            </a:pPr>
            <a:endParaRPr lang="en-US" dirty="0"/>
          </a:p>
          <a:p>
            <a:pPr algn="ctr">
              <a:buNone/>
            </a:pPr>
            <a:r>
              <a:rPr lang="en-US" dirty="0">
                <a:latin typeface="Arial Rounded MT Bold"/>
                <a:cs typeface="Arial Rounded MT Bold"/>
              </a:rPr>
              <a:t>Beth </a:t>
            </a:r>
            <a:r>
              <a:rPr lang="en-US" dirty="0" err="1">
                <a:latin typeface="Arial Rounded MT Bold"/>
                <a:cs typeface="Arial Rounded MT Bold"/>
              </a:rPr>
              <a:t>sydd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angen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ni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fel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athrawon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ei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ystyried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yw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beth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ddylem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ei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ddefnyddio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ar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lawr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y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dosbarth</a:t>
            </a:r>
            <a:r>
              <a:rPr lang="en-US" dirty="0">
                <a:latin typeface="Arial Rounded MT Bold"/>
                <a:cs typeface="Arial Rounded MT Bold"/>
              </a:rPr>
              <a:t>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9194"/>
            <a:ext cx="7274768" cy="743712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+mn-lt"/>
              </a:rPr>
              <a:t>Disgwyliadau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cenedlaethol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645" y="1638300"/>
            <a:ext cx="5526355" cy="4041029"/>
          </a:xfrm>
        </p:spPr>
        <p:txBody>
          <a:bodyPr>
            <a:normAutofit fontScale="92500" lnSpcReduction="20000"/>
          </a:bodyPr>
          <a:lstStyle/>
          <a:p>
            <a:pPr marL="0" indent="0">
              <a:spcAft>
                <a:spcPts val="1800"/>
              </a:spcAft>
            </a:pPr>
            <a:r>
              <a:rPr lang="en-GB" sz="3600" dirty="0"/>
              <a:t> </a:t>
            </a:r>
            <a:r>
              <a:rPr lang="en-GB" sz="3600" dirty="0" err="1"/>
              <a:t>Edrychwch</a:t>
            </a:r>
            <a:r>
              <a:rPr lang="en-GB" sz="3600" dirty="0"/>
              <a:t> </a:t>
            </a:r>
            <a:r>
              <a:rPr lang="en-GB" sz="3600" dirty="0" err="1"/>
              <a:t>trwy</a:t>
            </a:r>
            <a:r>
              <a:rPr lang="en-GB" sz="3600" dirty="0"/>
              <a:t> </a:t>
            </a:r>
            <a:r>
              <a:rPr lang="en-GB" sz="3600" dirty="0" err="1"/>
              <a:t>Datbygiad</a:t>
            </a:r>
            <a:r>
              <a:rPr lang="en-GB" sz="3600" dirty="0"/>
              <a:t> </a:t>
            </a:r>
            <a:r>
              <a:rPr lang="en-GB" sz="3600" dirty="0" err="1"/>
              <a:t>Mathemategol</a:t>
            </a:r>
            <a:r>
              <a:rPr lang="en-GB" sz="3600" dirty="0"/>
              <a:t>, </a:t>
            </a:r>
            <a:r>
              <a:rPr lang="en-GB" sz="3600" dirty="0" err="1"/>
              <a:t>Fframwaith</a:t>
            </a:r>
            <a:r>
              <a:rPr lang="en-GB" sz="3600" dirty="0"/>
              <a:t> </a:t>
            </a:r>
            <a:r>
              <a:rPr lang="en-GB" sz="3600" dirty="0" err="1"/>
              <a:t>y</a:t>
            </a:r>
            <a:r>
              <a:rPr lang="en-GB" sz="3600" dirty="0"/>
              <a:t> </a:t>
            </a:r>
            <a:r>
              <a:rPr lang="en-GB" sz="3600" dirty="0" err="1"/>
              <a:t>Cyfnod</a:t>
            </a:r>
            <a:r>
              <a:rPr lang="en-GB" sz="3600" dirty="0"/>
              <a:t> </a:t>
            </a:r>
            <a:r>
              <a:rPr lang="en-GB" sz="3600" dirty="0" err="1"/>
              <a:t>Sylfaen</a:t>
            </a:r>
            <a:r>
              <a:rPr lang="en-GB" sz="3600" dirty="0"/>
              <a:t> (2015)</a:t>
            </a:r>
          </a:p>
          <a:p>
            <a:pPr marL="0" indent="0">
              <a:spcAft>
                <a:spcPts val="1800"/>
              </a:spcAft>
            </a:pPr>
            <a:r>
              <a:rPr lang="en-GB" sz="3600" dirty="0"/>
              <a:t> </a:t>
            </a:r>
            <a:r>
              <a:rPr lang="en-GB" sz="3600" dirty="0" err="1"/>
              <a:t>Chwiliwch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benodol</a:t>
            </a:r>
            <a:r>
              <a:rPr lang="en-GB" sz="3600" dirty="0"/>
              <a:t> am </a:t>
            </a:r>
            <a:r>
              <a:rPr lang="en-GB" sz="3600" dirty="0" err="1"/>
              <a:t>y</a:t>
            </a:r>
            <a:r>
              <a:rPr lang="en-GB" sz="3600" dirty="0"/>
              <a:t> </a:t>
            </a:r>
            <a:r>
              <a:rPr lang="en-GB" sz="3600" dirty="0" err="1"/>
              <a:t>rhannau</a:t>
            </a:r>
            <a:r>
              <a:rPr lang="en-GB" sz="3600" dirty="0"/>
              <a:t>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cyfeirio</a:t>
            </a:r>
            <a:r>
              <a:rPr lang="en-GB" sz="3600" dirty="0"/>
              <a:t> at </a:t>
            </a:r>
            <a:r>
              <a:rPr lang="en-GB" sz="3600" dirty="0" err="1"/>
              <a:t>gyfrif</a:t>
            </a:r>
            <a:r>
              <a:rPr lang="en-GB" sz="3600" dirty="0"/>
              <a:t>. </a:t>
            </a:r>
          </a:p>
          <a:p>
            <a:pPr marL="0" indent="0">
              <a:spcAft>
                <a:spcPts val="1800"/>
              </a:spcAft>
            </a:pPr>
            <a:r>
              <a:rPr lang="en-GB" sz="3600" dirty="0"/>
              <a:t> </a:t>
            </a:r>
            <a:r>
              <a:rPr lang="en-GB" sz="3600" dirty="0" err="1"/>
              <a:t>Talwch</a:t>
            </a:r>
            <a:r>
              <a:rPr lang="en-GB" sz="3600" dirty="0"/>
              <a:t> </a:t>
            </a:r>
            <a:r>
              <a:rPr lang="en-GB" sz="3600" dirty="0" err="1"/>
              <a:t>sylw</a:t>
            </a:r>
            <a:r>
              <a:rPr lang="en-GB" sz="3600" dirty="0"/>
              <a:t> </a:t>
            </a:r>
            <a:r>
              <a:rPr lang="en-GB" sz="3600" dirty="0" err="1"/>
              <a:t>i’r</a:t>
            </a:r>
            <a:r>
              <a:rPr lang="en-GB" sz="3600" dirty="0"/>
              <a:t> </a:t>
            </a:r>
            <a:r>
              <a:rPr lang="en-GB" sz="3600" dirty="0" err="1"/>
              <a:t>datblygiad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sgiliau</a:t>
            </a:r>
            <a:r>
              <a:rPr lang="en-GB" sz="3600" dirty="0"/>
              <a:t> </a:t>
            </a:r>
            <a:r>
              <a:rPr lang="en-GB" sz="3600" dirty="0" err="1"/>
              <a:t>cyfrif</a:t>
            </a:r>
            <a:r>
              <a:rPr lang="en-GB" sz="3600" dirty="0"/>
              <a:t> </a:t>
            </a:r>
            <a:r>
              <a:rPr lang="en-GB" sz="3600" dirty="0" err="1"/>
              <a:t>y</a:t>
            </a:r>
            <a:r>
              <a:rPr lang="en-GB" sz="3600" dirty="0"/>
              <a:t> plant </a:t>
            </a:r>
            <a:r>
              <a:rPr lang="en-GB" sz="3600" dirty="0" err="1"/>
              <a:t>erbyn</a:t>
            </a:r>
            <a:r>
              <a:rPr lang="en-GB" sz="3600" dirty="0"/>
              <a:t> </a:t>
            </a:r>
            <a:r>
              <a:rPr lang="en-GB" sz="3600" dirty="0" err="1"/>
              <a:t>diwedd</a:t>
            </a:r>
            <a:r>
              <a:rPr lang="en-GB" sz="3600" dirty="0"/>
              <a:t> </a:t>
            </a:r>
            <a:r>
              <a:rPr lang="en-GB" sz="3600" dirty="0" err="1"/>
              <a:t>y</a:t>
            </a:r>
            <a:r>
              <a:rPr lang="en-GB" sz="3600" dirty="0"/>
              <a:t> </a:t>
            </a:r>
            <a:r>
              <a:rPr lang="en-GB" sz="3600" dirty="0" err="1"/>
              <a:t>Cyfnod</a:t>
            </a:r>
            <a:r>
              <a:rPr lang="en-GB" sz="3600" dirty="0"/>
              <a:t> </a:t>
            </a:r>
            <a:r>
              <a:rPr lang="en-GB" sz="3600" dirty="0" err="1"/>
              <a:t>Sylfaen</a:t>
            </a:r>
            <a:r>
              <a:rPr lang="en-GB" sz="3600" dirty="0"/>
              <a:t>. </a:t>
            </a:r>
          </a:p>
          <a:p>
            <a:pPr marL="0" indent="0">
              <a:spcAft>
                <a:spcPts val="1800"/>
              </a:spcAft>
              <a:buNone/>
            </a:pP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295400" y="5562600"/>
            <a:ext cx="739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accent1"/>
                </a:solidFill>
              </a:rPr>
              <a:t>http://gov.wales/topics/educationandskills/earlyyearshome/foundation-phase/?skip</a:t>
            </a:r>
            <a:r>
              <a:rPr lang="en-US" dirty="0">
                <a:solidFill>
                  <a:schemeClr val="accent1"/>
                </a:solidFill>
              </a:rPr>
              <a:t>=1&amp;lang=cy</a:t>
            </a:r>
          </a:p>
        </p:txBody>
      </p:sp>
      <p:pic>
        <p:nvPicPr>
          <p:cNvPr id="9" name="Picture 8" descr="Screen shot 2016-02-06 at 11.16.40 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1752600"/>
            <a:ext cx="2371332" cy="1676400"/>
          </a:xfrm>
          <a:prstGeom prst="rect">
            <a:avLst/>
          </a:prstGeom>
        </p:spPr>
      </p:pic>
      <p:pic>
        <p:nvPicPr>
          <p:cNvPr id="10" name="Picture 9" descr="Screen shot 2016-02-06 at 11.16.20 AM.png"/>
          <p:cNvPicPr>
            <a:picLocks noChangeAspect="1"/>
          </p:cNvPicPr>
          <p:nvPr/>
        </p:nvPicPr>
        <p:blipFill>
          <a:blip r:embed="rId4"/>
          <a:srcRect l="2906" t="4553" r="2663"/>
          <a:stretch>
            <a:fillRect/>
          </a:stretch>
        </p:blipFill>
        <p:spPr>
          <a:xfrm>
            <a:off x="6248400" y="3581400"/>
            <a:ext cx="2716946" cy="1752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4196" y="57150"/>
            <a:ext cx="1581150" cy="158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030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28363" y="729519"/>
            <a:ext cx="5487988" cy="714375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+mn-lt"/>
              </a:rPr>
              <a:t>Defnyddio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Pypedau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67544" y="1844824"/>
            <a:ext cx="8229600" cy="46482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800" b="1" dirty="0" err="1">
                <a:latin typeface="Calibri"/>
                <a:cs typeface="Calibri"/>
              </a:rPr>
              <a:t>Darllen</a:t>
            </a:r>
            <a:r>
              <a:rPr lang="en-GB" sz="2800" b="1" dirty="0">
                <a:latin typeface="Calibri"/>
                <a:cs typeface="Calibri"/>
              </a:rPr>
              <a:t> </a:t>
            </a:r>
            <a:r>
              <a:rPr lang="en-GB" sz="2800" b="1" dirty="0" err="1">
                <a:latin typeface="Calibri"/>
                <a:cs typeface="Calibri"/>
              </a:rPr>
              <a:t>pellach</a:t>
            </a:r>
            <a:r>
              <a:rPr lang="en-GB" sz="2800" b="1" dirty="0">
                <a:latin typeface="Calibri"/>
                <a:cs typeface="Calibri"/>
              </a:rPr>
              <a:t>:</a:t>
            </a:r>
            <a:r>
              <a:rPr lang="en-GB" sz="2800" b="1" dirty="0">
                <a:latin typeface="Comic Sans MS" pitchFamily="66" charset="0"/>
              </a:rPr>
              <a:t> </a:t>
            </a:r>
            <a:r>
              <a:rPr lang="en-GB" sz="2000" dirty="0">
                <a:solidFill>
                  <a:srgbClr val="0F6FC6"/>
                </a:solidFill>
              </a:rPr>
              <a:t>https://</a:t>
            </a:r>
            <a:r>
              <a:rPr lang="en-GB" sz="2000" dirty="0" err="1">
                <a:solidFill>
                  <a:srgbClr val="0F6FC6"/>
                </a:solidFill>
              </a:rPr>
              <a:t>www.ncetm.org.uk</a:t>
            </a:r>
            <a:r>
              <a:rPr lang="en-GB" sz="2000" dirty="0">
                <a:solidFill>
                  <a:srgbClr val="0F6FC6"/>
                </a:solidFill>
              </a:rPr>
              <a:t>/resources/28712</a:t>
            </a:r>
            <a:endParaRPr lang="en-GB" sz="2100" b="1" dirty="0">
              <a:latin typeface="Calibri"/>
              <a:cs typeface="Calibri"/>
            </a:endParaRPr>
          </a:p>
          <a:p>
            <a:pPr marL="0" indent="0" algn="ctr">
              <a:buNone/>
            </a:pPr>
            <a:r>
              <a:rPr lang="en-GB" sz="2100" b="1" dirty="0" err="1">
                <a:latin typeface="Calibri"/>
                <a:cs typeface="Calibri"/>
              </a:rPr>
              <a:t>Trafodwch</a:t>
            </a:r>
            <a:r>
              <a:rPr lang="en-GB" sz="2100" b="1" dirty="0">
                <a:latin typeface="Calibri"/>
                <a:cs typeface="Calibri"/>
              </a:rPr>
              <a:t>: Beth </a:t>
            </a:r>
            <a:r>
              <a:rPr lang="en-GB" sz="2100" b="1" dirty="0" err="1">
                <a:latin typeface="Calibri"/>
                <a:cs typeface="Calibri"/>
              </a:rPr>
              <a:t>sy’n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gwneud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defnyddio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pyped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yn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ffordd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mor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effeithiol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i</a:t>
            </a:r>
            <a:r>
              <a:rPr lang="en-GB" sz="2100" b="1" dirty="0">
                <a:latin typeface="Calibri"/>
                <a:cs typeface="Calibri"/>
              </a:rPr>
              <a:t> </a:t>
            </a:r>
            <a:r>
              <a:rPr lang="en-GB" sz="2100" b="1" dirty="0" err="1">
                <a:latin typeface="Calibri"/>
                <a:cs typeface="Calibri"/>
              </a:rPr>
              <a:t>helpu</a:t>
            </a:r>
            <a:r>
              <a:rPr lang="en-GB" sz="2100" b="1" dirty="0">
                <a:latin typeface="Calibri"/>
                <a:cs typeface="Calibri"/>
              </a:rPr>
              <a:t> plant</a:t>
            </a:r>
            <a:r>
              <a:rPr lang="en-GB" sz="2100" b="1" dirty="0" smtClean="0">
                <a:latin typeface="Calibri"/>
                <a:cs typeface="Calibri"/>
              </a:rPr>
              <a:t>?</a:t>
            </a:r>
            <a:endParaRPr lang="en-GB" sz="2100" b="1" dirty="0">
              <a:latin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48400" y="838200"/>
            <a:ext cx="2743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F6FC6"/>
                </a:solidFill>
              </a:rPr>
              <a:t>https://</a:t>
            </a:r>
            <a:r>
              <a:rPr lang="en-US" dirty="0" err="1">
                <a:solidFill>
                  <a:srgbClr val="0F6FC6"/>
                </a:solidFill>
              </a:rPr>
              <a:t>www.youtube.com/watch?v</a:t>
            </a:r>
            <a:r>
              <a:rPr lang="en-US" dirty="0">
                <a:solidFill>
                  <a:srgbClr val="0F6FC6"/>
                </a:solidFill>
              </a:rPr>
              <a:t>=Gk7mkIAMc7s</a:t>
            </a:r>
          </a:p>
        </p:txBody>
      </p:sp>
    </p:spTree>
    <p:extLst>
      <p:ext uri="{BB962C8B-B14F-4D97-AF65-F5344CB8AC3E}">
        <p14:creationId xmlns:p14="http://schemas.microsoft.com/office/powerpoint/2010/main" val="73763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2" y="124164"/>
            <a:ext cx="7715200" cy="1459631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Faint </a:t>
            </a:r>
            <a:r>
              <a:rPr lang="en-GB" dirty="0" err="1">
                <a:latin typeface="Comic Sans MS" panose="030F0702030302020204" pitchFamily="66" charset="0"/>
              </a:rPr>
              <a:t>sydd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ym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mhob</a:t>
            </a:r>
            <a:r>
              <a:rPr lang="en-GB" dirty="0">
                <a:latin typeface="Comic Sans MS" panose="030F0702030302020204" pitchFamily="66" charset="0"/>
              </a:rPr>
              <a:t> set?</a:t>
            </a:r>
          </a:p>
        </p:txBody>
      </p:sp>
      <p:sp>
        <p:nvSpPr>
          <p:cNvPr id="5" name="Oval 4"/>
          <p:cNvSpPr/>
          <p:nvPr/>
        </p:nvSpPr>
        <p:spPr>
          <a:xfrm>
            <a:off x="1331640" y="234888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979712" y="216886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1951774" y="278092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511660" y="15567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497370" y="302308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2311814" y="150278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671854" y="2459205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2303120" y="339299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283283" y="139027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075371" y="136833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5283283" y="209072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6075371" y="209072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283283" y="285511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097727" y="2813117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283283" y="364358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097727" y="3620349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1511660" y="526929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1910965" y="463409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1910965" y="562933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1151620" y="474289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2472614" y="519032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4115615" y="561369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115615" y="48182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5068668" y="564480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5103263" y="478391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4577172" y="526210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6277747" y="596529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6637787" y="543511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7001107" y="490206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7524328" y="442908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7903406" y="384218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403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data:image/jpeg;base64,/9j/4AAQSkZJRgABAQAAAQABAAD/2wCEAAkGBhQQERIUExQUFRUUGBgXFhgXFxgWFhoeHBgXGRwWGhgcHyYeHRkkHRgWHy8gJCcpLCwsFx4xNTAqNSYsLCkBCQoKDgwOGg8PGi0kHyQvLywtLDUqLCwvLCwsLCwsLDQqLC4sLCwsKSwtLCwsLDQsLCksLCwsLCwsKSwpLCwsLP/AABEIAOAA4AMBIgACEQEDEQH/xAAbAAACAwEBAQAAAAAAAAAAAAAABQMEBgcCAf/EAEkQAAIBAgMEBgQLBQYFBQAAAAECEQADBBIhBQYxQQcTIlFhcTKBkaEUMzRScnOSsbLB0RYjNVPCFyRCVKLwFUNio+FjgpPS8f/EABoBAAIDAQEAAAAAAAAAAAAAAAACAQMEBQb/xAAtEQABBAEDAgQGAgMAAAAAAAABAAIDERIEITETQSJRYZEFFIGxwdEycSPh8P/aAAwDAQACEQMRAD8A7jRRRQhFFFFCEUUUUIRRRRQhFFFFCEUUUUIRRRRQhFFFFCEUUUUIRRRRQhFFFFCEUUUUISnera7YTCXr6AM1sAgNMGWUax51zjB9MGLvNltYVbjdyK7HzgGtz0jfw3FfRX8aVF0a7Jt2Nn2CgGa6guO3Ni2sE9wGgHhU9l1IDDHpjI9mRyoeyxeL6YcXabLcwqW2+a6up9hM10zdzaTYnC4e8wAa7bVyBMAkTAmkXSjsm3e2fedwM9kZ7bcwZEie5hpHl3Ux3F/h2C+ot/hFBS6h0MkDXxsxN0fZPaKKKhc1FFFFCEUUUUIRRRRQhFFFFCEUUUUIRXxmgE91fa8XvRbyP3VB4Qk37ZYb5zfZNH7Z4b5zfZNKNzthJcVrtwBoYqqnUaRJI58Y9VPNrbuWr1sgIqvHZZQAZ8Y4iuPFJrZYeqC30FH9ptrV7Z+0UvpnQkrJGojgYNL729mHRmVmMqSD2TxBiodyPko+m/4jSXZmxVxOMxBf0EdiR3ksYHloaeTUzmOLp1k/9WtWnijdkZLoDsnv7ZYb5x+yaP2yw3zj9k1ZxW7eHuJl6pF7ioCsPEEfnWCw+xi2K+Dk/wCMqSO4SSR6h76o1Oo1sBaPCcthsefdatPBpZg47it+3Hstp+2WG+cfsmpcLvVYuOqKxLMYHZPcT+VS2t3cOqZeqQjvIlj45jrNZh9kDDbRw6r6DNmWeI7Lgj/ffV75NZEWF+JBIBoHa1UyPTSBwbYIBI47LRbc3qw+CKC++TOCV7JMxE8B4ilf9p+z/wCf/of9Ky/TPhjdu4FF9JyyjzZrYH31rti9HmDw1oIbFu60Qz3EDsx5nWco8BXX2TdHTMgZJJlbr2Fdj/Sz++e/uDxOBxFq1dl3UBRlYTDKeJHcDWP3L6T7mAt9S9vrbQkp2srJJkgGCCsyY5Sdam6VNy7WCe3dsDLbukqU5KwE9nwInTlHjA1XRx0f4cYW3iL9tbty8M4DjMqKfRAU6SRBJPfHnO1Lpj5OLR2QXNceO9/hYzfXpMubQTqkTqrMgsM2ZnjUSYAAB1gcwNa63uL/AA3BfUW/wisl0l7gYcYZ8TYtrae12mCDKjrIB7I0DCZkdxHlrdxf4dgvqLf4RUFYdZJC/TM6IoWbHrSe0UUVC46KKK45sLDY7H4q+lvE3Ldq27Z3LMYljCgTq2nfoB5TbHHmCSapUSzGMgAWSux0Vzzbm5ONt2mfD429cZRJRtC0fNIPHwPHvqboj2ldv2MQ113ci6AMxJgdWhgTw1qTGMcgbStmcX4ObS3tFItq4i51wRCdQIAqyNnXo+OM+WntrkjWOc9zWRk4mu35XRMIABc4C00orKX8beRirMQR40zwmCvOoLXSs8BxPrqqL4l1XFjIzY542Tv02Ayc4JxRWZ2i9+yQC5IJEEeY99Sb73CthSCQc44GOTVZ894JHFhBZyCqnxYUbu1oq8XvRbyP3VkthbtNdti5du3AGEqqtBjkST391Vt49hvhl6xLtxkmDLGVnhqOI5VW/WzCHqmLb+969lXQtR7r7yLh81u5ORjII1yngZHcYFN9rb52hbIsku5EAwQB4mfupBu5u2cUWZiVRTBI4k8YH6+NNdrbjqtstZZiyicrQZ8iAINczTv13y3+MDHt516JjVpjuR8kH03/ABGkOC24MLjL5YEo7sGjiIYwfefbT7cj5IPpv+I1mV2O2Kxl5FMAOxZuMDMeXMmrpzIIdOYv5dvZb9CGHqCTivytTid8cOqkq+c8lAMnzkaViLG1mXEC/oWzFiORmZHsMVpsVuCuT93cbP8A9UZT7BI99ZK1gna4LQHbLZY8Zgz5a1k+ISazJnUFeVef7XQ0TNNi7A3535fpdAtb4YYrmL5T80qc3loNfVWcTbHwraFhwIUNlUHjGVzJ8TNMrW4CZe1cfN3gDL7DrHrpNgdmNhsfZttr25BHAgq8H/fdWuZ+sLoxM0BuQ4877rPEzTAPMRJNHn+uyXdNV827mCdTDLnYHuIa2QfaK0GxuljBXrQa7c6m5HbRlYieeUgGR3c/Cs704KS2DAEki4ABxOqaVJsXoTQ2gcTeuC4wkrbyhV8CSDmI9Q++vSKwM0x0cZnJB3queVmukrfhdoXLaWQeptSQSILsYGaOQAECddTWl6Pekyxbw6YfFMbZtDKjwSrLyBgEgjh3aDWsVvvuU+zLqqWz27km28QdIlWHJhI858wHu4/RZ8NtC/fdrdtpyKgGdgDGYkyAJGmhnw5my3zR6P5RoJ8HY97/AO5TTpF6SrF7DthsKxudZAuPBVQsglVkAkmInhE1utxf4dgvqLf4RXLd+ui84G119l2uWgQHDAZ1kwGkQCskDgCJHHl1LcX+G4L6i3+EVBXK1jYG6ZnQNizfndd09oooqFxkVzvov2vbF3G4ckC415riz/iHokDvIyzH/V510Sub4jobV7jXBi3UsxYRbXSTOhzTp31dGW0Q48rNM1+TXMF1a3+0to28Pae7dYKiCST9w7yeAHOsN0PXs9rGNEZsQWjulFMe+vGL6I3vR1mPv3I4Z1zR5SxitJuZugNm27iC4bnWPnkqFjshYgHwqSWNYQDZKAJHSBxFAX3U+IvBMWpbhlie6R/v206pRtPYRvPmFzLoBGQN75qEbv3Yy/CWjuyafirixCeJ7/BYJJG4XUd03tb4qIFcFVNt4gNeka5QAfGP9xWls3g6hlMg8KQfso38/wD7Y/WpLW7t1PRxLDyQD+qs+lj1UUr3uYPFvyFbKYXsa0O49Cve818ZUXnmB8hw/Oq2/fydfrB+Fqk/ZZiZN8nUE9gSde+avbd2MMVbCFykMGkAHkRGvnVjoJ5WS5Nouqt/JUSFga1rTdWvG7m1UvWUAIzKoVl5ggRMdxpfvptVFsm0CC7kaDkAQZPdwiqo6PB/mLn2E/Sj+zwf5i59i3+lQ9usfB0sRdVd/ilRta9bj7UQI1liA2Yss6ZgY0HiCPfWg2ttRMPbLMRMdkc2PIAVnP7Ox/mLn2Lf6V9PR6P8xc+wn6UQt1kUPSxFjYG/xSDVphuR8lH07n4jS7YO0kt4zEo5A6xzlJ4SGbSfGfdWh2LsoYa0LYYvBYyQAdTPAaUkxm4guXHfr3Gdi0ZUIEmY1FO+CdrIumAS3nf0patO+IB7ZDQI/K02IxC21LOQqjUk8K51hdrqMd15EIXY+IBBE+cGadt0fzAOJukDhKoa8/2eD/MXPsJ+lU6uLVzuaWtAxN83utWmfpog4FxNiuOy1tu6GAYEEHUEGR5zWQxu0VvbSw+QghDlkcCYcmPAcPbUg6P9I+E3Y7sqR7Kn2buQLN23c652yGYKoAdCOIE86vlGplwBaAAQTvfH0VUfy8WRyJNEDbzWV6YsV1V/Z9yJ6tmeO/K9sx7q6LsratrFWlu2XDowkEcvAjkRzBpLvhuLb2mbRuXLidWGAyZNc0ccynupBa6FbCzlxWLWeMG2J84TWuqpL4JIGMcSHNvtY3P9pN0z7wWrhs4e2wZrbM9wjXKSICT38SRy0rYdGW37WIwNm2rDrLCBHSe0MugaO4iDPmOVJP7DsN/mMT/2v/pXq30JYdTK4nFAjmDbB9oShaJJdI7TthBO291/tNOlPb9qxgrtksDdvjIic4JEuRyAE698U23F/h2C+ot/hFZV+hHDsZOJxJJ4km2T7SlbvY+zFw1i1ZUlltIqAtEkARJjSahY5nwiERxkk3Z2rsrlFFFCwooNFfCwmJ14/wDmhCgwGNF5M4DLqyw0Agq7IZgkcVNWKrYOwtpSA0gu7akcXdnI9rEVZqTzsoF1uiiiioUqu+ORbi2yYZuGhg6ExmiJgExMwDVil2Iwlx79tjkNpNQskNmIILnSDAMAaRJOpiGNSaSgne0UUUVCZFVtoY0WbbOQSF4wVX1y7Ae+prl9Vy5mAzGFkxJgmB3mAfZVN3XE2ZR4VuZVW010KsCPGpASk9hyrli7nVWEgMAdRB1E6jkfCvdQYa2tq2qA6W1VZJkwAAMx74qegqQiiiioUoqoNpob/UiSwQuTHZEFRln53bUx3Ed4n3exqq6WzJZ8xAA5LEse4CVHrFVrOx7S3uvWQxDzDkqc5QlomP8ACOH6QwA7pCT2TGivgNfaVOiiiihCq7S2ithM7cJUcVGrEAasQBx5mrFt5AMRIBgxp4aEj2GqIxYxAdbbssMRmyAgwSpjMCDqGHq7uNnB2FtIltToihVkyYUAUxFD1Sg2fRT0UUUqZFFFFCEUix+77XLrsCgDHNmIPWD90bfVg/MPpHzYRrIe0VIcRwlc0O5WXxG50wAVywAU1RT+7VC0gHtdnjHAnWtOqwAO7v1NfaKlzi7lQ1gbwilu28K1xbWXOct1GYI2QlQYPMSNZieVMqKgGjaYixSzlnCYzMAX7PaAJYH4sMLbEDU9YWBYd1uOdXdhWrq5usFwLCQLjh2zQc7AgnsnswO8NAAIptRTF9pBGAbsoooopFYqO1NndabJhT1VxXhhIOjKY7jDSPEClVndIKEBKEDq84y6OUuM8nv9KNfGtHRTh5AoJDG0myssd0G7RzgnPmkse2MztlcRxBaQe1qOAmK0WAwotWraDgiheJbgI4nU1PRUOeXcobG1vCKKKKVOlO2dhfCGDSoItuglZ9JrTa/9MIykcw5qhd3auENla0vWLdVlAbIgfqz2P/jkzElydOB0tFOHkKsxNJsqps3ACyrDSWuXHJAic9xmE95AIHqq3RRSk2nAoUEUUUVClZ1N1iofIyK2rIQuiuL73VJHMdoKRzE99e8Jux1V9HBzKoXLJIZctvJGg7QOrHUas2hp/RT9Ryq6TUUUUUitRRRRQhFFFFCEUUUUIRRRRQhFFFFCEUUUUIRRRRQhFFFFCEUUUUIRWL382hctPbyOyypmCRzraVlt4EU4/Bh+E8+/XL/qirYdnWs+pBLKHmPukdjAbSdM4zwdQC4Vj6ifviq2x9q4j4Zh7dx7g/eQykkf4W0I9ldOrGbwIo2rgiIzE9r2OAT7/ZVzZcrBHZZ36fp4uDjyFpdo3iuWDFQot0iQT7YqbHAZ7c8J/Or1ZroLZVkpM2JcGCSDXuy11+BP5VLtUCV79auYYDIsdwqb2Shu9Wlt27cU6kimOCYm2hOpKqT7BXjaAGQz4RXrAfFW/or9wqDuEzRRpT0UUUqsRRRRQhFFFFCEUUUUISneHb3wRFYrmzGOMRpNIR0jj+Sftf8Airm/OH6xcOkxnuhZ7p0n30/wOz0soEtqFUd3PxJ5nxrOeo55ANBdJh08cDXPZk433I2WVTpGBKgWj2mVfS72Anh40+3k20cJZ60Lm7QETHGay++2yEtXsPdQBesuKGA0Eh0OaO/jPqpt0hpODjvuIPbIpWueA4OO4WX4r02acS6cVYPruEmHSkT/AMn3mvn9qn/oj7VbLY+xreFtrbtqBA1PNjzYnmaxvSZsS2ipfQBWZsjxpmkEhvMRx8fCh4ka27Xm52ayKHqdSyORQR/amf5I+0aD0pn+T/qNNOj3Ylu3hkvQDcuycx1IEkBR3cJPiat767Dt38NdcgC5bUurc+yJKk9xAiKAJMcrUtZrDB1epvV1Q+6tbrbfONsm6VyQ7LEzwjX30m2hv4bV24nVg5GYTJ5EivXRh8jb61/6arbF2Sl/H4lrgDC2xIU8CS7QSOcQfbW3T0W5P8lqbJI+KOjuf0vh6Rj/ACh7TSPeHeH4WUbLlKaCD4zPnXT8ThEuIUdQynSCNK5hZ2Gpx/wck5OsInnlALRPfAitULmGzVUk1LJQA0usFWrG/mJVMvYaNM7KZ9cECfVVLYuLa7j8O7sWZrskn6De7wrqdjCoihFUBQIgDT2ViNp7KSxtTCG2Aq3GzZRwBCuDA5A6aedQ2RpsAVsmfDI0tLnXuFq9q8VqK3tBwI0PnU+0EzMg79KupbCiAIFZr2W2iXGkjuXCxk6mpbGMZNBqO41LtKwFII0mau4OwFUd5Ek1JIpKGnJK7+JL8fZTTAfFW/or9wqLaNgFc3MVLgPirf0V+4UpOydoIduvWJxS2lLuwVRxJMASY+81R/abC/z7X2hVPfv5Bf8AJfxrSHdXo8smylzEAu1wBgslVUESBoQS0cadrW425bY44+nm8nmlqv2mw38+19oUftNhv59r7QrBb87jphrfX2JCAgOhJaJ0DAnWJgQe8VDuLuWmLDXb09WpyqoMFiIJJPEKJA04+rV+mzHK1o+Xh6fUyNLof7TYX+fa+0KtYLaVq9PVOr5dDlMxOutZLeHo4sG0zYdTbuKCQMzMrRrlOYmCeRFV+iT4rE/WL+AUha3HIFUuijMRewnZbK/tezbYq1xVYcQTrwmo/wDj9j+antrIbb2ScVtJrYMCAWPcAiz6+A9dPm3FwuTLlYH52ds3n3e6sQfI4mgNle6DTxtYXuNkA7AbJZvxtNLlq2bThirz2TqNND7a94DpFt5B1yOHHHIAVPjqRHlWR2lsh7OINj0mzAKeGbNGU+HEe+t1gNw8OiAXAbjxq2ZgJ8ACNKzsdK95LdvNdGaPSQwMbJbu4rmisjtveFsZfsmMqK6BF4nV1knxMD2Vq+kb5Efpr+dZrePdwYS/ZKEm27plniCHWVJ58QQa0vSKP7mfpr+dNHlT8uVyfjpjOkb0f44mkp2N0moLYXEI+dRGZACGjmQSIPurPb3b2nHMoVSlpJKg+kTwzGNOGgHia1+xejmwlsdeDcuES3aYKp7gFI4d5rMb77orgyty0T1bnLBMlTExPMEA+yiQS4b8Lxmqbrfl/wDIRXfz+ql3R36+CJ1V1Wa2CSpWMyzqRBiRMn1+yferpAGItNZsKyq+js0AkfNABPHmak3L3Ht37Qv35KtORASogGMzEa8QYH61Y3u3CtJZe9hwVNsZmSSwKjiROoIGvHlQBL0/RS1mt+V2Ixr61/31TDow+Rt9a/8ATSNtuNhMdecDMC7hl4SMx4HvFPOjD5G31r/00ps7B+F4++pJCIzM5HH0iAo8Trr4Gulo6w8XFLeMjBFhzt9k2xPSNaCHq7bl+QaAo8yCfdWJTaLi910/vM2efGZ4d3KO6uh4ncTDMkKrI3JgzE+sEwawNvY7nE/B9M+fJPLTi3lGtbITHRxS6kTW3L6V5rZWOka1kl7dwPzAgifAkjT1UgsbZbF7Sw1xhA6yFXjAyvpPM8ya1djcTCqmVlZjzYswPmADA9lZn/gfwTaeFQHMrPmQnjGVxB8Qfyqtpj3x5pXPE9tz4sLcbTMFTXq3tQRqDPhXnaSyUA51Nb2coGup76zbVutu+RpL8Vic5ngBwFWMLtHKIYHTgRUOMw2Q6cDwqzhNnggFtZ5VJqkoyyUOLx2fQaD76vYD4q39FfuFVMbggozLw5ireA+Kt/RX7hSmq2TtvLdJ9/PkF/yX8a1V3S3wsXrFtXuLbuooVlYhZgRmUnQg8fCrW/fyC/5L+Na5/uzuDcxidYzC1bPokjMzRpIEjSec1cxrSzxea6kMcboCZDW/4T/pD3stPZOHsutwuQXKmVUKQ0SNCSQOHjVfo53qtWUbD3mCdosjMYUzEqTwBkTrxmkm9G5FzAqHzC5aJjMBlKk8Aw10PfPsqnu3uxcxzlUhVWM7ngJ4COZOulXBrOnV7La2KE6estub9V03eLfKxh7TFbiPcIIRVYMZjQmOC89aR9EnxWJ+sX8ApXtnoxuWbZe1cF3KJZcuVoHHLqZPhTTok+KxP1i/gFVENEZxKyuZE3Tu6ZvcWpdobXGF2ozt6JUK0cQCqa+oge+tS28GHCZ+ut5fpAn2cZ8Kwu92Fa7jyiCWbKAP/YtXl6NmySby5+7KcvlmmfXFchr5A5waL3WuWDTOjidK/E4j1sJHtfbnW4vr1EBWUoD3JET5x766JgN5cPeQMLqLpqrMFYeBB++uWY7BPZuNbcQynX9R4Ea1pdmdHz3UD3HFssJC5cxHnqIPhVML5A40L81s12n0xiYXOoDYHmwvm9230xF6wls5lt3EJbkSXUaeAHPxp50iNGDkcRcQj31jtqbAuYS/aV4IZ0ysOBh1nyI7q2HSN8iP01/OrmFxDy7lcH462NmkaIjYxdurmxt78PiLasbiI8dpGYKQefHiPEVkekPee3fCWbTBwrZnYejMEBQefEknyqtsHo7uYi2LlxxaVhKjLmYjkTqAAaWby7qXMCVzEOjaK4Ea/NI5HnQ98hZuF47U6jVv03iZQPJ/12Wv3D3rtCwti6623tyFLEBWBJIgnSRMRVrfPe2ymHuW7brcuXFKQpDBQdCxI0GkwKxO7O6FzHSQQltTBciZPzVHM8OfOru8PR9cwts3EcXUXVuzlZR86JMjv7qA+Tp8IZqdWdLszaqv0/pafow+Rt9a/wDTVHZ23Fw2PxHWaJcZgT80h2gnw1Puq90YfI2+tf8AprNbQ2c+Ix123bEsXfjoAMxkk9wrpaMAso+S3BzmwRFvO32XQ8VvFh7aZzdQjllYMT4ADU1ze1twjGfCSv8AjLFfAgrHnlPtp7d6N2CSt5S/cVhT4TJPurI3MMyuUKkODlK85mI9ta4WM3o2o1MktjIV+11mxvDh3TOL1uPFgpHmDqDWPxe21xW08IU9BHyg9/Zck+XD2V7wnRw7IDcuhGP+ELmjwJke6lmC2Q+F2jhrdyJ6yQRwYZX1FI1sYujeyufJMccm0LC6FtF8rIe7WrNvFKRMj16VU2rxWvNrZZIkmPCJrNtS22cjS8bQxAcgDgKuYTFqVAJAI01pdiMOUMH1GpMNgS4mYFSQKSguyVnH4sRlBmeNT4D4q39FfuFL8TgimvEUwwHxVv6K/cKU8J2k5bpPv38gv+S/jWve5WPS7grGQjsIqMO5lEEH7/I1437+QX/JfxrXLd3sDi7jE4QXQRozI2QeRYkD1VcxmTOe66sMIlgNmqP4XS+kPHpbwVxWIzXYVBzJkGfUBM+XfSfopx6dXetSBcz545lSqiR5Ee8ViNvYPE27n96FzOeBc5pHg0keoVW2bh7ty4osBzc4rkkMPGRw86uEQwq1rbpW9Aty53vsu743GJZttcuEKqCST/vj4Viuip5TFkCAboIHdK8Kye8GzceqBsV1zIObPnUHxgkA+JrVdEvxWJ+sX8AqosDYybtZXQCOBxDrsjhWMTi1tbXDPABAWTwBNtQD+XrrbVzDfj5Y/kv4Vr6mzNodVoL/AFcejngx3ZZzR4VyGzFrnCr3W2XRNliieXhvhA3/AAvu+WPR8ZKwwthFaOBKkkj3x6q6RhsStxFdCCrCQRXFiIp1sbAY1kJw/WhDzDZFPlJE+YqqGch5NXa16zQMMLBmBjtZ4K0m/wBjEnDW5Bfrkc94GYDXzJ91T9I/yI/TX86wt2zcS+guhg/WW5zTm9NdZPHzrd9I3yI/TX86uY8vDyV5/wCOQCDSBgN+F26d7HxyX7Nt7ZGUqOHLTVT4jhWZ6Tscgwy2iRndwwHMBZlvLl66xm7+AxrhmwvWheZVsik+ZIBNUNrYa9buEYgOLh1Jckk+ObWR5GofMSzheRn+IvfpqwIsVfb6LpHRtjkbCC2CM9tmzDn2iSG8tY9VO948clnDXmciMjKB84kEBR4muPbGwt+5c/uwuZxrKEqQPFpEDzNW94MDjEynFdaRwVmbOvkCCQDQ2YhnCIviL26asDsKvstz0X/Im+tf7lqtsLGLb2niAxANwuqk9+eY9ce6rPRh8jb61/6ayW3kJxd4AEk3GAA1JOY8B310tG3Jlei2h5ZBE4en2XWya5jjtqWztLrhrbF1DI4EKFUt7QTX3FbN2h1XbF4241XPm08VBmKz1a4YgL3tGp1BdQxrvuu2o4IBBBB1BGoPjWR3hxittLAIpBZHbN4ZlMDz0n1is/s3Z2PNqbPXC2dQA+QHxUEj3VV2FbZcfhw4IYXe0GmZyvxnnVbYQ2zaudqS/EY1ZC6VtFoZD3frV9WkSKX7V4rUFi3cjszHnFZ6sLZlTirG1HHZHPjVjAuCgjloaUupBMzPjXvDoxPYn1aVNbJQ/wAVpnj3AQzz0FfcB8Vb+iv3Cld9GB7U+vWmmA+Kt/RX7hSkUE7TZSffv5Bf8l/GtS7m2ETBYfJEFAxjmx1YnxmfZXzfTDtcwV5UVnYhYVRLHtrwArBbvbR2lglKJhbz2+OR7TwCeJUjUeXCrGjJlX3XRjZnDQIBvz9FtekGwjYC8XiVysh5hswAjzkj1mk/RRYTqb76Zy4U94UKCB5SW/2Kz28OL2jjYFzDXlRTIRbTAT3knUmq2w7W0MHcz2sPf10ZTaYqw7iPzGtWBv8AjxsLS2IDTmPMWTfK7DiLKurK4BVgQwPAg8ZrD9FIATFgajrRB7xl0PspbtjeDaeItm38Eu21YQ2S0+YjmJPAHw9tOOjDZ12zbxHW23tlnUgOpUkBAJANJjiw7rP0+nC6yLNbWvV20rbYAaNBIB+cLYI/M+qtpXO97cFiPhjPatXmjKVdFJEhV4HvkVZXejaOSPgjlo9Lqm9sTE1zWPwLgQefJaptP1mRua4fxAokCkv32sIMbpoGCF45EmCfPLBrpFq2FUBQAAAABwAHAVyPEbNxdxmd8PiGZjJJtnWn2zNvbQsoEOFu3ANFLW2kDukHUVXE/F7iWnf0WnWafqQxtbI0lorkJnv/AGV/uraZ+uQDvy5gT6pj21L0j/Ij9NfzrL4xMbir9t7ti9o6R+7IRRnUn7tTWv37wVy9hCtpGuNnU5VieeupAqwEuDzS43xaLHSCMEONO4357JxsuwiWbS24yBFyx3QNfXx9dZnpOsocKrGMy3AEPPUGR5QJ9QpLsPaO1MKgtjCXLiD0Q+WV8AQ/DwNL9u2NpYxg13DXYX0VUIFH+vU+JqXvtlUfZef1E5k05YI3WRVVwth0b2UGCDLGZnfOecgwB9mPbTreCwj4a+LkZerYmeUAkHzBAPqrnGwLe0sET1eFulW9JGCFT4+nIPiKt7exu1MWnVnCXEQ8VTL2vMl+HhQ19Mqj7IinLNMGGN1gVVcp70X/ACJvrX+5ag3ftKdp4ktErnK+eeCR4wffV/o92fcsYQrdRrbG47ZWiYOWDoT3VnNo7LxqYu5ds2LujsVcNaggk8i/Ag8CK26UeCia2VrWubFF4eOR9F0quZY/C2/+KZIHVm6kjlrlJHlmJHrpte25tRkyjBFW+cDbJ8wDcifbWZbd3GkknC3iSZJz2pnjM9ZxrRC0NuyPdPqXF9BrTsb4XXBWS3jtKNo7PYRmZmzeQUwT7WqrhNtbURApwbORoGZrc+uLmvuqjs7Z2Ou46xev2LgCvLMTbyqMrAABXJjXkOdVtZjZJHurXyZgANPI7cLbbRHaSeH/AJq+BS/aoPZhWbjwE1Fax9xRHVufNTVVWFfdEqbaqjsnnVnBKAix3UpvXXcyUufYNSYfFXE0Fu4R3FTU1slDvFdJjjlBQz6q+4D4q39FfuFLMRirj8bdwDuCGmmCUi2gOhCrI9QqDwnBsqaiKKKVOosRiUtgF2CgmBJiT3DvPhUsUm29sl7zI1sgMqXEEu6ZS+Qi4Co1K5PRPGeIpwopiBQSgmyF9iiiilTIoiiihCrWtoW2c21dC4mVBGYQQDpx0JA9YqzFVMPhCLty4xBLQqAckAn2lixPkvdVupNdlAvuiKKKKhSiocTiktLmdgo4STHq86mpdtvAteRAkSrhj22tn0WHZuKCyHtDUDUSOBqRV7pXEgbK/bcMAQQQRII1BB4EHur1VXZlnq7NtCVJtqqNl0EqoBgcvKrVBUjhFFFFQpRUC462bhth1LgSVkZhw5ese0d9T0ot7HIxPWTFsFnC5pl2UKWjKMojNpJkmdObADulcSKpN6KKKVMiiiihCibFIHyFlzkFssjNAMFo4xJGtfMLjEujNbZXExKkEd/3EHyIqntPZZvMDIA6q9bPf+8yAEeWU+6vuyME6dY1zIGcrohJUBUVeJA1ME8OEDlTUKtJbsqrZMaKKKVOiiiihCz9y1fN19LjILhYN2AQvU3hlQEwCD1cNpObXg0sNii8Lf7/AOMzGSIynhGWOURx1nNyimFFMXWKSBlG7RRRRSp0VlVt4ybYm4FDNLEBmY5kIZkDjKsZxlkjQnSVjVUUzXUkczLus1ibWMynVoVwmkFmQC4RdEEGWLWgRIPYOkHWzgbGJFxWdnYZ8reiFKdQpzZBwPWg8yRJHCnlFTn6JRH6lFFFFIrUs28Lptr1M+mM+XVssN6OoM5snAzE0j2hdxFm27O7DRiGU2rbs4w9nKxBOozrdldTOXQrWvr4yAxIBjUfrTtfXZVPjy7rJ4jZeJyXsvWjretJCsq/8tCpHMMWUj1mdIjVWPRXjwHpelw5+Ne6KHOyTNYGoooopE6T7Vs3zdBtlwqqhABUAt1ozAzqRkn/APYqnYwuKAUjMMvVQsoEM3LguZgOMIUPqEazWkopw+hVKsx2bspPu4l8K3Xsxbs6MsQ0dog5jKkxwgCNONOKKKUmzaZoxFIoooqEyyr4XFL2Ua6B1t8lj+8Mm4GtEDMJt5CdOE6EUz2bZvrdm4WKsL2YEqQCL37qAOH7sn2Cdab0U5ffZVCMA3ZRRRRSK1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3338519"/>
            <a:ext cx="2673660" cy="26736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32012" y="764704"/>
            <a:ext cx="70284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Gwnewch</a:t>
            </a:r>
            <a:r>
              <a:rPr lang="en-GB" sz="4000" dirty="0"/>
              <a:t> </a:t>
            </a:r>
            <a:r>
              <a:rPr lang="en-GB" sz="4000" dirty="0" err="1"/>
              <a:t>restr</a:t>
            </a:r>
            <a:r>
              <a:rPr lang="en-GB" sz="4000" dirty="0"/>
              <a:t> </a:t>
            </a:r>
            <a:r>
              <a:rPr lang="en-GB" sz="4000" dirty="0" err="1"/>
              <a:t>o</a:t>
            </a:r>
            <a:r>
              <a:rPr lang="en-GB" sz="4000" dirty="0"/>
              <a:t> </a:t>
            </a:r>
            <a:r>
              <a:rPr lang="en-GB" sz="4000" dirty="0" err="1"/>
              <a:t>fanteision</a:t>
            </a:r>
            <a:r>
              <a:rPr lang="en-GB" sz="4000" dirty="0"/>
              <a:t> ac </a:t>
            </a:r>
            <a:r>
              <a:rPr lang="en-GB" sz="4000" dirty="0" err="1"/>
              <a:t>anfanteision</a:t>
            </a:r>
            <a:r>
              <a:rPr lang="en-GB" sz="4000" dirty="0"/>
              <a:t> </a:t>
            </a:r>
            <a:r>
              <a:rPr lang="en-GB" sz="4000" dirty="0" err="1"/>
              <a:t>sydd</a:t>
            </a:r>
            <a:r>
              <a:rPr lang="en-GB" sz="4000" dirty="0"/>
              <a:t> </a:t>
            </a:r>
            <a:r>
              <a:rPr lang="en-GB" sz="4000" dirty="0" err="1"/>
              <a:t>o</a:t>
            </a:r>
            <a:r>
              <a:rPr lang="en-GB" sz="4000" dirty="0"/>
              <a:t> </a:t>
            </a:r>
            <a:r>
              <a:rPr lang="en-GB" sz="4000" dirty="0" err="1"/>
              <a:t>ddefnyddio</a:t>
            </a:r>
            <a:r>
              <a:rPr lang="en-GB" sz="4000" dirty="0"/>
              <a:t> </a:t>
            </a:r>
            <a:r>
              <a:rPr lang="en-GB" sz="4000" dirty="0" err="1"/>
              <a:t>Numicon</a:t>
            </a:r>
            <a:r>
              <a:rPr lang="en-GB" sz="4000" dirty="0"/>
              <a:t>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adnodd</a:t>
            </a:r>
            <a:r>
              <a:rPr lang="en-GB" sz="4000" dirty="0"/>
              <a:t> </a:t>
            </a:r>
            <a:r>
              <a:rPr lang="en-GB" sz="4000" dirty="0" err="1"/>
              <a:t>sy’n</a:t>
            </a:r>
            <a:r>
              <a:rPr lang="en-GB" sz="4000" dirty="0"/>
              <a:t> </a:t>
            </a:r>
            <a:r>
              <a:rPr lang="en-GB" sz="4000" dirty="0" err="1"/>
              <a:t>cynrychioli</a:t>
            </a:r>
            <a:r>
              <a:rPr lang="en-GB" sz="4000" dirty="0"/>
              <a:t> </a:t>
            </a:r>
            <a:r>
              <a:rPr lang="en-GB" sz="4000" dirty="0" err="1"/>
              <a:t>rhif</a:t>
            </a:r>
            <a:endParaRPr lang="en-GB" sz="4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3501008"/>
            <a:ext cx="1788790" cy="1788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724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 txBox="1">
            <a:spLocks/>
          </p:cNvSpPr>
          <p:nvPr/>
        </p:nvSpPr>
        <p:spPr>
          <a:xfrm>
            <a:off x="1115616" y="1412776"/>
            <a:ext cx="8229600" cy="4525963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en-GB" sz="4400" dirty="0">
              <a:latin typeface="Comic Sans MS" pitchFamily="66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828800" y="457200"/>
            <a:ext cx="7315200" cy="990600"/>
          </a:xfrm>
        </p:spPr>
        <p:txBody>
          <a:bodyPr>
            <a:normAutofit/>
          </a:bodyPr>
          <a:lstStyle/>
          <a:p>
            <a:r>
              <a:rPr lang="en-GB" dirty="0" err="1"/>
              <a:t>Adnoddau</a:t>
            </a:r>
            <a:r>
              <a:rPr lang="en-GB" dirty="0"/>
              <a:t> …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3048000"/>
            <a:ext cx="2714625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447800" y="1828800"/>
            <a:ext cx="70866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 err="1">
                <a:latin typeface="Calibri"/>
                <a:cs typeface="Calibri"/>
              </a:rPr>
              <a:t>Ffrâm</a:t>
            </a:r>
            <a:r>
              <a:rPr lang="en-GB" sz="3200" b="1" dirty="0">
                <a:latin typeface="Calibri"/>
                <a:cs typeface="Calibri"/>
              </a:rPr>
              <a:t> deg / Ten frame  </a:t>
            </a:r>
          </a:p>
          <a:p>
            <a:r>
              <a:rPr lang="en-GB" sz="3200" dirty="0"/>
              <a:t>(</a:t>
            </a:r>
            <a:r>
              <a:rPr lang="en-GB" sz="3200" dirty="0" err="1"/>
              <a:t>gweler</a:t>
            </a:r>
            <a:r>
              <a:rPr lang="en-GB" sz="3200" dirty="0"/>
              <a:t>: </a:t>
            </a:r>
            <a:r>
              <a:rPr lang="en-GB" sz="3200" dirty="0">
                <a:hlinkClick r:id="rId3"/>
              </a:rPr>
              <a:t>http://nrich.maths.org/10742</a:t>
            </a:r>
            <a:r>
              <a:rPr lang="en-GB" sz="3200" dirty="0"/>
              <a:t>)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47800" y="4267200"/>
            <a:ext cx="70720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libri"/>
                <a:cs typeface="Calibri"/>
              </a:rPr>
              <a:t>‘</a:t>
            </a:r>
            <a:r>
              <a:rPr lang="en-GB" sz="3200" b="1" dirty="0" err="1">
                <a:latin typeface="Calibri"/>
                <a:cs typeface="Calibri"/>
              </a:rPr>
              <a:t>Fflic</a:t>
            </a:r>
            <a:r>
              <a:rPr lang="en-GB" sz="3200" b="1" dirty="0">
                <a:latin typeface="Calibri"/>
                <a:cs typeface="Calibri"/>
              </a:rPr>
              <a:t> </a:t>
            </a:r>
            <a:r>
              <a:rPr lang="en-GB" sz="3200" b="1" dirty="0" err="1">
                <a:latin typeface="Calibri"/>
                <a:cs typeface="Calibri"/>
              </a:rPr>
              <a:t>fflac</a:t>
            </a:r>
            <a:r>
              <a:rPr lang="en-GB" sz="3200" b="1" dirty="0">
                <a:latin typeface="Calibri"/>
                <a:cs typeface="Calibri"/>
              </a:rPr>
              <a:t>’ </a:t>
            </a:r>
            <a:r>
              <a:rPr lang="en-GB" sz="3200" b="1" dirty="0" err="1">
                <a:latin typeface="Calibri"/>
                <a:cs typeface="Calibri"/>
              </a:rPr>
              <a:t>neu</a:t>
            </a:r>
            <a:r>
              <a:rPr lang="en-GB" sz="3200" b="1" dirty="0">
                <a:latin typeface="Calibri"/>
                <a:cs typeface="Calibri"/>
              </a:rPr>
              <a:t> ‘</a:t>
            </a:r>
            <a:r>
              <a:rPr lang="en-GB" sz="3200" b="1" dirty="0" err="1">
                <a:latin typeface="Calibri"/>
                <a:cs typeface="Calibri"/>
              </a:rPr>
              <a:t>fflip</a:t>
            </a:r>
            <a:r>
              <a:rPr lang="en-GB" sz="3200" b="1" dirty="0">
                <a:latin typeface="Calibri"/>
                <a:cs typeface="Calibri"/>
              </a:rPr>
              <a:t> </a:t>
            </a:r>
            <a:r>
              <a:rPr lang="en-GB" sz="3200" b="1" dirty="0" err="1">
                <a:latin typeface="Calibri"/>
                <a:cs typeface="Calibri"/>
              </a:rPr>
              <a:t>fflap</a:t>
            </a:r>
            <a:r>
              <a:rPr lang="en-GB" sz="3200" b="1" dirty="0">
                <a:latin typeface="Calibri"/>
                <a:cs typeface="Calibri"/>
              </a:rPr>
              <a:t>’!</a:t>
            </a:r>
          </a:p>
          <a:p>
            <a:r>
              <a:rPr lang="en-GB" sz="3200" dirty="0"/>
              <a:t>(</a:t>
            </a:r>
            <a:r>
              <a:rPr lang="en-GB" sz="3200" dirty="0" err="1"/>
              <a:t>gweler</a:t>
            </a:r>
            <a:r>
              <a:rPr lang="en-GB" sz="3200" dirty="0"/>
              <a:t>: </a:t>
            </a:r>
            <a:r>
              <a:rPr lang="en-GB" sz="3200" dirty="0">
                <a:hlinkClick r:id="rId4"/>
              </a:rPr>
              <a:t>http://www.primaryresources.co.uk/maths/mathsA3.htm</a:t>
            </a:r>
            <a:r>
              <a:rPr lang="en-GB" sz="3200" dirty="0"/>
              <a:t>)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23"/>
          <a:stretch>
            <a:fillRect/>
          </a:stretch>
        </p:blipFill>
        <p:spPr bwMode="auto">
          <a:xfrm>
            <a:off x="6858000" y="3276600"/>
            <a:ext cx="1805463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8735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743" y="0"/>
            <a:ext cx="8334257" cy="8382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+mn-lt"/>
              </a:rPr>
              <a:t>Adnoddau</a:t>
            </a:r>
            <a:r>
              <a:rPr lang="en-GB" dirty="0">
                <a:latin typeface="+mn-lt"/>
              </a:rPr>
              <a:t> a </a:t>
            </a:r>
            <a:r>
              <a:rPr lang="en-GB" dirty="0" err="1">
                <a:latin typeface="+mn-lt"/>
              </a:rPr>
              <a:t>darllen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pellach</a:t>
            </a:r>
            <a:r>
              <a:rPr lang="en-GB" dirty="0">
                <a:latin typeface="Comic Sans MS" pitchFamily="66" charset="0"/>
              </a:rPr>
              <a:t>: </a:t>
            </a:r>
            <a:r>
              <a:rPr lang="en-GB" sz="1600" dirty="0">
                <a:latin typeface="Comic Sans MS" pitchFamily="66" charset="0"/>
              </a:rPr>
              <a:t>(</a:t>
            </a:r>
            <a:r>
              <a:rPr lang="en-GB" sz="1600" dirty="0" err="1">
                <a:latin typeface="Comic Sans MS" pitchFamily="66" charset="0"/>
              </a:rPr>
              <a:t>Saesneg</a:t>
            </a:r>
            <a:r>
              <a:rPr lang="en-GB" sz="1600" dirty="0">
                <a:latin typeface="Comic Sans MS" pitchFamily="66" charset="0"/>
              </a:rPr>
              <a:t>)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990600"/>
            <a:ext cx="8077200" cy="5562600"/>
          </a:xfrm>
        </p:spPr>
        <p:txBody>
          <a:bodyPr>
            <a:noAutofit/>
          </a:bodyPr>
          <a:lstStyle/>
          <a:p>
            <a:pPr>
              <a:spcAft>
                <a:spcPts val="1200"/>
              </a:spcAft>
            </a:pPr>
            <a:r>
              <a:rPr lang="en-GB" sz="1600" dirty="0">
                <a:latin typeface="Comic Sans MS" pitchFamily="66" charset="0"/>
              </a:rPr>
              <a:t>Tucker, K. (2010) Mathematics Through Play in the Early Years. London, Sage</a:t>
            </a:r>
          </a:p>
          <a:p>
            <a:r>
              <a:rPr lang="en-GB" sz="1600" dirty="0">
                <a:latin typeface="Comic Sans MS" pitchFamily="66" charset="0"/>
              </a:rPr>
              <a:t>http://www.youtube.com/watch?v=6bqCewhXSGI#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600" dirty="0">
                <a:latin typeface="Comic Sans MS" pitchFamily="66" charset="0"/>
              </a:rPr>
              <a:t>      (If you would like to consolidate your understanding of counting principles)</a:t>
            </a:r>
          </a:p>
          <a:p>
            <a:r>
              <a:rPr lang="en-GB" sz="1600" dirty="0">
                <a:latin typeface="Comic Sans MS" pitchFamily="66" charset="0"/>
              </a:rPr>
              <a:t>http://www.communication4all.co.uk/Numeracy/Number%20Formation%20Rhyme%20Cards.pdf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600" dirty="0">
                <a:latin typeface="Comic Sans MS" pitchFamily="66" charset="0"/>
              </a:rPr>
              <a:t>      (For number formation rhymes)</a:t>
            </a:r>
          </a:p>
          <a:p>
            <a:r>
              <a:rPr lang="en-GB" sz="1600" dirty="0">
                <a:latin typeface="Comic Sans MS" pitchFamily="66" charset="0"/>
              </a:rPr>
              <a:t>http://www.tes.co.uk/teaching-resource/Interactive-Number-Formation-Rhymes-6193194/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1600" dirty="0">
                <a:latin typeface="Comic Sans MS" pitchFamily="66" charset="0"/>
              </a:rPr>
              <a:t>      (For a number formation </a:t>
            </a:r>
            <a:r>
              <a:rPr lang="en-GB" sz="1600" dirty="0" err="1">
                <a:latin typeface="Comic Sans MS" pitchFamily="66" charset="0"/>
              </a:rPr>
              <a:t>powerpoint</a:t>
            </a:r>
            <a:r>
              <a:rPr lang="en-GB" sz="1600" dirty="0">
                <a:latin typeface="Comic Sans MS" pitchFamily="66" charset="0"/>
              </a:rPr>
              <a:t>)</a:t>
            </a:r>
          </a:p>
          <a:p>
            <a:r>
              <a:rPr lang="en-GB" sz="1600" dirty="0" err="1">
                <a:latin typeface="Comic Sans MS" pitchFamily="66" charset="0"/>
              </a:rPr>
              <a:t>Ncetm</a:t>
            </a:r>
            <a:r>
              <a:rPr lang="en-GB" sz="1600" dirty="0">
                <a:latin typeface="Comic Sans MS" pitchFamily="66" charset="0"/>
              </a:rPr>
              <a:t> resources:</a:t>
            </a:r>
          </a:p>
          <a:p>
            <a:pPr marL="0" indent="0">
              <a:buNone/>
            </a:pPr>
            <a:r>
              <a:rPr lang="en-GB" sz="1600" dirty="0">
                <a:latin typeface="Comic Sans MS" pitchFamily="66" charset="0"/>
              </a:rPr>
              <a:t>       Work through early years </a:t>
            </a:r>
            <a:r>
              <a:rPr lang="en-GB" sz="1600" dirty="0" err="1">
                <a:latin typeface="Comic Sans MS" pitchFamily="66" charset="0"/>
              </a:rPr>
              <a:t>cpd</a:t>
            </a:r>
            <a:r>
              <a:rPr lang="en-GB" sz="1600" dirty="0">
                <a:latin typeface="Comic Sans MS" pitchFamily="66" charset="0"/>
              </a:rPr>
              <a:t> ‘counting’ microsite and:</a:t>
            </a:r>
          </a:p>
          <a:p>
            <a:pPr lvl="1"/>
            <a:r>
              <a:rPr lang="en-GB" sz="1400" b="1" dirty="0">
                <a:latin typeface="Comic Sans MS" pitchFamily="66" charset="0"/>
              </a:rPr>
              <a:t>Early Years magazine archive</a:t>
            </a:r>
            <a:r>
              <a:rPr lang="en-GB" sz="1400" dirty="0">
                <a:latin typeface="Comic Sans MS" pitchFamily="66" charset="0"/>
              </a:rPr>
              <a:t>. Take some time to browse the magazine as there are useful ideas in every issue.</a:t>
            </a:r>
          </a:p>
          <a:p>
            <a:pPr lvl="1"/>
            <a:r>
              <a:rPr lang="en-GB" sz="1400" b="1" dirty="0">
                <a:latin typeface="Comic Sans MS" pitchFamily="66" charset="0"/>
              </a:rPr>
              <a:t>Investigating how children’s play can enrich the early mathematical experience</a:t>
            </a:r>
            <a:r>
              <a:rPr lang="en-GB" sz="1400" dirty="0">
                <a:latin typeface="Comic Sans MS" pitchFamily="66" charset="0"/>
              </a:rPr>
              <a:t> (Teacher Enquiry Funded Project)</a:t>
            </a:r>
          </a:p>
          <a:p>
            <a:pPr lvl="1"/>
            <a:r>
              <a:rPr lang="en-GB" sz="1400" b="1" dirty="0">
                <a:latin typeface="Comic Sans MS" pitchFamily="66" charset="0"/>
              </a:rPr>
              <a:t>Maximising opportunities for mathematics learning across the primary curriculum</a:t>
            </a:r>
            <a:endParaRPr lang="en-GB" sz="1400" dirty="0">
              <a:latin typeface="Comic Sans MS" pitchFamily="66" charset="0"/>
            </a:endParaRPr>
          </a:p>
          <a:p>
            <a:pPr lvl="1"/>
            <a:r>
              <a:rPr lang="en-GB" sz="1400" b="1" dirty="0">
                <a:latin typeface="Comic Sans MS" pitchFamily="66" charset="0"/>
              </a:rPr>
              <a:t>As the Bell Goes: Audio reflections</a:t>
            </a:r>
            <a:endParaRPr lang="en-GB" sz="1400" dirty="0">
              <a:latin typeface="Comic Sans MS" pitchFamily="66" charset="0"/>
            </a:endParaRPr>
          </a:p>
          <a:p>
            <a:pPr lvl="1"/>
            <a:r>
              <a:rPr lang="en-GB" sz="1400" b="1" dirty="0">
                <a:latin typeface="Comic Sans MS" pitchFamily="66" charset="0"/>
              </a:rPr>
              <a:t>Rain, Rain Come and Play!</a:t>
            </a:r>
          </a:p>
        </p:txBody>
      </p:sp>
    </p:spTree>
    <p:extLst>
      <p:ext uri="{BB962C8B-B14F-4D97-AF65-F5344CB8AC3E}">
        <p14:creationId xmlns:p14="http://schemas.microsoft.com/office/powerpoint/2010/main" val="3837979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81200" y="5486400"/>
            <a:ext cx="6854080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u="sng" dirty="0">
                <a:solidFill>
                  <a:schemeClr val="tx1"/>
                </a:solidFill>
                <a:hlinkClick r:id="rId2"/>
              </a:rPr>
              <a:t>Esiamplau Cyfrwng Saesneg:</a:t>
            </a:r>
          </a:p>
          <a:p>
            <a:r>
              <a:rPr lang="en-US" b="1" u="sng" dirty="0">
                <a:solidFill>
                  <a:schemeClr val="tx1"/>
                </a:solidFill>
                <a:hlinkClick r:id="rId2"/>
              </a:rPr>
              <a:t>https://nrich.maths.org/early-years (LLAWER o syniadau yma!)</a:t>
            </a:r>
            <a:endParaRPr lang="en-GB" b="1" u="sng" dirty="0">
              <a:solidFill>
                <a:schemeClr val="tx1"/>
              </a:solidFill>
              <a:hlinkClick r:id="rId2"/>
            </a:endParaRPr>
          </a:p>
          <a:p>
            <a:r>
              <a:rPr lang="en-GB" dirty="0">
                <a:solidFill>
                  <a:schemeClr val="tx1"/>
                </a:solidFill>
                <a:hlinkClick r:id="rId2"/>
              </a:rPr>
              <a:t>http://www.topmarks.co.uk/learning-to-count/gingerbread-man-game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3"/>
              </a:rPr>
              <a:t>http://www.topmarks.co.uk/learning-to-count/ladybird-spots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295400" y="228600"/>
            <a:ext cx="6781800" cy="714375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Gêmau</a:t>
            </a: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 </a:t>
            </a: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Rhifo</a:t>
            </a: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 </a:t>
            </a: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Ar</a:t>
            </a:r>
            <a:r>
              <a:rPr lang="en-GB" sz="5000" dirty="0">
                <a:solidFill>
                  <a:schemeClr val="tx2"/>
                </a:solidFill>
                <a:ea typeface="+mj-ea"/>
                <a:cs typeface="+mj-cs"/>
              </a:rPr>
              <a:t>-</a:t>
            </a: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lein</a:t>
            </a:r>
            <a:endParaRPr kumimoji="0" lang="en-GB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90600" y="990601"/>
            <a:ext cx="80010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latin typeface="Calibri"/>
                <a:cs typeface="Calibri"/>
              </a:rPr>
              <a:t>Adnoddau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 smtClean="0">
                <a:latin typeface="Calibri"/>
                <a:cs typeface="Calibri"/>
              </a:rPr>
              <a:t>Cymraeg</a:t>
            </a:r>
            <a:r>
              <a:rPr lang="en-US" sz="2400" b="1" dirty="0" smtClean="0">
                <a:latin typeface="Calibri"/>
                <a:cs typeface="Calibri"/>
              </a:rPr>
              <a:t> </a:t>
            </a:r>
            <a:r>
              <a:rPr lang="en-US" sz="2400" b="1" dirty="0" err="1" smtClean="0">
                <a:latin typeface="Calibri"/>
                <a:cs typeface="Calibri"/>
              </a:rPr>
              <a:t>ar</a:t>
            </a:r>
            <a:r>
              <a:rPr lang="en-US" sz="2400" b="1" dirty="0" smtClean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wefan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Hwb</a:t>
            </a:r>
            <a:r>
              <a:rPr lang="en-US" sz="2400" b="1" dirty="0">
                <a:latin typeface="Calibri"/>
                <a:cs typeface="Calibri"/>
              </a:rPr>
              <a:t>:</a:t>
            </a:r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Cyfri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Gyda</a:t>
            </a:r>
            <a:r>
              <a:rPr lang="en-US" i="1" dirty="0">
                <a:latin typeface="Calibri"/>
                <a:cs typeface="Calibri"/>
              </a:rPr>
              <a:t> Ni</a:t>
            </a:r>
          </a:p>
          <a:p>
            <a:r>
              <a:rPr lang="en-US" dirty="0">
                <a:latin typeface="Calibri"/>
                <a:cs typeface="Calibri"/>
              </a:rPr>
              <a:t>http://resources.hwb.wales.gov.uk/VTC/2008-09/maths/irf08_15/welsh/Flash/c_index.html</a:t>
            </a:r>
          </a:p>
          <a:p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Rhifau</a:t>
            </a:r>
            <a:r>
              <a:rPr lang="en-US" i="1" dirty="0">
                <a:latin typeface="Calibri"/>
                <a:cs typeface="Calibri"/>
              </a:rPr>
              <a:t> at 20</a:t>
            </a:r>
          </a:p>
          <a:p>
            <a:r>
              <a:rPr lang="en-US" dirty="0">
                <a:latin typeface="Calibri"/>
                <a:cs typeface="Calibri"/>
              </a:rPr>
              <a:t>http://hwb.wales.gov.uk/Resources/resource/6aa27ff1-5e60-4cee-a90f-d809ed7c30b1/cy</a:t>
            </a:r>
          </a:p>
          <a:p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Gweithgareddau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Cyfres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Rwdlan</a:t>
            </a:r>
            <a:endParaRPr lang="en-US" i="1" dirty="0">
              <a:latin typeface="Calibri"/>
              <a:cs typeface="Calibri"/>
            </a:endParaRPr>
          </a:p>
          <a:p>
            <a:r>
              <a:rPr lang="en-US" i="1" dirty="0">
                <a:latin typeface="Calibri"/>
                <a:cs typeface="Calibri"/>
              </a:rPr>
              <a:t>http://resources.hwb.wales.gov.uk/VTC/ngfl/welsh/45/index.html</a:t>
            </a:r>
          </a:p>
          <a:p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Rhifau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Trefnol</a:t>
            </a:r>
            <a:r>
              <a:rPr lang="en-US" dirty="0">
                <a:latin typeface="Calibri"/>
                <a:cs typeface="Calibri"/>
              </a:rPr>
              <a:t> (B.2?)</a:t>
            </a:r>
          </a:p>
          <a:p>
            <a:r>
              <a:rPr lang="en-US" dirty="0" err="1">
                <a:latin typeface="Calibri"/>
                <a:cs typeface="Calibri"/>
              </a:rPr>
              <a:t>http://resources.hwb.wales.gov.uk/VTC/ordinal_numbers/cym/cyflwynia/default.htm</a:t>
            </a:r>
            <a:endParaRPr lang="en-US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0815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982133" y="2133600"/>
            <a:ext cx="7122643" cy="263174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endParaRPr lang="en-GB" sz="16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982133" y="836712"/>
            <a:ext cx="7704667" cy="720080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latin typeface="+mn-lt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28650" y="847125"/>
            <a:ext cx="7886700" cy="5340251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800"/>
              <a:t>Ewch ati i gwblhau darllen ail bennod llyfr Haylock a Cockburn (2017), neu ail-ddarllenwch y bennod os ydych yn teimlo bod angen cadarnhau eich dealltwriaeth.</a:t>
            </a:r>
            <a:endParaRPr lang="en-US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9872" y="2441473"/>
            <a:ext cx="2376264" cy="290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2990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923</TotalTime>
  <Words>769</Words>
  <Application>Microsoft Macintosh PowerPoint</Application>
  <PresentationFormat>On-screen Show (4:3)</PresentationFormat>
  <Paragraphs>96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Rounded MT Bold</vt:lpstr>
      <vt:lpstr>Calibri</vt:lpstr>
      <vt:lpstr>Calibri Light</vt:lpstr>
      <vt:lpstr>Comic Sans MS</vt:lpstr>
      <vt:lpstr>Mangal</vt:lpstr>
      <vt:lpstr>Wingdings</vt:lpstr>
      <vt:lpstr>Office Theme</vt:lpstr>
      <vt:lpstr>PowerPoint Presentation</vt:lpstr>
      <vt:lpstr>PowerPoint Presentation</vt:lpstr>
      <vt:lpstr>PowerPoint Presentation</vt:lpstr>
      <vt:lpstr>Sgiliau cyn-rhifo</vt:lpstr>
      <vt:lpstr>Beth all rhifau fod yn cynrychioli…</vt:lpstr>
      <vt:lpstr>Yr elfen Gymreig…</vt:lpstr>
      <vt:lpstr>PowerPoint Presentation</vt:lpstr>
      <vt:lpstr>Rhifau traddodiadol a rhifau degol</vt:lpstr>
      <vt:lpstr>Disgwyliadau cenedlaethol</vt:lpstr>
      <vt:lpstr>Defnyddio Pypedau</vt:lpstr>
      <vt:lpstr>Faint sydd ym mhob set?</vt:lpstr>
      <vt:lpstr>PowerPoint Presentation</vt:lpstr>
      <vt:lpstr>Adnoddau …</vt:lpstr>
      <vt:lpstr>Adnoddau a darllen pellach: (Saesneg)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1  Teaching Counting</dc:title>
  <dc:creator>edu-rw</dc:creator>
  <cp:lastModifiedBy>Nerys Defis</cp:lastModifiedBy>
  <cp:revision>49</cp:revision>
  <dcterms:created xsi:type="dcterms:W3CDTF">2016-09-18T15:29:06Z</dcterms:created>
  <dcterms:modified xsi:type="dcterms:W3CDTF">2018-09-30T17:16:55Z</dcterms:modified>
</cp:coreProperties>
</file>