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52"/>
  </p:notesMasterIdLst>
  <p:handoutMasterIdLst>
    <p:handoutMasterId r:id="rId53"/>
  </p:handoutMasterIdLst>
  <p:sldIdLst>
    <p:sldId id="256" r:id="rId2"/>
    <p:sldId id="544" r:id="rId3"/>
    <p:sldId id="543" r:id="rId4"/>
    <p:sldId id="315" r:id="rId5"/>
    <p:sldId id="420" r:id="rId6"/>
    <p:sldId id="397" r:id="rId7"/>
    <p:sldId id="545" r:id="rId8"/>
    <p:sldId id="387" r:id="rId9"/>
    <p:sldId id="547" r:id="rId10"/>
    <p:sldId id="385" r:id="rId11"/>
    <p:sldId id="317" r:id="rId12"/>
    <p:sldId id="549" r:id="rId13"/>
    <p:sldId id="351" r:id="rId14"/>
    <p:sldId id="366" r:id="rId15"/>
    <p:sldId id="353" r:id="rId16"/>
    <p:sldId id="367" r:id="rId17"/>
    <p:sldId id="548" r:id="rId18"/>
    <p:sldId id="342" r:id="rId19"/>
    <p:sldId id="318" r:id="rId20"/>
    <p:sldId id="357" r:id="rId21"/>
    <p:sldId id="550" r:id="rId22"/>
    <p:sldId id="551" r:id="rId23"/>
    <p:sldId id="413" r:id="rId24"/>
    <p:sldId id="423" r:id="rId25"/>
    <p:sldId id="422" r:id="rId26"/>
    <p:sldId id="424" r:id="rId27"/>
    <p:sldId id="425" r:id="rId28"/>
    <p:sldId id="438" r:id="rId29"/>
    <p:sldId id="441" r:id="rId30"/>
    <p:sldId id="440" r:id="rId31"/>
    <p:sldId id="439" r:id="rId32"/>
    <p:sldId id="436" r:id="rId33"/>
    <p:sldId id="437" r:id="rId34"/>
    <p:sldId id="434" r:id="rId35"/>
    <p:sldId id="435" r:id="rId36"/>
    <p:sldId id="432" r:id="rId37"/>
    <p:sldId id="433" r:id="rId38"/>
    <p:sldId id="426" r:id="rId39"/>
    <p:sldId id="427" r:id="rId40"/>
    <p:sldId id="428" r:id="rId41"/>
    <p:sldId id="429" r:id="rId42"/>
    <p:sldId id="430" r:id="rId43"/>
    <p:sldId id="431" r:id="rId44"/>
    <p:sldId id="552" r:id="rId45"/>
    <p:sldId id="491" r:id="rId46"/>
    <p:sldId id="553" r:id="rId47"/>
    <p:sldId id="449" r:id="rId48"/>
    <p:sldId id="555" r:id="rId49"/>
    <p:sldId id="558" r:id="rId50"/>
    <p:sldId id="554" r:id="rId51"/>
  </p:sldIdLst>
  <p:sldSz cx="9144000" cy="6858000" type="screen4x3"/>
  <p:notesSz cx="6888163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9" autoAdjust="0"/>
    <p:restoredTop sz="94618"/>
  </p:normalViewPr>
  <p:slideViewPr>
    <p:cSldViewPr>
      <p:cViewPr varScale="1">
        <p:scale>
          <a:sx n="93" d="100"/>
          <a:sy n="93" d="100"/>
        </p:scale>
        <p:origin x="816" y="20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0935" y="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/>
          <a:lstStyle>
            <a:lvl1pPr algn="r">
              <a:defRPr sz="1200"/>
            </a:lvl1pPr>
          </a:lstStyle>
          <a:p>
            <a:fld id="{DDFE4924-2982-45AF-8ADA-F127DD0F8FDB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951871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0935" y="951871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 anchor="b"/>
          <a:lstStyle>
            <a:lvl1pPr algn="r">
              <a:defRPr sz="1200"/>
            </a:lvl1pPr>
          </a:lstStyle>
          <a:p>
            <a:fld id="{5872F017-5F31-4D73-8D27-A5F06DBD9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002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3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9" y="3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/>
          <a:lstStyle>
            <a:lvl1pPr algn="r">
              <a:defRPr sz="1200"/>
            </a:lvl1pPr>
          </a:lstStyle>
          <a:p>
            <a:fld id="{AFA9FFA1-0787-45DB-8011-CE0131B7A5D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8213" y="750888"/>
            <a:ext cx="5011737" cy="37592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035" tIns="46518" rIns="93035" bIns="4651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760398"/>
            <a:ext cx="5510530" cy="4509849"/>
          </a:xfrm>
          <a:prstGeom prst="rect">
            <a:avLst/>
          </a:prstGeom>
        </p:spPr>
        <p:txBody>
          <a:bodyPr vert="horz" lIns="93035" tIns="46518" rIns="93035" bIns="4651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519055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9" y="9519055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 anchor="b"/>
          <a:lstStyle>
            <a:lvl1pPr algn="r">
              <a:defRPr sz="1200"/>
            </a:lvl1pPr>
          </a:lstStyle>
          <a:p>
            <a:fld id="{11C954A8-3C2B-4595-96CF-48521B4CF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800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954A8-3C2B-4595-96CF-48521B4CF12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3323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C954A8-3C2B-4595-96CF-48521B4CF129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14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28CDF6D-39EA-4309-9A8D-D4F3F260564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728CDF6D-39EA-4309-9A8D-D4F3F260564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28CDF6D-39EA-4309-9A8D-D4F3F260564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28CDF6D-39EA-4309-9A8D-D4F3F2605643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9.m4a"/><Relationship Id="rId7" Type="http://schemas.openxmlformats.org/officeDocument/2006/relationships/image" Target="../media/image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8.tiff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9.m4a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2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7.png"/><Relationship Id="rId4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image" Target="../media/image20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3.png"/><Relationship Id="rId4" Type="http://schemas.openxmlformats.org/officeDocument/2006/relationships/image" Target="../media/image30.tiff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3.png"/><Relationship Id="rId4" Type="http://schemas.openxmlformats.org/officeDocument/2006/relationships/image" Target="../media/image21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19.m4a"/><Relationship Id="rId7" Type="http://schemas.openxmlformats.org/officeDocument/2006/relationships/image" Target="../media/image34.tiff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33.tiff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9.m4a"/><Relationship Id="rId9" Type="http://schemas.openxmlformats.org/officeDocument/2006/relationships/hyperlink" Target="https://youtu.be/UTWtHJmGoHY" TargetMode="Externa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B0987E8-DCF7-4244-94D4-FE5C48E2B3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14501"/>
            <a:ext cx="9176816" cy="47956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FEFF020-BDDE-4A48-A44C-A151535A7855}"/>
              </a:ext>
            </a:extLst>
          </p:cNvPr>
          <p:cNvSpPr txBox="1"/>
          <p:nvPr/>
        </p:nvSpPr>
        <p:spPr>
          <a:xfrm>
            <a:off x="0" y="4717899"/>
            <a:ext cx="9143999" cy="212365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Hen Wlad fy Nhadau</a:t>
            </a:r>
          </a:p>
          <a:p>
            <a:pPr algn="ctr"/>
            <a:r>
              <a:rPr lang="cy-GB" sz="66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Land of my fathers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BE6B508-562C-8D4A-9DC0-D76E750135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00392" y="541944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85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8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9F7AD5-79A3-294E-95EF-757A733A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706090"/>
          </a:xfrm>
        </p:spPr>
        <p:txBody>
          <a:bodyPr>
            <a:normAutofit/>
          </a:bodyPr>
          <a:lstStyle/>
          <a:p>
            <a:r>
              <a:rPr lang="en-US" sz="3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Geirfa</a:t>
            </a: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ddefnyddiol</a:t>
            </a: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		</a:t>
            </a:r>
            <a:r>
              <a:rPr lang="en-US" sz="3600" i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      Useful vocabulary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21D6AA0-6170-DF4B-A50F-8CDF4DB233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5791433"/>
              </p:ext>
            </p:extLst>
          </p:nvPr>
        </p:nvGraphicFramePr>
        <p:xfrm>
          <a:off x="471232" y="1196752"/>
          <a:ext cx="3884742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the world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cyfandir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continent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cyfandiroedd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continents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4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gwlad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country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39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gwledydd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countries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85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Gogledd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North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6167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De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South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9622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Gorllewin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West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8768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Dwyrain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East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0335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tir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land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1431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môr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sea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367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ynys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island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38923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mynydd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mountain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73402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afon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river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83132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llyn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lake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8362084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DCE2D43-980B-1243-9299-E3F3545DD5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6284500"/>
              </p:ext>
            </p:extLst>
          </p:nvPr>
        </p:nvGraphicFramePr>
        <p:xfrm>
          <a:off x="4860032" y="1196752"/>
          <a:ext cx="3884742" cy="545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iaith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language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ieithoedd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languages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ffin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border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4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arfordir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coastline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39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prifddinas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capital city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85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Where is 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6167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Pa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wlad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..?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Which country 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9622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Sawl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How many 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8768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Beth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What is 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0335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Enwch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Name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1431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anthem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anthem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367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38923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7340258"/>
                  </a:ext>
                </a:extLst>
              </a:tr>
              <a:tr h="363656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8313258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1B8438-7EDB-B641-AF97-02A5034A92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01604" y="22128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076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954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2D79099-EB32-B041-AA08-C9D8AC2C9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5078" y="146617"/>
            <a:ext cx="4151970" cy="957269"/>
          </a:xfr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 </a:t>
            </a:r>
            <a:r>
              <a:rPr lang="en-US" sz="5400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Byd</a:t>
            </a:r>
            <a:endParaRPr lang="en-US" sz="5400" dirty="0">
              <a:solidFill>
                <a:schemeClr val="tx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C61ADB99-2EB6-A646-A03B-EDA5F9D486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96752"/>
            <a:ext cx="5110655" cy="3921476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0900D8-28DB-EB4D-AAFA-80E9623742F5}"/>
              </a:ext>
            </a:extLst>
          </p:cNvPr>
          <p:cNvSpPr txBox="1"/>
          <p:nvPr/>
        </p:nvSpPr>
        <p:spPr>
          <a:xfrm>
            <a:off x="2374799" y="5303959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Mae 7 </a:t>
            </a:r>
            <a:r>
              <a:rPr lang="en-US" sz="2800" b="1" dirty="0" err="1"/>
              <a:t>cyfandir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y </a:t>
            </a:r>
            <a:r>
              <a:rPr lang="en-US" sz="2800" b="1" dirty="0" err="1"/>
              <a:t>Byd</a:t>
            </a:r>
            <a:r>
              <a:rPr lang="en-US" sz="28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30437A-59C7-6D41-9376-625C23E19A24}"/>
              </a:ext>
            </a:extLst>
          </p:cNvPr>
          <p:cNvSpPr txBox="1"/>
          <p:nvPr/>
        </p:nvSpPr>
        <p:spPr>
          <a:xfrm>
            <a:off x="6156176" y="6012910"/>
            <a:ext cx="2808312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Y </a:t>
            </a:r>
            <a:r>
              <a:rPr lang="en-US" dirty="0" err="1"/>
              <a:t>Byd</a:t>
            </a:r>
            <a:r>
              <a:rPr lang="en-US" dirty="0"/>
              <a:t> = </a:t>
            </a:r>
            <a:r>
              <a:rPr lang="en-US" i="1" dirty="0"/>
              <a:t>the World</a:t>
            </a:r>
          </a:p>
          <a:p>
            <a:r>
              <a:rPr lang="en-US" dirty="0" err="1"/>
              <a:t>cyfandir</a:t>
            </a:r>
            <a:r>
              <a:rPr lang="en-US" dirty="0"/>
              <a:t> = </a:t>
            </a:r>
            <a:r>
              <a:rPr lang="en-US" i="1" dirty="0"/>
              <a:t>continent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F936B8-B79D-6B48-9D6B-3F09A654D0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68144" y="19822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55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2757"/>
            <a:ext cx="8568952" cy="65750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2DFAA43-09B5-D944-ADAB-469419C6D999}"/>
              </a:ext>
            </a:extLst>
          </p:cNvPr>
          <p:cNvSpPr txBox="1"/>
          <p:nvPr/>
        </p:nvSpPr>
        <p:spPr>
          <a:xfrm>
            <a:off x="251520" y="188640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US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mae’r</a:t>
            </a:r>
            <a:r>
              <a:rPr lang="en-US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cyfandiroedd</a:t>
            </a:r>
            <a:r>
              <a:rPr lang="en-US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4E1C65-A920-0B48-8581-6A425582C5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311949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79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900CC79-389C-4569-A201-FEB8669492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9518396"/>
              </p:ext>
            </p:extLst>
          </p:nvPr>
        </p:nvGraphicFramePr>
        <p:xfrm>
          <a:off x="827584" y="2420888"/>
          <a:ext cx="7560840" cy="3300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0420">
                  <a:extLst>
                    <a:ext uri="{9D8B030D-6E8A-4147-A177-3AD203B41FA5}">
                      <a16:colId xmlns:a16="http://schemas.microsoft.com/office/drawing/2014/main" val="3196156845"/>
                    </a:ext>
                  </a:extLst>
                </a:gridCol>
                <a:gridCol w="3780420">
                  <a:extLst>
                    <a:ext uri="{9D8B030D-6E8A-4147-A177-3AD203B41FA5}">
                      <a16:colId xmlns:a16="http://schemas.microsoft.com/office/drawing/2014/main" val="514195738"/>
                    </a:ext>
                  </a:extLst>
                </a:gridCol>
              </a:tblGrid>
              <a:tr h="936104">
                <a:tc>
                  <a:txBody>
                    <a:bodyPr/>
                    <a:lstStyle/>
                    <a:p>
                      <a:r>
                        <a:rPr lang="en-GB" sz="3200" b="1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Gogledd</a:t>
                      </a:r>
                      <a:r>
                        <a:rPr lang="en-GB" sz="3200" b="1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America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De America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08991943"/>
                  </a:ext>
                </a:extLst>
              </a:tr>
              <a:tr h="788174">
                <a:tc>
                  <a:txBody>
                    <a:bodyPr/>
                    <a:lstStyle/>
                    <a:p>
                      <a:r>
                        <a:rPr lang="en-GB" sz="3200" b="1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Ewrop</a:t>
                      </a:r>
                      <a:endParaRPr lang="en-GB" sz="3200" b="1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Affrica</a:t>
                      </a:r>
                      <a:endParaRPr lang="en-GB" sz="3200" b="1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1045835"/>
                  </a:ext>
                </a:extLst>
              </a:tr>
              <a:tr h="788174"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Asia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Oceania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9493588"/>
                  </a:ext>
                </a:extLst>
              </a:tr>
              <a:tr h="788174"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Antarctica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3200" b="1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6848207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A063080-4BC1-8C44-B69D-8089A991536F}"/>
              </a:ext>
            </a:extLst>
          </p:cNvPr>
          <p:cNvSpPr txBox="1"/>
          <p:nvPr/>
        </p:nvSpPr>
        <p:spPr>
          <a:xfrm>
            <a:off x="1691680" y="620688"/>
            <a:ext cx="6192688" cy="120032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Gwaith </a:t>
            </a:r>
            <a:r>
              <a:rPr lang="en-US" b="1" u="sng" dirty="0" err="1"/>
              <a:t>grwp</a:t>
            </a:r>
            <a:r>
              <a:rPr lang="en-US" b="1" u="sng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Rhowch</a:t>
            </a:r>
            <a:r>
              <a:rPr lang="en-US" dirty="0"/>
              <a:t> set o </a:t>
            </a:r>
            <a:r>
              <a:rPr lang="en-US" dirty="0" err="1"/>
              <a:t>gardiau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bob </a:t>
            </a:r>
            <a:r>
              <a:rPr lang="en-US" dirty="0" err="1"/>
              <a:t>grwp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Rhowch</a:t>
            </a:r>
            <a:r>
              <a:rPr lang="en-US" dirty="0"/>
              <a:t> fap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Byd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bob </a:t>
            </a:r>
            <a:r>
              <a:rPr lang="en-US" dirty="0" err="1"/>
              <a:t>grwp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dirty="0" err="1"/>
              <a:t>enwau’r</a:t>
            </a:r>
            <a:r>
              <a:rPr lang="en-US" dirty="0"/>
              <a:t> </a:t>
            </a:r>
            <a:r>
              <a:rPr lang="en-US" dirty="0" err="1"/>
              <a:t>cyfandiroedd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llefydd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7E97FA-6DAD-5846-96D7-498FFB264C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732240" y="6206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360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4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52" y="260648"/>
            <a:ext cx="8842536" cy="6295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4815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197171"/>
            <a:ext cx="5544616" cy="854080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6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 </a:t>
            </a:r>
            <a:r>
              <a:rPr lang="en-GB" sz="36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Byd</a:t>
            </a:r>
            <a:r>
              <a:rPr lang="en-GB" sz="36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/ </a:t>
            </a:r>
            <a:r>
              <a:rPr lang="en-GB" sz="3600" i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The World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F2FC1EA9-4049-BA4E-A67F-21C77ED134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2088232" cy="148678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C9D37BC-F3F2-B44D-BE01-9FD18A3131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7080214"/>
              </p:ext>
            </p:extLst>
          </p:nvPr>
        </p:nvGraphicFramePr>
        <p:xfrm>
          <a:off x="395536" y="2060848"/>
          <a:ext cx="8424936" cy="37674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68">
                  <a:extLst>
                    <a:ext uri="{9D8B030D-6E8A-4147-A177-3AD203B41FA5}">
                      <a16:colId xmlns:a16="http://schemas.microsoft.com/office/drawing/2014/main" val="1601426775"/>
                    </a:ext>
                  </a:extLst>
                </a:gridCol>
                <a:gridCol w="4212468">
                  <a:extLst>
                    <a:ext uri="{9D8B030D-6E8A-4147-A177-3AD203B41FA5}">
                      <a16:colId xmlns:a16="http://schemas.microsoft.com/office/drawing/2014/main" val="1869654301"/>
                    </a:ext>
                  </a:extLst>
                </a:gridCol>
              </a:tblGrid>
              <a:tr h="56706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1.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Sawl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cyfandir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sydd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Byd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How many continents are in the World?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388664"/>
                  </a:ext>
                </a:extLst>
              </a:tr>
              <a:tr h="56706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2.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Enwch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cyfandiroedd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Name the continents.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0693651"/>
                  </a:ext>
                </a:extLst>
              </a:tr>
              <a:tr h="56706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3.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gyfandir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Cymru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On which continent is Wales.</a:t>
                      </a:r>
                    </a:p>
                    <a:p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5350704"/>
                  </a:ext>
                </a:extLst>
              </a:tr>
              <a:tr h="56706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4.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gyfandir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mynyddoedd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Andes?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On which continent are the Andes?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8920049"/>
                  </a:ext>
                </a:extLst>
              </a:tr>
              <a:tr h="56706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5.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Enwch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un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gwlad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gyfandir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Gogledd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America.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Name one country on the continent of North America.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7221895"/>
                  </a:ext>
                </a:extLst>
              </a:tr>
              <a:tr h="56706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6.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Enwch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un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gwlad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gyfandir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Oceania.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Name one country on the continent of Oceania.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0202118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4B92A57-0BA4-C94A-9A1B-5EFD427D3A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60032" y="23845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919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4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0" y="47961"/>
            <a:ext cx="9036496" cy="6264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671031-0DA2-6E4F-B1FC-FDB5ABBEC1E1}"/>
              </a:ext>
            </a:extLst>
          </p:cNvPr>
          <p:cNvSpPr txBox="1"/>
          <p:nvPr/>
        </p:nvSpPr>
        <p:spPr>
          <a:xfrm>
            <a:off x="1691680" y="5301208"/>
            <a:ext cx="2180812" cy="1477328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900" b="1" dirty="0" err="1"/>
              <a:t>prifddinas</a:t>
            </a:r>
            <a:r>
              <a:rPr lang="en-US" sz="900" b="1" dirty="0"/>
              <a:t> = </a:t>
            </a:r>
            <a:r>
              <a:rPr lang="en-US" sz="900" i="1" dirty="0"/>
              <a:t>capital city</a:t>
            </a:r>
          </a:p>
          <a:p>
            <a:r>
              <a:rPr lang="en-US" sz="900" b="1" dirty="0" err="1"/>
              <a:t>ieithoedd</a:t>
            </a:r>
            <a:r>
              <a:rPr lang="en-US" sz="900" b="1" dirty="0"/>
              <a:t> = </a:t>
            </a:r>
            <a:r>
              <a:rPr lang="en-US" sz="900" i="1" dirty="0"/>
              <a:t>languages</a:t>
            </a:r>
          </a:p>
          <a:p>
            <a:r>
              <a:rPr lang="en-US" sz="900" b="1" dirty="0" err="1"/>
              <a:t>arian</a:t>
            </a:r>
            <a:r>
              <a:rPr lang="en-US" sz="900" b="1" dirty="0"/>
              <a:t> = </a:t>
            </a:r>
            <a:r>
              <a:rPr lang="en-US" sz="900" i="1" dirty="0"/>
              <a:t>money</a:t>
            </a:r>
          </a:p>
          <a:p>
            <a:r>
              <a:rPr lang="en-US" sz="900" b="1" dirty="0" err="1"/>
              <a:t>tir</a:t>
            </a:r>
            <a:r>
              <a:rPr lang="en-US" sz="900" dirty="0"/>
              <a:t> = </a:t>
            </a:r>
            <a:r>
              <a:rPr lang="en-US" sz="900" i="1" dirty="0"/>
              <a:t>land</a:t>
            </a:r>
          </a:p>
          <a:p>
            <a:r>
              <a:rPr lang="en-US" sz="900" b="1" dirty="0" err="1"/>
              <a:t>môr</a:t>
            </a:r>
            <a:r>
              <a:rPr lang="en-US" sz="900" dirty="0"/>
              <a:t> = </a:t>
            </a:r>
            <a:r>
              <a:rPr lang="en-US" sz="900" i="1" dirty="0"/>
              <a:t>sea</a:t>
            </a:r>
          </a:p>
          <a:p>
            <a:r>
              <a:rPr lang="en-US" sz="900" b="1" dirty="0" err="1"/>
              <a:t>mynydd</a:t>
            </a:r>
            <a:r>
              <a:rPr lang="en-US" sz="900" dirty="0"/>
              <a:t> = </a:t>
            </a:r>
            <a:r>
              <a:rPr lang="en-US" sz="900" i="1" dirty="0"/>
              <a:t>mountain</a:t>
            </a:r>
          </a:p>
          <a:p>
            <a:r>
              <a:rPr lang="en-US" sz="900" b="1" dirty="0" err="1"/>
              <a:t>afon</a:t>
            </a:r>
            <a:r>
              <a:rPr lang="en-US" sz="900" dirty="0"/>
              <a:t> = </a:t>
            </a:r>
            <a:r>
              <a:rPr lang="en-US" sz="900" i="1" dirty="0"/>
              <a:t>river</a:t>
            </a:r>
          </a:p>
          <a:p>
            <a:r>
              <a:rPr lang="en-US" sz="900" b="1" dirty="0" err="1"/>
              <a:t>llyn</a:t>
            </a:r>
            <a:r>
              <a:rPr lang="en-US" sz="900" dirty="0"/>
              <a:t> = </a:t>
            </a:r>
            <a:r>
              <a:rPr lang="en-US" sz="900" i="1" dirty="0"/>
              <a:t>lake</a:t>
            </a:r>
          </a:p>
          <a:p>
            <a:r>
              <a:rPr lang="en-US" sz="900" b="1" dirty="0" err="1"/>
              <a:t>ynys</a:t>
            </a:r>
            <a:r>
              <a:rPr lang="en-US" sz="900" dirty="0"/>
              <a:t> = </a:t>
            </a:r>
            <a:r>
              <a:rPr lang="en-US" sz="900" i="1" dirty="0"/>
              <a:t>island</a:t>
            </a:r>
          </a:p>
          <a:p>
            <a:r>
              <a:rPr lang="en-US" sz="900" b="1" dirty="0" err="1"/>
              <a:t>parc</a:t>
            </a:r>
            <a:r>
              <a:rPr lang="en-US" sz="900" b="1" dirty="0"/>
              <a:t> </a:t>
            </a:r>
            <a:r>
              <a:rPr lang="en-US" sz="900" b="1" dirty="0" err="1"/>
              <a:t>cenedlaethol</a:t>
            </a:r>
            <a:r>
              <a:rPr lang="en-US" sz="900" b="1" dirty="0"/>
              <a:t> </a:t>
            </a:r>
            <a:r>
              <a:rPr lang="en-US" sz="900" dirty="0"/>
              <a:t>= </a:t>
            </a:r>
            <a:r>
              <a:rPr lang="en-US" sz="900" i="1" dirty="0"/>
              <a:t>national park</a:t>
            </a:r>
            <a:endParaRPr lang="en-US" sz="1000" i="1" dirty="0"/>
          </a:p>
        </p:txBody>
      </p:sp>
    </p:spTree>
    <p:extLst>
      <p:ext uri="{BB962C8B-B14F-4D97-AF65-F5344CB8AC3E}">
        <p14:creationId xmlns:p14="http://schemas.microsoft.com/office/powerpoint/2010/main" val="3719600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C9D37BC-F3F2-B44D-BE01-9FD18A3131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2129143"/>
              </p:ext>
            </p:extLst>
          </p:nvPr>
        </p:nvGraphicFramePr>
        <p:xfrm>
          <a:off x="395536" y="2060848"/>
          <a:ext cx="8424936" cy="35484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68">
                  <a:extLst>
                    <a:ext uri="{9D8B030D-6E8A-4147-A177-3AD203B41FA5}">
                      <a16:colId xmlns:a16="http://schemas.microsoft.com/office/drawing/2014/main" val="1601426775"/>
                    </a:ext>
                  </a:extLst>
                </a:gridCol>
                <a:gridCol w="4212468">
                  <a:extLst>
                    <a:ext uri="{9D8B030D-6E8A-4147-A177-3AD203B41FA5}">
                      <a16:colId xmlns:a16="http://schemas.microsoft.com/office/drawing/2014/main" val="1869654301"/>
                    </a:ext>
                  </a:extLst>
                </a:gridCol>
              </a:tblGrid>
              <a:tr h="56706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1. Beth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prifddinas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Cymru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What is the capital city of Wales?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388664"/>
                  </a:ext>
                </a:extLst>
              </a:tr>
              <a:tr h="56706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2.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gyfandir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Cymru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On which continent is Wales?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0693651"/>
                  </a:ext>
                </a:extLst>
              </a:tr>
              <a:tr h="56706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3. Pa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ddwy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iaith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sy’n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siarad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Nhymru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Which two languages are spoken in Wales?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5350704"/>
                  </a:ext>
                </a:extLst>
              </a:tr>
              <a:tr h="56706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4.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Sawl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Parc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Cenedlaethol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sydd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wlad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How many National Parks are in the country?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8920049"/>
                  </a:ext>
                </a:extLst>
              </a:tr>
              <a:tr h="56706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5. Beth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Hafren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What is </a:t>
                      </a:r>
                      <a:r>
                        <a:rPr lang="en-US" b="0" i="1" dirty="0" err="1">
                          <a:solidFill>
                            <a:schemeClr val="tx1"/>
                          </a:solidFill>
                        </a:rPr>
                        <a:t>Hafren</a:t>
                      </a:r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7221895"/>
                  </a:ext>
                </a:extLst>
              </a:tr>
              <a:tr h="567063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6.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Enwch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un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mynydd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Name one mountain.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0202118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4C5D5803-ED68-5045-91AA-1F7AA43885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062" y="173436"/>
            <a:ext cx="2405578" cy="17017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6F5F97-54F6-AF48-94CE-138E3A699752}"/>
              </a:ext>
            </a:extLst>
          </p:cNvPr>
          <p:cNvSpPr txBox="1"/>
          <p:nvPr/>
        </p:nvSpPr>
        <p:spPr>
          <a:xfrm>
            <a:off x="755576" y="5794897"/>
            <a:ext cx="7632848" cy="8463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1400" b="1" u="sng" dirty="0">
                <a:latin typeface="Segoe Print" panose="02000600000000000000" pitchFamily="2" charset="0"/>
              </a:rPr>
              <a:t>HER / CHALLENGE:</a:t>
            </a:r>
          </a:p>
          <a:p>
            <a:pPr algn="ctr">
              <a:lnSpc>
                <a:spcPct val="200000"/>
              </a:lnSpc>
            </a:pPr>
            <a:r>
              <a:rPr lang="en-GB" sz="1200" dirty="0" err="1">
                <a:latin typeface="Segoe Print" panose="02000600000000000000" pitchFamily="2" charset="0"/>
              </a:rPr>
              <a:t>Sawl</a:t>
            </a:r>
            <a:r>
              <a:rPr lang="en-GB" sz="1200" dirty="0">
                <a:latin typeface="Segoe Print" panose="02000600000000000000" pitchFamily="2" charset="0"/>
              </a:rPr>
              <a:t> </a:t>
            </a:r>
            <a:r>
              <a:rPr lang="en-GB" sz="1200" dirty="0" err="1">
                <a:latin typeface="Segoe Print" panose="02000600000000000000" pitchFamily="2" charset="0"/>
              </a:rPr>
              <a:t>ffotograff</a:t>
            </a:r>
            <a:r>
              <a:rPr lang="en-GB" sz="1200" dirty="0">
                <a:latin typeface="Segoe Print" panose="02000600000000000000" pitchFamily="2" charset="0"/>
              </a:rPr>
              <a:t> </a:t>
            </a:r>
            <a:r>
              <a:rPr lang="en-GB" sz="1200" dirty="0" err="1">
                <a:latin typeface="Segoe Print" panose="02000600000000000000" pitchFamily="2" charset="0"/>
              </a:rPr>
              <a:t>fedrwch</a:t>
            </a:r>
            <a:r>
              <a:rPr lang="en-GB" sz="1200" dirty="0">
                <a:latin typeface="Segoe Print" panose="02000600000000000000" pitchFamily="2" charset="0"/>
              </a:rPr>
              <a:t> chi </a:t>
            </a:r>
            <a:r>
              <a:rPr lang="en-GB" sz="1200" dirty="0" err="1">
                <a:latin typeface="Segoe Print" panose="02000600000000000000" pitchFamily="2" charset="0"/>
              </a:rPr>
              <a:t>eu</a:t>
            </a:r>
            <a:r>
              <a:rPr lang="en-GB" sz="1200" dirty="0">
                <a:latin typeface="Segoe Print" panose="02000600000000000000" pitchFamily="2" charset="0"/>
              </a:rPr>
              <a:t> </a:t>
            </a:r>
            <a:r>
              <a:rPr lang="en-GB" sz="1200" dirty="0" err="1">
                <a:latin typeface="Segoe Print" panose="02000600000000000000" pitchFamily="2" charset="0"/>
              </a:rPr>
              <a:t>henwi</a:t>
            </a:r>
            <a:r>
              <a:rPr lang="en-GB" sz="1200" dirty="0">
                <a:latin typeface="Segoe Print" panose="02000600000000000000" pitchFamily="2" charset="0"/>
              </a:rPr>
              <a:t>? / How many of the photographs can you name?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FFBEBE-A24D-1346-A567-A7CFAB38B72F}"/>
              </a:ext>
            </a:extLst>
          </p:cNvPr>
          <p:cNvSpPr txBox="1"/>
          <p:nvPr/>
        </p:nvSpPr>
        <p:spPr>
          <a:xfrm>
            <a:off x="251520" y="197171"/>
            <a:ext cx="5760640" cy="854080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6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Hen </a:t>
            </a:r>
            <a:r>
              <a:rPr lang="en-GB" sz="36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Wlad</a:t>
            </a:r>
            <a:r>
              <a:rPr lang="en-GB" sz="36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fy</a:t>
            </a:r>
            <a:r>
              <a:rPr lang="en-GB" sz="36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Nhadau</a:t>
            </a:r>
            <a:endParaRPr lang="en-GB" sz="3600" b="1" dirty="0">
              <a:solidFill>
                <a:schemeClr val="bg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2FFB12-CAD9-8442-BF19-C9E138958A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59586" y="21152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33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1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1566790"/>
              </p:ext>
            </p:extLst>
          </p:nvPr>
        </p:nvGraphicFramePr>
        <p:xfrm>
          <a:off x="335868" y="541784"/>
          <a:ext cx="4632176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7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9735">
                <a:tc>
                  <a:txBody>
                    <a:bodyPr/>
                    <a:lstStyle/>
                    <a:p>
                      <a:r>
                        <a:rPr lang="en-GB" sz="2400" b="1" u="none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Casnewydd</a:t>
                      </a:r>
                      <a:endParaRPr lang="en-GB" sz="2400" b="1" u="none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i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Newport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Aberystwyth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i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Aberystwyth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u="none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Wrecsam</a:t>
                      </a:r>
                      <a:endParaRPr lang="en-GB" sz="2400" b="1" u="none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i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Wrexham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u="none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Abertawe</a:t>
                      </a:r>
                      <a:endParaRPr lang="en-GB" sz="2400" b="1" u="none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i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Swansea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u="none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Caergybi</a:t>
                      </a:r>
                      <a:endParaRPr lang="en-GB" sz="2400" b="1" u="none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i="1" u="none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Hollyhead</a:t>
                      </a:r>
                      <a:endParaRPr lang="en-GB" sz="2400" b="0" i="1" u="none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u="none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Aberaeron</a:t>
                      </a:r>
                      <a:endParaRPr lang="en-GB" sz="2400" b="1" u="none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i="1" u="none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Aberaeron</a:t>
                      </a:r>
                      <a:endParaRPr lang="en-GB" sz="2400" b="0" i="1" u="none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u="none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Caerfyrddin</a:t>
                      </a:r>
                      <a:endParaRPr lang="en-GB" sz="2400" b="1" u="none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i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Carmarthen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0581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Bangor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i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Bangor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55410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u="none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Caerdydd</a:t>
                      </a:r>
                      <a:endParaRPr lang="en-GB" sz="2400" b="1" u="none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i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Cardiff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23638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u="none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Hwlffordd</a:t>
                      </a:r>
                      <a:endParaRPr lang="en-GB" sz="2400" b="1" u="none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i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Haverfordwest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78970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u="none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Drenewydd</a:t>
                      </a:r>
                      <a:endParaRPr lang="en-GB" sz="2400" b="1" u="none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i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Newtown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6498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Llandudno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i="1" u="none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Llandudno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5935224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016C8E03-E8E9-274E-9E4F-6AEFEDE8C8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12160" y="3284984"/>
            <a:ext cx="2232248" cy="3285869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A31264-507A-EE43-B443-4E9B060FFB40}"/>
              </a:ext>
            </a:extLst>
          </p:cNvPr>
          <p:cNvSpPr txBox="1"/>
          <p:nvPr/>
        </p:nvSpPr>
        <p:spPr>
          <a:xfrm>
            <a:off x="5292080" y="751527"/>
            <a:ext cx="3384376" cy="23237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1400" b="1" u="sng" dirty="0">
                <a:latin typeface="Segoe Print" panose="02000600000000000000" pitchFamily="2" charset="0"/>
              </a:rPr>
              <a:t>HER / CHALLENGE: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b="1" dirty="0" err="1">
                <a:latin typeface="Segoe Print" panose="02000600000000000000" pitchFamily="2" charset="0"/>
              </a:rPr>
              <a:t>Ceisiwch</a:t>
            </a:r>
            <a:r>
              <a:rPr lang="en-GB" sz="1200" b="1" dirty="0">
                <a:latin typeface="Segoe Print" panose="02000600000000000000" pitchFamily="2" charset="0"/>
              </a:rPr>
              <a:t> </a:t>
            </a:r>
            <a:r>
              <a:rPr lang="en-GB" sz="1200" b="1" dirty="0" err="1">
                <a:latin typeface="Segoe Print" panose="02000600000000000000" pitchFamily="2" charset="0"/>
              </a:rPr>
              <a:t>enwi’r</a:t>
            </a:r>
            <a:r>
              <a:rPr lang="en-GB" sz="1200" b="1" dirty="0">
                <a:latin typeface="Segoe Print" panose="02000600000000000000" pitchFamily="2" charset="0"/>
              </a:rPr>
              <a:t> </a:t>
            </a:r>
            <a:r>
              <a:rPr lang="en-GB" sz="1200" b="1" dirty="0" err="1">
                <a:latin typeface="Segoe Print" panose="02000600000000000000" pitchFamily="2" charset="0"/>
              </a:rPr>
              <a:t>llefydd</a:t>
            </a:r>
            <a:r>
              <a:rPr lang="en-GB" sz="1200" b="1" dirty="0">
                <a:latin typeface="Segoe Print" panose="02000600000000000000" pitchFamily="2" charset="0"/>
              </a:rPr>
              <a:t> </a:t>
            </a:r>
            <a:r>
              <a:rPr lang="en-GB" sz="1200" b="1" dirty="0" err="1">
                <a:latin typeface="Segoe Print" panose="02000600000000000000" pitchFamily="2" charset="0"/>
              </a:rPr>
              <a:t>heb</a:t>
            </a:r>
            <a:r>
              <a:rPr lang="en-GB" sz="1200" b="1" dirty="0">
                <a:latin typeface="Segoe Print" panose="02000600000000000000" pitchFamily="2" charset="0"/>
              </a:rPr>
              <a:t> </a:t>
            </a:r>
            <a:r>
              <a:rPr lang="en-GB" sz="1200" b="1" dirty="0" err="1">
                <a:latin typeface="Segoe Print" panose="02000600000000000000" pitchFamily="2" charset="0"/>
              </a:rPr>
              <a:t>gymorth</a:t>
            </a:r>
            <a:r>
              <a:rPr lang="en-GB" sz="1200" b="1" dirty="0">
                <a:latin typeface="Segoe Print" panose="02000600000000000000" pitchFamily="2" charset="0"/>
              </a:rPr>
              <a:t> </a:t>
            </a:r>
            <a:r>
              <a:rPr lang="en-GB" sz="1200" b="1" dirty="0" err="1">
                <a:latin typeface="Segoe Print" panose="02000600000000000000" pitchFamily="2" charset="0"/>
              </a:rPr>
              <a:t>yna</a:t>
            </a:r>
            <a:r>
              <a:rPr lang="en-GB" sz="1200" b="1" dirty="0">
                <a:latin typeface="Segoe Print" panose="02000600000000000000" pitchFamily="2" charset="0"/>
              </a:rPr>
              <a:t> </a:t>
            </a:r>
            <a:r>
              <a:rPr lang="en-GB" sz="1200" b="1" dirty="0" err="1">
                <a:latin typeface="Segoe Print" panose="02000600000000000000" pitchFamily="2" charset="0"/>
              </a:rPr>
              <a:t>edrychwch</a:t>
            </a:r>
            <a:r>
              <a:rPr lang="en-GB" sz="1200" b="1" dirty="0">
                <a:latin typeface="Segoe Print" panose="02000600000000000000" pitchFamily="2" charset="0"/>
              </a:rPr>
              <a:t> </a:t>
            </a:r>
            <a:r>
              <a:rPr lang="en-GB" sz="1200" b="1" dirty="0" err="1">
                <a:latin typeface="Segoe Print" panose="02000600000000000000" pitchFamily="2" charset="0"/>
              </a:rPr>
              <a:t>ar</a:t>
            </a:r>
            <a:r>
              <a:rPr lang="en-GB" sz="1200" b="1" dirty="0">
                <a:latin typeface="Segoe Print" panose="02000600000000000000" pitchFamily="2" charset="0"/>
              </a:rPr>
              <a:t> y map.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latin typeface="Segoe Print" panose="02000600000000000000" pitchFamily="2" charset="0"/>
              </a:rPr>
              <a:t>Try to name the places without help then look and compare with the map.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C08BB0-FCAF-C64E-AD69-0BBC8C45F7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839156" y="345127"/>
            <a:ext cx="812800" cy="8128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76E7BA-5C6E-9E4F-9FC0-6F23BEB1FFA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028384" y="75152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976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26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24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24"/>
          <a:stretch/>
        </p:blipFill>
        <p:spPr bwMode="auto">
          <a:xfrm>
            <a:off x="1873910" y="124896"/>
            <a:ext cx="5469792" cy="6604574"/>
          </a:xfrm>
          <a:prstGeom prst="rect">
            <a:avLst/>
          </a:prstGeom>
          <a:noFill/>
          <a:ln w="76200">
            <a:solidFill>
              <a:srgbClr val="C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Flowchart: Connector 1"/>
          <p:cNvSpPr/>
          <p:nvPr/>
        </p:nvSpPr>
        <p:spPr>
          <a:xfrm>
            <a:off x="3779912" y="692696"/>
            <a:ext cx="144016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Connector 4"/>
          <p:cNvSpPr/>
          <p:nvPr/>
        </p:nvSpPr>
        <p:spPr>
          <a:xfrm>
            <a:off x="4536798" y="1124744"/>
            <a:ext cx="144016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Connector 5"/>
          <p:cNvSpPr/>
          <p:nvPr/>
        </p:nvSpPr>
        <p:spPr>
          <a:xfrm>
            <a:off x="5912799" y="3140968"/>
            <a:ext cx="144016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/>
          <p:cNvSpPr/>
          <p:nvPr/>
        </p:nvSpPr>
        <p:spPr>
          <a:xfrm>
            <a:off x="4309120" y="3789040"/>
            <a:ext cx="144016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/>
          <p:cNvSpPr/>
          <p:nvPr/>
        </p:nvSpPr>
        <p:spPr>
          <a:xfrm>
            <a:off x="4556123" y="3435447"/>
            <a:ext cx="144016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/>
          <p:cNvSpPr/>
          <p:nvPr/>
        </p:nvSpPr>
        <p:spPr>
          <a:xfrm>
            <a:off x="3240912" y="4869160"/>
            <a:ext cx="144016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Connector 9"/>
          <p:cNvSpPr/>
          <p:nvPr/>
        </p:nvSpPr>
        <p:spPr>
          <a:xfrm>
            <a:off x="4680814" y="5445224"/>
            <a:ext cx="144016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lowchart: Connector 10"/>
          <p:cNvSpPr/>
          <p:nvPr/>
        </p:nvSpPr>
        <p:spPr>
          <a:xfrm>
            <a:off x="6084168" y="5877272"/>
            <a:ext cx="144016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lowchart: Connector 11"/>
          <p:cNvSpPr/>
          <p:nvPr/>
        </p:nvSpPr>
        <p:spPr>
          <a:xfrm>
            <a:off x="6588224" y="5517232"/>
            <a:ext cx="144016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lowchart: Connector 12"/>
          <p:cNvSpPr/>
          <p:nvPr/>
        </p:nvSpPr>
        <p:spPr>
          <a:xfrm>
            <a:off x="6156176" y="1340768"/>
            <a:ext cx="144016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lowchart: Connector 13"/>
          <p:cNvSpPr/>
          <p:nvPr/>
        </p:nvSpPr>
        <p:spPr>
          <a:xfrm>
            <a:off x="4243295" y="4747262"/>
            <a:ext cx="144016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lowchart: Connector 14">
            <a:extLst>
              <a:ext uri="{FF2B5EF4-FFF2-40B4-BE49-F238E27FC236}">
                <a16:creationId xmlns:a16="http://schemas.microsoft.com/office/drawing/2014/main" id="{97509E39-9026-48D1-92F3-2ADFDACD20F1}"/>
              </a:ext>
            </a:extLst>
          </p:cNvPr>
          <p:cNvSpPr/>
          <p:nvPr/>
        </p:nvSpPr>
        <p:spPr>
          <a:xfrm flipH="1">
            <a:off x="5076056" y="836712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6179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908720"/>
            <a:ext cx="8784976" cy="3960440"/>
          </a:xfrm>
        </p:spPr>
        <p:txBody>
          <a:bodyPr>
            <a:normAutofit/>
          </a:bodyPr>
          <a:lstStyle/>
          <a:p>
            <a:pPr algn="ctr"/>
            <a:br>
              <a:rPr lang="en-GB" dirty="0"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dirty="0">
                <a:latin typeface="Segoe Print" panose="02000600000000000000" pitchFamily="2" charset="0"/>
              </a:rPr>
            </a:br>
            <a:endParaRPr lang="en-GB" b="1" dirty="0">
              <a:latin typeface="Segoe Print" panose="020006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1EB54D-9EAC-894E-9D5D-0615A2ED4326}"/>
              </a:ext>
            </a:extLst>
          </p:cNvPr>
          <p:cNvSpPr txBox="1"/>
          <p:nvPr/>
        </p:nvSpPr>
        <p:spPr>
          <a:xfrm>
            <a:off x="215516" y="332656"/>
            <a:ext cx="8712968" cy="41549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Cyfeiriad</a:t>
            </a:r>
            <a: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cwmpawd</a:t>
            </a:r>
            <a:b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66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Directions / Points of the Compass</a:t>
            </a:r>
            <a:endParaRPr lang="cy-GB" sz="66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7072824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7763593" cy="5422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E4DCF7-CECD-C945-A7D2-00EC84318256}"/>
              </a:ext>
            </a:extLst>
          </p:cNvPr>
          <p:cNvSpPr txBox="1"/>
          <p:nvPr/>
        </p:nvSpPr>
        <p:spPr>
          <a:xfrm>
            <a:off x="3884606" y="779900"/>
            <a:ext cx="15055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/>
              <a:t>North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0B3615-A7EE-3144-8950-A1686A17876F}"/>
              </a:ext>
            </a:extLst>
          </p:cNvPr>
          <p:cNvSpPr txBox="1"/>
          <p:nvPr/>
        </p:nvSpPr>
        <p:spPr>
          <a:xfrm>
            <a:off x="3812598" y="5725525"/>
            <a:ext cx="16495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/>
              <a:t>South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DDDEF3-AD9D-D440-ABEA-A8E627D96CE8}"/>
              </a:ext>
            </a:extLst>
          </p:cNvPr>
          <p:cNvSpPr txBox="1"/>
          <p:nvPr/>
        </p:nvSpPr>
        <p:spPr>
          <a:xfrm>
            <a:off x="683568" y="386104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/>
              <a:t>West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0D9FFC-33D2-0B41-962A-9E26BBC21180}"/>
              </a:ext>
            </a:extLst>
          </p:cNvPr>
          <p:cNvSpPr txBox="1"/>
          <p:nvPr/>
        </p:nvSpPr>
        <p:spPr>
          <a:xfrm>
            <a:off x="6012160" y="386392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/>
              <a:t>East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95425A-0194-A64B-A896-375052BC6C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4288" y="107159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516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762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10" y="332656"/>
            <a:ext cx="8863186" cy="6239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1628800"/>
            <a:ext cx="273630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5955138" y="1628800"/>
            <a:ext cx="273630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4797152"/>
            <a:ext cx="273630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6273552" y="4797152"/>
            <a:ext cx="241789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603210" y="3221327"/>
            <a:ext cx="20882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539552" y="3221327"/>
            <a:ext cx="20882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4139952" y="5445224"/>
            <a:ext cx="108012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14" name="Flowchart: Connector 13"/>
          <p:cNvSpPr/>
          <p:nvPr/>
        </p:nvSpPr>
        <p:spPr>
          <a:xfrm>
            <a:off x="2194070" y="3321354"/>
            <a:ext cx="288032" cy="261610"/>
          </a:xfrm>
          <a:prstGeom prst="flowChartConnector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lowchart: Connector 14"/>
          <p:cNvSpPr/>
          <p:nvPr/>
        </p:nvSpPr>
        <p:spPr>
          <a:xfrm>
            <a:off x="4460887" y="5545251"/>
            <a:ext cx="288032" cy="261610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lowchart: Connector 15"/>
          <p:cNvSpPr/>
          <p:nvPr/>
        </p:nvSpPr>
        <p:spPr>
          <a:xfrm>
            <a:off x="6804248" y="3321354"/>
            <a:ext cx="288032" cy="261610"/>
          </a:xfrm>
          <a:prstGeom prst="flowChartConnector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7087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10" y="332656"/>
            <a:ext cx="8863186" cy="6239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4E301C8-8543-FC4F-97FC-94F260BC746F}"/>
              </a:ext>
            </a:extLst>
          </p:cNvPr>
          <p:cNvSpPr txBox="1"/>
          <p:nvPr/>
        </p:nvSpPr>
        <p:spPr>
          <a:xfrm>
            <a:off x="4068052" y="548680"/>
            <a:ext cx="107370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North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C7E5F2-3912-9946-9BBC-F3F6DD4ECF91}"/>
              </a:ext>
            </a:extLst>
          </p:cNvPr>
          <p:cNvSpPr txBox="1"/>
          <p:nvPr/>
        </p:nvSpPr>
        <p:spPr>
          <a:xfrm>
            <a:off x="4068052" y="5949280"/>
            <a:ext cx="107370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South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3833B0-7463-F247-BCA8-A4E19E27F84F}"/>
              </a:ext>
            </a:extLst>
          </p:cNvPr>
          <p:cNvSpPr txBox="1"/>
          <p:nvPr/>
        </p:nvSpPr>
        <p:spPr>
          <a:xfrm>
            <a:off x="7020272" y="3717032"/>
            <a:ext cx="107370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East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14A8D3-E336-124B-B8A2-8A57CF482827}"/>
              </a:ext>
            </a:extLst>
          </p:cNvPr>
          <p:cNvSpPr txBox="1"/>
          <p:nvPr/>
        </p:nvSpPr>
        <p:spPr>
          <a:xfrm>
            <a:off x="899592" y="3717032"/>
            <a:ext cx="107370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West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B005D0-5E52-3645-9C84-235ED8113595}"/>
              </a:ext>
            </a:extLst>
          </p:cNvPr>
          <p:cNvSpPr txBox="1"/>
          <p:nvPr/>
        </p:nvSpPr>
        <p:spPr>
          <a:xfrm>
            <a:off x="899592" y="2060848"/>
            <a:ext cx="18002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North West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A0AAF9-7605-6146-B85E-E2DB87731952}"/>
              </a:ext>
            </a:extLst>
          </p:cNvPr>
          <p:cNvSpPr txBox="1"/>
          <p:nvPr/>
        </p:nvSpPr>
        <p:spPr>
          <a:xfrm>
            <a:off x="6310050" y="2060848"/>
            <a:ext cx="18002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North East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624D26E-D5F7-5B41-ACF3-E267881C041E}"/>
              </a:ext>
            </a:extLst>
          </p:cNvPr>
          <p:cNvSpPr txBox="1"/>
          <p:nvPr/>
        </p:nvSpPr>
        <p:spPr>
          <a:xfrm>
            <a:off x="1073193" y="5144348"/>
            <a:ext cx="18002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South West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E28447-AB53-9749-B990-FDC38CACE3F4}"/>
              </a:ext>
            </a:extLst>
          </p:cNvPr>
          <p:cNvSpPr txBox="1"/>
          <p:nvPr/>
        </p:nvSpPr>
        <p:spPr>
          <a:xfrm>
            <a:off x="6293773" y="5188550"/>
            <a:ext cx="18002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South East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FE44E2C-1F49-C045-8D47-1E84EBD952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03850" y="60462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25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1402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10" y="332656"/>
            <a:ext cx="8863186" cy="6239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1628800"/>
            <a:ext cx="273630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5955138" y="1628800"/>
            <a:ext cx="273630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4797152"/>
            <a:ext cx="2736304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6273552" y="4797152"/>
            <a:ext cx="241789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sp>
        <p:nvSpPr>
          <p:cNvPr id="3" name="Flowchart: Connector 2"/>
          <p:cNvSpPr/>
          <p:nvPr/>
        </p:nvSpPr>
        <p:spPr>
          <a:xfrm>
            <a:off x="2886976" y="1699777"/>
            <a:ext cx="288032" cy="26161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Connector 7"/>
          <p:cNvSpPr/>
          <p:nvPr/>
        </p:nvSpPr>
        <p:spPr>
          <a:xfrm>
            <a:off x="6041829" y="4825399"/>
            <a:ext cx="288032" cy="26161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/>
          <p:cNvSpPr/>
          <p:nvPr/>
        </p:nvSpPr>
        <p:spPr>
          <a:xfrm>
            <a:off x="2915816" y="4817276"/>
            <a:ext cx="288032" cy="26161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Connector 9"/>
          <p:cNvSpPr/>
          <p:nvPr/>
        </p:nvSpPr>
        <p:spPr>
          <a:xfrm>
            <a:off x="5985520" y="1830582"/>
            <a:ext cx="288032" cy="261610"/>
          </a:xfrm>
          <a:prstGeom prst="flowChartConnec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603210" y="3221327"/>
            <a:ext cx="20882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539552" y="3221327"/>
            <a:ext cx="20882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4139952" y="5445224"/>
            <a:ext cx="108012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14" name="Flowchart: Connector 13"/>
          <p:cNvSpPr/>
          <p:nvPr/>
        </p:nvSpPr>
        <p:spPr>
          <a:xfrm>
            <a:off x="2194070" y="3321354"/>
            <a:ext cx="288032" cy="261610"/>
          </a:xfrm>
          <a:prstGeom prst="flowChartConnector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lowchart: Connector 14"/>
          <p:cNvSpPr/>
          <p:nvPr/>
        </p:nvSpPr>
        <p:spPr>
          <a:xfrm>
            <a:off x="4460887" y="5545251"/>
            <a:ext cx="288032" cy="261610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lowchart: Connector 15"/>
          <p:cNvSpPr/>
          <p:nvPr/>
        </p:nvSpPr>
        <p:spPr>
          <a:xfrm>
            <a:off x="6804248" y="3321354"/>
            <a:ext cx="288032" cy="261610"/>
          </a:xfrm>
          <a:prstGeom prst="flowChartConnector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0715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44" t="4598" r="23476" b="4598"/>
          <a:stretch/>
        </p:blipFill>
        <p:spPr bwMode="auto">
          <a:xfrm>
            <a:off x="2066046" y="476672"/>
            <a:ext cx="5040560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al Callout 1">
            <a:extLst>
              <a:ext uri="{FF2B5EF4-FFF2-40B4-BE49-F238E27FC236}">
                <a16:creationId xmlns:a16="http://schemas.microsoft.com/office/drawing/2014/main" id="{A038F51C-CE1A-C745-8D00-835723064CBF}"/>
              </a:ext>
            </a:extLst>
          </p:cNvPr>
          <p:cNvSpPr/>
          <p:nvPr/>
        </p:nvSpPr>
        <p:spPr>
          <a:xfrm>
            <a:off x="107504" y="620688"/>
            <a:ext cx="2016224" cy="1080120"/>
          </a:xfrm>
          <a:prstGeom prst="wedgeEllipseCallout">
            <a:avLst>
              <a:gd name="adj1" fmla="val 30016"/>
              <a:gd name="adj2" fmla="val 81741"/>
            </a:avLst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C00000"/>
                </a:solidFill>
              </a:rPr>
              <a:t>Ble</a:t>
            </a:r>
            <a:r>
              <a:rPr lang="en-US" b="1" dirty="0">
                <a:solidFill>
                  <a:srgbClr val="C00000"/>
                </a:solidFill>
              </a:rPr>
              <a:t> </a:t>
            </a:r>
            <a:r>
              <a:rPr lang="en-US" b="1" dirty="0" err="1">
                <a:solidFill>
                  <a:srgbClr val="C00000"/>
                </a:solidFill>
              </a:rPr>
              <a:t>mae</a:t>
            </a:r>
            <a:r>
              <a:rPr lang="en-US" b="1" dirty="0">
                <a:solidFill>
                  <a:srgbClr val="C00000"/>
                </a:solidFill>
              </a:rPr>
              <a:t> </a:t>
            </a:r>
            <a:r>
              <a:rPr lang="en-US" b="1" dirty="0" err="1">
                <a:solidFill>
                  <a:srgbClr val="C00000"/>
                </a:solidFill>
              </a:rPr>
              <a:t>Wrecsam</a:t>
            </a:r>
            <a:r>
              <a:rPr lang="en-US" b="1" dirty="0">
                <a:solidFill>
                  <a:srgbClr val="C00000"/>
                </a:solidFill>
              </a:rPr>
              <a:t>?</a:t>
            </a:r>
          </a:p>
        </p:txBody>
      </p:sp>
      <p:sp>
        <p:nvSpPr>
          <p:cNvPr id="5" name="Oval Callout 4">
            <a:extLst>
              <a:ext uri="{FF2B5EF4-FFF2-40B4-BE49-F238E27FC236}">
                <a16:creationId xmlns:a16="http://schemas.microsoft.com/office/drawing/2014/main" id="{532A1FB3-A299-E84F-9D36-8E0B1EEF7810}"/>
              </a:ext>
            </a:extLst>
          </p:cNvPr>
          <p:cNvSpPr/>
          <p:nvPr/>
        </p:nvSpPr>
        <p:spPr>
          <a:xfrm>
            <a:off x="100545" y="2393059"/>
            <a:ext cx="2016224" cy="1080120"/>
          </a:xfrm>
          <a:prstGeom prst="wedgeEllipseCallout">
            <a:avLst>
              <a:gd name="adj1" fmla="val 30016"/>
              <a:gd name="adj2" fmla="val 81741"/>
            </a:avLst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C00000"/>
                </a:solidFill>
              </a:rPr>
              <a:t>Ble</a:t>
            </a:r>
            <a:r>
              <a:rPr lang="en-US" b="1" dirty="0">
                <a:solidFill>
                  <a:srgbClr val="C00000"/>
                </a:solidFill>
              </a:rPr>
              <a:t> </a:t>
            </a:r>
            <a:r>
              <a:rPr lang="en-US" b="1" dirty="0" err="1">
                <a:solidFill>
                  <a:srgbClr val="C00000"/>
                </a:solidFill>
              </a:rPr>
              <a:t>mae</a:t>
            </a:r>
            <a:r>
              <a:rPr lang="en-US" b="1" dirty="0">
                <a:solidFill>
                  <a:srgbClr val="C00000"/>
                </a:solidFill>
              </a:rPr>
              <a:t> </a:t>
            </a:r>
            <a:r>
              <a:rPr lang="en-US" b="1" dirty="0" err="1">
                <a:solidFill>
                  <a:srgbClr val="C00000"/>
                </a:solidFill>
              </a:rPr>
              <a:t>Caerdydd</a:t>
            </a:r>
            <a:r>
              <a:rPr lang="en-US" b="1" dirty="0">
                <a:solidFill>
                  <a:srgbClr val="C00000"/>
                </a:solidFill>
              </a:rPr>
              <a:t>?</a:t>
            </a: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8B824001-C6F8-AB44-9DF3-C54C13ED76E7}"/>
              </a:ext>
            </a:extLst>
          </p:cNvPr>
          <p:cNvSpPr/>
          <p:nvPr/>
        </p:nvSpPr>
        <p:spPr>
          <a:xfrm>
            <a:off x="107504" y="4365104"/>
            <a:ext cx="2016224" cy="1080120"/>
          </a:xfrm>
          <a:prstGeom prst="wedgeEllipseCallout">
            <a:avLst>
              <a:gd name="adj1" fmla="val 30016"/>
              <a:gd name="adj2" fmla="val 81741"/>
            </a:avLst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C00000"/>
                </a:solidFill>
              </a:rPr>
              <a:t>Ble</a:t>
            </a:r>
            <a:r>
              <a:rPr lang="en-US" b="1" dirty="0">
                <a:solidFill>
                  <a:srgbClr val="C00000"/>
                </a:solidFill>
              </a:rPr>
              <a:t> </a:t>
            </a:r>
            <a:r>
              <a:rPr lang="en-US" b="1" dirty="0" err="1">
                <a:solidFill>
                  <a:srgbClr val="C00000"/>
                </a:solidFill>
              </a:rPr>
              <a:t>mae</a:t>
            </a:r>
            <a:r>
              <a:rPr lang="en-US" b="1" dirty="0">
                <a:solidFill>
                  <a:srgbClr val="C00000"/>
                </a:solidFill>
              </a:rPr>
              <a:t> </a:t>
            </a:r>
            <a:r>
              <a:rPr lang="en-US" b="1" dirty="0" err="1">
                <a:solidFill>
                  <a:srgbClr val="C00000"/>
                </a:solidFill>
              </a:rPr>
              <a:t>Ynys</a:t>
            </a:r>
            <a:r>
              <a:rPr lang="en-US" b="1" dirty="0">
                <a:solidFill>
                  <a:srgbClr val="C00000"/>
                </a:solidFill>
              </a:rPr>
              <a:t> </a:t>
            </a:r>
            <a:r>
              <a:rPr lang="en-US" b="1" dirty="0" err="1">
                <a:solidFill>
                  <a:srgbClr val="C00000"/>
                </a:solidFill>
              </a:rPr>
              <a:t>Enlli</a:t>
            </a:r>
            <a:r>
              <a:rPr lang="en-US" b="1" dirty="0">
                <a:solidFill>
                  <a:srgbClr val="C00000"/>
                </a:solidFill>
              </a:rPr>
              <a:t>?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4FB231D3-27D6-6D4A-BFF2-327E3A8ED874}"/>
              </a:ext>
            </a:extLst>
          </p:cNvPr>
          <p:cNvSpPr/>
          <p:nvPr/>
        </p:nvSpPr>
        <p:spPr>
          <a:xfrm>
            <a:off x="6948263" y="620688"/>
            <a:ext cx="2095395" cy="1080120"/>
          </a:xfrm>
          <a:prstGeom prst="wedgeEllipseCallout">
            <a:avLst>
              <a:gd name="adj1" fmla="val -31828"/>
              <a:gd name="adj2" fmla="val 83024"/>
            </a:avLst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500" b="1" dirty="0" err="1">
                <a:solidFill>
                  <a:srgbClr val="C00000"/>
                </a:solidFill>
              </a:rPr>
              <a:t>Ble</a:t>
            </a:r>
            <a:r>
              <a:rPr lang="en-US" sz="1500" b="1" dirty="0">
                <a:solidFill>
                  <a:srgbClr val="C00000"/>
                </a:solidFill>
              </a:rPr>
              <a:t> </a:t>
            </a:r>
            <a:r>
              <a:rPr lang="en-US" sz="1500" b="1" dirty="0" err="1">
                <a:solidFill>
                  <a:srgbClr val="C00000"/>
                </a:solidFill>
              </a:rPr>
              <a:t>mae</a:t>
            </a:r>
            <a:r>
              <a:rPr lang="en-US" sz="1500" b="1" dirty="0">
                <a:solidFill>
                  <a:srgbClr val="C00000"/>
                </a:solidFill>
              </a:rPr>
              <a:t> </a:t>
            </a:r>
            <a:r>
              <a:rPr lang="en-US" sz="1500" b="1" dirty="0" err="1">
                <a:solidFill>
                  <a:srgbClr val="C00000"/>
                </a:solidFill>
              </a:rPr>
              <a:t>Aberystwyth</a:t>
            </a:r>
            <a:r>
              <a:rPr lang="en-US" sz="1500" b="1" dirty="0">
                <a:solidFill>
                  <a:srgbClr val="C0000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A65461A2-03E8-134E-9345-C18AF99C491A}"/>
              </a:ext>
            </a:extLst>
          </p:cNvPr>
          <p:cNvSpPr/>
          <p:nvPr/>
        </p:nvSpPr>
        <p:spPr>
          <a:xfrm>
            <a:off x="6957423" y="2393058"/>
            <a:ext cx="2016224" cy="1467989"/>
          </a:xfrm>
          <a:prstGeom prst="wedgeEllipseCallout">
            <a:avLst>
              <a:gd name="adj1" fmla="val -35264"/>
              <a:gd name="adj2" fmla="val 66980"/>
            </a:avLst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500" b="1" dirty="0" err="1">
                <a:solidFill>
                  <a:srgbClr val="C00000"/>
                </a:solidFill>
              </a:rPr>
              <a:t>Ble</a:t>
            </a:r>
            <a:r>
              <a:rPr lang="en-US" sz="1500" b="1" dirty="0">
                <a:solidFill>
                  <a:srgbClr val="C00000"/>
                </a:solidFill>
              </a:rPr>
              <a:t> </a:t>
            </a:r>
            <a:r>
              <a:rPr lang="en-US" sz="1500" b="1" dirty="0" err="1">
                <a:solidFill>
                  <a:srgbClr val="C00000"/>
                </a:solidFill>
              </a:rPr>
              <a:t>mae</a:t>
            </a:r>
            <a:r>
              <a:rPr lang="en-US" sz="1500" b="1" dirty="0">
                <a:solidFill>
                  <a:srgbClr val="C00000"/>
                </a:solidFill>
              </a:rPr>
              <a:t> Parc </a:t>
            </a:r>
            <a:r>
              <a:rPr lang="en-US" sz="1500" b="1" dirty="0" err="1">
                <a:solidFill>
                  <a:srgbClr val="C00000"/>
                </a:solidFill>
              </a:rPr>
              <a:t>Cenedlaethol</a:t>
            </a:r>
            <a:r>
              <a:rPr lang="en-US" sz="1500" b="1" dirty="0">
                <a:solidFill>
                  <a:srgbClr val="C00000"/>
                </a:solidFill>
              </a:rPr>
              <a:t> </a:t>
            </a:r>
            <a:r>
              <a:rPr lang="en-US" sz="1500" b="1" dirty="0" err="1">
                <a:solidFill>
                  <a:srgbClr val="C00000"/>
                </a:solidFill>
              </a:rPr>
              <a:t>Eryri</a:t>
            </a:r>
            <a:r>
              <a:rPr lang="en-US" sz="1500" b="1" dirty="0">
                <a:solidFill>
                  <a:srgbClr val="C00000"/>
                </a:solidFill>
              </a:rPr>
              <a:t>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27374EB5-0644-FE40-8749-F9852C849257}"/>
              </a:ext>
            </a:extLst>
          </p:cNvPr>
          <p:cNvSpPr/>
          <p:nvPr/>
        </p:nvSpPr>
        <p:spPr>
          <a:xfrm>
            <a:off x="7027435" y="4370543"/>
            <a:ext cx="2016224" cy="1080120"/>
          </a:xfrm>
          <a:prstGeom prst="wedgeEllipseCallout">
            <a:avLst>
              <a:gd name="adj1" fmla="val -31828"/>
              <a:gd name="adj2" fmla="val 83024"/>
            </a:avLst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C00000"/>
                </a:solidFill>
              </a:rPr>
              <a:t>Ble</a:t>
            </a:r>
            <a:r>
              <a:rPr lang="en-US" b="1" dirty="0">
                <a:solidFill>
                  <a:srgbClr val="C00000"/>
                </a:solidFill>
              </a:rPr>
              <a:t> </a:t>
            </a:r>
            <a:r>
              <a:rPr lang="en-US" b="1" dirty="0" err="1">
                <a:solidFill>
                  <a:srgbClr val="C00000"/>
                </a:solidFill>
              </a:rPr>
              <a:t>mae’r</a:t>
            </a:r>
            <a:r>
              <a:rPr lang="en-US" b="1" dirty="0">
                <a:solidFill>
                  <a:srgbClr val="C00000"/>
                </a:solidFill>
              </a:rPr>
              <a:t> </a:t>
            </a:r>
            <a:r>
              <a:rPr lang="en-US" b="1" dirty="0" err="1">
                <a:solidFill>
                  <a:srgbClr val="C00000"/>
                </a:solidFill>
              </a:rPr>
              <a:t>afon</a:t>
            </a:r>
            <a:r>
              <a:rPr lang="en-US" b="1" dirty="0">
                <a:solidFill>
                  <a:srgbClr val="C00000"/>
                </a:solidFill>
              </a:rPr>
              <a:t> </a:t>
            </a:r>
            <a:r>
              <a:rPr lang="en-US" b="1" dirty="0" err="1">
                <a:solidFill>
                  <a:srgbClr val="C00000"/>
                </a:solidFill>
              </a:rPr>
              <a:t>Teifi</a:t>
            </a:r>
            <a:r>
              <a:rPr lang="en-US" b="1" dirty="0">
                <a:solidFill>
                  <a:srgbClr val="C00000"/>
                </a:solidFill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C41B93-7143-6D4A-9F82-F5C01799A9AA}"/>
              </a:ext>
            </a:extLst>
          </p:cNvPr>
          <p:cNvSpPr txBox="1"/>
          <p:nvPr/>
        </p:nvSpPr>
        <p:spPr>
          <a:xfrm>
            <a:off x="2066046" y="6309320"/>
            <a:ext cx="574631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Mae ____________ </a:t>
            </a:r>
            <a:r>
              <a:rPr lang="en-US" sz="2000" b="1" dirty="0" err="1"/>
              <a:t>yn</a:t>
            </a:r>
            <a:r>
              <a:rPr lang="en-US" sz="2000" b="1" dirty="0"/>
              <a:t> y _________________.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28FBDC-546F-C246-BED6-F96061FB0A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91880" y="272065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785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410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51520" y="620688"/>
            <a:ext cx="8712968" cy="33855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8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Gwir neu gau? </a:t>
            </a:r>
          </a:p>
          <a:p>
            <a:pPr algn="ctr"/>
            <a:endParaRPr lang="cy-GB" sz="48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cy-GB" sz="8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True or false?</a:t>
            </a:r>
          </a:p>
        </p:txBody>
      </p:sp>
    </p:spTree>
    <p:extLst>
      <p:ext uri="{BB962C8B-B14F-4D97-AF65-F5344CB8AC3E}">
        <p14:creationId xmlns:p14="http://schemas.microsoft.com/office/powerpoint/2010/main" val="28998588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7882"/>
            <a:ext cx="5256584" cy="66708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882"/>
            <a:ext cx="3868971" cy="27234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82304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5536" y="496144"/>
            <a:ext cx="8208912" cy="58477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Mae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Caerdydd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y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gogledd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9875" y="1412776"/>
            <a:ext cx="8208912" cy="58477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Mae Bangor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y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gogledd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9875" y="2348880"/>
            <a:ext cx="8208912" cy="58477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Mae Aberystwyth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y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gorllewin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7943" y="3284984"/>
            <a:ext cx="8208912" cy="58477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Mae Caernarfon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y de.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67943" y="4221088"/>
            <a:ext cx="8208912" cy="58477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Caerdydd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ydy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prifddinas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Cymru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86021" y="5157192"/>
            <a:ext cx="8208912" cy="58477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Mae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Caergybi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3200" b="1" dirty="0" err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ar</a:t>
            </a:r>
            <a:r>
              <a:rPr lang="en-GB" sz="3200" b="1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Ynys Môn.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99194C-4AB9-144F-A634-A50BA66E8B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80312" y="38213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33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486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51520" y="620688"/>
            <a:ext cx="8712968" cy="30469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8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Llefydd arbennig</a:t>
            </a:r>
          </a:p>
          <a:p>
            <a:pPr algn="ctr"/>
            <a:endParaRPr lang="cy-GB" sz="4000" b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cy-GB" sz="66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Special places</a:t>
            </a:r>
          </a:p>
        </p:txBody>
      </p:sp>
    </p:spTree>
    <p:extLst>
      <p:ext uri="{BB962C8B-B14F-4D97-AF65-F5344CB8AC3E}">
        <p14:creationId xmlns:p14="http://schemas.microsoft.com/office/powerpoint/2010/main" val="28843507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51520" y="620688"/>
            <a:ext cx="8712968" cy="437042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5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Gweithgaredd / Activity: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Rhowch gerdyn llun </a:t>
            </a:r>
            <a:r>
              <a:rPr lang="cy-GB" sz="32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neu</a:t>
            </a:r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enw i bob disgybl.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Gofynnwch iddyn nhw ddod o hyd i’w partner.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endParaRPr lang="cy-GB" sz="3200" b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Give every child a picture card </a:t>
            </a:r>
            <a:r>
              <a:rPr lang="cy-GB" sz="32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or</a:t>
            </a:r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a place name.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Ask them to find their partner.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endParaRPr lang="cy-GB" sz="3200" b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Mwynhewch / Enjoy!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175C75C-D5D9-8F40-B554-A0D34E7548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80312" y="393305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754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6277163"/>
              </p:ext>
            </p:extLst>
          </p:nvPr>
        </p:nvGraphicFramePr>
        <p:xfrm>
          <a:off x="1403648" y="908720"/>
          <a:ext cx="6720408" cy="4709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02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602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49893">
                <a:tc>
                  <a:txBody>
                    <a:bodyPr/>
                    <a:lstStyle/>
                    <a:p>
                      <a:pPr algn="ctr"/>
                      <a:r>
                        <a:rPr lang="en-GB" sz="36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Yr</a:t>
                      </a:r>
                      <a:r>
                        <a:rPr lang="en-GB" sz="36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36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Wyddfa</a:t>
                      </a:r>
                      <a:endParaRPr lang="en-GB" sz="36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Canolfan</a:t>
                      </a:r>
                      <a:r>
                        <a:rPr lang="en-GB" sz="36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y </a:t>
                      </a:r>
                      <a:r>
                        <a:rPr lang="en-GB" sz="36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Mileniwm</a:t>
                      </a:r>
                      <a:endParaRPr lang="en-GB" sz="36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86411">
                <a:tc>
                  <a:txBody>
                    <a:bodyPr/>
                    <a:lstStyle/>
                    <a:p>
                      <a:pPr algn="ctr"/>
                      <a:r>
                        <a:rPr lang="en-GB" sz="36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Llyn</a:t>
                      </a:r>
                      <a:r>
                        <a:rPr lang="en-GB" sz="36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36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Tegid</a:t>
                      </a:r>
                      <a:endParaRPr lang="en-GB" sz="36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traeth</a:t>
                      </a:r>
                      <a:r>
                        <a:rPr lang="en-GB" sz="3600" b="1" u="sng" baseline="0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3600" b="1" u="sng" baseline="0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Llangrannog</a:t>
                      </a:r>
                      <a:endParaRPr lang="en-GB" sz="36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72921">
                <a:tc>
                  <a:txBody>
                    <a:bodyPr/>
                    <a:lstStyle/>
                    <a:p>
                      <a:pPr algn="ctr"/>
                      <a:r>
                        <a:rPr lang="en-GB" sz="36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Llyfrgell</a:t>
                      </a:r>
                      <a:r>
                        <a:rPr lang="en-GB" sz="36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36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Genedlaethol</a:t>
                      </a:r>
                      <a:r>
                        <a:rPr lang="en-GB" sz="36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36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Cymru</a:t>
                      </a:r>
                      <a:endParaRPr lang="en-GB" sz="36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Eglwys</a:t>
                      </a:r>
                      <a:r>
                        <a:rPr lang="en-GB" sz="3600" b="1" u="sng" baseline="0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3600" b="1" u="sng" baseline="0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Gadeiriol</a:t>
                      </a:r>
                      <a:r>
                        <a:rPr lang="en-GB" sz="3600" b="1" u="sng" baseline="0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T</a:t>
                      </a:r>
                      <a:r>
                        <a:rPr lang="cy-GB" sz="3600" b="1" u="sng" baseline="0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ŷ</a:t>
                      </a:r>
                      <a:r>
                        <a:rPr lang="en-GB" sz="3600" b="1" u="sng" baseline="0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3600" b="1" u="sng" baseline="0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Ddewi</a:t>
                      </a:r>
                      <a:endParaRPr lang="en-GB" sz="36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85498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3214643" cy="18002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889"/>
          <a:stretch/>
        </p:blipFill>
        <p:spPr>
          <a:xfrm>
            <a:off x="6012160" y="116633"/>
            <a:ext cx="2891752" cy="1800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971" y="4365104"/>
            <a:ext cx="3221183" cy="24127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132856"/>
            <a:ext cx="3214643" cy="21314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818"/>
          <a:stretch/>
        </p:blipFill>
        <p:spPr>
          <a:xfrm>
            <a:off x="4572000" y="2089885"/>
            <a:ext cx="3168352" cy="22173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50" r="6944"/>
          <a:stretch/>
        </p:blipFill>
        <p:spPr>
          <a:xfrm>
            <a:off x="5289719" y="4365104"/>
            <a:ext cx="3602183" cy="2412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8481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2037088"/>
              </p:ext>
            </p:extLst>
          </p:nvPr>
        </p:nvGraphicFramePr>
        <p:xfrm>
          <a:off x="467544" y="620688"/>
          <a:ext cx="8208912" cy="5112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3735731146"/>
                    </a:ext>
                  </a:extLst>
                </a:gridCol>
              </a:tblGrid>
              <a:tr h="122413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Prom Llandudno</a:t>
                      </a: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Canolfan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y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Mileniwm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Y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Senedd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9614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Castell Caernarfon</a:t>
                      </a: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Stadiwm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y Principality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Llyn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Tegid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96144">
                <a:tc>
                  <a:txBody>
                    <a:bodyPr/>
                    <a:lstStyle/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Llyfrgell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Genedlaethol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Cymru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Eglwys</a:t>
                      </a:r>
                      <a:r>
                        <a:rPr lang="en-GB" sz="2400" b="1" u="sng" baseline="0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baseline="0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Gadeiriol</a:t>
                      </a:r>
                      <a:r>
                        <a:rPr lang="en-GB" sz="2400" b="1" u="sng" baseline="0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T</a:t>
                      </a:r>
                      <a:r>
                        <a:rPr lang="cy-GB" sz="2400" b="1" u="sng" baseline="0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ŷ</a:t>
                      </a:r>
                      <a:r>
                        <a:rPr lang="en-GB" sz="2400" b="1" u="sng" baseline="0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baseline="0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Ddewi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Castell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Caerffili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9614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Yr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Wyddfa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traeth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Llangrannog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Amgueddfa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Werin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Sain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Ffagan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88730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42426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4112886"/>
              </p:ext>
            </p:extLst>
          </p:nvPr>
        </p:nvGraphicFramePr>
        <p:xfrm>
          <a:off x="467544" y="620688"/>
          <a:ext cx="82089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3735731146"/>
                    </a:ext>
                  </a:extLst>
                </a:gridCol>
              </a:tblGrid>
              <a:tr h="1296144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9614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8873059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FC0345A9-A748-497A-AB46-BB8C86CB90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45"/>
          <a:stretch/>
        </p:blipFill>
        <p:spPr>
          <a:xfrm>
            <a:off x="611560" y="764704"/>
            <a:ext cx="2476847" cy="15841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C3737AE-05C3-4267-B829-CDD916A6CA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740194"/>
            <a:ext cx="2389249" cy="15841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0893529-CF56-40C7-8545-45299F41B6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296" y="2705517"/>
            <a:ext cx="2548112" cy="16956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2CB0077-EE59-4F9A-939D-FCDBA82F415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11" r="12130"/>
          <a:stretch/>
        </p:blipFill>
        <p:spPr>
          <a:xfrm>
            <a:off x="3347864" y="2686050"/>
            <a:ext cx="2389249" cy="14859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A8A791C-F663-4F62-8878-7E81470734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8166" y="790253"/>
            <a:ext cx="2465779" cy="15586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2D58163-8857-443B-8A2C-8BA71779D2D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62" r="13708" b="7143"/>
          <a:stretch/>
        </p:blipFill>
        <p:spPr>
          <a:xfrm>
            <a:off x="6055594" y="2628899"/>
            <a:ext cx="2438351" cy="161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724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1550714"/>
              </p:ext>
            </p:extLst>
          </p:nvPr>
        </p:nvGraphicFramePr>
        <p:xfrm>
          <a:off x="467544" y="620688"/>
          <a:ext cx="8208912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3735731146"/>
                    </a:ext>
                  </a:extLst>
                </a:gridCol>
              </a:tblGrid>
              <a:tr h="122413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96144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65AF2036-51D4-4CE6-BA8C-9FA3D2C833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764704"/>
            <a:ext cx="2499494" cy="18722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896E828-8B80-4FEA-A627-B42E92740B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50" r="6944"/>
          <a:stretch/>
        </p:blipFill>
        <p:spPr>
          <a:xfrm>
            <a:off x="3382687" y="904194"/>
            <a:ext cx="2378625" cy="159322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4E1FE5-E31F-4E31-A928-AA265FB375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5465" y="789062"/>
            <a:ext cx="2466975" cy="18478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681204-4479-4165-B903-5EBE99B7D35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818"/>
          <a:stretch/>
        </p:blipFill>
        <p:spPr>
          <a:xfrm>
            <a:off x="611560" y="3065076"/>
            <a:ext cx="2499494" cy="17492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B3A3F5B-152E-48DD-88FC-142C1AD99C3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55" t="683" r="20861" b="34350"/>
          <a:stretch/>
        </p:blipFill>
        <p:spPr>
          <a:xfrm>
            <a:off x="3322252" y="3065076"/>
            <a:ext cx="2499494" cy="202099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83CA892-4FCE-40D8-8CEC-3F0F77D3B04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00" r="15874"/>
          <a:stretch/>
        </p:blipFill>
        <p:spPr>
          <a:xfrm>
            <a:off x="6094094" y="3065076"/>
            <a:ext cx="2420615" cy="195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2498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4D336C-5087-46A9-A30A-C04EEAF5BCCE}"/>
              </a:ext>
            </a:extLst>
          </p:cNvPr>
          <p:cNvSpPr txBox="1"/>
          <p:nvPr/>
        </p:nvSpPr>
        <p:spPr>
          <a:xfrm>
            <a:off x="251520" y="332656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Llyfrgell</a:t>
            </a:r>
            <a:r>
              <a:rPr lang="en-GB" sz="6000" b="1" dirty="0"/>
              <a:t> </a:t>
            </a:r>
            <a:r>
              <a:rPr lang="en-GB" sz="6000" b="1" dirty="0" err="1"/>
              <a:t>Genedlaethol</a:t>
            </a:r>
            <a:r>
              <a:rPr lang="en-GB" sz="6000" b="1" dirty="0"/>
              <a:t> Cymru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34455C-E4F2-4936-9F0F-32E8A37726DE}"/>
              </a:ext>
            </a:extLst>
          </p:cNvPr>
          <p:cNvSpPr txBox="1"/>
          <p:nvPr/>
        </p:nvSpPr>
        <p:spPr>
          <a:xfrm>
            <a:off x="251520" y="2459504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Eglwys</a:t>
            </a:r>
            <a:r>
              <a:rPr lang="en-GB" sz="6000" b="1" dirty="0"/>
              <a:t> </a:t>
            </a:r>
            <a:r>
              <a:rPr lang="en-GB" sz="6000" b="1" dirty="0" err="1"/>
              <a:t>Gadeiriol</a:t>
            </a:r>
            <a:r>
              <a:rPr lang="en-GB" sz="6000" b="1" dirty="0"/>
              <a:t> </a:t>
            </a:r>
            <a:r>
              <a:rPr lang="en-GB" sz="6000" b="1" dirty="0" err="1"/>
              <a:t>Tŷ</a:t>
            </a:r>
            <a:r>
              <a:rPr lang="en-GB" sz="6000" b="1" dirty="0"/>
              <a:t> </a:t>
            </a:r>
            <a:r>
              <a:rPr lang="en-GB" sz="6000" b="1" dirty="0" err="1"/>
              <a:t>Ddewi</a:t>
            </a:r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31435A-F20F-4A2C-AE27-76D02AE4C87A}"/>
              </a:ext>
            </a:extLst>
          </p:cNvPr>
          <p:cNvSpPr txBox="1"/>
          <p:nvPr/>
        </p:nvSpPr>
        <p:spPr>
          <a:xfrm>
            <a:off x="251520" y="4586352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/>
              <a:t>Y </a:t>
            </a:r>
            <a:r>
              <a:rPr lang="en-GB" sz="6000" b="1" dirty="0" err="1"/>
              <a:t>Senedd</a:t>
            </a:r>
            <a:endParaRPr lang="en-GB" sz="6000" b="1" dirty="0"/>
          </a:p>
          <a:p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1292626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4D336C-5087-46A9-A30A-C04EEAF5BCCE}"/>
              </a:ext>
            </a:extLst>
          </p:cNvPr>
          <p:cNvSpPr txBox="1"/>
          <p:nvPr/>
        </p:nvSpPr>
        <p:spPr>
          <a:xfrm>
            <a:off x="251520" y="332656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/>
              <a:t>Llyn </a:t>
            </a:r>
            <a:r>
              <a:rPr lang="en-GB" sz="6000" b="1" dirty="0" err="1"/>
              <a:t>Tegid</a:t>
            </a:r>
            <a:endParaRPr lang="en-GB" sz="6000" b="1" dirty="0"/>
          </a:p>
          <a:p>
            <a:pPr algn="ctr"/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34455C-E4F2-4936-9F0F-32E8A37726DE}"/>
              </a:ext>
            </a:extLst>
          </p:cNvPr>
          <p:cNvSpPr txBox="1"/>
          <p:nvPr/>
        </p:nvSpPr>
        <p:spPr>
          <a:xfrm>
            <a:off x="251520" y="2459504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traeth</a:t>
            </a:r>
            <a:r>
              <a:rPr lang="en-GB" sz="6000" b="1" dirty="0"/>
              <a:t> </a:t>
            </a:r>
            <a:r>
              <a:rPr lang="en-GB" sz="6000" b="1" dirty="0" err="1"/>
              <a:t>Llangrannog</a:t>
            </a:r>
            <a:endParaRPr lang="en-GB" sz="6000" b="1" dirty="0"/>
          </a:p>
          <a:p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31435A-F20F-4A2C-AE27-76D02AE4C87A}"/>
              </a:ext>
            </a:extLst>
          </p:cNvPr>
          <p:cNvSpPr txBox="1"/>
          <p:nvPr/>
        </p:nvSpPr>
        <p:spPr>
          <a:xfrm>
            <a:off x="251520" y="4586352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/>
              <a:t>Castell Caernarfon</a:t>
            </a:r>
          </a:p>
          <a:p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839732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4D336C-5087-46A9-A30A-C04EEAF5BCCE}"/>
              </a:ext>
            </a:extLst>
          </p:cNvPr>
          <p:cNvSpPr txBox="1"/>
          <p:nvPr/>
        </p:nvSpPr>
        <p:spPr>
          <a:xfrm>
            <a:off x="251520" y="332656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Yr</a:t>
            </a:r>
            <a:r>
              <a:rPr lang="en-GB" sz="6000" b="1" dirty="0"/>
              <a:t> Wyddfa</a:t>
            </a:r>
          </a:p>
          <a:p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34455C-E4F2-4936-9F0F-32E8A37726DE}"/>
              </a:ext>
            </a:extLst>
          </p:cNvPr>
          <p:cNvSpPr txBox="1"/>
          <p:nvPr/>
        </p:nvSpPr>
        <p:spPr>
          <a:xfrm>
            <a:off x="251520" y="2459504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Canolfan</a:t>
            </a:r>
            <a:r>
              <a:rPr lang="en-GB" sz="6000" b="1" dirty="0"/>
              <a:t> y </a:t>
            </a:r>
            <a:r>
              <a:rPr lang="en-GB" sz="6000" b="1" dirty="0" err="1"/>
              <a:t>Mileniwm</a:t>
            </a:r>
            <a:endParaRPr lang="en-GB" sz="6000" b="1" dirty="0"/>
          </a:p>
          <a:p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31435A-F20F-4A2C-AE27-76D02AE4C87A}"/>
              </a:ext>
            </a:extLst>
          </p:cNvPr>
          <p:cNvSpPr txBox="1"/>
          <p:nvPr/>
        </p:nvSpPr>
        <p:spPr>
          <a:xfrm>
            <a:off x="251520" y="4586352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/>
              <a:t>Castell </a:t>
            </a:r>
            <a:r>
              <a:rPr lang="en-GB" sz="6000" b="1" dirty="0" err="1"/>
              <a:t>Caerffili</a:t>
            </a:r>
            <a:endParaRPr lang="en-GB" sz="6000" b="1" dirty="0"/>
          </a:p>
          <a:p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6075295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4D336C-5087-46A9-A30A-C04EEAF5BCCE}"/>
              </a:ext>
            </a:extLst>
          </p:cNvPr>
          <p:cNvSpPr txBox="1"/>
          <p:nvPr/>
        </p:nvSpPr>
        <p:spPr>
          <a:xfrm>
            <a:off x="251520" y="332656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/>
              <a:t>Prom Llandudno</a:t>
            </a:r>
          </a:p>
          <a:p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34455C-E4F2-4936-9F0F-32E8A37726DE}"/>
              </a:ext>
            </a:extLst>
          </p:cNvPr>
          <p:cNvSpPr txBox="1"/>
          <p:nvPr/>
        </p:nvSpPr>
        <p:spPr>
          <a:xfrm>
            <a:off x="251520" y="2459504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Stadiwm</a:t>
            </a:r>
            <a:r>
              <a:rPr lang="en-GB" sz="6000" b="1" dirty="0"/>
              <a:t> y Principality</a:t>
            </a:r>
          </a:p>
          <a:p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31435A-F20F-4A2C-AE27-76D02AE4C87A}"/>
              </a:ext>
            </a:extLst>
          </p:cNvPr>
          <p:cNvSpPr txBox="1"/>
          <p:nvPr/>
        </p:nvSpPr>
        <p:spPr>
          <a:xfrm>
            <a:off x="251520" y="4586352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Amgueddfa</a:t>
            </a:r>
            <a:r>
              <a:rPr lang="en-GB" sz="6000" b="1" dirty="0"/>
              <a:t> </a:t>
            </a:r>
            <a:r>
              <a:rPr lang="en-GB" sz="6000" b="1" dirty="0" err="1"/>
              <a:t>Werin</a:t>
            </a:r>
            <a:r>
              <a:rPr lang="en-GB" sz="6000" b="1" dirty="0"/>
              <a:t> </a:t>
            </a:r>
            <a:r>
              <a:rPr lang="en-GB" sz="6000" b="1" dirty="0" err="1"/>
              <a:t>Sain</a:t>
            </a:r>
            <a:r>
              <a:rPr lang="en-GB" sz="6000" b="1" dirty="0"/>
              <a:t> </a:t>
            </a:r>
            <a:r>
              <a:rPr lang="en-GB" sz="6000" b="1" dirty="0" err="1"/>
              <a:t>Ffagan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9818244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808995-3244-9847-99DA-B15705D2C1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32" y="620688"/>
            <a:ext cx="8532948" cy="56886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5540478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E39DAA8-2C8C-4F09-9939-4B611FDB71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00" r="15874"/>
          <a:stretch/>
        </p:blipFill>
        <p:spPr>
          <a:xfrm>
            <a:off x="539552" y="323267"/>
            <a:ext cx="7704856" cy="621146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1859806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412373B-08CC-2546-B331-DAF6536ABC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896" y="836712"/>
            <a:ext cx="8779242" cy="457983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24301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E05FBB0-2D2A-784B-9FF4-4CA804C447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266407"/>
            <a:ext cx="7992888" cy="650088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696633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D38C4E-BFA7-8247-B61A-A11EA065E5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260648"/>
            <a:ext cx="8496944" cy="637270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131760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A41330-19E1-154A-9E55-01C44BE996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82" y="620688"/>
            <a:ext cx="8769546" cy="554461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649818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4A5964-FFBC-7D45-A429-5C72B5EF3C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294785"/>
            <a:ext cx="7632848" cy="638897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272574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711629A-3BF1-4319-80DF-C585DE210B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030" y="476672"/>
            <a:ext cx="8507939" cy="564113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34269442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2003B06-E065-4382-A78F-01C65E3613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709" y="476672"/>
            <a:ext cx="8480582" cy="536060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2008124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D07C8B-3EA5-B847-B4B5-E3231D8F81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132"/>
          <a:stretch/>
        </p:blipFill>
        <p:spPr>
          <a:xfrm>
            <a:off x="251520" y="188640"/>
            <a:ext cx="8712968" cy="626469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469025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B069890-5439-4DD6-A304-49E79B366B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11" r="12130"/>
          <a:stretch/>
        </p:blipFill>
        <p:spPr>
          <a:xfrm>
            <a:off x="345845" y="476672"/>
            <a:ext cx="8452310" cy="525658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89262834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72DCFF-1CAC-714A-8AF2-9BAAAB8A83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532504"/>
            <a:ext cx="8760446" cy="577681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87663829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45DB86-E6C7-8B4D-96AF-B13A1A23CDB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11" r="12130"/>
          <a:stretch/>
        </p:blipFill>
        <p:spPr>
          <a:xfrm>
            <a:off x="291277" y="1196752"/>
            <a:ext cx="8452310" cy="525658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1BB2BB16-00CC-7142-BEEF-002D4F143F3B}"/>
              </a:ext>
            </a:extLst>
          </p:cNvPr>
          <p:cNvSpPr/>
          <p:nvPr/>
        </p:nvSpPr>
        <p:spPr>
          <a:xfrm>
            <a:off x="179512" y="62759"/>
            <a:ext cx="4024171" cy="2267985"/>
          </a:xfrm>
          <a:prstGeom prst="wedgeEllipseCallout">
            <a:avLst>
              <a:gd name="adj1" fmla="val 1533"/>
              <a:gd name="adj2" fmla="val 808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Beth </a:t>
            </a:r>
            <a:r>
              <a:rPr lang="en-GB" sz="3600" b="1" dirty="0" err="1">
                <a:solidFill>
                  <a:schemeClr val="tx1"/>
                </a:solidFill>
              </a:rPr>
              <a:t>wyddoch</a:t>
            </a:r>
            <a:r>
              <a:rPr lang="en-GB" sz="3600" b="1" dirty="0">
                <a:solidFill>
                  <a:schemeClr val="tx1"/>
                </a:solidFill>
              </a:rPr>
              <a:t> chi am …..?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B68E9D34-5B9B-F84A-915B-A8050FA10A07}"/>
              </a:ext>
            </a:extLst>
          </p:cNvPr>
          <p:cNvSpPr/>
          <p:nvPr/>
        </p:nvSpPr>
        <p:spPr>
          <a:xfrm>
            <a:off x="6372200" y="1207305"/>
            <a:ext cx="2255451" cy="1123439"/>
          </a:xfrm>
          <a:prstGeom prst="wedgeEllipseCallout">
            <a:avLst>
              <a:gd name="adj1" fmla="val -24103"/>
              <a:gd name="adj2" fmla="val 82292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i="1" dirty="0">
                <a:solidFill>
                  <a:schemeClr val="tx1"/>
                </a:solidFill>
              </a:rPr>
              <a:t>What do you know about …?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AB123C-0F29-9840-BCD5-FBD0170CBE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03848" y="54868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315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6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DCED76A-1279-7946-ACC7-39DDA8478F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540" y="294785"/>
            <a:ext cx="8564932" cy="638897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21B9EC2F-A4BD-424F-8540-7B918C122DC2}"/>
              </a:ext>
            </a:extLst>
          </p:cNvPr>
          <p:cNvSpPr/>
          <p:nvPr/>
        </p:nvSpPr>
        <p:spPr>
          <a:xfrm>
            <a:off x="255540" y="188640"/>
            <a:ext cx="4024171" cy="2267985"/>
          </a:xfrm>
          <a:prstGeom prst="wedgeEllipseCallout">
            <a:avLst>
              <a:gd name="adj1" fmla="val 35273"/>
              <a:gd name="adj2" fmla="val 686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Beth </a:t>
            </a:r>
            <a:r>
              <a:rPr lang="en-GB" sz="3600" b="1" dirty="0" err="1">
                <a:solidFill>
                  <a:schemeClr val="tx1"/>
                </a:solidFill>
              </a:rPr>
              <a:t>wyddoch</a:t>
            </a:r>
            <a:r>
              <a:rPr lang="en-GB" sz="3600" b="1" dirty="0">
                <a:solidFill>
                  <a:schemeClr val="tx1"/>
                </a:solidFill>
              </a:rPr>
              <a:t> chi am …..?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D5915DC1-3405-DD49-9495-F0067C4CDEA7}"/>
              </a:ext>
            </a:extLst>
          </p:cNvPr>
          <p:cNvSpPr/>
          <p:nvPr/>
        </p:nvSpPr>
        <p:spPr>
          <a:xfrm>
            <a:off x="6444208" y="404664"/>
            <a:ext cx="2255451" cy="1123439"/>
          </a:xfrm>
          <a:prstGeom prst="wedgeEllipseCallout">
            <a:avLst>
              <a:gd name="adj1" fmla="val -24103"/>
              <a:gd name="adj2" fmla="val 82292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i="1" dirty="0">
                <a:solidFill>
                  <a:schemeClr val="tx1"/>
                </a:solidFill>
              </a:rPr>
              <a:t>What do you know about …?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B9B0D8-8598-E541-BF5D-4E1878009A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347864" y="71530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375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1357F48-D901-744F-BCCA-B0C38EB21D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773" y="1124744"/>
            <a:ext cx="8480582" cy="536060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6BBB1AED-5170-8E42-9FAE-7F63CA9C1C5D}"/>
              </a:ext>
            </a:extLst>
          </p:cNvPr>
          <p:cNvSpPr/>
          <p:nvPr/>
        </p:nvSpPr>
        <p:spPr>
          <a:xfrm>
            <a:off x="487893" y="116632"/>
            <a:ext cx="4024171" cy="2267985"/>
          </a:xfrm>
          <a:prstGeom prst="wedgeEllipseCallout">
            <a:avLst>
              <a:gd name="adj1" fmla="val 35273"/>
              <a:gd name="adj2" fmla="val 686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Beth </a:t>
            </a:r>
            <a:r>
              <a:rPr lang="en-GB" sz="3600" b="1" dirty="0" err="1">
                <a:solidFill>
                  <a:schemeClr val="tx1"/>
                </a:solidFill>
              </a:rPr>
              <a:t>wyddoch</a:t>
            </a:r>
            <a:r>
              <a:rPr lang="en-GB" sz="3600" b="1" dirty="0">
                <a:solidFill>
                  <a:schemeClr val="tx1"/>
                </a:solidFill>
              </a:rPr>
              <a:t> chi am …..?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814A321C-E3AA-884C-87B4-0DD807627E6C}"/>
              </a:ext>
            </a:extLst>
          </p:cNvPr>
          <p:cNvSpPr/>
          <p:nvPr/>
        </p:nvSpPr>
        <p:spPr>
          <a:xfrm>
            <a:off x="6372200" y="5286978"/>
            <a:ext cx="2255451" cy="1123439"/>
          </a:xfrm>
          <a:prstGeom prst="wedgeEllipseCallout">
            <a:avLst>
              <a:gd name="adj1" fmla="val -32089"/>
              <a:gd name="adj2" fmla="val -66928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i="1" dirty="0">
                <a:solidFill>
                  <a:schemeClr val="tx1"/>
                </a:solidFill>
              </a:rPr>
              <a:t>What do you know about …?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4BA5B7-28E9-334D-AAE4-F21983D300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91880" y="54868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62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B97380C-4EDF-4731-90DE-EDF91424E21C}"/>
              </a:ext>
            </a:extLst>
          </p:cNvPr>
          <p:cNvSpPr txBox="1"/>
          <p:nvPr/>
        </p:nvSpPr>
        <p:spPr>
          <a:xfrm>
            <a:off x="107504" y="95780"/>
            <a:ext cx="8856984" cy="67403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en-GB" sz="2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r>
              <a:rPr lang="en-GB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Lle</a:t>
            </a: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arbennig</a:t>
            </a: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/ </a:t>
            </a:r>
            <a:r>
              <a:rPr lang="en-GB" sz="2400" i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Special place</a:t>
            </a:r>
            <a:r>
              <a:rPr lang="en-GB" sz="2400" b="1" i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</a:t>
            </a: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_____________________________</a:t>
            </a:r>
          </a:p>
          <a:p>
            <a:endParaRPr lang="en-GB" sz="2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r>
              <a:rPr lang="en-GB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Lleoliad</a:t>
            </a: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/ </a:t>
            </a:r>
            <a:r>
              <a:rPr lang="en-GB" sz="2400" i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Location</a:t>
            </a:r>
            <a:r>
              <a:rPr lang="en-GB" sz="2400" b="1" i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 </a:t>
            </a: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___________________________________</a:t>
            </a:r>
          </a:p>
          <a:p>
            <a:endParaRPr lang="en-GB" sz="2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Pam </a:t>
            </a:r>
            <a:r>
              <a:rPr lang="en-GB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ei</a:t>
            </a: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fod</a:t>
            </a: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bwysig</a:t>
            </a: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? </a:t>
            </a:r>
            <a:r>
              <a:rPr lang="en-GB" sz="2400" i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Why is it important? </a:t>
            </a: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________________________________________________</a:t>
            </a:r>
          </a:p>
          <a:p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________________________________________________</a:t>
            </a:r>
          </a:p>
          <a:p>
            <a:pPr algn="ctr"/>
            <a:endParaRPr lang="en-GB" sz="2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GB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Ffeithiau</a:t>
            </a: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diddorol</a:t>
            </a: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/ </a:t>
            </a:r>
            <a:r>
              <a:rPr lang="en-GB" sz="2400" i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Interesting facts</a:t>
            </a:r>
            <a:r>
              <a:rPr lang="en-GB" sz="2400" b="1" i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____________________________________________________________________________________________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____________________________________________________________________________________________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____________________________________________________________________________________________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____________________________________________________________________________________________</a:t>
            </a:r>
            <a:endParaRPr lang="en-GB" sz="2400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99042499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1FAB5FA-1239-A849-990C-7ED6024D607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9051" b="9051"/>
          <a:stretch/>
        </p:blipFill>
        <p:spPr>
          <a:xfrm>
            <a:off x="251520" y="1988840"/>
            <a:ext cx="4590671" cy="454954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5ABA65C-0B7D-6F47-A28A-BB737F54A0C3}"/>
              </a:ext>
            </a:extLst>
          </p:cNvPr>
          <p:cNvSpPr txBox="1"/>
          <p:nvPr/>
        </p:nvSpPr>
        <p:spPr>
          <a:xfrm>
            <a:off x="251520" y="197171"/>
            <a:ext cx="8640960" cy="1431161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6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Ein </a:t>
            </a:r>
            <a:r>
              <a:rPr lang="en-GB" sz="36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hanthem</a:t>
            </a:r>
            <a:r>
              <a:rPr lang="en-GB" sz="36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genedlaethol</a:t>
            </a:r>
            <a:r>
              <a:rPr lang="en-GB" sz="36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GB" sz="2400" i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Our national anthem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816A8B-9E64-C74F-9F91-F738109BAD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6056" y="2599840"/>
            <a:ext cx="3816424" cy="2871764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524DC8-6BC2-094B-B273-D39731DCED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67544" y="197171"/>
            <a:ext cx="1280686" cy="128068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9B64A43-DF5F-4540-91DD-10D17D7B48F9}"/>
              </a:ext>
            </a:extLst>
          </p:cNvPr>
          <p:cNvSpPr/>
          <p:nvPr/>
        </p:nvSpPr>
        <p:spPr>
          <a:xfrm>
            <a:off x="5042522" y="5733256"/>
            <a:ext cx="38523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9"/>
              </a:rPr>
              <a:t>https://youtu.be/UTWtHJmGoHY</a:t>
            </a:r>
            <a:endParaRPr lang="en-US" dirty="0"/>
          </a:p>
          <a:p>
            <a:endParaRPr lang="en-US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75DBF1-CACF-0148-8852-1DCAC9D34C2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380312" y="272408"/>
            <a:ext cx="1280686" cy="1280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204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9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588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BF085C0-6E8B-8943-B7DF-5A3A72A8932D}"/>
              </a:ext>
            </a:extLst>
          </p:cNvPr>
          <p:cNvSpPr txBox="1"/>
          <p:nvPr/>
        </p:nvSpPr>
        <p:spPr>
          <a:xfrm>
            <a:off x="2339752" y="188640"/>
            <a:ext cx="4680520" cy="1615827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4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Rhifau</a:t>
            </a:r>
            <a:r>
              <a:rPr lang="en-GB" sz="44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rhyfeddol</a:t>
            </a:r>
            <a:r>
              <a:rPr lang="en-GB" sz="44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GB" sz="2400" i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Amazing numbers</a:t>
            </a:r>
          </a:p>
        </p:txBody>
      </p:sp>
      <p:sp>
        <p:nvSpPr>
          <p:cNvPr id="4" name="16-Point Star 3">
            <a:extLst>
              <a:ext uri="{FF2B5EF4-FFF2-40B4-BE49-F238E27FC236}">
                <a16:creationId xmlns:a16="http://schemas.microsoft.com/office/drawing/2014/main" id="{CF73F802-C4C6-B547-A528-FEB1FDFC6B89}"/>
              </a:ext>
            </a:extLst>
          </p:cNvPr>
          <p:cNvSpPr/>
          <p:nvPr/>
        </p:nvSpPr>
        <p:spPr>
          <a:xfrm>
            <a:off x="107504" y="989269"/>
            <a:ext cx="3312368" cy="2520280"/>
          </a:xfrm>
          <a:prstGeom prst="star16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3.1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miliwn</a:t>
            </a:r>
            <a:endParaRPr lang="en-US" b="1" dirty="0">
              <a:solidFill>
                <a:schemeClr val="accent2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poblogaeth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Cymru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</a:p>
          <a:p>
            <a:pPr algn="ctr"/>
            <a:r>
              <a:rPr lang="en-US" i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(population)</a:t>
            </a:r>
          </a:p>
        </p:txBody>
      </p:sp>
      <p:sp>
        <p:nvSpPr>
          <p:cNvPr id="5" name="16-Point Star 4">
            <a:extLst>
              <a:ext uri="{FF2B5EF4-FFF2-40B4-BE49-F238E27FC236}">
                <a16:creationId xmlns:a16="http://schemas.microsoft.com/office/drawing/2014/main" id="{8C2A457B-0F29-5C46-89FF-D010BBD249DE}"/>
              </a:ext>
            </a:extLst>
          </p:cNvPr>
          <p:cNvSpPr/>
          <p:nvPr/>
        </p:nvSpPr>
        <p:spPr>
          <a:xfrm>
            <a:off x="107504" y="3933056"/>
            <a:ext cx="3168352" cy="2824383"/>
          </a:xfrm>
          <a:prstGeom prst="star16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19% </a:t>
            </a:r>
          </a:p>
          <a:p>
            <a:pPr algn="ctr"/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sy’n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gallu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siarad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yr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iaith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Gymraeg</a:t>
            </a:r>
            <a:endParaRPr lang="en-US" b="1" dirty="0">
              <a:solidFill>
                <a:schemeClr val="accent2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i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(percentage of Welsh speakers)</a:t>
            </a:r>
            <a:endParaRPr lang="en-US" i="1" dirty="0"/>
          </a:p>
        </p:txBody>
      </p:sp>
      <p:sp>
        <p:nvSpPr>
          <p:cNvPr id="6" name="16-Point Star 5">
            <a:extLst>
              <a:ext uri="{FF2B5EF4-FFF2-40B4-BE49-F238E27FC236}">
                <a16:creationId xmlns:a16="http://schemas.microsoft.com/office/drawing/2014/main" id="{565C4348-8EC7-0846-9EC1-E242DB5FC74C}"/>
              </a:ext>
            </a:extLst>
          </p:cNvPr>
          <p:cNvSpPr/>
          <p:nvPr/>
        </p:nvSpPr>
        <p:spPr>
          <a:xfrm>
            <a:off x="5696240" y="1031546"/>
            <a:ext cx="3312368" cy="2520280"/>
          </a:xfrm>
          <a:prstGeom prst="star16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6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dinas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sydd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</a:p>
          <a:p>
            <a:pPr algn="ctr"/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yng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Nghymru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</a:p>
          <a:p>
            <a:pPr algn="ctr"/>
            <a:r>
              <a:rPr lang="en-US" i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(number of cities)</a:t>
            </a:r>
            <a:endParaRPr lang="en-US" i="1" dirty="0"/>
          </a:p>
        </p:txBody>
      </p:sp>
      <p:sp>
        <p:nvSpPr>
          <p:cNvPr id="7" name="16-Point Star 6">
            <a:extLst>
              <a:ext uri="{FF2B5EF4-FFF2-40B4-BE49-F238E27FC236}">
                <a16:creationId xmlns:a16="http://schemas.microsoft.com/office/drawing/2014/main" id="{F7EAA3AC-92C7-DF47-9717-C6F83C61F04E}"/>
              </a:ext>
            </a:extLst>
          </p:cNvPr>
          <p:cNvSpPr/>
          <p:nvPr/>
        </p:nvSpPr>
        <p:spPr>
          <a:xfrm>
            <a:off x="2893934" y="1978245"/>
            <a:ext cx="3240360" cy="3528392"/>
          </a:xfrm>
          <a:prstGeom prst="star16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1,085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medr</a:t>
            </a:r>
            <a:endParaRPr lang="en-US" b="1" dirty="0">
              <a:solidFill>
                <a:schemeClr val="accent2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uchder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Yr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Wyddfa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</a:p>
          <a:p>
            <a:pPr algn="ctr"/>
            <a:r>
              <a:rPr lang="en-US" i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(height of </a:t>
            </a:r>
            <a:r>
              <a:rPr lang="en-US" i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Snowdon</a:t>
            </a:r>
            <a:r>
              <a:rPr lang="en-US" i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)</a:t>
            </a:r>
            <a:endParaRPr lang="en-US" i="1" dirty="0"/>
          </a:p>
        </p:txBody>
      </p:sp>
      <p:sp>
        <p:nvSpPr>
          <p:cNvPr id="8" name="16-Point Star 7">
            <a:extLst>
              <a:ext uri="{FF2B5EF4-FFF2-40B4-BE49-F238E27FC236}">
                <a16:creationId xmlns:a16="http://schemas.microsoft.com/office/drawing/2014/main" id="{B3A38B80-974E-9B4E-A5C8-8494412EC797}"/>
              </a:ext>
            </a:extLst>
          </p:cNvPr>
          <p:cNvSpPr/>
          <p:nvPr/>
        </p:nvSpPr>
        <p:spPr>
          <a:xfrm>
            <a:off x="5675071" y="3933055"/>
            <a:ext cx="3312368" cy="2824383"/>
          </a:xfrm>
          <a:prstGeom prst="star16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22 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siroedd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sydd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yng</a:t>
            </a:r>
            <a:r>
              <a:rPr lang="en-US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Nghyrmu</a:t>
            </a:r>
            <a:endParaRPr lang="en-US" b="1" dirty="0">
              <a:solidFill>
                <a:schemeClr val="accent2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i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(number of counties)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43449597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A08C39B-2568-6443-BE12-8AF552816F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52" r="13735"/>
          <a:stretch/>
        </p:blipFill>
        <p:spPr>
          <a:xfrm>
            <a:off x="0" y="-10122"/>
            <a:ext cx="9144000" cy="6868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8753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3826</TotalTime>
  <Words>819</Words>
  <Application>Microsoft Macintosh PowerPoint</Application>
  <PresentationFormat>On-screen Show (4:3)</PresentationFormat>
  <Paragraphs>265</Paragraphs>
  <Slides>50</Slides>
  <Notes>2</Notes>
  <HiddenSlides>0</HiddenSlides>
  <MMClips>19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61" baseType="lpstr">
      <vt:lpstr>Arial</vt:lpstr>
      <vt:lpstr>Calibri</vt:lpstr>
      <vt:lpstr>Comic Sans MS</vt:lpstr>
      <vt:lpstr>Lucida Sans Unicode</vt:lpstr>
      <vt:lpstr>Noteworthy Light</vt:lpstr>
      <vt:lpstr>Segoe Print</vt:lpstr>
      <vt:lpstr>Segoe UI</vt:lpstr>
      <vt:lpstr>Verdana</vt:lpstr>
      <vt:lpstr>Wingdings 2</vt:lpstr>
      <vt:lpstr>Wingdings 3</vt:lpstr>
      <vt:lpstr>Concourse</vt:lpstr>
      <vt:lpstr>PowerPoint Presentation</vt:lpstr>
      <vt:lpstr>Geirfa ddefnyddiol            Useful vocabulary</vt:lpstr>
      <vt:lpstr>Y Byd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Ceredigion County Council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Ysgol Gynradd Llannon</dc:title>
  <dc:creator>Nia Evans</dc:creator>
  <cp:lastModifiedBy>Nia Evans</cp:lastModifiedBy>
  <cp:revision>178</cp:revision>
  <cp:lastPrinted>2019-11-26T19:20:22Z</cp:lastPrinted>
  <dcterms:created xsi:type="dcterms:W3CDTF">2018-09-12T14:09:19Z</dcterms:created>
  <dcterms:modified xsi:type="dcterms:W3CDTF">2021-04-28T08:59:45Z</dcterms:modified>
</cp:coreProperties>
</file>