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FF"/>
    <a:srgbClr val="33CCFF"/>
    <a:srgbClr val="FF0000"/>
    <a:srgbClr val="FF3300"/>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59" d="100"/>
          <a:sy n="59" d="100"/>
        </p:scale>
        <p:origin x="114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F93BA-B56F-41C6-AE50-2208A12896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B06843-792A-4DA2-83D3-166BF2E9D1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EE3E93-BEBF-4A71-BF3D-151F539DDFAF}"/>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9EED2D36-7482-4A8D-AD4B-A95478B53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94BFB-9885-4D05-A7DD-7850BA758ED2}"/>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427646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2636A-D22F-4266-8A62-F37C80D0E8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9DEDC0-D80D-4B51-A9D2-C8E026F803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F7BA64-2420-4BE2-890A-DA0CC4D38D00}"/>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54DD28EB-28DB-4D0F-8893-5DE126F2C9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69A77-8EDC-45BC-B29B-6B5A85C4912D}"/>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3797674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FCDB-0800-4561-BE64-1E3229F5F4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878AF2-74EA-472F-B955-438121487A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2F51E6-DCED-43E9-970C-7EAF124CE176}"/>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943E0300-5A41-44A3-BBA9-7CDDAF5FC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14C9B-C116-4575-862C-2CD9C9DC2DF0}"/>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606287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F831-6450-4983-83F0-3D07B6AA9C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CAC1EB-F451-46C6-976A-A614E4803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047F18-9970-4210-8EE1-50338C3F9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8E5409-C259-4C98-968A-F4976ED4792F}"/>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6" name="Footer Placeholder 5">
            <a:extLst>
              <a:ext uri="{FF2B5EF4-FFF2-40B4-BE49-F238E27FC236}">
                <a16:creationId xmlns:a16="http://schemas.microsoft.com/office/drawing/2014/main" id="{D2BBC022-88B5-4415-879B-18461A72E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601201-303F-49D6-ACFC-EE529E68B7D9}"/>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073688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D6850-B9F5-46BA-B0F2-CC4F0E4000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F9C161-D3F3-49D0-92E3-6B6227B070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2792F-B3AA-49D4-9CC6-C55BE5AB81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DCE993-09B7-491A-B063-902B93486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2711EA-120E-44BC-8B0A-9EE83B4E73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B155BD-0F0F-4F65-9582-A0FC80B70BAF}"/>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8" name="Footer Placeholder 7">
            <a:extLst>
              <a:ext uri="{FF2B5EF4-FFF2-40B4-BE49-F238E27FC236}">
                <a16:creationId xmlns:a16="http://schemas.microsoft.com/office/drawing/2014/main" id="{00ECFC0A-0B45-4C33-BA41-18E9C70CCA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3177C5-453D-469C-9FA3-01518D307749}"/>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040906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EE20C-8EE2-4B27-BED9-1202015FEB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C3FFB-BCC0-4956-BB8A-21843B37B978}"/>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4" name="Footer Placeholder 3">
            <a:extLst>
              <a:ext uri="{FF2B5EF4-FFF2-40B4-BE49-F238E27FC236}">
                <a16:creationId xmlns:a16="http://schemas.microsoft.com/office/drawing/2014/main" id="{D62EFD72-A953-4A29-A8E0-4E72BBF0AD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CF2D0D-BC84-40DE-96A0-C23BEE5837CC}"/>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33428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6D0B0-FEDB-40B3-B553-DBE7BE4CD693}"/>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3" name="Footer Placeholder 2">
            <a:extLst>
              <a:ext uri="{FF2B5EF4-FFF2-40B4-BE49-F238E27FC236}">
                <a16:creationId xmlns:a16="http://schemas.microsoft.com/office/drawing/2014/main" id="{0BF8D964-6E17-4021-BD33-F63634ABDE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8DE399-B9DA-4133-A841-1669BB707C3F}"/>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4932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7B0C-F82C-4D48-9B99-EF1FA96B03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7BB012-F163-4499-B04A-B19F8DDAF0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6244ED-6753-4C63-9377-90F2258DA3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C3B48-D33B-46A3-8F28-7A96DE175DA8}"/>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6" name="Footer Placeholder 5">
            <a:extLst>
              <a:ext uri="{FF2B5EF4-FFF2-40B4-BE49-F238E27FC236}">
                <a16:creationId xmlns:a16="http://schemas.microsoft.com/office/drawing/2014/main" id="{60AEB7C4-6205-40C3-A637-83125F6B79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50BE9-A30F-4283-A9CC-381CAC81F8D8}"/>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812215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C7B6-3047-4BAB-AE2C-07E7C5B923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50509C-52CF-4545-9CBE-C42B8D30D0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1785FA-F2A3-4099-AAE7-14B5281B3F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65A5EE-5F7E-42EF-97B4-BA7A6F538AE9}"/>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6" name="Footer Placeholder 5">
            <a:extLst>
              <a:ext uri="{FF2B5EF4-FFF2-40B4-BE49-F238E27FC236}">
                <a16:creationId xmlns:a16="http://schemas.microsoft.com/office/drawing/2014/main" id="{4CBAD880-D875-4A81-8DA9-A6A29F7392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683090-067A-426F-A3A8-13B9D80FAAB2}"/>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3689907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C4A8-82D4-4C1A-A81F-FDDBBEA103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F3BDD4-6F9B-4909-A76F-418FC0E61C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1C25B1-333F-4D38-B174-6DC24FFDA985}"/>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B3A0E368-786E-4B72-84B3-C8D11EA10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2454A-D8A9-4498-856B-732BD35B8AFF}"/>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129316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5ED0B3-AB02-4829-96C8-FD97D30066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656C80-1614-491D-A1D9-0271D7F998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80895E-0DAB-4B8F-B8C4-50EABEE834DB}"/>
              </a:ext>
            </a:extLst>
          </p:cNvPr>
          <p:cNvSpPr>
            <a:spLocks noGrp="1"/>
          </p:cNvSpPr>
          <p:nvPr>
            <p:ph type="dt" sz="half" idx="10"/>
          </p:nvPr>
        </p:nvSpPr>
        <p:spPr/>
        <p:txBody>
          <a:body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464B82C0-06FF-4BD1-8C80-A0FD51F86C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15E39-51CF-4906-A56B-F0A8FEF3DFFA}"/>
              </a:ext>
            </a:extLst>
          </p:cNvPr>
          <p:cNvSpPr>
            <a:spLocks noGrp="1"/>
          </p:cNvSpPr>
          <p:nvPr>
            <p:ph type="sldNum" sz="quarter" idx="12"/>
          </p:nvPr>
        </p:nvSpPr>
        <p:spPr/>
        <p:txBody>
          <a:bodyPr/>
          <a:lstStyle/>
          <a:p>
            <a:fld id="{31993457-AA3F-4397-BF35-41926D532E42}" type="slidenum">
              <a:rPr lang="en-GB" smtClean="0"/>
              <a:t>‹#›</a:t>
            </a:fld>
            <a:endParaRPr lang="en-GB"/>
          </a:p>
        </p:txBody>
      </p:sp>
    </p:spTree>
    <p:extLst>
      <p:ext uri="{BB962C8B-B14F-4D97-AF65-F5344CB8AC3E}">
        <p14:creationId xmlns:p14="http://schemas.microsoft.com/office/powerpoint/2010/main" val="2599143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363DEA-FD40-4A6D-AB6A-D9623A3B37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B4F367-EB0C-4A08-86C2-1A793DDA4F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421C0B-D716-454C-93C6-54E5DC06AC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776EC-F4DF-42F1-8FCD-9CC79BF59A98}" type="datetimeFigureOut">
              <a:rPr lang="en-GB" smtClean="0"/>
              <a:t>29/03/2022</a:t>
            </a:fld>
            <a:endParaRPr lang="en-GB"/>
          </a:p>
        </p:txBody>
      </p:sp>
      <p:sp>
        <p:nvSpPr>
          <p:cNvPr id="5" name="Footer Placeholder 4">
            <a:extLst>
              <a:ext uri="{FF2B5EF4-FFF2-40B4-BE49-F238E27FC236}">
                <a16:creationId xmlns:a16="http://schemas.microsoft.com/office/drawing/2014/main" id="{E53C57A0-C04E-4357-83EB-468C5C26B3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E41C23-05EE-43B4-B273-5205101151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993457-AA3F-4397-BF35-41926D532E42}" type="slidenum">
              <a:rPr lang="en-GB" smtClean="0"/>
              <a:t>‹#›</a:t>
            </a:fld>
            <a:endParaRPr lang="en-GB"/>
          </a:p>
        </p:txBody>
      </p:sp>
    </p:spTree>
    <p:extLst>
      <p:ext uri="{BB962C8B-B14F-4D97-AF65-F5344CB8AC3E}">
        <p14:creationId xmlns:p14="http://schemas.microsoft.com/office/powerpoint/2010/main" val="2796022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Cloud 42">
            <a:extLst>
              <a:ext uri="{FF2B5EF4-FFF2-40B4-BE49-F238E27FC236}">
                <a16:creationId xmlns:a16="http://schemas.microsoft.com/office/drawing/2014/main" id="{646FC6D0-EB34-4E2D-9F8D-DFDC098009F4}"/>
              </a:ext>
            </a:extLst>
          </p:cNvPr>
          <p:cNvSpPr/>
          <p:nvPr/>
        </p:nvSpPr>
        <p:spPr>
          <a:xfrm>
            <a:off x="8850386" y="4736384"/>
            <a:ext cx="3182907" cy="2020073"/>
          </a:xfrm>
          <a:prstGeom prst="cloud">
            <a:avLst/>
          </a:prstGeom>
          <a:solidFill>
            <a:srgbClr val="CC66FF"/>
          </a:solidFill>
          <a:ln>
            <a:solidFill>
              <a:srgbClr val="CC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D1F9E56-5DF6-4151-93E0-4A9E7F2EB3D5}"/>
              </a:ext>
            </a:extLst>
          </p:cNvPr>
          <p:cNvSpPr/>
          <p:nvPr/>
        </p:nvSpPr>
        <p:spPr>
          <a:xfrm>
            <a:off x="276837" y="171972"/>
            <a:ext cx="3204594" cy="2990677"/>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5" name="Pentagon 4">
            <a:extLst>
              <a:ext uri="{FF2B5EF4-FFF2-40B4-BE49-F238E27FC236}">
                <a16:creationId xmlns:a16="http://schemas.microsoft.com/office/drawing/2014/main" id="{1B27B0FB-C742-43F3-B033-C5CB22D77C55}"/>
              </a:ext>
            </a:extLst>
          </p:cNvPr>
          <p:cNvSpPr/>
          <p:nvPr/>
        </p:nvSpPr>
        <p:spPr>
          <a:xfrm>
            <a:off x="4327714" y="2268346"/>
            <a:ext cx="3858935" cy="4488111"/>
          </a:xfrm>
          <a:prstGeom prst="pentagon">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 name="Right Triangle 5">
            <a:extLst>
              <a:ext uri="{FF2B5EF4-FFF2-40B4-BE49-F238E27FC236}">
                <a16:creationId xmlns:a16="http://schemas.microsoft.com/office/drawing/2014/main" id="{68BA5900-371E-47A0-B105-0757FAA9FAAE}"/>
              </a:ext>
            </a:extLst>
          </p:cNvPr>
          <p:cNvSpPr/>
          <p:nvPr/>
        </p:nvSpPr>
        <p:spPr>
          <a:xfrm>
            <a:off x="276836" y="3566724"/>
            <a:ext cx="4437777" cy="3219969"/>
          </a:xfrm>
          <a:prstGeom prst="rtTriangl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161F14BF-7D0B-4C8D-A079-C8C1535F0B78}"/>
              </a:ext>
            </a:extLst>
          </p:cNvPr>
          <p:cNvSpPr/>
          <p:nvPr/>
        </p:nvSpPr>
        <p:spPr>
          <a:xfrm>
            <a:off x="9308419" y="204377"/>
            <a:ext cx="2315361" cy="233213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CB5559C-6BD8-4205-A415-2F972B444E02}"/>
              </a:ext>
            </a:extLst>
          </p:cNvPr>
          <p:cNvSpPr txBox="1"/>
          <p:nvPr/>
        </p:nvSpPr>
        <p:spPr>
          <a:xfrm>
            <a:off x="436228" y="269658"/>
            <a:ext cx="2885812" cy="3139321"/>
          </a:xfrm>
          <a:prstGeom prst="rect">
            <a:avLst/>
          </a:prstGeom>
          <a:noFill/>
        </p:spPr>
        <p:txBody>
          <a:bodyPr wrap="square" rtlCol="0">
            <a:spAutoFit/>
          </a:bodyPr>
          <a:lstStyle/>
          <a:p>
            <a:pPr algn="ctr"/>
            <a:r>
              <a:rPr lang="en-GB" sz="1200" b="1" u="sng" dirty="0"/>
              <a:t>Sexual Abuse </a:t>
            </a:r>
          </a:p>
          <a:p>
            <a:endParaRPr lang="en-GB" sz="800" b="1" u="sng" dirty="0"/>
          </a:p>
          <a:p>
            <a:r>
              <a:rPr lang="en-GB" sz="800" dirty="0"/>
              <a:t>is not just physical, they might manipulate or coerce you into doing things you don’t want to do—sometimes you do those things to keep the other person happy and to avoid any repercussions—this is abuse!  This can include any unwanted: </a:t>
            </a:r>
          </a:p>
          <a:p>
            <a:pPr marL="171450" indent="-171450">
              <a:buFontTx/>
              <a:buChar char="-"/>
            </a:pPr>
            <a:r>
              <a:rPr lang="en-GB" sz="800" dirty="0"/>
              <a:t>Physical (including during sexual activity e.g. hair pulling, strangulation, biting, smacking, restraining with their hands or objects) </a:t>
            </a:r>
          </a:p>
          <a:p>
            <a:pPr marL="171450" indent="-171450">
              <a:buFontTx/>
              <a:buChar char="-"/>
            </a:pPr>
            <a:r>
              <a:rPr lang="en-GB" sz="800" dirty="0"/>
              <a:t>- Verbal abuse and raised voice </a:t>
            </a:r>
          </a:p>
          <a:p>
            <a:pPr marL="171450" indent="-171450">
              <a:buFontTx/>
              <a:buChar char="-"/>
            </a:pPr>
            <a:r>
              <a:rPr lang="en-GB" sz="800" dirty="0"/>
              <a:t>-Visual sexual behaviour  (Birdsall, 2020)</a:t>
            </a:r>
          </a:p>
          <a:p>
            <a:r>
              <a:rPr lang="en-GB" sz="800" dirty="0"/>
              <a:t>If you have been a victim of rape or sexual assault but your not ready to report it to the police: please visit the Sexual Assault Referral Centre (SARC). At SARC you can get medical support and advice,  make a statement confidentially and have forensic samples taken (including tests for sexually transmitted diseases and pregnancy). The forensic evidence is stored safely in case you want to report the rape/assault to the police in the future. Attend SARC as soon as possible so important evidence can be preserved. You can also get help from an Independent Sexual Violence Adviser (ISVA) who can provide specialist advice and support (Citizens Advice, 2021).</a:t>
            </a:r>
          </a:p>
          <a:p>
            <a:endParaRPr lang="en-GB" dirty="0"/>
          </a:p>
        </p:txBody>
      </p:sp>
      <p:sp>
        <p:nvSpPr>
          <p:cNvPr id="10" name="TextBox 9">
            <a:extLst>
              <a:ext uri="{FF2B5EF4-FFF2-40B4-BE49-F238E27FC236}">
                <a16:creationId xmlns:a16="http://schemas.microsoft.com/office/drawing/2014/main" id="{9D6D389B-032A-4C2A-BCE3-5AA72FC08CF6}"/>
              </a:ext>
            </a:extLst>
          </p:cNvPr>
          <p:cNvSpPr txBox="1"/>
          <p:nvPr/>
        </p:nvSpPr>
        <p:spPr>
          <a:xfrm>
            <a:off x="9673045" y="449057"/>
            <a:ext cx="1669411" cy="1785104"/>
          </a:xfrm>
          <a:prstGeom prst="rect">
            <a:avLst/>
          </a:prstGeom>
          <a:noFill/>
        </p:spPr>
        <p:txBody>
          <a:bodyPr wrap="square" rtlCol="0">
            <a:spAutoFit/>
          </a:bodyPr>
          <a:lstStyle/>
          <a:p>
            <a:pPr algn="ctr"/>
            <a:r>
              <a:rPr lang="en-GB" sz="1200" b="1" u="sng" dirty="0"/>
              <a:t>Economic Abuse</a:t>
            </a:r>
          </a:p>
          <a:p>
            <a:pPr algn="ctr"/>
            <a:endParaRPr lang="en-GB" sz="1000" b="1" u="sng" dirty="0"/>
          </a:p>
          <a:p>
            <a:r>
              <a:rPr lang="en-GB" sz="800" dirty="0"/>
              <a:t>If someone controlling your access to money, access to resources, taking your wages or convince you to stop  working / put you in debt—you are experiencing abuse. </a:t>
            </a:r>
          </a:p>
          <a:p>
            <a:r>
              <a:rPr lang="en-GB" sz="800" dirty="0"/>
              <a:t>These changes force you to become dependant on the other person which gives them that element of control over you, this is coercive and controlling behaviour – a form of abuse  (refuge, 2021).</a:t>
            </a:r>
          </a:p>
        </p:txBody>
      </p:sp>
      <p:sp>
        <p:nvSpPr>
          <p:cNvPr id="11" name="TextBox 10">
            <a:extLst>
              <a:ext uri="{FF2B5EF4-FFF2-40B4-BE49-F238E27FC236}">
                <a16:creationId xmlns:a16="http://schemas.microsoft.com/office/drawing/2014/main" id="{BB5D1830-49E4-42EA-A045-DE2AD07A5290}"/>
              </a:ext>
            </a:extLst>
          </p:cNvPr>
          <p:cNvSpPr txBox="1"/>
          <p:nvPr/>
        </p:nvSpPr>
        <p:spPr>
          <a:xfrm>
            <a:off x="4991451" y="3025864"/>
            <a:ext cx="2659310" cy="3693319"/>
          </a:xfrm>
          <a:prstGeom prst="rect">
            <a:avLst/>
          </a:prstGeom>
          <a:noFill/>
        </p:spPr>
        <p:txBody>
          <a:bodyPr wrap="square" rtlCol="0">
            <a:spAutoFit/>
          </a:bodyPr>
          <a:lstStyle/>
          <a:p>
            <a:pPr algn="ctr"/>
            <a:r>
              <a:rPr lang="en-GB" sz="1200" b="1" u="sng" dirty="0"/>
              <a:t>Psychological Abuse</a:t>
            </a:r>
          </a:p>
          <a:p>
            <a:endParaRPr lang="en-GB" sz="800" dirty="0"/>
          </a:p>
          <a:p>
            <a:r>
              <a:rPr lang="en-GB" sz="800" dirty="0"/>
              <a:t>If you feel you need to change  your behaviour because </a:t>
            </a:r>
          </a:p>
          <a:p>
            <a:r>
              <a:rPr lang="en-GB" sz="800" dirty="0"/>
              <a:t>you are frightened of the other persons reaction—you are  experiencing abuse. This includes, but is not limited to:</a:t>
            </a:r>
          </a:p>
          <a:p>
            <a:pPr marL="171450" indent="-171450">
              <a:buFont typeface="Arial" panose="020B0604020202020204" pitchFamily="34" charset="0"/>
              <a:buChar char="•"/>
            </a:pPr>
            <a:r>
              <a:rPr lang="en-GB" sz="800" dirty="0"/>
              <a:t>Name-calling or looks of disgust </a:t>
            </a:r>
          </a:p>
          <a:p>
            <a:pPr marL="171450" indent="-171450">
              <a:buFont typeface="Arial" panose="020B0604020202020204" pitchFamily="34" charset="0"/>
              <a:buChar char="•"/>
            </a:pPr>
            <a:r>
              <a:rPr lang="en-GB" sz="800" dirty="0"/>
              <a:t>Making threats or intimidating you</a:t>
            </a:r>
          </a:p>
          <a:p>
            <a:pPr marL="171450" indent="-171450">
              <a:buFont typeface="Arial" panose="020B0604020202020204" pitchFamily="34" charset="0"/>
              <a:buChar char="•"/>
            </a:pPr>
            <a:r>
              <a:rPr lang="en-GB" sz="800" dirty="0"/>
              <a:t>Putting you down/making you feel bad about yourself</a:t>
            </a:r>
          </a:p>
          <a:p>
            <a:pPr marL="171450" indent="-171450">
              <a:buFont typeface="Arial" panose="020B0604020202020204" pitchFamily="34" charset="0"/>
              <a:buChar char="•"/>
            </a:pPr>
            <a:r>
              <a:rPr lang="en-GB" sz="800" dirty="0"/>
              <a:t>Lying to friends and family about you</a:t>
            </a:r>
          </a:p>
          <a:p>
            <a:pPr marL="171450" indent="-171450">
              <a:buFont typeface="Arial" panose="020B0604020202020204" pitchFamily="34" charset="0"/>
              <a:buChar char="•"/>
            </a:pPr>
            <a:r>
              <a:rPr lang="en-GB" sz="800" dirty="0"/>
              <a:t>Manipulation - talks you into doing things you don’t want to do such as substance misuse or committing crime </a:t>
            </a:r>
          </a:p>
          <a:p>
            <a:pPr marL="171450" indent="-171450">
              <a:buFont typeface="Arial" panose="020B0604020202020204" pitchFamily="34" charset="0"/>
              <a:buChar char="•"/>
            </a:pPr>
            <a:r>
              <a:rPr lang="en-GB" sz="800" dirty="0"/>
              <a:t>Blaming you for the abuse ‘look what you made me do!’ in effort to make you believe their behaviour was your fault</a:t>
            </a:r>
          </a:p>
          <a:p>
            <a:pPr marL="171450" indent="-171450">
              <a:buFont typeface="Arial" panose="020B0604020202020204" pitchFamily="34" charset="0"/>
              <a:buChar char="•"/>
            </a:pPr>
            <a:r>
              <a:rPr lang="en-GB" sz="800" dirty="0"/>
              <a:t>Making threats - to report you to the police/social services/menta health team </a:t>
            </a:r>
          </a:p>
          <a:p>
            <a:pPr marL="171450" indent="-171450">
              <a:buFont typeface="Arial" panose="020B0604020202020204" pitchFamily="34" charset="0"/>
              <a:buChar char="•"/>
            </a:pPr>
            <a:r>
              <a:rPr lang="en-GB" sz="800" dirty="0"/>
              <a:t>Threaten to commit suicide/harm themselves, the children or pets.</a:t>
            </a:r>
          </a:p>
          <a:p>
            <a:pPr marL="171450" indent="-171450">
              <a:buFont typeface="Arial" panose="020B0604020202020204" pitchFamily="34" charset="0"/>
              <a:buChar char="•"/>
            </a:pPr>
            <a:r>
              <a:rPr lang="en-GB" sz="800" dirty="0"/>
              <a:t>Isolating you - they may takeover the use of your vehicle and hide the keys, interrupting your phone calls or conversations with others outside the household including meeting with family/friends.</a:t>
            </a:r>
          </a:p>
          <a:p>
            <a:pPr marL="171450" indent="-171450">
              <a:buFont typeface="Arial" panose="020B0604020202020204" pitchFamily="34" charset="0"/>
              <a:buChar char="•"/>
            </a:pPr>
            <a:r>
              <a:rPr lang="en-GB" sz="800" dirty="0"/>
              <a:t>Harassing you - constantly ringing/messaging you and having access to your social media or email accounts. </a:t>
            </a:r>
          </a:p>
          <a:p>
            <a:pPr marL="171450" indent="-171450">
              <a:buFont typeface="Arial" panose="020B0604020202020204" pitchFamily="34" charset="0"/>
              <a:buChar char="•"/>
            </a:pPr>
            <a:r>
              <a:rPr lang="en-GB" sz="800" dirty="0"/>
              <a:t>Saying they are sorry and blaming it on their mental health or anger issues.</a:t>
            </a:r>
          </a:p>
          <a:p>
            <a:pPr marL="171450" indent="-171450">
              <a:buFont typeface="Arial" panose="020B0604020202020204" pitchFamily="34" charset="0"/>
              <a:buChar char="•"/>
            </a:pPr>
            <a:r>
              <a:rPr lang="en-GB" sz="800" dirty="0"/>
              <a:t>Telling you they love you and it will not happen again but it does (NHS, 2021).</a:t>
            </a:r>
          </a:p>
        </p:txBody>
      </p:sp>
      <p:sp>
        <p:nvSpPr>
          <p:cNvPr id="12" name="TextBox 11">
            <a:extLst>
              <a:ext uri="{FF2B5EF4-FFF2-40B4-BE49-F238E27FC236}">
                <a16:creationId xmlns:a16="http://schemas.microsoft.com/office/drawing/2014/main" id="{D4B65E3F-891A-487E-A15F-28E0D135EF4A}"/>
              </a:ext>
            </a:extLst>
          </p:cNvPr>
          <p:cNvSpPr txBox="1"/>
          <p:nvPr/>
        </p:nvSpPr>
        <p:spPr>
          <a:xfrm>
            <a:off x="215141" y="4801081"/>
            <a:ext cx="2525087" cy="2000548"/>
          </a:xfrm>
          <a:prstGeom prst="rect">
            <a:avLst/>
          </a:prstGeom>
          <a:noFill/>
        </p:spPr>
        <p:txBody>
          <a:bodyPr wrap="square" rtlCol="0">
            <a:spAutoFit/>
          </a:bodyPr>
          <a:lstStyle/>
          <a:p>
            <a:pPr algn="ctr"/>
            <a:r>
              <a:rPr lang="en-GB" sz="1200" b="1" u="sng" dirty="0"/>
              <a:t>Domestic Abuse</a:t>
            </a:r>
          </a:p>
          <a:p>
            <a:endParaRPr lang="en-GB" sz="800" dirty="0"/>
          </a:p>
          <a:p>
            <a:r>
              <a:rPr lang="en-GB" sz="800" dirty="0"/>
              <a:t>Domestic abuse is not always between current</a:t>
            </a:r>
          </a:p>
          <a:p>
            <a:r>
              <a:rPr lang="en-GB" sz="800" dirty="0"/>
              <a:t> partners or ex-partners? In fact, domestic abuse can be between family members or someone who cares for you?  Domestic abuse includes female genital mutilation and honour based abuse. </a:t>
            </a:r>
          </a:p>
          <a:p>
            <a:r>
              <a:rPr lang="en-GB" sz="800" dirty="0"/>
              <a:t>Women’s Aid defines domestic abuse as ‘an incident or pattern of incidents of controlling, coercive, threatening, degrading and violent behaviour, including sexual violence, in the majority of cases by a partner or ex-partner, but also by a family member or carer. It is very common. In the vast majority of cases it is experienced by women and is perpetrated by men’ (Victim Support, 2021).</a:t>
            </a:r>
          </a:p>
        </p:txBody>
      </p:sp>
      <p:sp>
        <p:nvSpPr>
          <p:cNvPr id="13" name="Rectangle 12">
            <a:extLst>
              <a:ext uri="{FF2B5EF4-FFF2-40B4-BE49-F238E27FC236}">
                <a16:creationId xmlns:a16="http://schemas.microsoft.com/office/drawing/2014/main" id="{02E74DF5-D0E7-4C25-8261-B9FFBA997AAC}"/>
              </a:ext>
            </a:extLst>
          </p:cNvPr>
          <p:cNvSpPr/>
          <p:nvPr/>
        </p:nvSpPr>
        <p:spPr>
          <a:xfrm>
            <a:off x="302003" y="3813054"/>
            <a:ext cx="53572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1</a:t>
            </a:r>
          </a:p>
        </p:txBody>
      </p:sp>
      <p:sp>
        <p:nvSpPr>
          <p:cNvPr id="14" name="Flowchart: Punched Tape 13">
            <a:extLst>
              <a:ext uri="{FF2B5EF4-FFF2-40B4-BE49-F238E27FC236}">
                <a16:creationId xmlns:a16="http://schemas.microsoft.com/office/drawing/2014/main" id="{0C5C07D8-7E44-4FF5-B705-50500817B7D1}"/>
              </a:ext>
            </a:extLst>
          </p:cNvPr>
          <p:cNvSpPr/>
          <p:nvPr/>
        </p:nvSpPr>
        <p:spPr>
          <a:xfrm>
            <a:off x="2033301" y="3204202"/>
            <a:ext cx="2122766" cy="1578934"/>
          </a:xfrm>
          <a:prstGeom prst="flowChartPunched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F51CADC0-E9B6-47B2-BB22-273CB2B73EA6}"/>
              </a:ext>
            </a:extLst>
          </p:cNvPr>
          <p:cNvSpPr txBox="1"/>
          <p:nvPr/>
        </p:nvSpPr>
        <p:spPr>
          <a:xfrm rot="16200000">
            <a:off x="2616706" y="2951485"/>
            <a:ext cx="984885" cy="2093838"/>
          </a:xfrm>
          <a:prstGeom prst="rect">
            <a:avLst/>
          </a:prstGeom>
          <a:noFill/>
        </p:spPr>
        <p:txBody>
          <a:bodyPr vert="eaVert" wrap="square" rtlCol="0">
            <a:spAutoFit/>
          </a:bodyPr>
          <a:lstStyle/>
          <a:p>
            <a:pPr algn="ctr"/>
            <a:r>
              <a:rPr lang="en-GB" sz="1200" b="1" u="sng" dirty="0"/>
              <a:t>Physical Abuse</a:t>
            </a:r>
          </a:p>
          <a:p>
            <a:endParaRPr lang="en-GB" sz="800" dirty="0"/>
          </a:p>
          <a:p>
            <a:r>
              <a:rPr lang="en-GB" sz="800" dirty="0"/>
              <a:t>This is not only hitting or punching - they might throw objects to cause you fear. They might pinch or shove you and claim it’s a ‘joke’ (Women’s Aid, 2021). </a:t>
            </a:r>
          </a:p>
        </p:txBody>
      </p:sp>
      <p:sp>
        <p:nvSpPr>
          <p:cNvPr id="18" name="Rectangle 17">
            <a:extLst>
              <a:ext uri="{FF2B5EF4-FFF2-40B4-BE49-F238E27FC236}">
                <a16:creationId xmlns:a16="http://schemas.microsoft.com/office/drawing/2014/main" id="{FDAEE8BD-6C5A-4BC7-B40A-B6923DA79FBF}"/>
              </a:ext>
            </a:extLst>
          </p:cNvPr>
          <p:cNvSpPr/>
          <p:nvPr/>
        </p:nvSpPr>
        <p:spPr>
          <a:xfrm>
            <a:off x="3681717" y="3133685"/>
            <a:ext cx="53572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2</a:t>
            </a:r>
          </a:p>
        </p:txBody>
      </p:sp>
      <p:sp>
        <p:nvSpPr>
          <p:cNvPr id="19" name="Rectangle 18">
            <a:extLst>
              <a:ext uri="{FF2B5EF4-FFF2-40B4-BE49-F238E27FC236}">
                <a16:creationId xmlns:a16="http://schemas.microsoft.com/office/drawing/2014/main" id="{A0A6365F-5246-415F-8C91-BDC1C988A70B}"/>
              </a:ext>
            </a:extLst>
          </p:cNvPr>
          <p:cNvSpPr/>
          <p:nvPr/>
        </p:nvSpPr>
        <p:spPr>
          <a:xfrm>
            <a:off x="3407313" y="-83969"/>
            <a:ext cx="53572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3</a:t>
            </a:r>
          </a:p>
        </p:txBody>
      </p:sp>
      <p:sp>
        <p:nvSpPr>
          <p:cNvPr id="20" name="Rectangle 19">
            <a:extLst>
              <a:ext uri="{FF2B5EF4-FFF2-40B4-BE49-F238E27FC236}">
                <a16:creationId xmlns:a16="http://schemas.microsoft.com/office/drawing/2014/main" id="{4A159C5A-36E8-4519-B4A8-4397907B5A1D}"/>
              </a:ext>
            </a:extLst>
          </p:cNvPr>
          <p:cNvSpPr/>
          <p:nvPr/>
        </p:nvSpPr>
        <p:spPr>
          <a:xfrm>
            <a:off x="5968418" y="2186694"/>
            <a:ext cx="53572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4</a:t>
            </a:r>
          </a:p>
        </p:txBody>
      </p:sp>
      <p:sp>
        <p:nvSpPr>
          <p:cNvPr id="21" name="Rectangle 20">
            <a:extLst>
              <a:ext uri="{FF2B5EF4-FFF2-40B4-BE49-F238E27FC236}">
                <a16:creationId xmlns:a16="http://schemas.microsoft.com/office/drawing/2014/main" id="{4E3ABA4E-8FF8-4BAF-BC11-F45AB29564C4}"/>
              </a:ext>
            </a:extLst>
          </p:cNvPr>
          <p:cNvSpPr/>
          <p:nvPr/>
        </p:nvSpPr>
        <p:spPr>
          <a:xfrm>
            <a:off x="9114097" y="-77281"/>
            <a:ext cx="53572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5</a:t>
            </a:r>
          </a:p>
        </p:txBody>
      </p:sp>
      <p:cxnSp>
        <p:nvCxnSpPr>
          <p:cNvPr id="23" name="Straight Arrow Connector 22">
            <a:extLst>
              <a:ext uri="{FF2B5EF4-FFF2-40B4-BE49-F238E27FC236}">
                <a16:creationId xmlns:a16="http://schemas.microsoft.com/office/drawing/2014/main" id="{067B5678-37A2-41C9-9F00-5EA466C543F1}"/>
              </a:ext>
            </a:extLst>
          </p:cNvPr>
          <p:cNvCxnSpPr>
            <a:cxnSpLocks/>
          </p:cNvCxnSpPr>
          <p:nvPr/>
        </p:nvCxnSpPr>
        <p:spPr>
          <a:xfrm flipV="1">
            <a:off x="1038012" y="3940049"/>
            <a:ext cx="958304" cy="5741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5688AF2-6FE0-42CD-B783-5A02C449AFB2}"/>
              </a:ext>
            </a:extLst>
          </p:cNvPr>
          <p:cNvCxnSpPr>
            <a:cxnSpLocks/>
          </p:cNvCxnSpPr>
          <p:nvPr/>
        </p:nvCxnSpPr>
        <p:spPr>
          <a:xfrm flipH="1" flipV="1">
            <a:off x="3294299" y="1769322"/>
            <a:ext cx="426127" cy="169230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C8AFBB56-B906-429E-A8D7-936613AFE037}"/>
              </a:ext>
            </a:extLst>
          </p:cNvPr>
          <p:cNvPicPr>
            <a:picLocks noChangeAspect="1"/>
          </p:cNvPicPr>
          <p:nvPr/>
        </p:nvPicPr>
        <p:blipFill>
          <a:blip r:embed="rId2"/>
          <a:stretch>
            <a:fillRect/>
          </a:stretch>
        </p:blipFill>
        <p:spPr>
          <a:xfrm>
            <a:off x="3304209" y="4686721"/>
            <a:ext cx="1125635" cy="1125635"/>
          </a:xfrm>
          <a:prstGeom prst="rect">
            <a:avLst/>
          </a:prstGeom>
        </p:spPr>
      </p:pic>
      <p:sp>
        <p:nvSpPr>
          <p:cNvPr id="32" name="TextBox 31">
            <a:extLst>
              <a:ext uri="{FF2B5EF4-FFF2-40B4-BE49-F238E27FC236}">
                <a16:creationId xmlns:a16="http://schemas.microsoft.com/office/drawing/2014/main" id="{BE1ECED1-4BD7-4B68-A4E8-8F4E4B64CE7E}"/>
              </a:ext>
            </a:extLst>
          </p:cNvPr>
          <p:cNvSpPr txBox="1"/>
          <p:nvPr/>
        </p:nvSpPr>
        <p:spPr>
          <a:xfrm>
            <a:off x="3594131" y="5743256"/>
            <a:ext cx="974132" cy="215444"/>
          </a:xfrm>
          <a:prstGeom prst="rect">
            <a:avLst/>
          </a:prstGeom>
          <a:noFill/>
        </p:spPr>
        <p:txBody>
          <a:bodyPr wrap="square" rtlCol="0">
            <a:spAutoFit/>
          </a:bodyPr>
          <a:lstStyle/>
          <a:p>
            <a:r>
              <a:rPr lang="en-GB" sz="800" dirty="0"/>
              <a:t>(NHS, 2022)</a:t>
            </a:r>
          </a:p>
        </p:txBody>
      </p:sp>
      <p:pic>
        <p:nvPicPr>
          <p:cNvPr id="33" name="Picture 32">
            <a:extLst>
              <a:ext uri="{FF2B5EF4-FFF2-40B4-BE49-F238E27FC236}">
                <a16:creationId xmlns:a16="http://schemas.microsoft.com/office/drawing/2014/main" id="{65D94380-83C4-488B-91DD-9F4A17359D06}"/>
              </a:ext>
            </a:extLst>
          </p:cNvPr>
          <p:cNvPicPr>
            <a:picLocks noChangeAspect="1"/>
          </p:cNvPicPr>
          <p:nvPr/>
        </p:nvPicPr>
        <p:blipFill rotWithShape="1">
          <a:blip r:embed="rId3"/>
          <a:srcRect l="17797" r="17763"/>
          <a:stretch/>
        </p:blipFill>
        <p:spPr>
          <a:xfrm>
            <a:off x="7871231" y="5569520"/>
            <a:ext cx="826210" cy="1006147"/>
          </a:xfrm>
          <a:prstGeom prst="rect">
            <a:avLst/>
          </a:prstGeom>
        </p:spPr>
      </p:pic>
      <p:sp>
        <p:nvSpPr>
          <p:cNvPr id="34" name="TextBox 33">
            <a:extLst>
              <a:ext uri="{FF2B5EF4-FFF2-40B4-BE49-F238E27FC236}">
                <a16:creationId xmlns:a16="http://schemas.microsoft.com/office/drawing/2014/main" id="{705C82C4-B351-429E-9106-28CB045E4704}"/>
              </a:ext>
            </a:extLst>
          </p:cNvPr>
          <p:cNvSpPr txBox="1"/>
          <p:nvPr/>
        </p:nvSpPr>
        <p:spPr>
          <a:xfrm>
            <a:off x="7771527" y="6556131"/>
            <a:ext cx="1185328" cy="215444"/>
          </a:xfrm>
          <a:prstGeom prst="rect">
            <a:avLst/>
          </a:prstGeom>
          <a:noFill/>
        </p:spPr>
        <p:txBody>
          <a:bodyPr wrap="square" rtlCol="0">
            <a:spAutoFit/>
          </a:bodyPr>
          <a:lstStyle/>
          <a:p>
            <a:r>
              <a:rPr lang="en-GB" sz="800" dirty="0"/>
              <a:t>(Home Office, 2020)</a:t>
            </a:r>
          </a:p>
        </p:txBody>
      </p:sp>
      <p:sp>
        <p:nvSpPr>
          <p:cNvPr id="35" name="Flowchart: Off-page Connector 34">
            <a:extLst>
              <a:ext uri="{FF2B5EF4-FFF2-40B4-BE49-F238E27FC236}">
                <a16:creationId xmlns:a16="http://schemas.microsoft.com/office/drawing/2014/main" id="{BD576F47-773E-41A4-8D71-D0C2827337D2}"/>
              </a:ext>
            </a:extLst>
          </p:cNvPr>
          <p:cNvSpPr/>
          <p:nvPr/>
        </p:nvSpPr>
        <p:spPr>
          <a:xfrm rot="16200000">
            <a:off x="9441260" y="1940305"/>
            <a:ext cx="1926863" cy="3467449"/>
          </a:xfrm>
          <a:prstGeom prst="flowChartOffpage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D5D98737-27B1-41B6-A26A-D606DBB7B99B}"/>
              </a:ext>
            </a:extLst>
          </p:cNvPr>
          <p:cNvSpPr txBox="1"/>
          <p:nvPr/>
        </p:nvSpPr>
        <p:spPr>
          <a:xfrm>
            <a:off x="8697441" y="2727143"/>
            <a:ext cx="2824533" cy="1877437"/>
          </a:xfrm>
          <a:prstGeom prst="rect">
            <a:avLst/>
          </a:prstGeom>
          <a:noFill/>
        </p:spPr>
        <p:txBody>
          <a:bodyPr wrap="square" rtlCol="0">
            <a:spAutoFit/>
          </a:bodyPr>
          <a:lstStyle/>
          <a:p>
            <a:pPr algn="ctr"/>
            <a:r>
              <a:rPr lang="en-GB" sz="1200" b="1" u="sng" dirty="0"/>
              <a:t>Statistics</a:t>
            </a:r>
          </a:p>
          <a:p>
            <a:endParaRPr lang="en-GB" sz="800" dirty="0"/>
          </a:p>
          <a:p>
            <a:r>
              <a:rPr lang="en-GB" sz="800" dirty="0"/>
              <a:t>In March 2020, the crime Survey for England and Wales showed that around 2.3 million adults aged 16 to 74 years experienced domestic abuse in the last year. That’s 2.3 million victims of domestic abuse alone. Be the change. Police forces have recorded over 758,900 domestic abuse-related crimes in England and Wale, (this not including Greater Manchester Police), this is a 9% increase from 2019. There was a further 12% increase in demand for victim support when the coronavirus pandemic restrictions started to ease, compared to the week prior. This reflects the difficulties victims faced in finding  support safely during the lockdown (Office for National Statistics, 2020).</a:t>
            </a:r>
          </a:p>
        </p:txBody>
      </p:sp>
      <p:sp>
        <p:nvSpPr>
          <p:cNvPr id="37" name="Rectangle 36">
            <a:extLst>
              <a:ext uri="{FF2B5EF4-FFF2-40B4-BE49-F238E27FC236}">
                <a16:creationId xmlns:a16="http://schemas.microsoft.com/office/drawing/2014/main" id="{D5A74B11-14EC-41F1-B568-D605B5A7EC88}"/>
              </a:ext>
            </a:extLst>
          </p:cNvPr>
          <p:cNvSpPr/>
          <p:nvPr/>
        </p:nvSpPr>
        <p:spPr>
          <a:xfrm>
            <a:off x="11420782" y="3162649"/>
            <a:ext cx="53572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6</a:t>
            </a:r>
          </a:p>
        </p:txBody>
      </p:sp>
      <p:cxnSp>
        <p:nvCxnSpPr>
          <p:cNvPr id="39" name="Straight Arrow Connector 38">
            <a:extLst>
              <a:ext uri="{FF2B5EF4-FFF2-40B4-BE49-F238E27FC236}">
                <a16:creationId xmlns:a16="http://schemas.microsoft.com/office/drawing/2014/main" id="{07A8E3E5-B08E-4DA0-B362-C7F3C08958FD}"/>
              </a:ext>
            </a:extLst>
          </p:cNvPr>
          <p:cNvCxnSpPr>
            <a:cxnSpLocks/>
          </p:cNvCxnSpPr>
          <p:nvPr/>
        </p:nvCxnSpPr>
        <p:spPr>
          <a:xfrm>
            <a:off x="11379440" y="1809714"/>
            <a:ext cx="0" cy="109936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DFF8743D-2C92-434C-A805-B98F0795DD32}"/>
              </a:ext>
            </a:extLst>
          </p:cNvPr>
          <p:cNvSpPr txBox="1"/>
          <p:nvPr/>
        </p:nvSpPr>
        <p:spPr>
          <a:xfrm>
            <a:off x="9321249" y="5032908"/>
            <a:ext cx="2373004" cy="1846659"/>
          </a:xfrm>
          <a:prstGeom prst="rect">
            <a:avLst/>
          </a:prstGeom>
          <a:noFill/>
        </p:spPr>
        <p:txBody>
          <a:bodyPr wrap="square" rtlCol="0">
            <a:spAutoFit/>
          </a:bodyPr>
          <a:lstStyle/>
          <a:p>
            <a:pPr algn="ctr"/>
            <a:r>
              <a:rPr lang="en-GB" sz="1200" b="1" u="sng" dirty="0"/>
              <a:t>Independent  Domestic Violence </a:t>
            </a:r>
          </a:p>
          <a:p>
            <a:pPr algn="ctr"/>
            <a:r>
              <a:rPr lang="en-GB" sz="1200" b="1" u="sng" dirty="0"/>
              <a:t>Advocates </a:t>
            </a:r>
          </a:p>
          <a:p>
            <a:r>
              <a:rPr lang="en-GB" sz="800" dirty="0"/>
              <a:t>(IDVA) are specialist caseworkers  who are there to listen to you and explain your options. They will create a plan with you to address your immediate safety needs including : </a:t>
            </a:r>
          </a:p>
          <a:p>
            <a:r>
              <a:rPr lang="en-GB" sz="800" dirty="0"/>
              <a:t>- Planning a safe escape to safe housing</a:t>
            </a:r>
          </a:p>
          <a:p>
            <a:r>
              <a:rPr lang="en-GB" sz="800" dirty="0"/>
              <a:t>- A safety plan if you decide to stay </a:t>
            </a:r>
          </a:p>
          <a:p>
            <a:pPr marL="171450" indent="-171450">
              <a:buFontTx/>
              <a:buChar char="-"/>
            </a:pPr>
            <a:r>
              <a:rPr lang="en-GB" sz="800" dirty="0"/>
              <a:t>Access to health services, legal protection and criminal justice system support </a:t>
            </a:r>
          </a:p>
          <a:p>
            <a:r>
              <a:rPr lang="en-GB" sz="800" dirty="0"/>
              <a:t>                             (Safelives.org, 2014)</a:t>
            </a:r>
          </a:p>
          <a:p>
            <a:endParaRPr lang="en-GB" dirty="0"/>
          </a:p>
        </p:txBody>
      </p:sp>
      <p:pic>
        <p:nvPicPr>
          <p:cNvPr id="44" name="Picture 43">
            <a:extLst>
              <a:ext uri="{FF2B5EF4-FFF2-40B4-BE49-F238E27FC236}">
                <a16:creationId xmlns:a16="http://schemas.microsoft.com/office/drawing/2014/main" id="{42D5974B-57AB-4675-A8CF-72FB54BABFAE}"/>
              </a:ext>
            </a:extLst>
          </p:cNvPr>
          <p:cNvPicPr>
            <a:picLocks noChangeAspect="1"/>
          </p:cNvPicPr>
          <p:nvPr/>
        </p:nvPicPr>
        <p:blipFill rotWithShape="1">
          <a:blip r:embed="rId4"/>
          <a:srcRect b="11650"/>
          <a:stretch/>
        </p:blipFill>
        <p:spPr>
          <a:xfrm>
            <a:off x="7495912" y="1830121"/>
            <a:ext cx="1618185" cy="1191007"/>
          </a:xfrm>
          <a:prstGeom prst="rect">
            <a:avLst/>
          </a:prstGeom>
        </p:spPr>
      </p:pic>
      <p:sp>
        <p:nvSpPr>
          <p:cNvPr id="48" name="TextBox 47">
            <a:extLst>
              <a:ext uri="{FF2B5EF4-FFF2-40B4-BE49-F238E27FC236}">
                <a16:creationId xmlns:a16="http://schemas.microsoft.com/office/drawing/2014/main" id="{ACC7CF34-1912-4B0E-B4CF-38B673FD52E6}"/>
              </a:ext>
            </a:extLst>
          </p:cNvPr>
          <p:cNvSpPr txBox="1"/>
          <p:nvPr/>
        </p:nvSpPr>
        <p:spPr>
          <a:xfrm>
            <a:off x="7661748" y="2982109"/>
            <a:ext cx="914400" cy="215444"/>
          </a:xfrm>
          <a:prstGeom prst="rect">
            <a:avLst/>
          </a:prstGeom>
          <a:noFill/>
        </p:spPr>
        <p:txBody>
          <a:bodyPr wrap="square" rtlCol="0">
            <a:spAutoFit/>
          </a:bodyPr>
          <a:lstStyle/>
          <a:p>
            <a:pPr algn="ctr"/>
            <a:r>
              <a:rPr lang="en-GB" sz="800" dirty="0"/>
              <a:t>(Rainn, 2020)</a:t>
            </a:r>
          </a:p>
        </p:txBody>
      </p:sp>
      <p:pic>
        <p:nvPicPr>
          <p:cNvPr id="50" name="Picture 49">
            <a:extLst>
              <a:ext uri="{FF2B5EF4-FFF2-40B4-BE49-F238E27FC236}">
                <a16:creationId xmlns:a16="http://schemas.microsoft.com/office/drawing/2014/main" id="{376E2691-5024-4D7F-88D9-C102D5C83144}"/>
              </a:ext>
            </a:extLst>
          </p:cNvPr>
          <p:cNvPicPr>
            <a:picLocks noChangeAspect="1"/>
          </p:cNvPicPr>
          <p:nvPr/>
        </p:nvPicPr>
        <p:blipFill>
          <a:blip r:embed="rId5"/>
          <a:stretch>
            <a:fillRect/>
          </a:stretch>
        </p:blipFill>
        <p:spPr>
          <a:xfrm>
            <a:off x="3640823" y="1737901"/>
            <a:ext cx="1601424" cy="1267675"/>
          </a:xfrm>
          <a:prstGeom prst="rect">
            <a:avLst/>
          </a:prstGeom>
        </p:spPr>
      </p:pic>
      <p:sp>
        <p:nvSpPr>
          <p:cNvPr id="59" name="TextBox 58">
            <a:extLst>
              <a:ext uri="{FF2B5EF4-FFF2-40B4-BE49-F238E27FC236}">
                <a16:creationId xmlns:a16="http://schemas.microsoft.com/office/drawing/2014/main" id="{7E008436-C9E1-4E44-8087-5941016DD9BC}"/>
              </a:ext>
            </a:extLst>
          </p:cNvPr>
          <p:cNvSpPr txBox="1"/>
          <p:nvPr/>
        </p:nvSpPr>
        <p:spPr>
          <a:xfrm>
            <a:off x="4029452" y="2971533"/>
            <a:ext cx="1135856" cy="338554"/>
          </a:xfrm>
          <a:prstGeom prst="rect">
            <a:avLst/>
          </a:prstGeom>
          <a:noFill/>
        </p:spPr>
        <p:txBody>
          <a:bodyPr wrap="square" rtlCol="0">
            <a:spAutoFit/>
          </a:bodyPr>
          <a:lstStyle/>
          <a:p>
            <a:r>
              <a:rPr lang="en-GB" sz="800" dirty="0"/>
              <a:t>(Office for National Statistics, 2020)</a:t>
            </a:r>
          </a:p>
        </p:txBody>
      </p:sp>
      <p:sp>
        <p:nvSpPr>
          <p:cNvPr id="2" name="Rectangle 1">
            <a:extLst>
              <a:ext uri="{FF2B5EF4-FFF2-40B4-BE49-F238E27FC236}">
                <a16:creationId xmlns:a16="http://schemas.microsoft.com/office/drawing/2014/main" id="{89D762D7-D2C3-4A69-BEC3-4D25F6D7374E}"/>
              </a:ext>
            </a:extLst>
          </p:cNvPr>
          <p:cNvSpPr/>
          <p:nvPr/>
        </p:nvSpPr>
        <p:spPr>
          <a:xfrm>
            <a:off x="3857763" y="24212"/>
            <a:ext cx="5313147" cy="1754326"/>
          </a:xfrm>
          <a:prstGeom prst="rect">
            <a:avLst/>
          </a:prstGeom>
          <a:noFill/>
        </p:spPr>
        <p:txBody>
          <a:bodyPr wrap="square" lIns="91440" tIns="45720" rIns="91440" bIns="45720">
            <a:spAutoFit/>
          </a:bodyPr>
          <a:lstStyle/>
          <a:p>
            <a:pPr algn="ctr"/>
            <a:r>
              <a:rPr lang="en-US" sz="3600" b="1"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Abuse</a:t>
            </a:r>
          </a:p>
          <a:p>
            <a:pPr algn="ctr"/>
            <a:r>
              <a:rPr lang="en-US" sz="36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Its Not Only </a:t>
            </a:r>
          </a:p>
          <a:p>
            <a:pPr algn="ctr"/>
            <a:r>
              <a:rPr lang="en-US" sz="36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Physical</a:t>
            </a:r>
            <a:endPar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0191B0B3-9C78-42B8-9737-BC48D107F9BB}"/>
              </a:ext>
            </a:extLst>
          </p:cNvPr>
          <p:cNvSpPr/>
          <p:nvPr/>
        </p:nvSpPr>
        <p:spPr>
          <a:xfrm>
            <a:off x="11522924" y="5346908"/>
            <a:ext cx="535723"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7</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cxnSp>
        <p:nvCxnSpPr>
          <p:cNvPr id="45" name="Straight Arrow Connector 44">
            <a:extLst>
              <a:ext uri="{FF2B5EF4-FFF2-40B4-BE49-F238E27FC236}">
                <a16:creationId xmlns:a16="http://schemas.microsoft.com/office/drawing/2014/main" id="{37ABA9A5-7BBE-48D3-8243-CAC9D543999A}"/>
              </a:ext>
            </a:extLst>
          </p:cNvPr>
          <p:cNvCxnSpPr>
            <a:cxnSpLocks/>
            <a:endCxn id="40" idx="0"/>
          </p:cNvCxnSpPr>
          <p:nvPr/>
        </p:nvCxnSpPr>
        <p:spPr>
          <a:xfrm flipH="1">
            <a:off x="11790786" y="3940049"/>
            <a:ext cx="5628" cy="14068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D2A5B331-9731-4900-88E6-71C1E294F175}"/>
              </a:ext>
            </a:extLst>
          </p:cNvPr>
          <p:cNvCxnSpPr>
            <a:cxnSpLocks/>
          </p:cNvCxnSpPr>
          <p:nvPr/>
        </p:nvCxnSpPr>
        <p:spPr>
          <a:xfrm flipV="1">
            <a:off x="6402031" y="659640"/>
            <a:ext cx="2757203" cy="18225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9292441-8762-4E1D-AF48-F113AC136DB5}"/>
              </a:ext>
            </a:extLst>
          </p:cNvPr>
          <p:cNvCxnSpPr>
            <a:cxnSpLocks/>
          </p:cNvCxnSpPr>
          <p:nvPr/>
        </p:nvCxnSpPr>
        <p:spPr>
          <a:xfrm>
            <a:off x="3926488" y="519047"/>
            <a:ext cx="2169512" cy="196481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088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BE9C60-D557-40F2-865E-155D31B1BAA0}"/>
              </a:ext>
            </a:extLst>
          </p:cNvPr>
          <p:cNvSpPr>
            <a:spLocks noGrp="1"/>
          </p:cNvSpPr>
          <p:nvPr>
            <p:ph idx="1"/>
          </p:nvPr>
        </p:nvSpPr>
        <p:spPr>
          <a:xfrm>
            <a:off x="838200" y="253218"/>
            <a:ext cx="10515600" cy="6604782"/>
          </a:xfrm>
        </p:spPr>
        <p:txBody>
          <a:bodyPr>
            <a:normAutofit fontScale="70000" lnSpcReduction="20000"/>
          </a:bodyPr>
          <a:lstStyle/>
          <a:p>
            <a:pPr marL="0" indent="0" algn="ctr">
              <a:buNone/>
            </a:pPr>
            <a:r>
              <a:rPr lang="en-GB" sz="3200" b="1" u="sng" dirty="0"/>
              <a:t>Bibliography</a:t>
            </a:r>
          </a:p>
          <a:p>
            <a:endParaRPr lang="en-GB" dirty="0"/>
          </a:p>
          <a:p>
            <a:r>
              <a:rPr lang="en-GB" dirty="0"/>
              <a:t>Birdsall, N., Kirby, S. and </a:t>
            </a:r>
            <a:r>
              <a:rPr lang="en-GB" dirty="0" err="1"/>
              <a:t>Phythian</a:t>
            </a:r>
            <a:r>
              <a:rPr lang="en-GB" dirty="0"/>
              <a:t>, R. (2020) ‘Cooperative actors in domestic abuse and their association with prosecution: implications for the criminal justice system’, The Police Journal. </a:t>
            </a:r>
          </a:p>
          <a:p>
            <a:r>
              <a:rPr lang="en-GB" dirty="0"/>
              <a:t>Citizens Advice, 2021. Citizens Advice: Rape and Sexual </a:t>
            </a:r>
            <a:r>
              <a:rPr lang="en-GB" dirty="0" err="1"/>
              <a:t>Assault.Available</a:t>
            </a:r>
            <a:r>
              <a:rPr lang="en-GB" dirty="0"/>
              <a:t> at: www.citizensadvice.org.uk </a:t>
            </a:r>
          </a:p>
          <a:p>
            <a:r>
              <a:rPr lang="en-GB" dirty="0"/>
              <a:t>NHS, 2021. Domestic Violence and Abuse.  Available at: www.nhs.</a:t>
            </a:r>
          </a:p>
          <a:p>
            <a:r>
              <a:rPr lang="en-GB" dirty="0"/>
              <a:t>Victim Support, 2021. Crime Info Domestic </a:t>
            </a:r>
            <a:r>
              <a:rPr lang="en-GB" dirty="0" err="1"/>
              <a:t>Abuse.Available</a:t>
            </a:r>
            <a:r>
              <a:rPr lang="en-GB" dirty="0"/>
              <a:t> at: www.victimsupport.org.uk/</a:t>
            </a:r>
          </a:p>
          <a:p>
            <a:r>
              <a:rPr lang="en-GB" dirty="0" err="1"/>
              <a:t>Womens</a:t>
            </a:r>
            <a:r>
              <a:rPr lang="en-GB" dirty="0"/>
              <a:t> Aid, 2021. Women's Aid Until Women and Children are Safe. Available at: www.womensaid.org.uk</a:t>
            </a:r>
          </a:p>
          <a:p>
            <a:r>
              <a:rPr lang="en-GB" dirty="0"/>
              <a:t>Home Office, 2020. Home Secretary announces support for domestic abuse victims. [Online] Available at: https://www.gov.uk/government/news/home-secretary-announces-support-for-domestic-abuse-victims</a:t>
            </a:r>
          </a:p>
          <a:p>
            <a:r>
              <a:rPr lang="en-GB" dirty="0"/>
              <a:t>NHS, 2022. Domestic Abuse. [Online] Available at: https://www.cddft.nhs.uk/working-for-us/teamcddft-health-and-wellbeing/domestic-abuse.aspx</a:t>
            </a:r>
          </a:p>
          <a:p>
            <a:r>
              <a:rPr lang="en-GB" dirty="0"/>
              <a:t>Office for National Statistics, 2020. Crime Survey for England and Wales. [Online] Available at: https://www.ons.gov.uk/peoplepopulationandcommunity/crimeandjustice/bulletins/domesticabuseinenglandandwalesoverview/november 2020</a:t>
            </a:r>
          </a:p>
          <a:p>
            <a:r>
              <a:rPr lang="en-GB" dirty="0"/>
              <a:t>Refuge, 2021. What is abuse?. [Online] Available at: https://www.nationaldahelpline.org.uk/en/What-is-abuse?[Accessed 2022].</a:t>
            </a:r>
          </a:p>
          <a:p>
            <a:r>
              <a:rPr lang="en-GB" dirty="0"/>
              <a:t>Safelives.org, 2014. National definition of IDVA work, London: Safelives.org.</a:t>
            </a:r>
          </a:p>
          <a:p>
            <a:r>
              <a:rPr lang="en-GB" dirty="0"/>
              <a:t>Rainn, 2020. Victims of Sexual Violence. [Online] Available at: https://www.rainn.org/statistics/victims-sexual-violence[Accessed 01 03 2022].</a:t>
            </a:r>
          </a:p>
          <a:p>
            <a:endParaRPr lang="en-GB" dirty="0"/>
          </a:p>
        </p:txBody>
      </p:sp>
    </p:spTree>
    <p:extLst>
      <p:ext uri="{BB962C8B-B14F-4D97-AF65-F5344CB8AC3E}">
        <p14:creationId xmlns:p14="http://schemas.microsoft.com/office/powerpoint/2010/main" val="271312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4" ma:contentTypeDescription="Create a new document." ma:contentTypeScope="" ma:versionID="02f55e3677b0c50eac1dba7e02843816">
  <xsd:schema xmlns:xsd="http://www.w3.org/2001/XMLSchema" xmlns:xs="http://www.w3.org/2001/XMLSchema" xmlns:p="http://schemas.microsoft.com/office/2006/metadata/properties" xmlns:ns3="9d0d5cce-d4dc-4043-8325-c992d2f588cd" targetNamespace="http://schemas.microsoft.com/office/2006/metadata/properties" ma:root="true" ma:fieldsID="b046d8e786148dc8522512a776264062"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2EF7AB-8BFD-462D-8BD4-8B6E00250326}">
  <ds:schemaRefs>
    <ds:schemaRef ds:uri="9d0d5cce-d4dc-4043-8325-c992d2f588cd"/>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http://purl.org/dc/terms/"/>
    <ds:schemaRef ds:uri="http://www.w3.org/XML/1998/namespace"/>
    <ds:schemaRef ds:uri="http://purl.org/dc/dcmitype/"/>
    <ds:schemaRef ds:uri="http://schemas.microsoft.com/office/2006/metadata/properties"/>
  </ds:schemaRefs>
</ds:datastoreItem>
</file>

<file path=customXml/itemProps2.xml><?xml version="1.0" encoding="utf-8"?>
<ds:datastoreItem xmlns:ds="http://schemas.openxmlformats.org/officeDocument/2006/customXml" ds:itemID="{B6CCC732-9722-4B50-AEF7-1A732882FB1A}">
  <ds:schemaRefs>
    <ds:schemaRef ds:uri="http://schemas.microsoft.com/sharepoint/v3/contenttype/forms"/>
  </ds:schemaRefs>
</ds:datastoreItem>
</file>

<file path=customXml/itemProps3.xml><?xml version="1.0" encoding="utf-8"?>
<ds:datastoreItem xmlns:ds="http://schemas.openxmlformats.org/officeDocument/2006/customXml" ds:itemID="{9A1795D8-AFD3-4CA5-ACB4-A5FDE23629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141</TotalTime>
  <Words>1205</Words>
  <Application>Microsoft Office PowerPoint</Application>
  <PresentationFormat>Widescreen</PresentationFormat>
  <Paragraphs>72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Caitline A'Hern (1902349)</dc:creator>
  <cp:lastModifiedBy>Caitline Ahern</cp:lastModifiedBy>
  <cp:revision>7</cp:revision>
  <dcterms:created xsi:type="dcterms:W3CDTF">2022-03-01T14:35:00Z</dcterms:created>
  <dcterms:modified xsi:type="dcterms:W3CDTF">2022-03-29T18:57:40Z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