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25"/>
  </p:notesMasterIdLst>
  <p:sldIdLst>
    <p:sldId id="279" r:id="rId2"/>
    <p:sldId id="270" r:id="rId3"/>
    <p:sldId id="275" r:id="rId4"/>
    <p:sldId id="272" r:id="rId5"/>
    <p:sldId id="273" r:id="rId6"/>
    <p:sldId id="267" r:id="rId7"/>
    <p:sldId id="265" r:id="rId8"/>
    <p:sldId id="285" r:id="rId9"/>
    <p:sldId id="287" r:id="rId10"/>
    <p:sldId id="286" r:id="rId11"/>
    <p:sldId id="291" r:id="rId12"/>
    <p:sldId id="261" r:id="rId13"/>
    <p:sldId id="256" r:id="rId14"/>
    <p:sldId id="257" r:id="rId15"/>
    <p:sldId id="258" r:id="rId16"/>
    <p:sldId id="280" r:id="rId17"/>
    <p:sldId id="281" r:id="rId18"/>
    <p:sldId id="282" r:id="rId19"/>
    <p:sldId id="283" r:id="rId20"/>
    <p:sldId id="277" r:id="rId21"/>
    <p:sldId id="276" r:id="rId22"/>
    <p:sldId id="292" r:id="rId23"/>
    <p:sldId id="25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CF83D1-38E5-8C55-F36F-D8BF9CE2274F}" v="478" dt="2021-10-23T18:01:18.996"/>
    <p1510:client id="{11F97EF3-5786-DACF-EEBF-2D29A6FE2CD2}" v="2" dt="2021-10-30T13:06:30.248"/>
    <p1510:client id="{28F138ED-7911-CB12-CCFE-B2CBEBF9B0FB}" v="52" dt="2021-11-04T22:46:21.048"/>
    <p1510:client id="{3F584BDF-E8AD-0BC6-98A8-3A0624052C6A}" v="11" dt="2021-10-27T08:51:59.118"/>
    <p1510:client id="{4DB27343-C261-BFCF-DA04-3C2BD77A2830}" v="9" dt="2021-11-01T15:29:17.185"/>
    <p1510:client id="{52286C8F-4D13-7DA7-BC9F-4548AFE00B70}" v="1" dt="2021-11-01T21:41:01.585"/>
    <p1510:client id="{53401AB5-534F-B598-D31C-C96AB9D8C3B1}" v="2" dt="2021-10-23T14:07:55.230"/>
    <p1510:client id="{72431A1F-1492-E3D3-E213-F31104B9055B}" v="1" dt="2021-10-23T20:10:44.725"/>
    <p1510:client id="{92B8B5B2-3C37-A65E-51DD-CFFC179DD683}" v="4" dt="2021-10-23T18:12:32.837"/>
    <p1510:client id="{97F5AA93-AE72-6DA3-31EC-99E9294EB678}" v="1" dt="2021-10-31T18:27:52.148"/>
    <p1510:client id="{AB969B80-0622-FB03-56BD-04EC1EF95CA4}" v="574" dt="2021-11-05T00:19:00.689"/>
    <p1510:client id="{C5F2B3F1-0A03-77B7-C256-F52F4D4A82CA}" v="6" dt="2021-10-29T22:18:33.920"/>
    <p1510:client id="{CAF7DD24-AA08-0C0C-E52E-81D74EF1CC73}" v="281" dt="2021-10-23T00:20:21.986"/>
    <p1510:client id="{CF410382-6727-AB5E-5B19-6A929A879004}" v="192" dt="2021-11-04T23:39:40.765"/>
    <p1510:client id="{D7C5C37A-9D78-C4B9-EA48-415D51E61E03}" v="14" dt="2021-10-23T22:35:26.788"/>
    <p1510:client id="{D9CFB84B-3807-CAB4-0364-8591DA632EBB}" v="36" dt="2021-10-23T00:13:36.997"/>
    <p1510:client id="{DA263A1B-04E0-76B8-9E25-EFF1D630A2F0}" v="3" dt="2021-11-01T17:13:10"/>
    <p1510:client id="{E870137A-B7C2-489C-A8E4-9E43F4B7A95C}" v="455" dt="2021-10-22T23:17:02.878"/>
    <p1510:client id="{EC5F1C77-E801-261B-B7EC-06972CFE4E7C}" v="440" dt="2021-11-04T23:51:22.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diagrams/_rels/data5.xml.rels><?xml version="1.0" encoding="UTF-8" standalone="yes"?>
<Relationships xmlns="http://schemas.openxmlformats.org/package/2006/relationships"><Relationship Id="rId3" Type="http://schemas.openxmlformats.org/officeDocument/2006/relationships/hyperlink" Target="https://www.birmingham.gov.uk/info/20019/children_young_people_and_families" TargetMode="External"/><Relationship Id="rId2" Type="http://schemas.openxmlformats.org/officeDocument/2006/relationships/hyperlink" Target="https://www.local.gov.uk/publications/children-missing-education" TargetMode="External"/><Relationship Id="rId1" Type="http://schemas.openxmlformats.org/officeDocument/2006/relationships/hyperlink" Target="https://www.womenshealth.gov/relationships-and-safety/domestic-violence/effects-domestic-violence-children" TargetMode="External"/></Relationships>
</file>

<file path=ppt/diagrams/_rels/drawing5.xml.rels><?xml version="1.0" encoding="UTF-8" standalone="yes"?>
<Relationships xmlns="http://schemas.openxmlformats.org/package/2006/relationships"><Relationship Id="rId3" Type="http://schemas.openxmlformats.org/officeDocument/2006/relationships/hyperlink" Target="https://www.local.gov.uk/publications/children-missing-education" TargetMode="External"/><Relationship Id="rId2" Type="http://schemas.openxmlformats.org/officeDocument/2006/relationships/hyperlink" Target="https://www.birmingham.gov.uk/info/20019/children_young_people_and_families" TargetMode="External"/><Relationship Id="rId1" Type="http://schemas.openxmlformats.org/officeDocument/2006/relationships/hyperlink" Target="https://www.womenshealth.gov/relationships-and-safety/domestic-violence/effects-domestic-violence-children" TargetMode="Externa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0D95FB-BD68-4F06-86BC-02766446668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5346413F-0290-4FA1-9151-226E37C2187F}">
      <dgm:prSet/>
      <dgm:spPr/>
      <dgm:t>
        <a:bodyPr/>
        <a:lstStyle/>
        <a:p>
          <a:pPr rtl="0"/>
          <a:r>
            <a:rPr lang="en-GB">
              <a:latin typeface="Calibri Light" panose="020F0302020204030204"/>
            </a:rPr>
            <a:t> </a:t>
          </a:r>
          <a:r>
            <a:rPr lang="en-GB"/>
            <a:t>financially </a:t>
          </a:r>
          <a:r>
            <a:rPr lang="en-GB">
              <a:latin typeface="Calibri Light" panose="020F0302020204030204"/>
            </a:rPr>
            <a:t>unstable. </a:t>
          </a:r>
          <a:r>
            <a:rPr lang="en-GB"/>
            <a:t> emotionally, physically and phycologically</a:t>
          </a:r>
          <a:r>
            <a:rPr lang="en-GB">
              <a:latin typeface="Calibri Light" panose="020F0302020204030204"/>
            </a:rPr>
            <a:t> affect them.</a:t>
          </a:r>
        </a:p>
      </dgm:t>
    </dgm:pt>
    <dgm:pt modelId="{9FF67517-8370-460A-8A37-09268EFDEE55}" type="parTrans" cxnId="{5E2CF59A-77AB-498C-AE0C-ADB40FD9D5F7}">
      <dgm:prSet/>
      <dgm:spPr/>
      <dgm:t>
        <a:bodyPr/>
        <a:lstStyle/>
        <a:p>
          <a:endParaRPr lang="en-US"/>
        </a:p>
      </dgm:t>
    </dgm:pt>
    <dgm:pt modelId="{C2EB194E-1A88-4DA2-92E3-36472ADDA3FD}" type="sibTrans" cxnId="{5E2CF59A-77AB-498C-AE0C-ADB40FD9D5F7}">
      <dgm:prSet/>
      <dgm:spPr/>
      <dgm:t>
        <a:bodyPr/>
        <a:lstStyle/>
        <a:p>
          <a:endParaRPr lang="en-US"/>
        </a:p>
      </dgm:t>
    </dgm:pt>
    <dgm:pt modelId="{41098B5C-2229-4E56-BD2A-02470906A5AC}">
      <dgm:prSet phldr="0"/>
      <dgm:spPr/>
      <dgm:t>
        <a:bodyPr/>
        <a:lstStyle/>
        <a:p>
          <a:pPr rtl="0"/>
          <a:r>
            <a:rPr lang="en-GB">
              <a:latin typeface="Calibri Light" panose="020F0302020204030204"/>
            </a:rPr>
            <a:t>Judged by Society</a:t>
          </a:r>
        </a:p>
      </dgm:t>
    </dgm:pt>
    <dgm:pt modelId="{D24DCD6E-9B7E-4A98-A21C-074E70847551}" type="parTrans" cxnId="{F247DA29-2E8E-4CF6-82CD-C4151D4D57D3}">
      <dgm:prSet/>
      <dgm:spPr/>
    </dgm:pt>
    <dgm:pt modelId="{CF216B7E-9398-4E68-A74C-34254E6257D6}" type="sibTrans" cxnId="{F247DA29-2E8E-4CF6-82CD-C4151D4D57D3}">
      <dgm:prSet/>
      <dgm:spPr/>
    </dgm:pt>
    <dgm:pt modelId="{EBFA7E0F-9B24-4FAA-90A2-E27C980E6598}">
      <dgm:prSet phldr="0"/>
      <dgm:spPr/>
      <dgm:t>
        <a:bodyPr/>
        <a:lstStyle/>
        <a:p>
          <a:pPr rtl="0"/>
          <a:r>
            <a:rPr lang="en-GB">
              <a:latin typeface="Calibri Light" panose="020F0302020204030204"/>
            </a:rPr>
            <a:t>Increases selft pity</a:t>
          </a:r>
        </a:p>
      </dgm:t>
    </dgm:pt>
    <dgm:pt modelId="{BC8E58BD-6C66-445C-AD51-6366DEE3FC9A}" type="parTrans" cxnId="{67D9DE9A-E962-4C4A-A3AC-CED3A604C2DE}">
      <dgm:prSet/>
      <dgm:spPr/>
    </dgm:pt>
    <dgm:pt modelId="{679CBBA9-59FE-4C54-AC3E-83C4ADEBD1F4}" type="sibTrans" cxnId="{67D9DE9A-E962-4C4A-A3AC-CED3A604C2DE}">
      <dgm:prSet/>
      <dgm:spPr/>
    </dgm:pt>
    <dgm:pt modelId="{E683CA0A-9CD4-47F1-BA6A-D71B1136A358}">
      <dgm:prSet phldr="0"/>
      <dgm:spPr/>
      <dgm:t>
        <a:bodyPr/>
        <a:lstStyle/>
        <a:p>
          <a:pPr rtl="0"/>
          <a:r>
            <a:rPr lang="en-GB">
              <a:latin typeface="Calibri Light" panose="020F0302020204030204"/>
            </a:rPr>
            <a:t>Hatred, anger</a:t>
          </a:r>
          <a:r>
            <a:rPr lang="en-GB"/>
            <a:t>(</a:t>
          </a:r>
          <a:r>
            <a:rPr lang="en-GB">
              <a:latin typeface="Calibri Light" panose="020F0302020204030204"/>
            </a:rPr>
            <a:t> Ruiz, 2011).          </a:t>
          </a:r>
        </a:p>
      </dgm:t>
    </dgm:pt>
    <dgm:pt modelId="{55E4C1F9-E362-4149-9A8A-B400B13AA2ED}" type="parTrans" cxnId="{92B44175-FC7C-41A2-8AAB-6BB0201951B7}">
      <dgm:prSet/>
      <dgm:spPr/>
    </dgm:pt>
    <dgm:pt modelId="{016A5C55-8408-491A-9384-2F3F1267E5BD}" type="sibTrans" cxnId="{92B44175-FC7C-41A2-8AAB-6BB0201951B7}">
      <dgm:prSet/>
      <dgm:spPr/>
    </dgm:pt>
    <dgm:pt modelId="{8CBFB021-2CC6-4E2A-9D55-6B2ED3B957B2}" type="pres">
      <dgm:prSet presAssocID="{BE0D95FB-BD68-4F06-86BC-027664466684}" presName="linear" presStyleCnt="0">
        <dgm:presLayoutVars>
          <dgm:animLvl val="lvl"/>
          <dgm:resizeHandles val="exact"/>
        </dgm:presLayoutVars>
      </dgm:prSet>
      <dgm:spPr/>
    </dgm:pt>
    <dgm:pt modelId="{5F4B76BC-B8DA-49A1-BA57-E0D96C879733}" type="pres">
      <dgm:prSet presAssocID="{5346413F-0290-4FA1-9151-226E37C2187F}" presName="parentText" presStyleLbl="node1" presStyleIdx="0" presStyleCnt="4">
        <dgm:presLayoutVars>
          <dgm:chMax val="0"/>
          <dgm:bulletEnabled val="1"/>
        </dgm:presLayoutVars>
      </dgm:prSet>
      <dgm:spPr/>
    </dgm:pt>
    <dgm:pt modelId="{5085DCF6-B9A5-42A8-B24A-CB246816B268}" type="pres">
      <dgm:prSet presAssocID="{C2EB194E-1A88-4DA2-92E3-36472ADDA3FD}" presName="spacer" presStyleCnt="0"/>
      <dgm:spPr/>
    </dgm:pt>
    <dgm:pt modelId="{F03DC87C-7C9C-4808-B8BD-5A928EB56CD5}" type="pres">
      <dgm:prSet presAssocID="{41098B5C-2229-4E56-BD2A-02470906A5AC}" presName="parentText" presStyleLbl="node1" presStyleIdx="1" presStyleCnt="4">
        <dgm:presLayoutVars>
          <dgm:chMax val="0"/>
          <dgm:bulletEnabled val="1"/>
        </dgm:presLayoutVars>
      </dgm:prSet>
      <dgm:spPr/>
    </dgm:pt>
    <dgm:pt modelId="{74738750-1294-4E49-B3B9-FAF4D73392CD}" type="pres">
      <dgm:prSet presAssocID="{CF216B7E-9398-4E68-A74C-34254E6257D6}" presName="spacer" presStyleCnt="0"/>
      <dgm:spPr/>
    </dgm:pt>
    <dgm:pt modelId="{46D1F503-4D2F-4D1F-A2DA-5C260A7605F4}" type="pres">
      <dgm:prSet presAssocID="{EBFA7E0F-9B24-4FAA-90A2-E27C980E6598}" presName="parentText" presStyleLbl="node1" presStyleIdx="2" presStyleCnt="4">
        <dgm:presLayoutVars>
          <dgm:chMax val="0"/>
          <dgm:bulletEnabled val="1"/>
        </dgm:presLayoutVars>
      </dgm:prSet>
      <dgm:spPr/>
    </dgm:pt>
    <dgm:pt modelId="{E80798A4-EEF1-433E-91A8-A1D671186C1F}" type="pres">
      <dgm:prSet presAssocID="{679CBBA9-59FE-4C54-AC3E-83C4ADEBD1F4}" presName="spacer" presStyleCnt="0"/>
      <dgm:spPr/>
    </dgm:pt>
    <dgm:pt modelId="{816E2A82-5B1C-4A7F-9880-5929960B5C69}" type="pres">
      <dgm:prSet presAssocID="{E683CA0A-9CD4-47F1-BA6A-D71B1136A358}" presName="parentText" presStyleLbl="node1" presStyleIdx="3" presStyleCnt="4">
        <dgm:presLayoutVars>
          <dgm:chMax val="0"/>
          <dgm:bulletEnabled val="1"/>
        </dgm:presLayoutVars>
      </dgm:prSet>
      <dgm:spPr/>
    </dgm:pt>
  </dgm:ptLst>
  <dgm:cxnLst>
    <dgm:cxn modelId="{F247DA29-2E8E-4CF6-82CD-C4151D4D57D3}" srcId="{BE0D95FB-BD68-4F06-86BC-027664466684}" destId="{41098B5C-2229-4E56-BD2A-02470906A5AC}" srcOrd="1" destOrd="0" parTransId="{D24DCD6E-9B7E-4A98-A21C-074E70847551}" sibTransId="{CF216B7E-9398-4E68-A74C-34254E6257D6}"/>
    <dgm:cxn modelId="{92B44175-FC7C-41A2-8AAB-6BB0201951B7}" srcId="{BE0D95FB-BD68-4F06-86BC-027664466684}" destId="{E683CA0A-9CD4-47F1-BA6A-D71B1136A358}" srcOrd="3" destOrd="0" parTransId="{55E4C1F9-E362-4149-9A8A-B400B13AA2ED}" sibTransId="{016A5C55-8408-491A-9384-2F3F1267E5BD}"/>
    <dgm:cxn modelId="{67D9DE9A-E962-4C4A-A3AC-CED3A604C2DE}" srcId="{BE0D95FB-BD68-4F06-86BC-027664466684}" destId="{EBFA7E0F-9B24-4FAA-90A2-E27C980E6598}" srcOrd="2" destOrd="0" parTransId="{BC8E58BD-6C66-445C-AD51-6366DEE3FC9A}" sibTransId="{679CBBA9-59FE-4C54-AC3E-83C4ADEBD1F4}"/>
    <dgm:cxn modelId="{5E2CF59A-77AB-498C-AE0C-ADB40FD9D5F7}" srcId="{BE0D95FB-BD68-4F06-86BC-027664466684}" destId="{5346413F-0290-4FA1-9151-226E37C2187F}" srcOrd="0" destOrd="0" parTransId="{9FF67517-8370-460A-8A37-09268EFDEE55}" sibTransId="{C2EB194E-1A88-4DA2-92E3-36472ADDA3FD}"/>
    <dgm:cxn modelId="{98C4E7A6-3468-4F4E-A38B-C6CDB0EDB3FA}" type="presOf" srcId="{EBFA7E0F-9B24-4FAA-90A2-E27C980E6598}" destId="{46D1F503-4D2F-4D1F-A2DA-5C260A7605F4}" srcOrd="0" destOrd="0" presId="urn:microsoft.com/office/officeart/2005/8/layout/vList2"/>
    <dgm:cxn modelId="{400E2ED6-1FF9-48FC-85C5-1C062B11AF5D}" type="presOf" srcId="{5346413F-0290-4FA1-9151-226E37C2187F}" destId="{5F4B76BC-B8DA-49A1-BA57-E0D96C879733}" srcOrd="0" destOrd="0" presId="urn:microsoft.com/office/officeart/2005/8/layout/vList2"/>
    <dgm:cxn modelId="{B23692D9-E9F1-4AFD-97E5-C475B6C0B214}" type="presOf" srcId="{41098B5C-2229-4E56-BD2A-02470906A5AC}" destId="{F03DC87C-7C9C-4808-B8BD-5A928EB56CD5}" srcOrd="0" destOrd="0" presId="urn:microsoft.com/office/officeart/2005/8/layout/vList2"/>
    <dgm:cxn modelId="{51C7FEF3-7EA1-4BCB-B5DA-DD5DC8E39BFC}" type="presOf" srcId="{E683CA0A-9CD4-47F1-BA6A-D71B1136A358}" destId="{816E2A82-5B1C-4A7F-9880-5929960B5C69}" srcOrd="0" destOrd="0" presId="urn:microsoft.com/office/officeart/2005/8/layout/vList2"/>
    <dgm:cxn modelId="{B4132CF5-F8F1-4BB2-8C42-BCA23D20F49A}" type="presOf" srcId="{BE0D95FB-BD68-4F06-86BC-027664466684}" destId="{8CBFB021-2CC6-4E2A-9D55-6B2ED3B957B2}" srcOrd="0" destOrd="0" presId="urn:microsoft.com/office/officeart/2005/8/layout/vList2"/>
    <dgm:cxn modelId="{7C753EE4-CA7E-4D04-8A0B-849BE686A620}" type="presParOf" srcId="{8CBFB021-2CC6-4E2A-9D55-6B2ED3B957B2}" destId="{5F4B76BC-B8DA-49A1-BA57-E0D96C879733}" srcOrd="0" destOrd="0" presId="urn:microsoft.com/office/officeart/2005/8/layout/vList2"/>
    <dgm:cxn modelId="{5BF1F0D3-C609-4DAA-984F-D13B6D623B0D}" type="presParOf" srcId="{8CBFB021-2CC6-4E2A-9D55-6B2ED3B957B2}" destId="{5085DCF6-B9A5-42A8-B24A-CB246816B268}" srcOrd="1" destOrd="0" presId="urn:microsoft.com/office/officeart/2005/8/layout/vList2"/>
    <dgm:cxn modelId="{91B8F174-FD6F-4342-B4AA-F44E3CF903BF}" type="presParOf" srcId="{8CBFB021-2CC6-4E2A-9D55-6B2ED3B957B2}" destId="{F03DC87C-7C9C-4808-B8BD-5A928EB56CD5}" srcOrd="2" destOrd="0" presId="urn:microsoft.com/office/officeart/2005/8/layout/vList2"/>
    <dgm:cxn modelId="{D9B6708A-0B39-4F83-B494-1DEDA8EA7C60}" type="presParOf" srcId="{8CBFB021-2CC6-4E2A-9D55-6B2ED3B957B2}" destId="{74738750-1294-4E49-B3B9-FAF4D73392CD}" srcOrd="3" destOrd="0" presId="urn:microsoft.com/office/officeart/2005/8/layout/vList2"/>
    <dgm:cxn modelId="{8FFBCD82-756B-4CC3-844A-0EE6C04D7DEA}" type="presParOf" srcId="{8CBFB021-2CC6-4E2A-9D55-6B2ED3B957B2}" destId="{46D1F503-4D2F-4D1F-A2DA-5C260A7605F4}" srcOrd="4" destOrd="0" presId="urn:microsoft.com/office/officeart/2005/8/layout/vList2"/>
    <dgm:cxn modelId="{BCE04E88-3E96-462D-8F74-FE268BB10091}" type="presParOf" srcId="{8CBFB021-2CC6-4E2A-9D55-6B2ED3B957B2}" destId="{E80798A4-EEF1-433E-91A8-A1D671186C1F}" srcOrd="5" destOrd="0" presId="urn:microsoft.com/office/officeart/2005/8/layout/vList2"/>
    <dgm:cxn modelId="{A97803A8-AEB0-40F8-90D0-826B50B68ACB}" type="presParOf" srcId="{8CBFB021-2CC6-4E2A-9D55-6B2ED3B957B2}" destId="{816E2A82-5B1C-4A7F-9880-5929960B5C69}"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2BE8669-F209-450C-BE70-66CE19A0ED92}"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52B8BD26-1119-4E82-A3BE-C088FB638CA1}">
      <dgm:prSet/>
      <dgm:spPr/>
      <dgm:t>
        <a:bodyPr/>
        <a:lstStyle/>
        <a:p>
          <a:r>
            <a:rPr lang="en-GB"/>
            <a:t>Communication problems</a:t>
          </a:r>
          <a:endParaRPr lang="en-US"/>
        </a:p>
      </dgm:t>
    </dgm:pt>
    <dgm:pt modelId="{3453113E-98B7-4F19-83EB-5EE0D2F4F23A}" type="parTrans" cxnId="{1732B8C0-6648-4BCB-A236-67B06EE87FA3}">
      <dgm:prSet/>
      <dgm:spPr/>
      <dgm:t>
        <a:bodyPr/>
        <a:lstStyle/>
        <a:p>
          <a:endParaRPr lang="en-US"/>
        </a:p>
      </dgm:t>
    </dgm:pt>
    <dgm:pt modelId="{87A67820-90CB-4C86-A328-CF71B1245207}" type="sibTrans" cxnId="{1732B8C0-6648-4BCB-A236-67B06EE87FA3}">
      <dgm:prSet/>
      <dgm:spPr/>
      <dgm:t>
        <a:bodyPr/>
        <a:lstStyle/>
        <a:p>
          <a:endParaRPr lang="en-US"/>
        </a:p>
      </dgm:t>
    </dgm:pt>
    <dgm:pt modelId="{93B5C696-C025-4A77-B283-C38BEBEABC1F}">
      <dgm:prSet/>
      <dgm:spPr/>
      <dgm:t>
        <a:bodyPr/>
        <a:lstStyle/>
        <a:p>
          <a:r>
            <a:rPr lang="en-GB"/>
            <a:t>Lack of social </a:t>
          </a:r>
          <a:r>
            <a:rPr lang="en-GB">
              <a:latin typeface="Century Gothic" panose="020B0502020202020204"/>
            </a:rPr>
            <a:t>empathy</a:t>
          </a:r>
          <a:endParaRPr lang="en-US"/>
        </a:p>
      </dgm:t>
    </dgm:pt>
    <dgm:pt modelId="{86A5E404-0178-4413-BDCE-56B01855A9CD}" type="parTrans" cxnId="{C8E06D10-7B95-496D-A0BC-485E1B048B5C}">
      <dgm:prSet/>
      <dgm:spPr/>
      <dgm:t>
        <a:bodyPr/>
        <a:lstStyle/>
        <a:p>
          <a:endParaRPr lang="en-US"/>
        </a:p>
      </dgm:t>
    </dgm:pt>
    <dgm:pt modelId="{CBEDB2C0-39BC-4199-A87E-FFDE263143DB}" type="sibTrans" cxnId="{C8E06D10-7B95-496D-A0BC-485E1B048B5C}">
      <dgm:prSet/>
      <dgm:spPr/>
      <dgm:t>
        <a:bodyPr/>
        <a:lstStyle/>
        <a:p>
          <a:endParaRPr lang="en-US"/>
        </a:p>
      </dgm:t>
    </dgm:pt>
    <dgm:pt modelId="{2DDAFD79-AD97-4FBE-AF11-F0EFFB2AE11C}">
      <dgm:prSet/>
      <dgm:spPr/>
      <dgm:t>
        <a:bodyPr/>
        <a:lstStyle/>
        <a:p>
          <a:r>
            <a:rPr lang="en-GB"/>
            <a:t>Aggression and violent tendencies</a:t>
          </a:r>
          <a:endParaRPr lang="en-US"/>
        </a:p>
      </dgm:t>
    </dgm:pt>
    <dgm:pt modelId="{41614C37-0438-4C4D-BBB9-C05E4E0FB156}" type="parTrans" cxnId="{91E62C64-87B2-4211-9F9E-77337A229296}">
      <dgm:prSet/>
      <dgm:spPr/>
      <dgm:t>
        <a:bodyPr/>
        <a:lstStyle/>
        <a:p>
          <a:endParaRPr lang="en-US"/>
        </a:p>
      </dgm:t>
    </dgm:pt>
    <dgm:pt modelId="{05C4553B-6D32-4395-8301-FF7FA74C48FB}" type="sibTrans" cxnId="{91E62C64-87B2-4211-9F9E-77337A229296}">
      <dgm:prSet/>
      <dgm:spPr/>
      <dgm:t>
        <a:bodyPr/>
        <a:lstStyle/>
        <a:p>
          <a:endParaRPr lang="en-US"/>
        </a:p>
      </dgm:t>
    </dgm:pt>
    <dgm:pt modelId="{BD384F0F-D5CF-4CD7-8DC5-9294C98A433C}">
      <dgm:prSet/>
      <dgm:spPr/>
      <dgm:t>
        <a:bodyPr/>
        <a:lstStyle/>
        <a:p>
          <a:r>
            <a:rPr lang="en-GB"/>
            <a:t>Arrogance</a:t>
          </a:r>
          <a:endParaRPr lang="en-US"/>
        </a:p>
      </dgm:t>
    </dgm:pt>
    <dgm:pt modelId="{09BF8C75-D203-403B-A691-C6EB1D4BD6B7}" type="parTrans" cxnId="{474C0F88-8FD3-4FC1-BC00-7FC07310110A}">
      <dgm:prSet/>
      <dgm:spPr/>
      <dgm:t>
        <a:bodyPr/>
        <a:lstStyle/>
        <a:p>
          <a:endParaRPr lang="en-US"/>
        </a:p>
      </dgm:t>
    </dgm:pt>
    <dgm:pt modelId="{1F70E6EA-399D-4C3A-8CAF-F6933EDE59EC}" type="sibTrans" cxnId="{474C0F88-8FD3-4FC1-BC00-7FC07310110A}">
      <dgm:prSet/>
      <dgm:spPr/>
      <dgm:t>
        <a:bodyPr/>
        <a:lstStyle/>
        <a:p>
          <a:endParaRPr lang="en-US"/>
        </a:p>
      </dgm:t>
    </dgm:pt>
    <dgm:pt modelId="{089A7DA3-4FB2-46CE-965F-13105B5277E3}">
      <dgm:prSet/>
      <dgm:spPr/>
      <dgm:t>
        <a:bodyPr/>
        <a:lstStyle/>
        <a:p>
          <a:r>
            <a:rPr lang="en-GB"/>
            <a:t>Lack of remorse (</a:t>
          </a:r>
          <a:r>
            <a:rPr lang="en-GB" err="1"/>
            <a:t>Gill,K</a:t>
          </a:r>
          <a:r>
            <a:rPr lang="en-GB"/>
            <a:t> 2021).</a:t>
          </a:r>
          <a:endParaRPr lang="en-US"/>
        </a:p>
      </dgm:t>
    </dgm:pt>
    <dgm:pt modelId="{428B6F50-FBBC-40DB-9CC0-D72E442B32C5}" type="parTrans" cxnId="{6B994DFE-CC7B-41C6-B98F-B77BA4249878}">
      <dgm:prSet/>
      <dgm:spPr/>
      <dgm:t>
        <a:bodyPr/>
        <a:lstStyle/>
        <a:p>
          <a:endParaRPr lang="en-US"/>
        </a:p>
      </dgm:t>
    </dgm:pt>
    <dgm:pt modelId="{3A0A5356-6952-433F-9E9C-872B6F4FFC4A}" type="sibTrans" cxnId="{6B994DFE-CC7B-41C6-B98F-B77BA4249878}">
      <dgm:prSet/>
      <dgm:spPr/>
      <dgm:t>
        <a:bodyPr/>
        <a:lstStyle/>
        <a:p>
          <a:endParaRPr lang="en-US"/>
        </a:p>
      </dgm:t>
    </dgm:pt>
    <dgm:pt modelId="{266BB3CC-F33E-4EE9-9829-473A452E67AF}">
      <dgm:prSet/>
      <dgm:spPr/>
      <dgm:t>
        <a:bodyPr/>
        <a:lstStyle/>
        <a:p>
          <a:r>
            <a:rPr lang="en-GB" b="1"/>
            <a:t>Concerns around </a:t>
          </a:r>
          <a:r>
            <a:rPr lang="en-GB" b="1">
              <a:latin typeface="Century Gothic" panose="020B0502020202020204"/>
            </a:rPr>
            <a:t>mother's</a:t>
          </a:r>
          <a:r>
            <a:rPr lang="en-GB" b="1"/>
            <a:t> </a:t>
          </a:r>
          <a:r>
            <a:rPr lang="en-GB" b="1">
              <a:latin typeface="Century Gothic" panose="020B0502020202020204"/>
            </a:rPr>
            <a:t>alcoholism</a:t>
          </a:r>
          <a:endParaRPr lang="en-US" err="1"/>
        </a:p>
      </dgm:t>
    </dgm:pt>
    <dgm:pt modelId="{24605AEE-C1DC-40EB-801D-2228F78ECCE4}" type="parTrans" cxnId="{8ECFC9FA-3F6C-48FA-8AD3-FE3443455D0D}">
      <dgm:prSet/>
      <dgm:spPr/>
      <dgm:t>
        <a:bodyPr/>
        <a:lstStyle/>
        <a:p>
          <a:endParaRPr lang="en-US"/>
        </a:p>
      </dgm:t>
    </dgm:pt>
    <dgm:pt modelId="{BF0606E1-B399-4A57-9CA9-C24E046AABCD}" type="sibTrans" cxnId="{8ECFC9FA-3F6C-48FA-8AD3-FE3443455D0D}">
      <dgm:prSet/>
      <dgm:spPr/>
      <dgm:t>
        <a:bodyPr/>
        <a:lstStyle/>
        <a:p>
          <a:endParaRPr lang="en-US"/>
        </a:p>
      </dgm:t>
    </dgm:pt>
    <dgm:pt modelId="{91EE8FF7-465B-47B2-B940-6D2B1F8D0E8A}">
      <dgm:prSet/>
      <dgm:spPr/>
      <dgm:t>
        <a:bodyPr/>
        <a:lstStyle/>
        <a:p>
          <a:pPr rtl="0"/>
          <a:r>
            <a:rPr lang="en-GB"/>
            <a:t>Unable to establish sense of </a:t>
          </a:r>
          <a:r>
            <a:rPr lang="en-GB">
              <a:latin typeface="Century Gothic" panose="020B0502020202020204"/>
            </a:rPr>
            <a:t>normality and </a:t>
          </a:r>
          <a:r>
            <a:rPr lang="en-GB"/>
            <a:t> not knowing when the next time mother will be drunk.</a:t>
          </a:r>
          <a:endParaRPr lang="en-US"/>
        </a:p>
      </dgm:t>
    </dgm:pt>
    <dgm:pt modelId="{E3DFF228-4C4B-4AC0-AE07-F129051F38B2}" type="parTrans" cxnId="{A3CA71C2-C0B5-471D-862C-22A0F263DDA9}">
      <dgm:prSet/>
      <dgm:spPr/>
      <dgm:t>
        <a:bodyPr/>
        <a:lstStyle/>
        <a:p>
          <a:endParaRPr lang="en-US"/>
        </a:p>
      </dgm:t>
    </dgm:pt>
    <dgm:pt modelId="{CBF2FE22-0559-4362-9D18-77285706912F}" type="sibTrans" cxnId="{A3CA71C2-C0B5-471D-862C-22A0F263DDA9}">
      <dgm:prSet/>
      <dgm:spPr/>
      <dgm:t>
        <a:bodyPr/>
        <a:lstStyle/>
        <a:p>
          <a:endParaRPr lang="en-US"/>
        </a:p>
      </dgm:t>
    </dgm:pt>
    <dgm:pt modelId="{0796E2DA-68AD-4F42-86CB-6339FE052EFD}">
      <dgm:prSet/>
      <dgm:spPr/>
      <dgm:t>
        <a:bodyPr/>
        <a:lstStyle/>
        <a:p>
          <a:r>
            <a:rPr lang="en-GB"/>
            <a:t>Trust issues</a:t>
          </a:r>
          <a:endParaRPr lang="en-US"/>
        </a:p>
      </dgm:t>
    </dgm:pt>
    <dgm:pt modelId="{A4517A26-D2FA-4FF3-8C8E-983C278B8415}" type="parTrans" cxnId="{B264976D-45BA-4DA1-86F6-685CB6464BB8}">
      <dgm:prSet/>
      <dgm:spPr/>
      <dgm:t>
        <a:bodyPr/>
        <a:lstStyle/>
        <a:p>
          <a:endParaRPr lang="en-US"/>
        </a:p>
      </dgm:t>
    </dgm:pt>
    <dgm:pt modelId="{E10E0F57-8FDC-471B-AEAA-A4E1338F435A}" type="sibTrans" cxnId="{B264976D-45BA-4DA1-86F6-685CB6464BB8}">
      <dgm:prSet/>
      <dgm:spPr/>
      <dgm:t>
        <a:bodyPr/>
        <a:lstStyle/>
        <a:p>
          <a:endParaRPr lang="en-US"/>
        </a:p>
      </dgm:t>
    </dgm:pt>
    <dgm:pt modelId="{9C8F1310-095E-4B4E-907F-508EEC87AA20}">
      <dgm:prSet/>
      <dgm:spPr/>
      <dgm:t>
        <a:bodyPr/>
        <a:lstStyle/>
        <a:p>
          <a:r>
            <a:rPr lang="en-GB"/>
            <a:t>Neglect</a:t>
          </a:r>
          <a:endParaRPr lang="en-US"/>
        </a:p>
      </dgm:t>
    </dgm:pt>
    <dgm:pt modelId="{30DD9CB4-3CBE-48F9-BB93-A3570610D24E}" type="parTrans" cxnId="{F1AD7A14-BCE7-4020-B397-6A5788ED877C}">
      <dgm:prSet/>
      <dgm:spPr/>
      <dgm:t>
        <a:bodyPr/>
        <a:lstStyle/>
        <a:p>
          <a:endParaRPr lang="en-US"/>
        </a:p>
      </dgm:t>
    </dgm:pt>
    <dgm:pt modelId="{25BEF0F6-11D0-4922-BB46-9817B54BA589}" type="sibTrans" cxnId="{F1AD7A14-BCE7-4020-B397-6A5788ED877C}">
      <dgm:prSet/>
      <dgm:spPr/>
      <dgm:t>
        <a:bodyPr/>
        <a:lstStyle/>
        <a:p>
          <a:endParaRPr lang="en-US"/>
        </a:p>
      </dgm:t>
    </dgm:pt>
    <dgm:pt modelId="{047203EA-DDD8-4693-81EA-6F741A08694E}">
      <dgm:prSet/>
      <dgm:spPr/>
      <dgm:t>
        <a:bodyPr/>
        <a:lstStyle/>
        <a:p>
          <a:r>
            <a:rPr lang="en-GB"/>
            <a:t>Unloved</a:t>
          </a:r>
          <a:endParaRPr lang="en-US"/>
        </a:p>
      </dgm:t>
    </dgm:pt>
    <dgm:pt modelId="{59005AA5-8190-4425-8130-380E3849BD2C}" type="parTrans" cxnId="{6F1039D4-4358-48DA-90BD-0A7F569C9CB7}">
      <dgm:prSet/>
      <dgm:spPr/>
      <dgm:t>
        <a:bodyPr/>
        <a:lstStyle/>
        <a:p>
          <a:endParaRPr lang="en-US"/>
        </a:p>
      </dgm:t>
    </dgm:pt>
    <dgm:pt modelId="{BADB3F32-67F4-4EDF-8931-F3243DAD5AE8}" type="sibTrans" cxnId="{6F1039D4-4358-48DA-90BD-0A7F569C9CB7}">
      <dgm:prSet/>
      <dgm:spPr/>
      <dgm:t>
        <a:bodyPr/>
        <a:lstStyle/>
        <a:p>
          <a:endParaRPr lang="en-US"/>
        </a:p>
      </dgm:t>
    </dgm:pt>
    <dgm:pt modelId="{38BF70F2-C15D-41BB-B545-4ABA2D1D5621}">
      <dgm:prSet/>
      <dgm:spPr/>
      <dgm:t>
        <a:bodyPr/>
        <a:lstStyle/>
        <a:p>
          <a:r>
            <a:rPr lang="en-GB"/>
            <a:t>Physical and mental abuse</a:t>
          </a:r>
          <a:endParaRPr lang="en-US"/>
        </a:p>
      </dgm:t>
    </dgm:pt>
    <dgm:pt modelId="{F3CFCA34-E351-4546-AC6A-C66E459D4F71}" type="parTrans" cxnId="{83170149-3F6F-414F-A95F-5DBD82FEE40E}">
      <dgm:prSet/>
      <dgm:spPr/>
      <dgm:t>
        <a:bodyPr/>
        <a:lstStyle/>
        <a:p>
          <a:endParaRPr lang="en-US"/>
        </a:p>
      </dgm:t>
    </dgm:pt>
    <dgm:pt modelId="{4253380C-BA7A-43B9-8F4E-A1AF473CCCC6}" type="sibTrans" cxnId="{83170149-3F6F-414F-A95F-5DBD82FEE40E}">
      <dgm:prSet/>
      <dgm:spPr/>
      <dgm:t>
        <a:bodyPr/>
        <a:lstStyle/>
        <a:p>
          <a:endParaRPr lang="en-US"/>
        </a:p>
      </dgm:t>
    </dgm:pt>
    <dgm:pt modelId="{D1915719-CB18-49BC-A119-770E9852F6B1}">
      <dgm:prSet/>
      <dgm:spPr/>
      <dgm:t>
        <a:bodyPr/>
        <a:lstStyle/>
        <a:p>
          <a:r>
            <a:rPr lang="en-GB"/>
            <a:t>Emotional abuse (Janssen ,A 2020)</a:t>
          </a:r>
          <a:endParaRPr lang="en-US"/>
        </a:p>
      </dgm:t>
    </dgm:pt>
    <dgm:pt modelId="{4536549B-7404-401E-8253-135215714EA6}" type="parTrans" cxnId="{C61499BC-C930-4841-B1B9-52EC95838585}">
      <dgm:prSet/>
      <dgm:spPr/>
      <dgm:t>
        <a:bodyPr/>
        <a:lstStyle/>
        <a:p>
          <a:endParaRPr lang="en-US"/>
        </a:p>
      </dgm:t>
    </dgm:pt>
    <dgm:pt modelId="{DD64621B-BE5B-44FB-B1F2-C5156C810A9F}" type="sibTrans" cxnId="{C61499BC-C930-4841-B1B9-52EC95838585}">
      <dgm:prSet/>
      <dgm:spPr/>
      <dgm:t>
        <a:bodyPr/>
        <a:lstStyle/>
        <a:p>
          <a:endParaRPr lang="en-US"/>
        </a:p>
      </dgm:t>
    </dgm:pt>
    <dgm:pt modelId="{E6F6997D-FAE3-4056-94A1-32DDB7ABD986}" type="pres">
      <dgm:prSet presAssocID="{F2BE8669-F209-450C-BE70-66CE19A0ED92}" presName="diagram" presStyleCnt="0">
        <dgm:presLayoutVars>
          <dgm:dir/>
          <dgm:resizeHandles val="exact"/>
        </dgm:presLayoutVars>
      </dgm:prSet>
      <dgm:spPr/>
    </dgm:pt>
    <dgm:pt modelId="{10CFF640-6223-4B9E-9F05-D3D0C4CCB280}" type="pres">
      <dgm:prSet presAssocID="{52B8BD26-1119-4E82-A3BE-C088FB638CA1}" presName="node" presStyleLbl="node1" presStyleIdx="0" presStyleCnt="12">
        <dgm:presLayoutVars>
          <dgm:bulletEnabled val="1"/>
        </dgm:presLayoutVars>
      </dgm:prSet>
      <dgm:spPr/>
    </dgm:pt>
    <dgm:pt modelId="{E1C75E58-169D-4DDC-A490-0F1A79E7458B}" type="pres">
      <dgm:prSet presAssocID="{87A67820-90CB-4C86-A328-CF71B1245207}" presName="sibTrans" presStyleCnt="0"/>
      <dgm:spPr/>
    </dgm:pt>
    <dgm:pt modelId="{B6A6696A-A67A-4DE6-A87D-ABB1BDF6EBBC}" type="pres">
      <dgm:prSet presAssocID="{93B5C696-C025-4A77-B283-C38BEBEABC1F}" presName="node" presStyleLbl="node1" presStyleIdx="1" presStyleCnt="12">
        <dgm:presLayoutVars>
          <dgm:bulletEnabled val="1"/>
        </dgm:presLayoutVars>
      </dgm:prSet>
      <dgm:spPr/>
    </dgm:pt>
    <dgm:pt modelId="{CE3FCC48-3E27-4A90-9D28-C22100BA2B7D}" type="pres">
      <dgm:prSet presAssocID="{CBEDB2C0-39BC-4199-A87E-FFDE263143DB}" presName="sibTrans" presStyleCnt="0"/>
      <dgm:spPr/>
    </dgm:pt>
    <dgm:pt modelId="{83CAFA7F-59FD-4633-BFDC-E8A5F66C9017}" type="pres">
      <dgm:prSet presAssocID="{2DDAFD79-AD97-4FBE-AF11-F0EFFB2AE11C}" presName="node" presStyleLbl="node1" presStyleIdx="2" presStyleCnt="12">
        <dgm:presLayoutVars>
          <dgm:bulletEnabled val="1"/>
        </dgm:presLayoutVars>
      </dgm:prSet>
      <dgm:spPr/>
    </dgm:pt>
    <dgm:pt modelId="{A5EA5CF9-3536-41A4-A71F-B2F6F64D2EC8}" type="pres">
      <dgm:prSet presAssocID="{05C4553B-6D32-4395-8301-FF7FA74C48FB}" presName="sibTrans" presStyleCnt="0"/>
      <dgm:spPr/>
    </dgm:pt>
    <dgm:pt modelId="{AE3D0B56-67E0-47B9-AEB0-23A1AFA61F27}" type="pres">
      <dgm:prSet presAssocID="{BD384F0F-D5CF-4CD7-8DC5-9294C98A433C}" presName="node" presStyleLbl="node1" presStyleIdx="3" presStyleCnt="12">
        <dgm:presLayoutVars>
          <dgm:bulletEnabled val="1"/>
        </dgm:presLayoutVars>
      </dgm:prSet>
      <dgm:spPr/>
    </dgm:pt>
    <dgm:pt modelId="{76334EEF-D0A1-4E80-AE83-35AB76037E5B}" type="pres">
      <dgm:prSet presAssocID="{1F70E6EA-399D-4C3A-8CAF-F6933EDE59EC}" presName="sibTrans" presStyleCnt="0"/>
      <dgm:spPr/>
    </dgm:pt>
    <dgm:pt modelId="{F68DA0E4-FB76-4B74-A031-BDD417C939B6}" type="pres">
      <dgm:prSet presAssocID="{089A7DA3-4FB2-46CE-965F-13105B5277E3}" presName="node" presStyleLbl="node1" presStyleIdx="4" presStyleCnt="12">
        <dgm:presLayoutVars>
          <dgm:bulletEnabled val="1"/>
        </dgm:presLayoutVars>
      </dgm:prSet>
      <dgm:spPr/>
    </dgm:pt>
    <dgm:pt modelId="{0A4F0E8A-545F-4A51-8892-FEEAA3BD040A}" type="pres">
      <dgm:prSet presAssocID="{3A0A5356-6952-433F-9E9C-872B6F4FFC4A}" presName="sibTrans" presStyleCnt="0"/>
      <dgm:spPr/>
    </dgm:pt>
    <dgm:pt modelId="{9E7D54A5-7F01-43C7-9E98-D262AFF1D919}" type="pres">
      <dgm:prSet presAssocID="{266BB3CC-F33E-4EE9-9829-473A452E67AF}" presName="node" presStyleLbl="node1" presStyleIdx="5" presStyleCnt="12">
        <dgm:presLayoutVars>
          <dgm:bulletEnabled val="1"/>
        </dgm:presLayoutVars>
      </dgm:prSet>
      <dgm:spPr/>
    </dgm:pt>
    <dgm:pt modelId="{262041F5-0806-424F-9FA5-C13D61503590}" type="pres">
      <dgm:prSet presAssocID="{BF0606E1-B399-4A57-9CA9-C24E046AABCD}" presName="sibTrans" presStyleCnt="0"/>
      <dgm:spPr/>
    </dgm:pt>
    <dgm:pt modelId="{D15100D0-1F77-49DF-8FFE-A9BEA8DF323E}" type="pres">
      <dgm:prSet presAssocID="{91EE8FF7-465B-47B2-B940-6D2B1F8D0E8A}" presName="node" presStyleLbl="node1" presStyleIdx="6" presStyleCnt="12">
        <dgm:presLayoutVars>
          <dgm:bulletEnabled val="1"/>
        </dgm:presLayoutVars>
      </dgm:prSet>
      <dgm:spPr/>
    </dgm:pt>
    <dgm:pt modelId="{44EFC5F0-8A70-4232-87A5-AE3F6861F407}" type="pres">
      <dgm:prSet presAssocID="{CBF2FE22-0559-4362-9D18-77285706912F}" presName="sibTrans" presStyleCnt="0"/>
      <dgm:spPr/>
    </dgm:pt>
    <dgm:pt modelId="{93C598E2-67D7-4218-BEAC-B733F2098AE9}" type="pres">
      <dgm:prSet presAssocID="{0796E2DA-68AD-4F42-86CB-6339FE052EFD}" presName="node" presStyleLbl="node1" presStyleIdx="7" presStyleCnt="12">
        <dgm:presLayoutVars>
          <dgm:bulletEnabled val="1"/>
        </dgm:presLayoutVars>
      </dgm:prSet>
      <dgm:spPr/>
    </dgm:pt>
    <dgm:pt modelId="{815D4EA8-5D8B-4689-82E3-205E575FCE79}" type="pres">
      <dgm:prSet presAssocID="{E10E0F57-8FDC-471B-AEAA-A4E1338F435A}" presName="sibTrans" presStyleCnt="0"/>
      <dgm:spPr/>
    </dgm:pt>
    <dgm:pt modelId="{0A9E4B1A-80D2-4A92-AB11-065869FD64C5}" type="pres">
      <dgm:prSet presAssocID="{9C8F1310-095E-4B4E-907F-508EEC87AA20}" presName="node" presStyleLbl="node1" presStyleIdx="8" presStyleCnt="12">
        <dgm:presLayoutVars>
          <dgm:bulletEnabled val="1"/>
        </dgm:presLayoutVars>
      </dgm:prSet>
      <dgm:spPr/>
    </dgm:pt>
    <dgm:pt modelId="{A93C81AA-750A-4CD6-891B-D7FFCD9DB6BC}" type="pres">
      <dgm:prSet presAssocID="{25BEF0F6-11D0-4922-BB46-9817B54BA589}" presName="sibTrans" presStyleCnt="0"/>
      <dgm:spPr/>
    </dgm:pt>
    <dgm:pt modelId="{FF9BA31C-B55D-4D8E-B39B-EF622FCC89DB}" type="pres">
      <dgm:prSet presAssocID="{047203EA-DDD8-4693-81EA-6F741A08694E}" presName="node" presStyleLbl="node1" presStyleIdx="9" presStyleCnt="12">
        <dgm:presLayoutVars>
          <dgm:bulletEnabled val="1"/>
        </dgm:presLayoutVars>
      </dgm:prSet>
      <dgm:spPr/>
    </dgm:pt>
    <dgm:pt modelId="{6B421EB7-BA4A-4F58-9C2B-C1AC7D6F2807}" type="pres">
      <dgm:prSet presAssocID="{BADB3F32-67F4-4EDF-8931-F3243DAD5AE8}" presName="sibTrans" presStyleCnt="0"/>
      <dgm:spPr/>
    </dgm:pt>
    <dgm:pt modelId="{ED3F344A-4AEE-4EA7-A5DF-B81F57232D8B}" type="pres">
      <dgm:prSet presAssocID="{38BF70F2-C15D-41BB-B545-4ABA2D1D5621}" presName="node" presStyleLbl="node1" presStyleIdx="10" presStyleCnt="12">
        <dgm:presLayoutVars>
          <dgm:bulletEnabled val="1"/>
        </dgm:presLayoutVars>
      </dgm:prSet>
      <dgm:spPr/>
    </dgm:pt>
    <dgm:pt modelId="{9F906A41-DB35-4664-9D9F-4C5BDA42D9BF}" type="pres">
      <dgm:prSet presAssocID="{4253380C-BA7A-43B9-8F4E-A1AF473CCCC6}" presName="sibTrans" presStyleCnt="0"/>
      <dgm:spPr/>
    </dgm:pt>
    <dgm:pt modelId="{733CBD92-8EAD-4020-985E-3FF0F798C387}" type="pres">
      <dgm:prSet presAssocID="{D1915719-CB18-49BC-A119-770E9852F6B1}" presName="node" presStyleLbl="node1" presStyleIdx="11" presStyleCnt="12">
        <dgm:presLayoutVars>
          <dgm:bulletEnabled val="1"/>
        </dgm:presLayoutVars>
      </dgm:prSet>
      <dgm:spPr/>
    </dgm:pt>
  </dgm:ptLst>
  <dgm:cxnLst>
    <dgm:cxn modelId="{C8E06D10-7B95-496D-A0BC-485E1B048B5C}" srcId="{F2BE8669-F209-450C-BE70-66CE19A0ED92}" destId="{93B5C696-C025-4A77-B283-C38BEBEABC1F}" srcOrd="1" destOrd="0" parTransId="{86A5E404-0178-4413-BDCE-56B01855A9CD}" sibTransId="{CBEDB2C0-39BC-4199-A87E-FFDE263143DB}"/>
    <dgm:cxn modelId="{F1AD7A14-BCE7-4020-B397-6A5788ED877C}" srcId="{F2BE8669-F209-450C-BE70-66CE19A0ED92}" destId="{9C8F1310-095E-4B4E-907F-508EEC87AA20}" srcOrd="8" destOrd="0" parTransId="{30DD9CB4-3CBE-48F9-BB93-A3570610D24E}" sibTransId="{25BEF0F6-11D0-4922-BB46-9817B54BA589}"/>
    <dgm:cxn modelId="{B3DD7B15-4022-4A4D-B439-56E2F613B459}" type="presOf" srcId="{93B5C696-C025-4A77-B283-C38BEBEABC1F}" destId="{B6A6696A-A67A-4DE6-A87D-ABB1BDF6EBBC}" srcOrd="0" destOrd="0" presId="urn:microsoft.com/office/officeart/2005/8/layout/default"/>
    <dgm:cxn modelId="{5B37EA15-2239-40BC-A202-19DEEB42C696}" type="presOf" srcId="{266BB3CC-F33E-4EE9-9829-473A452E67AF}" destId="{9E7D54A5-7F01-43C7-9E98-D262AFF1D919}" srcOrd="0" destOrd="0" presId="urn:microsoft.com/office/officeart/2005/8/layout/default"/>
    <dgm:cxn modelId="{64BF5A3B-0628-4D52-89D1-30542B70CDB5}" type="presOf" srcId="{52B8BD26-1119-4E82-A3BE-C088FB638CA1}" destId="{10CFF640-6223-4B9E-9F05-D3D0C4CCB280}" srcOrd="0" destOrd="0" presId="urn:microsoft.com/office/officeart/2005/8/layout/default"/>
    <dgm:cxn modelId="{0601685F-97F5-44BB-A5FF-1CFC48BD07AF}" type="presOf" srcId="{2DDAFD79-AD97-4FBE-AF11-F0EFFB2AE11C}" destId="{83CAFA7F-59FD-4633-BFDC-E8A5F66C9017}" srcOrd="0" destOrd="0" presId="urn:microsoft.com/office/officeart/2005/8/layout/default"/>
    <dgm:cxn modelId="{91E62C64-87B2-4211-9F9E-77337A229296}" srcId="{F2BE8669-F209-450C-BE70-66CE19A0ED92}" destId="{2DDAFD79-AD97-4FBE-AF11-F0EFFB2AE11C}" srcOrd="2" destOrd="0" parTransId="{41614C37-0438-4C4D-BBB9-C05E4E0FB156}" sibTransId="{05C4553B-6D32-4395-8301-FF7FA74C48FB}"/>
    <dgm:cxn modelId="{206EAF65-A0B8-4031-B706-66D50B5D3F6F}" type="presOf" srcId="{F2BE8669-F209-450C-BE70-66CE19A0ED92}" destId="{E6F6997D-FAE3-4056-94A1-32DDB7ABD986}" srcOrd="0" destOrd="0" presId="urn:microsoft.com/office/officeart/2005/8/layout/default"/>
    <dgm:cxn modelId="{83170149-3F6F-414F-A95F-5DBD82FEE40E}" srcId="{F2BE8669-F209-450C-BE70-66CE19A0ED92}" destId="{38BF70F2-C15D-41BB-B545-4ABA2D1D5621}" srcOrd="10" destOrd="0" parTransId="{F3CFCA34-E351-4546-AC6A-C66E459D4F71}" sibTransId="{4253380C-BA7A-43B9-8F4E-A1AF473CCCC6}"/>
    <dgm:cxn modelId="{B264976D-45BA-4DA1-86F6-685CB6464BB8}" srcId="{F2BE8669-F209-450C-BE70-66CE19A0ED92}" destId="{0796E2DA-68AD-4F42-86CB-6339FE052EFD}" srcOrd="7" destOrd="0" parTransId="{A4517A26-D2FA-4FF3-8C8E-983C278B8415}" sibTransId="{E10E0F57-8FDC-471B-AEAA-A4E1338F435A}"/>
    <dgm:cxn modelId="{A6C95D78-30EF-4758-A189-20D2D3C09876}" type="presOf" srcId="{D1915719-CB18-49BC-A119-770E9852F6B1}" destId="{733CBD92-8EAD-4020-985E-3FF0F798C387}" srcOrd="0" destOrd="0" presId="urn:microsoft.com/office/officeart/2005/8/layout/default"/>
    <dgm:cxn modelId="{474C0F88-8FD3-4FC1-BC00-7FC07310110A}" srcId="{F2BE8669-F209-450C-BE70-66CE19A0ED92}" destId="{BD384F0F-D5CF-4CD7-8DC5-9294C98A433C}" srcOrd="3" destOrd="0" parTransId="{09BF8C75-D203-403B-A691-C6EB1D4BD6B7}" sibTransId="{1F70E6EA-399D-4C3A-8CAF-F6933EDE59EC}"/>
    <dgm:cxn modelId="{7698F79A-1B7B-4D88-9DF6-350F4B926F54}" type="presOf" srcId="{38BF70F2-C15D-41BB-B545-4ABA2D1D5621}" destId="{ED3F344A-4AEE-4EA7-A5DF-B81F57232D8B}" srcOrd="0" destOrd="0" presId="urn:microsoft.com/office/officeart/2005/8/layout/default"/>
    <dgm:cxn modelId="{F57F8BA6-E1F4-4E7C-A97D-597ABFC146D4}" type="presOf" srcId="{089A7DA3-4FB2-46CE-965F-13105B5277E3}" destId="{F68DA0E4-FB76-4B74-A031-BDD417C939B6}" srcOrd="0" destOrd="0" presId="urn:microsoft.com/office/officeart/2005/8/layout/default"/>
    <dgm:cxn modelId="{9A64A0B0-49DB-4789-B4EB-F2BC1FF38647}" type="presOf" srcId="{0796E2DA-68AD-4F42-86CB-6339FE052EFD}" destId="{93C598E2-67D7-4218-BEAC-B733F2098AE9}" srcOrd="0" destOrd="0" presId="urn:microsoft.com/office/officeart/2005/8/layout/default"/>
    <dgm:cxn modelId="{862ECAB7-9BEA-4AD0-BBB4-AA1535B4E2AA}" type="presOf" srcId="{91EE8FF7-465B-47B2-B940-6D2B1F8D0E8A}" destId="{D15100D0-1F77-49DF-8FFE-A9BEA8DF323E}" srcOrd="0" destOrd="0" presId="urn:microsoft.com/office/officeart/2005/8/layout/default"/>
    <dgm:cxn modelId="{C61499BC-C930-4841-B1B9-52EC95838585}" srcId="{F2BE8669-F209-450C-BE70-66CE19A0ED92}" destId="{D1915719-CB18-49BC-A119-770E9852F6B1}" srcOrd="11" destOrd="0" parTransId="{4536549B-7404-401E-8253-135215714EA6}" sibTransId="{DD64621B-BE5B-44FB-B1F2-C5156C810A9F}"/>
    <dgm:cxn modelId="{1732B8C0-6648-4BCB-A236-67B06EE87FA3}" srcId="{F2BE8669-F209-450C-BE70-66CE19A0ED92}" destId="{52B8BD26-1119-4E82-A3BE-C088FB638CA1}" srcOrd="0" destOrd="0" parTransId="{3453113E-98B7-4F19-83EB-5EE0D2F4F23A}" sibTransId="{87A67820-90CB-4C86-A328-CF71B1245207}"/>
    <dgm:cxn modelId="{A3CA71C2-C0B5-471D-862C-22A0F263DDA9}" srcId="{F2BE8669-F209-450C-BE70-66CE19A0ED92}" destId="{91EE8FF7-465B-47B2-B940-6D2B1F8D0E8A}" srcOrd="6" destOrd="0" parTransId="{E3DFF228-4C4B-4AC0-AE07-F129051F38B2}" sibTransId="{CBF2FE22-0559-4362-9D18-77285706912F}"/>
    <dgm:cxn modelId="{6F1039D4-4358-48DA-90BD-0A7F569C9CB7}" srcId="{F2BE8669-F209-450C-BE70-66CE19A0ED92}" destId="{047203EA-DDD8-4693-81EA-6F741A08694E}" srcOrd="9" destOrd="0" parTransId="{59005AA5-8190-4425-8130-380E3849BD2C}" sibTransId="{BADB3F32-67F4-4EDF-8931-F3243DAD5AE8}"/>
    <dgm:cxn modelId="{6E6544D8-A7C5-40D3-9BBE-14D5379864A1}" type="presOf" srcId="{BD384F0F-D5CF-4CD7-8DC5-9294C98A433C}" destId="{AE3D0B56-67E0-47B9-AEB0-23A1AFA61F27}" srcOrd="0" destOrd="0" presId="urn:microsoft.com/office/officeart/2005/8/layout/default"/>
    <dgm:cxn modelId="{6F4B7AE4-6B3C-4051-A61F-4B4703006909}" type="presOf" srcId="{047203EA-DDD8-4693-81EA-6F741A08694E}" destId="{FF9BA31C-B55D-4D8E-B39B-EF622FCC89DB}" srcOrd="0" destOrd="0" presId="urn:microsoft.com/office/officeart/2005/8/layout/default"/>
    <dgm:cxn modelId="{8826B1E8-518C-49E3-B9E1-7CF816932D7C}" type="presOf" srcId="{9C8F1310-095E-4B4E-907F-508EEC87AA20}" destId="{0A9E4B1A-80D2-4A92-AB11-065869FD64C5}" srcOrd="0" destOrd="0" presId="urn:microsoft.com/office/officeart/2005/8/layout/default"/>
    <dgm:cxn modelId="{8ECFC9FA-3F6C-48FA-8AD3-FE3443455D0D}" srcId="{F2BE8669-F209-450C-BE70-66CE19A0ED92}" destId="{266BB3CC-F33E-4EE9-9829-473A452E67AF}" srcOrd="5" destOrd="0" parTransId="{24605AEE-C1DC-40EB-801D-2228F78ECCE4}" sibTransId="{BF0606E1-B399-4A57-9CA9-C24E046AABCD}"/>
    <dgm:cxn modelId="{6B994DFE-CC7B-41C6-B98F-B77BA4249878}" srcId="{F2BE8669-F209-450C-BE70-66CE19A0ED92}" destId="{089A7DA3-4FB2-46CE-965F-13105B5277E3}" srcOrd="4" destOrd="0" parTransId="{428B6F50-FBBC-40DB-9CC0-D72E442B32C5}" sibTransId="{3A0A5356-6952-433F-9E9C-872B6F4FFC4A}"/>
    <dgm:cxn modelId="{C3D2BA15-B092-4B50-A1C8-AA952D8D891B}" type="presParOf" srcId="{E6F6997D-FAE3-4056-94A1-32DDB7ABD986}" destId="{10CFF640-6223-4B9E-9F05-D3D0C4CCB280}" srcOrd="0" destOrd="0" presId="urn:microsoft.com/office/officeart/2005/8/layout/default"/>
    <dgm:cxn modelId="{B0256B89-6CD2-4AFD-BFE7-FB38F200BEF2}" type="presParOf" srcId="{E6F6997D-FAE3-4056-94A1-32DDB7ABD986}" destId="{E1C75E58-169D-4DDC-A490-0F1A79E7458B}" srcOrd="1" destOrd="0" presId="urn:microsoft.com/office/officeart/2005/8/layout/default"/>
    <dgm:cxn modelId="{3D227C56-2AC7-4F05-B7A6-28E5A1336BC8}" type="presParOf" srcId="{E6F6997D-FAE3-4056-94A1-32DDB7ABD986}" destId="{B6A6696A-A67A-4DE6-A87D-ABB1BDF6EBBC}" srcOrd="2" destOrd="0" presId="urn:microsoft.com/office/officeart/2005/8/layout/default"/>
    <dgm:cxn modelId="{73E5249D-B0AC-45E0-80F4-2E67302DDF54}" type="presParOf" srcId="{E6F6997D-FAE3-4056-94A1-32DDB7ABD986}" destId="{CE3FCC48-3E27-4A90-9D28-C22100BA2B7D}" srcOrd="3" destOrd="0" presId="urn:microsoft.com/office/officeart/2005/8/layout/default"/>
    <dgm:cxn modelId="{ADE68C0A-3173-446F-9A78-D76CBFA9B85D}" type="presParOf" srcId="{E6F6997D-FAE3-4056-94A1-32DDB7ABD986}" destId="{83CAFA7F-59FD-4633-BFDC-E8A5F66C9017}" srcOrd="4" destOrd="0" presId="urn:microsoft.com/office/officeart/2005/8/layout/default"/>
    <dgm:cxn modelId="{D98853BA-41A5-41AB-89F8-25FEACE9ABF3}" type="presParOf" srcId="{E6F6997D-FAE3-4056-94A1-32DDB7ABD986}" destId="{A5EA5CF9-3536-41A4-A71F-B2F6F64D2EC8}" srcOrd="5" destOrd="0" presId="urn:microsoft.com/office/officeart/2005/8/layout/default"/>
    <dgm:cxn modelId="{32852656-B25A-491B-AB6D-21A4DA3DB5F4}" type="presParOf" srcId="{E6F6997D-FAE3-4056-94A1-32DDB7ABD986}" destId="{AE3D0B56-67E0-47B9-AEB0-23A1AFA61F27}" srcOrd="6" destOrd="0" presId="urn:microsoft.com/office/officeart/2005/8/layout/default"/>
    <dgm:cxn modelId="{00EA5690-AAAC-4EDF-A4FE-90B570EB3B7B}" type="presParOf" srcId="{E6F6997D-FAE3-4056-94A1-32DDB7ABD986}" destId="{76334EEF-D0A1-4E80-AE83-35AB76037E5B}" srcOrd="7" destOrd="0" presId="urn:microsoft.com/office/officeart/2005/8/layout/default"/>
    <dgm:cxn modelId="{EF6213B6-ACEF-4DB0-9E2D-B8533F996A7C}" type="presParOf" srcId="{E6F6997D-FAE3-4056-94A1-32DDB7ABD986}" destId="{F68DA0E4-FB76-4B74-A031-BDD417C939B6}" srcOrd="8" destOrd="0" presId="urn:microsoft.com/office/officeart/2005/8/layout/default"/>
    <dgm:cxn modelId="{A82C5B14-4A69-48B8-9A0F-1F81F95024D9}" type="presParOf" srcId="{E6F6997D-FAE3-4056-94A1-32DDB7ABD986}" destId="{0A4F0E8A-545F-4A51-8892-FEEAA3BD040A}" srcOrd="9" destOrd="0" presId="urn:microsoft.com/office/officeart/2005/8/layout/default"/>
    <dgm:cxn modelId="{5ECF8435-B688-4DCC-A6F6-2BA13759FE7B}" type="presParOf" srcId="{E6F6997D-FAE3-4056-94A1-32DDB7ABD986}" destId="{9E7D54A5-7F01-43C7-9E98-D262AFF1D919}" srcOrd="10" destOrd="0" presId="urn:microsoft.com/office/officeart/2005/8/layout/default"/>
    <dgm:cxn modelId="{F39913B9-748E-431C-831C-EDA9A0B0EBD2}" type="presParOf" srcId="{E6F6997D-FAE3-4056-94A1-32DDB7ABD986}" destId="{262041F5-0806-424F-9FA5-C13D61503590}" srcOrd="11" destOrd="0" presId="urn:microsoft.com/office/officeart/2005/8/layout/default"/>
    <dgm:cxn modelId="{5764C147-5016-45AA-A0DB-AA317911CE48}" type="presParOf" srcId="{E6F6997D-FAE3-4056-94A1-32DDB7ABD986}" destId="{D15100D0-1F77-49DF-8FFE-A9BEA8DF323E}" srcOrd="12" destOrd="0" presId="urn:microsoft.com/office/officeart/2005/8/layout/default"/>
    <dgm:cxn modelId="{9C9148E3-7140-4498-8341-E8A109252FE9}" type="presParOf" srcId="{E6F6997D-FAE3-4056-94A1-32DDB7ABD986}" destId="{44EFC5F0-8A70-4232-87A5-AE3F6861F407}" srcOrd="13" destOrd="0" presId="urn:microsoft.com/office/officeart/2005/8/layout/default"/>
    <dgm:cxn modelId="{4015C71D-7B56-47C7-9EFE-C2B4193E72A8}" type="presParOf" srcId="{E6F6997D-FAE3-4056-94A1-32DDB7ABD986}" destId="{93C598E2-67D7-4218-BEAC-B733F2098AE9}" srcOrd="14" destOrd="0" presId="urn:microsoft.com/office/officeart/2005/8/layout/default"/>
    <dgm:cxn modelId="{BE4D1755-0A37-47DA-8C6B-6C394676B8C5}" type="presParOf" srcId="{E6F6997D-FAE3-4056-94A1-32DDB7ABD986}" destId="{815D4EA8-5D8B-4689-82E3-205E575FCE79}" srcOrd="15" destOrd="0" presId="urn:microsoft.com/office/officeart/2005/8/layout/default"/>
    <dgm:cxn modelId="{74150113-A815-4202-B966-20DF1992F19E}" type="presParOf" srcId="{E6F6997D-FAE3-4056-94A1-32DDB7ABD986}" destId="{0A9E4B1A-80D2-4A92-AB11-065869FD64C5}" srcOrd="16" destOrd="0" presId="urn:microsoft.com/office/officeart/2005/8/layout/default"/>
    <dgm:cxn modelId="{EEA25329-4C37-49EC-B8C5-219B094FCABF}" type="presParOf" srcId="{E6F6997D-FAE3-4056-94A1-32DDB7ABD986}" destId="{A93C81AA-750A-4CD6-891B-D7FFCD9DB6BC}" srcOrd="17" destOrd="0" presId="urn:microsoft.com/office/officeart/2005/8/layout/default"/>
    <dgm:cxn modelId="{72A2D046-ECCD-45FE-9E72-44B76D8CBA0D}" type="presParOf" srcId="{E6F6997D-FAE3-4056-94A1-32DDB7ABD986}" destId="{FF9BA31C-B55D-4D8E-B39B-EF622FCC89DB}" srcOrd="18" destOrd="0" presId="urn:microsoft.com/office/officeart/2005/8/layout/default"/>
    <dgm:cxn modelId="{3FB40208-78AA-439E-BBF6-4D2345AC08E6}" type="presParOf" srcId="{E6F6997D-FAE3-4056-94A1-32DDB7ABD986}" destId="{6B421EB7-BA4A-4F58-9C2B-C1AC7D6F2807}" srcOrd="19" destOrd="0" presId="urn:microsoft.com/office/officeart/2005/8/layout/default"/>
    <dgm:cxn modelId="{B5E192F9-C897-4649-A4E3-10827E6DA3AB}" type="presParOf" srcId="{E6F6997D-FAE3-4056-94A1-32DDB7ABD986}" destId="{ED3F344A-4AEE-4EA7-A5DF-B81F57232D8B}" srcOrd="20" destOrd="0" presId="urn:microsoft.com/office/officeart/2005/8/layout/default"/>
    <dgm:cxn modelId="{0EACF04B-7B0D-40B4-A092-1DF9776AB6E2}" type="presParOf" srcId="{E6F6997D-FAE3-4056-94A1-32DDB7ABD986}" destId="{9F906A41-DB35-4664-9D9F-4C5BDA42D9BF}" srcOrd="21" destOrd="0" presId="urn:microsoft.com/office/officeart/2005/8/layout/default"/>
    <dgm:cxn modelId="{37CD3D8E-8494-4FDF-8AD8-3147CFC1D456}" type="presParOf" srcId="{E6F6997D-FAE3-4056-94A1-32DDB7ABD986}" destId="{733CBD92-8EAD-4020-985E-3FF0F798C387}" srcOrd="22"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5498B3-7755-4359-9A14-FC22954596B0}"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5F952E8D-CC8E-4DD5-9564-59E5C5790459}">
      <dgm:prSet/>
      <dgm:spPr/>
      <dgm:t>
        <a:bodyPr/>
        <a:lstStyle/>
        <a:p>
          <a:r>
            <a:rPr lang="en-US"/>
            <a:t>Mini projects are designed by the core team to help families  deal with issues affecting their lives and reduce and manage risks. Sessions providing specialist support for community and voluntry programmes, interventions included:</a:t>
          </a:r>
        </a:p>
      </dgm:t>
    </dgm:pt>
    <dgm:pt modelId="{3B055451-B8E6-4381-B89B-FD40736899D5}" type="parTrans" cxnId="{A516BC46-CF0C-4207-BE5C-B5F27C63E495}">
      <dgm:prSet/>
      <dgm:spPr/>
      <dgm:t>
        <a:bodyPr/>
        <a:lstStyle/>
        <a:p>
          <a:endParaRPr lang="en-US"/>
        </a:p>
      </dgm:t>
    </dgm:pt>
    <dgm:pt modelId="{3227CFC5-A868-4B6D-A776-C56996DD81F5}" type="sibTrans" cxnId="{A516BC46-CF0C-4207-BE5C-B5F27C63E495}">
      <dgm:prSet/>
      <dgm:spPr/>
      <dgm:t>
        <a:bodyPr/>
        <a:lstStyle/>
        <a:p>
          <a:endParaRPr lang="en-US"/>
        </a:p>
      </dgm:t>
    </dgm:pt>
    <dgm:pt modelId="{BE01F9B0-20F0-44D6-999E-7479C24C48D9}">
      <dgm:prSet/>
      <dgm:spPr/>
      <dgm:t>
        <a:bodyPr/>
        <a:lstStyle/>
        <a:p>
          <a:r>
            <a:rPr lang="en-US"/>
            <a:t>Personal development training workshops- which focus on developing confidence.</a:t>
          </a:r>
        </a:p>
      </dgm:t>
    </dgm:pt>
    <dgm:pt modelId="{F2CC86D0-E515-4197-B6A3-13100C04DDF0}" type="parTrans" cxnId="{399106DB-ED16-4C9A-94CA-62EDFFE4B9C8}">
      <dgm:prSet/>
      <dgm:spPr/>
      <dgm:t>
        <a:bodyPr/>
        <a:lstStyle/>
        <a:p>
          <a:endParaRPr lang="en-US"/>
        </a:p>
      </dgm:t>
    </dgm:pt>
    <dgm:pt modelId="{ECC59FB2-1DA9-480B-8A3D-00E6BA7AF649}" type="sibTrans" cxnId="{399106DB-ED16-4C9A-94CA-62EDFFE4B9C8}">
      <dgm:prSet/>
      <dgm:spPr/>
      <dgm:t>
        <a:bodyPr/>
        <a:lstStyle/>
        <a:p>
          <a:endParaRPr lang="en-US"/>
        </a:p>
      </dgm:t>
    </dgm:pt>
    <dgm:pt modelId="{1EA8F7F1-60EE-4B4A-9896-88A1BBC10C58}">
      <dgm:prSet/>
      <dgm:spPr/>
      <dgm:t>
        <a:bodyPr/>
        <a:lstStyle/>
        <a:p>
          <a:r>
            <a:rPr lang="en-US"/>
            <a:t>Dealing with conflict</a:t>
          </a:r>
        </a:p>
      </dgm:t>
    </dgm:pt>
    <dgm:pt modelId="{E60C6A36-7E86-4063-91AC-FEFCD3D0BC16}" type="parTrans" cxnId="{3A7EA64B-1B2E-41EA-9956-B79B3377741D}">
      <dgm:prSet/>
      <dgm:spPr/>
      <dgm:t>
        <a:bodyPr/>
        <a:lstStyle/>
        <a:p>
          <a:endParaRPr lang="en-US"/>
        </a:p>
      </dgm:t>
    </dgm:pt>
    <dgm:pt modelId="{79BB4BDC-46F1-4F75-B902-8C9CF489C131}" type="sibTrans" cxnId="{3A7EA64B-1B2E-41EA-9956-B79B3377741D}">
      <dgm:prSet/>
      <dgm:spPr/>
      <dgm:t>
        <a:bodyPr/>
        <a:lstStyle/>
        <a:p>
          <a:endParaRPr lang="en-US"/>
        </a:p>
      </dgm:t>
    </dgm:pt>
    <dgm:pt modelId="{5221199C-0288-46A5-8DD7-DDF01E3ECE44}">
      <dgm:prSet/>
      <dgm:spPr/>
      <dgm:t>
        <a:bodyPr/>
        <a:lstStyle/>
        <a:p>
          <a:r>
            <a:rPr lang="en-US"/>
            <a:t>Parents group training workshops.</a:t>
          </a:r>
        </a:p>
      </dgm:t>
    </dgm:pt>
    <dgm:pt modelId="{5261582A-722B-437F-BFB1-39733601ED89}" type="parTrans" cxnId="{977F13F4-6FF4-494F-88AD-73D8559E4C45}">
      <dgm:prSet/>
      <dgm:spPr/>
      <dgm:t>
        <a:bodyPr/>
        <a:lstStyle/>
        <a:p>
          <a:endParaRPr lang="en-US"/>
        </a:p>
      </dgm:t>
    </dgm:pt>
    <dgm:pt modelId="{68D59267-DAAA-4F95-AE68-8A0E9D2DEE5F}" type="sibTrans" cxnId="{977F13F4-6FF4-494F-88AD-73D8559E4C45}">
      <dgm:prSet/>
      <dgm:spPr/>
      <dgm:t>
        <a:bodyPr/>
        <a:lstStyle/>
        <a:p>
          <a:endParaRPr lang="en-US"/>
        </a:p>
      </dgm:t>
    </dgm:pt>
    <dgm:pt modelId="{C70D29E8-2E75-46DE-A919-36459A08B041}">
      <dgm:prSet/>
      <dgm:spPr/>
      <dgm:t>
        <a:bodyPr/>
        <a:lstStyle/>
        <a:p>
          <a:r>
            <a:rPr lang="en-US"/>
            <a:t>Pamper days for mothers to help improve levels of self-esteem.</a:t>
          </a:r>
        </a:p>
      </dgm:t>
    </dgm:pt>
    <dgm:pt modelId="{DCBB23D0-214B-4459-B9B5-13A73D6B0683}" type="parTrans" cxnId="{E77C888D-563E-4798-9F69-B9E2F4BAC1EC}">
      <dgm:prSet/>
      <dgm:spPr/>
      <dgm:t>
        <a:bodyPr/>
        <a:lstStyle/>
        <a:p>
          <a:endParaRPr lang="en-US"/>
        </a:p>
      </dgm:t>
    </dgm:pt>
    <dgm:pt modelId="{EED5C54A-15AD-46EA-9EB8-A5423D516EA8}" type="sibTrans" cxnId="{E77C888D-563E-4798-9F69-B9E2F4BAC1EC}">
      <dgm:prSet/>
      <dgm:spPr/>
      <dgm:t>
        <a:bodyPr/>
        <a:lstStyle/>
        <a:p>
          <a:endParaRPr lang="en-US"/>
        </a:p>
      </dgm:t>
    </dgm:pt>
    <dgm:pt modelId="{901B4CC6-4055-4A95-B935-4BB5204931C8}">
      <dgm:prSet/>
      <dgm:spPr/>
      <dgm:t>
        <a:bodyPr/>
        <a:lstStyle/>
        <a:p>
          <a:r>
            <a:rPr lang="en-US"/>
            <a:t>Classes for adult males  try to tackle domestic violence issues.</a:t>
          </a:r>
        </a:p>
      </dgm:t>
    </dgm:pt>
    <dgm:pt modelId="{D75E7F3E-FE0D-4A3E-9E7F-854E326D8921}" type="parTrans" cxnId="{ED89CACE-E85F-4619-8F6E-59E5CDA68871}">
      <dgm:prSet/>
      <dgm:spPr/>
      <dgm:t>
        <a:bodyPr/>
        <a:lstStyle/>
        <a:p>
          <a:endParaRPr lang="en-US"/>
        </a:p>
      </dgm:t>
    </dgm:pt>
    <dgm:pt modelId="{7F55ABA0-208A-4F8B-B619-FF149DFE0E0F}" type="sibTrans" cxnId="{ED89CACE-E85F-4619-8F6E-59E5CDA68871}">
      <dgm:prSet/>
      <dgm:spPr/>
      <dgm:t>
        <a:bodyPr/>
        <a:lstStyle/>
        <a:p>
          <a:endParaRPr lang="en-US"/>
        </a:p>
      </dgm:t>
    </dgm:pt>
    <dgm:pt modelId="{C6A7BA43-4448-4012-AFE3-D5E7FE9D905D}" type="pres">
      <dgm:prSet presAssocID="{785498B3-7755-4359-9A14-FC22954596B0}" presName="linear" presStyleCnt="0">
        <dgm:presLayoutVars>
          <dgm:animLvl val="lvl"/>
          <dgm:resizeHandles val="exact"/>
        </dgm:presLayoutVars>
      </dgm:prSet>
      <dgm:spPr/>
    </dgm:pt>
    <dgm:pt modelId="{0DCDAE96-2E0E-4986-B382-50E01EFB43C4}" type="pres">
      <dgm:prSet presAssocID="{5F952E8D-CC8E-4DD5-9564-59E5C5790459}" presName="parentText" presStyleLbl="node1" presStyleIdx="0" presStyleCnt="6">
        <dgm:presLayoutVars>
          <dgm:chMax val="0"/>
          <dgm:bulletEnabled val="1"/>
        </dgm:presLayoutVars>
      </dgm:prSet>
      <dgm:spPr/>
    </dgm:pt>
    <dgm:pt modelId="{AED84DA4-5501-4054-9736-51E5F8249970}" type="pres">
      <dgm:prSet presAssocID="{3227CFC5-A868-4B6D-A776-C56996DD81F5}" presName="spacer" presStyleCnt="0"/>
      <dgm:spPr/>
    </dgm:pt>
    <dgm:pt modelId="{CF134910-C06B-4681-8632-3B4F7260940A}" type="pres">
      <dgm:prSet presAssocID="{BE01F9B0-20F0-44D6-999E-7479C24C48D9}" presName="parentText" presStyleLbl="node1" presStyleIdx="1" presStyleCnt="6">
        <dgm:presLayoutVars>
          <dgm:chMax val="0"/>
          <dgm:bulletEnabled val="1"/>
        </dgm:presLayoutVars>
      </dgm:prSet>
      <dgm:spPr/>
    </dgm:pt>
    <dgm:pt modelId="{7CE4EC5D-8E8D-4371-B7ED-D2237D6A753E}" type="pres">
      <dgm:prSet presAssocID="{ECC59FB2-1DA9-480B-8A3D-00E6BA7AF649}" presName="spacer" presStyleCnt="0"/>
      <dgm:spPr/>
    </dgm:pt>
    <dgm:pt modelId="{E385B6F8-0B57-483F-BA33-01D64D9B6585}" type="pres">
      <dgm:prSet presAssocID="{1EA8F7F1-60EE-4B4A-9896-88A1BBC10C58}" presName="parentText" presStyleLbl="node1" presStyleIdx="2" presStyleCnt="6">
        <dgm:presLayoutVars>
          <dgm:chMax val="0"/>
          <dgm:bulletEnabled val="1"/>
        </dgm:presLayoutVars>
      </dgm:prSet>
      <dgm:spPr/>
    </dgm:pt>
    <dgm:pt modelId="{5113952B-193C-455F-B44E-64EB589D1EB5}" type="pres">
      <dgm:prSet presAssocID="{79BB4BDC-46F1-4F75-B902-8C9CF489C131}" presName="spacer" presStyleCnt="0"/>
      <dgm:spPr/>
    </dgm:pt>
    <dgm:pt modelId="{32829994-CD58-4F72-91A5-0C11EFB42838}" type="pres">
      <dgm:prSet presAssocID="{5221199C-0288-46A5-8DD7-DDF01E3ECE44}" presName="parentText" presStyleLbl="node1" presStyleIdx="3" presStyleCnt="6">
        <dgm:presLayoutVars>
          <dgm:chMax val="0"/>
          <dgm:bulletEnabled val="1"/>
        </dgm:presLayoutVars>
      </dgm:prSet>
      <dgm:spPr/>
    </dgm:pt>
    <dgm:pt modelId="{CDD922ED-7B10-42EA-A1B6-17E7D8B49B7A}" type="pres">
      <dgm:prSet presAssocID="{68D59267-DAAA-4F95-AE68-8A0E9D2DEE5F}" presName="spacer" presStyleCnt="0"/>
      <dgm:spPr/>
    </dgm:pt>
    <dgm:pt modelId="{B7583D97-9B19-4623-94B5-C0B473A10955}" type="pres">
      <dgm:prSet presAssocID="{C70D29E8-2E75-46DE-A919-36459A08B041}" presName="parentText" presStyleLbl="node1" presStyleIdx="4" presStyleCnt="6">
        <dgm:presLayoutVars>
          <dgm:chMax val="0"/>
          <dgm:bulletEnabled val="1"/>
        </dgm:presLayoutVars>
      </dgm:prSet>
      <dgm:spPr/>
    </dgm:pt>
    <dgm:pt modelId="{80A0F32E-11D4-471E-9C9A-B9A91FDA9A20}" type="pres">
      <dgm:prSet presAssocID="{EED5C54A-15AD-46EA-9EB8-A5423D516EA8}" presName="spacer" presStyleCnt="0"/>
      <dgm:spPr/>
    </dgm:pt>
    <dgm:pt modelId="{97956097-3D46-4774-99D2-10BCA143E6B5}" type="pres">
      <dgm:prSet presAssocID="{901B4CC6-4055-4A95-B935-4BB5204931C8}" presName="parentText" presStyleLbl="node1" presStyleIdx="5" presStyleCnt="6">
        <dgm:presLayoutVars>
          <dgm:chMax val="0"/>
          <dgm:bulletEnabled val="1"/>
        </dgm:presLayoutVars>
      </dgm:prSet>
      <dgm:spPr/>
    </dgm:pt>
  </dgm:ptLst>
  <dgm:cxnLst>
    <dgm:cxn modelId="{A516BC46-CF0C-4207-BE5C-B5F27C63E495}" srcId="{785498B3-7755-4359-9A14-FC22954596B0}" destId="{5F952E8D-CC8E-4DD5-9564-59E5C5790459}" srcOrd="0" destOrd="0" parTransId="{3B055451-B8E6-4381-B89B-FD40736899D5}" sibTransId="{3227CFC5-A868-4B6D-A776-C56996DD81F5}"/>
    <dgm:cxn modelId="{3A7EA64B-1B2E-41EA-9956-B79B3377741D}" srcId="{785498B3-7755-4359-9A14-FC22954596B0}" destId="{1EA8F7F1-60EE-4B4A-9896-88A1BBC10C58}" srcOrd="2" destOrd="0" parTransId="{E60C6A36-7E86-4063-91AC-FEFCD3D0BC16}" sibTransId="{79BB4BDC-46F1-4F75-B902-8C9CF489C131}"/>
    <dgm:cxn modelId="{B3E83C72-FB16-4C08-AD43-2670857A5863}" type="presOf" srcId="{785498B3-7755-4359-9A14-FC22954596B0}" destId="{C6A7BA43-4448-4012-AFE3-D5E7FE9D905D}" srcOrd="0" destOrd="0" presId="urn:microsoft.com/office/officeart/2005/8/layout/vList2"/>
    <dgm:cxn modelId="{19A9F874-09DE-4FDD-B14C-15966CFEEC12}" type="presOf" srcId="{5221199C-0288-46A5-8DD7-DDF01E3ECE44}" destId="{32829994-CD58-4F72-91A5-0C11EFB42838}" srcOrd="0" destOrd="0" presId="urn:microsoft.com/office/officeart/2005/8/layout/vList2"/>
    <dgm:cxn modelId="{E77C888D-563E-4798-9F69-B9E2F4BAC1EC}" srcId="{785498B3-7755-4359-9A14-FC22954596B0}" destId="{C70D29E8-2E75-46DE-A919-36459A08B041}" srcOrd="4" destOrd="0" parTransId="{DCBB23D0-214B-4459-B9B5-13A73D6B0683}" sibTransId="{EED5C54A-15AD-46EA-9EB8-A5423D516EA8}"/>
    <dgm:cxn modelId="{19F013CA-B7C8-41A8-BBE2-A173E9E7B340}" type="presOf" srcId="{901B4CC6-4055-4A95-B935-4BB5204931C8}" destId="{97956097-3D46-4774-99D2-10BCA143E6B5}" srcOrd="0" destOrd="0" presId="urn:microsoft.com/office/officeart/2005/8/layout/vList2"/>
    <dgm:cxn modelId="{51DC37CD-A302-450D-94D5-9F7105FFAD23}" type="presOf" srcId="{BE01F9B0-20F0-44D6-999E-7479C24C48D9}" destId="{CF134910-C06B-4681-8632-3B4F7260940A}" srcOrd="0" destOrd="0" presId="urn:microsoft.com/office/officeart/2005/8/layout/vList2"/>
    <dgm:cxn modelId="{ED89CACE-E85F-4619-8F6E-59E5CDA68871}" srcId="{785498B3-7755-4359-9A14-FC22954596B0}" destId="{901B4CC6-4055-4A95-B935-4BB5204931C8}" srcOrd="5" destOrd="0" parTransId="{D75E7F3E-FE0D-4A3E-9E7F-854E326D8921}" sibTransId="{7F55ABA0-208A-4F8B-B619-FF149DFE0E0F}"/>
    <dgm:cxn modelId="{399106DB-ED16-4C9A-94CA-62EDFFE4B9C8}" srcId="{785498B3-7755-4359-9A14-FC22954596B0}" destId="{BE01F9B0-20F0-44D6-999E-7479C24C48D9}" srcOrd="1" destOrd="0" parTransId="{F2CC86D0-E515-4197-B6A3-13100C04DDF0}" sibTransId="{ECC59FB2-1DA9-480B-8A3D-00E6BA7AF649}"/>
    <dgm:cxn modelId="{22B4BCE9-3F54-4C3C-AF97-E12243C7FF95}" type="presOf" srcId="{1EA8F7F1-60EE-4B4A-9896-88A1BBC10C58}" destId="{E385B6F8-0B57-483F-BA33-01D64D9B6585}" srcOrd="0" destOrd="0" presId="urn:microsoft.com/office/officeart/2005/8/layout/vList2"/>
    <dgm:cxn modelId="{B39591EE-FB2B-4A77-B79C-0C5E308F2FC2}" type="presOf" srcId="{5F952E8D-CC8E-4DD5-9564-59E5C5790459}" destId="{0DCDAE96-2E0E-4986-B382-50E01EFB43C4}" srcOrd="0" destOrd="0" presId="urn:microsoft.com/office/officeart/2005/8/layout/vList2"/>
    <dgm:cxn modelId="{977F13F4-6FF4-494F-88AD-73D8559E4C45}" srcId="{785498B3-7755-4359-9A14-FC22954596B0}" destId="{5221199C-0288-46A5-8DD7-DDF01E3ECE44}" srcOrd="3" destOrd="0" parTransId="{5261582A-722B-437F-BFB1-39733601ED89}" sibTransId="{68D59267-DAAA-4F95-AE68-8A0E9D2DEE5F}"/>
    <dgm:cxn modelId="{96CECDF6-4EE5-4BCD-8ADD-2CA9F0690B78}" type="presOf" srcId="{C70D29E8-2E75-46DE-A919-36459A08B041}" destId="{B7583D97-9B19-4623-94B5-C0B473A10955}" srcOrd="0" destOrd="0" presId="urn:microsoft.com/office/officeart/2005/8/layout/vList2"/>
    <dgm:cxn modelId="{A9668AB3-FBB5-4F55-8C89-FF40316C9A6F}" type="presParOf" srcId="{C6A7BA43-4448-4012-AFE3-D5E7FE9D905D}" destId="{0DCDAE96-2E0E-4986-B382-50E01EFB43C4}" srcOrd="0" destOrd="0" presId="urn:microsoft.com/office/officeart/2005/8/layout/vList2"/>
    <dgm:cxn modelId="{E888E5BB-4E2D-4F37-BFC0-A4251E79992B}" type="presParOf" srcId="{C6A7BA43-4448-4012-AFE3-D5E7FE9D905D}" destId="{AED84DA4-5501-4054-9736-51E5F8249970}" srcOrd="1" destOrd="0" presId="urn:microsoft.com/office/officeart/2005/8/layout/vList2"/>
    <dgm:cxn modelId="{85C93696-58F9-4727-BA25-9212D18FC618}" type="presParOf" srcId="{C6A7BA43-4448-4012-AFE3-D5E7FE9D905D}" destId="{CF134910-C06B-4681-8632-3B4F7260940A}" srcOrd="2" destOrd="0" presId="urn:microsoft.com/office/officeart/2005/8/layout/vList2"/>
    <dgm:cxn modelId="{A8F1E594-4362-446C-8B63-98AF2D44C7F1}" type="presParOf" srcId="{C6A7BA43-4448-4012-AFE3-D5E7FE9D905D}" destId="{7CE4EC5D-8E8D-4371-B7ED-D2237D6A753E}" srcOrd="3" destOrd="0" presId="urn:microsoft.com/office/officeart/2005/8/layout/vList2"/>
    <dgm:cxn modelId="{31AFB830-18C4-4C7A-88F9-D8730A14A91B}" type="presParOf" srcId="{C6A7BA43-4448-4012-AFE3-D5E7FE9D905D}" destId="{E385B6F8-0B57-483F-BA33-01D64D9B6585}" srcOrd="4" destOrd="0" presId="urn:microsoft.com/office/officeart/2005/8/layout/vList2"/>
    <dgm:cxn modelId="{CC2A147D-DC7E-496B-AB2F-681E0A6CAA5C}" type="presParOf" srcId="{C6A7BA43-4448-4012-AFE3-D5E7FE9D905D}" destId="{5113952B-193C-455F-B44E-64EB589D1EB5}" srcOrd="5" destOrd="0" presId="urn:microsoft.com/office/officeart/2005/8/layout/vList2"/>
    <dgm:cxn modelId="{D73F659D-C252-4C44-969C-3FE884AF1189}" type="presParOf" srcId="{C6A7BA43-4448-4012-AFE3-D5E7FE9D905D}" destId="{32829994-CD58-4F72-91A5-0C11EFB42838}" srcOrd="6" destOrd="0" presId="urn:microsoft.com/office/officeart/2005/8/layout/vList2"/>
    <dgm:cxn modelId="{7F610D5F-160B-47FA-8DAB-3BE424D9A313}" type="presParOf" srcId="{C6A7BA43-4448-4012-AFE3-D5E7FE9D905D}" destId="{CDD922ED-7B10-42EA-A1B6-17E7D8B49B7A}" srcOrd="7" destOrd="0" presId="urn:microsoft.com/office/officeart/2005/8/layout/vList2"/>
    <dgm:cxn modelId="{C98202D6-16EA-4717-96E0-4DDD4B368B68}" type="presParOf" srcId="{C6A7BA43-4448-4012-AFE3-D5E7FE9D905D}" destId="{B7583D97-9B19-4623-94B5-C0B473A10955}" srcOrd="8" destOrd="0" presId="urn:microsoft.com/office/officeart/2005/8/layout/vList2"/>
    <dgm:cxn modelId="{12A276D5-4BCB-4960-BEF1-260EEFA01362}" type="presParOf" srcId="{C6A7BA43-4448-4012-AFE3-D5E7FE9D905D}" destId="{80A0F32E-11D4-471E-9C9A-B9A91FDA9A20}" srcOrd="9" destOrd="0" presId="urn:microsoft.com/office/officeart/2005/8/layout/vList2"/>
    <dgm:cxn modelId="{77A97E0C-3B60-482D-A492-93753EC21433}" type="presParOf" srcId="{C6A7BA43-4448-4012-AFE3-D5E7FE9D905D}" destId="{97956097-3D46-4774-99D2-10BCA143E6B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0E390EF-507E-4D71-9A41-3F2E5E7EEEC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DDDA5E3C-6367-4567-859C-FE85251BED70}">
      <dgm:prSet/>
      <dgm:spPr/>
      <dgm:t>
        <a:bodyPr/>
        <a:lstStyle/>
        <a:p>
          <a:r>
            <a:rPr lang="en-GB" b="0" i="0">
              <a:latin typeface="Arial"/>
              <a:cs typeface="Arial"/>
            </a:rPr>
            <a:t>Family E have many problems which can affect the children's behaviour. The issues will affect them in later life as their upbringing is negative and abusive. </a:t>
          </a:r>
          <a:endParaRPr lang="en-US">
            <a:latin typeface="Arial"/>
            <a:cs typeface="Arial"/>
          </a:endParaRPr>
        </a:p>
      </dgm:t>
    </dgm:pt>
    <dgm:pt modelId="{6AF9083A-3CC3-45F1-B834-76217E10E889}" type="parTrans" cxnId="{175579F2-6D31-45E6-8E10-95B5D5EEC477}">
      <dgm:prSet/>
      <dgm:spPr/>
      <dgm:t>
        <a:bodyPr/>
        <a:lstStyle/>
        <a:p>
          <a:endParaRPr lang="en-US"/>
        </a:p>
      </dgm:t>
    </dgm:pt>
    <dgm:pt modelId="{8FF8FC79-55DE-4D40-94A2-78031B869403}" type="sibTrans" cxnId="{175579F2-6D31-45E6-8E10-95B5D5EEC477}">
      <dgm:prSet/>
      <dgm:spPr/>
      <dgm:t>
        <a:bodyPr/>
        <a:lstStyle/>
        <a:p>
          <a:endParaRPr lang="en-US"/>
        </a:p>
      </dgm:t>
    </dgm:pt>
    <dgm:pt modelId="{1ABE47F2-DE7D-4350-A7E4-0635E41E0721}">
      <dgm:prSet/>
      <dgm:spPr/>
      <dgm:t>
        <a:bodyPr/>
        <a:lstStyle/>
        <a:p>
          <a:r>
            <a:rPr lang="en-GB" b="0" i="0">
              <a:latin typeface="Arial"/>
              <a:cs typeface="Arial"/>
            </a:rPr>
            <a:t>Many professional interventions was involved in order to meet the needs of the family. However, the project has been closed due to change of circumstances.</a:t>
          </a:r>
          <a:endParaRPr lang="en-US">
            <a:latin typeface="Arial"/>
            <a:cs typeface="Arial"/>
          </a:endParaRPr>
        </a:p>
      </dgm:t>
    </dgm:pt>
    <dgm:pt modelId="{A87B3B51-CC56-4241-B3EC-90AD709658AB}" type="parTrans" cxnId="{4135B90E-2200-40ED-A7EB-E4414C4398ED}">
      <dgm:prSet/>
      <dgm:spPr/>
      <dgm:t>
        <a:bodyPr/>
        <a:lstStyle/>
        <a:p>
          <a:endParaRPr lang="en-US"/>
        </a:p>
      </dgm:t>
    </dgm:pt>
    <dgm:pt modelId="{AB37DDBE-4C8A-4B01-AC1C-C6E2F611EC6B}" type="sibTrans" cxnId="{4135B90E-2200-40ED-A7EB-E4414C4398ED}">
      <dgm:prSet/>
      <dgm:spPr/>
      <dgm:t>
        <a:bodyPr/>
        <a:lstStyle/>
        <a:p>
          <a:endParaRPr lang="en-US"/>
        </a:p>
      </dgm:t>
    </dgm:pt>
    <dgm:pt modelId="{F932ABA9-B0DF-4EC9-8AE6-DECBBA22BC4A}" type="pres">
      <dgm:prSet presAssocID="{00E390EF-507E-4D71-9A41-3F2E5E7EEEC3}" presName="linear" presStyleCnt="0">
        <dgm:presLayoutVars>
          <dgm:animLvl val="lvl"/>
          <dgm:resizeHandles val="exact"/>
        </dgm:presLayoutVars>
      </dgm:prSet>
      <dgm:spPr/>
    </dgm:pt>
    <dgm:pt modelId="{D6309BF8-F366-45AE-B7C7-82A7E492BBC4}" type="pres">
      <dgm:prSet presAssocID="{DDDA5E3C-6367-4567-859C-FE85251BED70}" presName="parentText" presStyleLbl="node1" presStyleIdx="0" presStyleCnt="2">
        <dgm:presLayoutVars>
          <dgm:chMax val="0"/>
          <dgm:bulletEnabled val="1"/>
        </dgm:presLayoutVars>
      </dgm:prSet>
      <dgm:spPr/>
    </dgm:pt>
    <dgm:pt modelId="{8C54DBCB-FEBD-41A3-B878-31D4F198ADE8}" type="pres">
      <dgm:prSet presAssocID="{8FF8FC79-55DE-4D40-94A2-78031B869403}" presName="spacer" presStyleCnt="0"/>
      <dgm:spPr/>
    </dgm:pt>
    <dgm:pt modelId="{4BAB3924-887B-4C4A-9BC7-66B337504DA9}" type="pres">
      <dgm:prSet presAssocID="{1ABE47F2-DE7D-4350-A7E4-0635E41E0721}" presName="parentText" presStyleLbl="node1" presStyleIdx="1" presStyleCnt="2">
        <dgm:presLayoutVars>
          <dgm:chMax val="0"/>
          <dgm:bulletEnabled val="1"/>
        </dgm:presLayoutVars>
      </dgm:prSet>
      <dgm:spPr/>
    </dgm:pt>
  </dgm:ptLst>
  <dgm:cxnLst>
    <dgm:cxn modelId="{4135B90E-2200-40ED-A7EB-E4414C4398ED}" srcId="{00E390EF-507E-4D71-9A41-3F2E5E7EEEC3}" destId="{1ABE47F2-DE7D-4350-A7E4-0635E41E0721}" srcOrd="1" destOrd="0" parTransId="{A87B3B51-CC56-4241-B3EC-90AD709658AB}" sibTransId="{AB37DDBE-4C8A-4B01-AC1C-C6E2F611EC6B}"/>
    <dgm:cxn modelId="{915F591D-6305-43C7-A7B4-DB981B7CCD67}" type="presOf" srcId="{1ABE47F2-DE7D-4350-A7E4-0635E41E0721}" destId="{4BAB3924-887B-4C4A-9BC7-66B337504DA9}" srcOrd="0" destOrd="0" presId="urn:microsoft.com/office/officeart/2005/8/layout/vList2"/>
    <dgm:cxn modelId="{AA2155E8-0968-47C6-89B2-64406859D340}" type="presOf" srcId="{00E390EF-507E-4D71-9A41-3F2E5E7EEEC3}" destId="{F932ABA9-B0DF-4EC9-8AE6-DECBBA22BC4A}" srcOrd="0" destOrd="0" presId="urn:microsoft.com/office/officeart/2005/8/layout/vList2"/>
    <dgm:cxn modelId="{0A0550EF-2BC7-4D1A-9925-A6786EC135DE}" type="presOf" srcId="{DDDA5E3C-6367-4567-859C-FE85251BED70}" destId="{D6309BF8-F366-45AE-B7C7-82A7E492BBC4}" srcOrd="0" destOrd="0" presId="urn:microsoft.com/office/officeart/2005/8/layout/vList2"/>
    <dgm:cxn modelId="{175579F2-6D31-45E6-8E10-95B5D5EEC477}" srcId="{00E390EF-507E-4D71-9A41-3F2E5E7EEEC3}" destId="{DDDA5E3C-6367-4567-859C-FE85251BED70}" srcOrd="0" destOrd="0" parTransId="{6AF9083A-3CC3-45F1-B834-76217E10E889}" sibTransId="{8FF8FC79-55DE-4D40-94A2-78031B869403}"/>
    <dgm:cxn modelId="{51B8CA3B-FD72-4CEA-A43E-5F5EEE59726A}" type="presParOf" srcId="{F932ABA9-B0DF-4EC9-8AE6-DECBBA22BC4A}" destId="{D6309BF8-F366-45AE-B7C7-82A7E492BBC4}" srcOrd="0" destOrd="0" presId="urn:microsoft.com/office/officeart/2005/8/layout/vList2"/>
    <dgm:cxn modelId="{20758866-3B5E-4248-AD68-D3A3DCE37438}" type="presParOf" srcId="{F932ABA9-B0DF-4EC9-8AE6-DECBBA22BC4A}" destId="{8C54DBCB-FEBD-41A3-B878-31D4F198ADE8}" srcOrd="1" destOrd="0" presId="urn:microsoft.com/office/officeart/2005/8/layout/vList2"/>
    <dgm:cxn modelId="{3AC28970-C6EE-4098-BA93-78AE357CBE60}" type="presParOf" srcId="{F932ABA9-B0DF-4EC9-8AE6-DECBBA22BC4A}" destId="{4BAB3924-887B-4C4A-9BC7-66B337504DA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24EB6F-4A68-43D9-A942-500A3DC63497}"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6A72746D-352A-4901-B298-9DEC488D7940}">
      <dgm:prSet/>
      <dgm:spPr/>
      <dgm:t>
        <a:bodyPr/>
        <a:lstStyle/>
        <a:p>
          <a:r>
            <a:rPr lang="en-GB">
              <a:latin typeface="Arial"/>
              <a:cs typeface="Arial"/>
            </a:rPr>
            <a:t>Bazile, C, et.al (2019) Effects of Domestic violence on children. Available at: </a:t>
          </a:r>
          <a:r>
            <a:rPr lang="en-GB">
              <a:latin typeface="Arial"/>
              <a:cs typeface="Arial"/>
              <a:hlinkClick xmlns:r="http://schemas.openxmlformats.org/officeDocument/2006/relationships" r:id="rId1"/>
            </a:rPr>
            <a:t>Effects of domestic violence on children | Office on Women's Health (womenshealth.gov) </a:t>
          </a:r>
          <a:r>
            <a:rPr lang="en-GB">
              <a:latin typeface="Arial"/>
              <a:cs typeface="Arial"/>
            </a:rPr>
            <a:t>Accessed on 16th October 2021.</a:t>
          </a:r>
          <a:endParaRPr lang="en-US">
            <a:latin typeface="Arial"/>
            <a:cs typeface="Arial"/>
          </a:endParaRPr>
        </a:p>
      </dgm:t>
    </dgm:pt>
    <dgm:pt modelId="{DF8A77FD-7890-40F9-94E4-9A215D904EEB}" type="parTrans" cxnId="{A1421068-A109-463D-A19D-F248556B7DDF}">
      <dgm:prSet/>
      <dgm:spPr/>
      <dgm:t>
        <a:bodyPr/>
        <a:lstStyle/>
        <a:p>
          <a:endParaRPr lang="en-US"/>
        </a:p>
      </dgm:t>
    </dgm:pt>
    <dgm:pt modelId="{2648417D-ACD7-4742-9C21-95FDC77A429F}" type="sibTrans" cxnId="{A1421068-A109-463D-A19D-F248556B7DDF}">
      <dgm:prSet/>
      <dgm:spPr/>
      <dgm:t>
        <a:bodyPr/>
        <a:lstStyle/>
        <a:p>
          <a:endParaRPr lang="en-US"/>
        </a:p>
      </dgm:t>
    </dgm:pt>
    <dgm:pt modelId="{0A8D4A10-2CBF-4B4C-8E7E-A86C4D57DF31}">
      <dgm:prSet/>
      <dgm:spPr/>
      <dgm:t>
        <a:bodyPr/>
        <a:lstStyle/>
        <a:p>
          <a:r>
            <a:rPr lang="en-GB">
              <a:latin typeface="Arial"/>
              <a:cs typeface="Arial"/>
            </a:rPr>
            <a:t>Education and schools (2020) Children missing education. Available at: </a:t>
          </a:r>
          <a:r>
            <a:rPr lang="en-GB">
              <a:latin typeface="Arial"/>
              <a:cs typeface="Arial"/>
              <a:hlinkClick xmlns:r="http://schemas.openxmlformats.org/officeDocument/2006/relationships" r:id="rId2"/>
            </a:rPr>
            <a:t>Children missing education | Local Government Association </a:t>
          </a:r>
          <a:r>
            <a:rPr lang="en-GB">
              <a:latin typeface="Arial"/>
              <a:cs typeface="Arial"/>
            </a:rPr>
            <a:t>Accessed 16th October 2021.</a:t>
          </a:r>
          <a:endParaRPr lang="en-US">
            <a:latin typeface="Arial"/>
            <a:cs typeface="Arial"/>
          </a:endParaRPr>
        </a:p>
      </dgm:t>
    </dgm:pt>
    <dgm:pt modelId="{1821552E-5004-472A-B644-1A5F7908FE8E}" type="parTrans" cxnId="{20D883F7-8D03-41EE-A562-4C9F80FA8B9E}">
      <dgm:prSet/>
      <dgm:spPr/>
      <dgm:t>
        <a:bodyPr/>
        <a:lstStyle/>
        <a:p>
          <a:endParaRPr lang="en-US"/>
        </a:p>
      </dgm:t>
    </dgm:pt>
    <dgm:pt modelId="{039B61DD-558F-48C1-B47D-BDD4AE81747F}" type="sibTrans" cxnId="{20D883F7-8D03-41EE-A562-4C9F80FA8B9E}">
      <dgm:prSet/>
      <dgm:spPr/>
      <dgm:t>
        <a:bodyPr/>
        <a:lstStyle/>
        <a:p>
          <a:endParaRPr lang="en-US"/>
        </a:p>
      </dgm:t>
    </dgm:pt>
    <dgm:pt modelId="{9D5D6032-8DE4-4720-9D1A-CD30221AD528}">
      <dgm:prSet phldr="0"/>
      <dgm:spPr/>
      <dgm:t>
        <a:bodyPr/>
        <a:lstStyle/>
        <a:p>
          <a:pPr rtl="0"/>
          <a:r>
            <a:rPr lang="en-GB">
              <a:latin typeface="Arial"/>
              <a:cs typeface="Arial"/>
            </a:rPr>
            <a:t>Birmingham City Council (2021). Children, young people and families. Available at: </a:t>
          </a:r>
          <a:r>
            <a:rPr lang="en-GB">
              <a:latin typeface="Arial"/>
              <a:cs typeface="Arial"/>
              <a:hlinkClick xmlns:r="http://schemas.openxmlformats.org/officeDocument/2006/relationships" r:id="rId3"/>
            </a:rPr>
            <a:t>https://www.birmingham.gov.uk/info/20019/children_young_people_and_families</a:t>
          </a:r>
          <a:r>
            <a:rPr lang="en-GB">
              <a:latin typeface="Arial"/>
              <a:cs typeface="Arial"/>
            </a:rPr>
            <a:t> (Accessed: 23 October 2021). </a:t>
          </a:r>
        </a:p>
      </dgm:t>
    </dgm:pt>
    <dgm:pt modelId="{68533632-C7D1-495F-9951-0F8AC8FB17E1}" type="parTrans" cxnId="{FB5FED05-8E41-411E-9B5F-25A88BA27F46}">
      <dgm:prSet/>
      <dgm:spPr/>
    </dgm:pt>
    <dgm:pt modelId="{97173277-3C99-4FDD-82A8-64B0C66933A4}" type="sibTrans" cxnId="{FB5FED05-8E41-411E-9B5F-25A88BA27F46}">
      <dgm:prSet/>
      <dgm:spPr/>
    </dgm:pt>
    <dgm:pt modelId="{F8B7B751-5B18-4762-8014-9B39100B80E3}">
      <dgm:prSet phldr="0"/>
      <dgm:spPr/>
      <dgm:t>
        <a:bodyPr/>
        <a:lstStyle/>
        <a:p>
          <a:pPr rtl="0"/>
          <a:r>
            <a:rPr lang="en-GB">
              <a:latin typeface="Arial"/>
              <a:cs typeface="Arial"/>
            </a:rPr>
            <a:t>Gaik, L.P., Abdullah, M.C., Elias, H. and Uli, J., (2010. ) Development of antisocial behaviour. </a:t>
          </a:r>
          <a:r>
            <a:rPr lang="en-GB" i="1">
              <a:latin typeface="Arial"/>
              <a:cs typeface="Arial"/>
            </a:rPr>
            <a:t>Procedia-social and behavioural sciences</a:t>
          </a:r>
          <a:r>
            <a:rPr lang="en-GB">
              <a:latin typeface="Arial"/>
              <a:cs typeface="Arial"/>
            </a:rPr>
            <a:t>, </a:t>
          </a:r>
          <a:r>
            <a:rPr lang="en-GB" i="1">
              <a:latin typeface="Arial"/>
              <a:cs typeface="Arial"/>
            </a:rPr>
            <a:t>7</a:t>
          </a:r>
          <a:r>
            <a:rPr lang="en-GB">
              <a:latin typeface="Arial"/>
              <a:cs typeface="Arial"/>
            </a:rPr>
            <a:t>, pp.383-388.</a:t>
          </a:r>
        </a:p>
      </dgm:t>
    </dgm:pt>
    <dgm:pt modelId="{2A3BAC54-62DC-445C-B1A9-61302BFBEA81}" type="parTrans" cxnId="{0C0D2348-19C2-44E5-A2AF-A8887B31F9D0}">
      <dgm:prSet/>
      <dgm:spPr/>
    </dgm:pt>
    <dgm:pt modelId="{004BB159-8A3C-48BB-AB57-AE87C1799F2E}" type="sibTrans" cxnId="{0C0D2348-19C2-44E5-A2AF-A8887B31F9D0}">
      <dgm:prSet/>
      <dgm:spPr/>
    </dgm:pt>
    <dgm:pt modelId="{206927FE-ECBE-4BE7-9987-D7DE699E6B76}">
      <dgm:prSet phldr="0"/>
      <dgm:spPr/>
      <dgm:t>
        <a:bodyPr/>
        <a:lstStyle/>
        <a:p>
          <a:pPr rtl="0"/>
          <a:r>
            <a:rPr lang="en-GB">
              <a:latin typeface="Arial"/>
              <a:cs typeface="Arial"/>
            </a:rPr>
            <a:t>Dreamstime.com (No date). Images </a:t>
          </a:r>
        </a:p>
      </dgm:t>
    </dgm:pt>
    <dgm:pt modelId="{A0B8CAFF-2B64-492A-9AA5-2E164D6D249F}" type="parTrans" cxnId="{4D2342FE-6ACD-4931-9F01-4B53C7014CBE}">
      <dgm:prSet/>
      <dgm:spPr/>
    </dgm:pt>
    <dgm:pt modelId="{DA4505A6-A137-44FC-AB83-5CD45E3A134A}" type="sibTrans" cxnId="{4D2342FE-6ACD-4931-9F01-4B53C7014CBE}">
      <dgm:prSet/>
      <dgm:spPr/>
    </dgm:pt>
    <dgm:pt modelId="{5EFC336A-154A-4D05-802C-B05D4862FBBF}" type="pres">
      <dgm:prSet presAssocID="{0724EB6F-4A68-43D9-A942-500A3DC63497}" presName="vert0" presStyleCnt="0">
        <dgm:presLayoutVars>
          <dgm:dir/>
          <dgm:animOne val="branch"/>
          <dgm:animLvl val="lvl"/>
        </dgm:presLayoutVars>
      </dgm:prSet>
      <dgm:spPr/>
    </dgm:pt>
    <dgm:pt modelId="{07838AB5-AF1E-4070-977D-914263174E57}" type="pres">
      <dgm:prSet presAssocID="{6A72746D-352A-4901-B298-9DEC488D7940}" presName="thickLine" presStyleLbl="alignNode1" presStyleIdx="0" presStyleCnt="5"/>
      <dgm:spPr/>
    </dgm:pt>
    <dgm:pt modelId="{6E72567C-5C12-400A-ABEC-678919E53522}" type="pres">
      <dgm:prSet presAssocID="{6A72746D-352A-4901-B298-9DEC488D7940}" presName="horz1" presStyleCnt="0"/>
      <dgm:spPr/>
    </dgm:pt>
    <dgm:pt modelId="{3C63D6F3-AAA1-4383-9E4A-FFB4DB480248}" type="pres">
      <dgm:prSet presAssocID="{6A72746D-352A-4901-B298-9DEC488D7940}" presName="tx1" presStyleLbl="revTx" presStyleIdx="0" presStyleCnt="5"/>
      <dgm:spPr/>
    </dgm:pt>
    <dgm:pt modelId="{0478D110-2957-4063-9D55-2D128E48642C}" type="pres">
      <dgm:prSet presAssocID="{6A72746D-352A-4901-B298-9DEC488D7940}" presName="vert1" presStyleCnt="0"/>
      <dgm:spPr/>
    </dgm:pt>
    <dgm:pt modelId="{71E34E92-83F0-4D7A-88C5-DF8BCCF78056}" type="pres">
      <dgm:prSet presAssocID="{9D5D6032-8DE4-4720-9D1A-CD30221AD528}" presName="thickLine" presStyleLbl="alignNode1" presStyleIdx="1" presStyleCnt="5"/>
      <dgm:spPr/>
    </dgm:pt>
    <dgm:pt modelId="{68D32BF7-8C1E-49E2-A489-3AD46829085C}" type="pres">
      <dgm:prSet presAssocID="{9D5D6032-8DE4-4720-9D1A-CD30221AD528}" presName="horz1" presStyleCnt="0"/>
      <dgm:spPr/>
    </dgm:pt>
    <dgm:pt modelId="{9F3DCF77-7DA8-4329-8F3F-D398D448653E}" type="pres">
      <dgm:prSet presAssocID="{9D5D6032-8DE4-4720-9D1A-CD30221AD528}" presName="tx1" presStyleLbl="revTx" presStyleIdx="1" presStyleCnt="5"/>
      <dgm:spPr/>
    </dgm:pt>
    <dgm:pt modelId="{528240F5-600A-4708-890C-46F02EF3B152}" type="pres">
      <dgm:prSet presAssocID="{9D5D6032-8DE4-4720-9D1A-CD30221AD528}" presName="vert1" presStyleCnt="0"/>
      <dgm:spPr/>
    </dgm:pt>
    <dgm:pt modelId="{978ED697-19E0-4D7A-A5C9-5086F2B29B97}" type="pres">
      <dgm:prSet presAssocID="{206927FE-ECBE-4BE7-9987-D7DE699E6B76}" presName="thickLine" presStyleLbl="alignNode1" presStyleIdx="2" presStyleCnt="5"/>
      <dgm:spPr/>
    </dgm:pt>
    <dgm:pt modelId="{6A7EEBA8-D2BE-4885-86C7-3A5ED7C00DC7}" type="pres">
      <dgm:prSet presAssocID="{206927FE-ECBE-4BE7-9987-D7DE699E6B76}" presName="horz1" presStyleCnt="0"/>
      <dgm:spPr/>
    </dgm:pt>
    <dgm:pt modelId="{260238DC-40A2-4356-A3CD-7D7F51D38DB0}" type="pres">
      <dgm:prSet presAssocID="{206927FE-ECBE-4BE7-9987-D7DE699E6B76}" presName="tx1" presStyleLbl="revTx" presStyleIdx="2" presStyleCnt="5"/>
      <dgm:spPr/>
    </dgm:pt>
    <dgm:pt modelId="{B86C6F91-4F71-4E0E-9134-99906CA29717}" type="pres">
      <dgm:prSet presAssocID="{206927FE-ECBE-4BE7-9987-D7DE699E6B76}" presName="vert1" presStyleCnt="0"/>
      <dgm:spPr/>
    </dgm:pt>
    <dgm:pt modelId="{D93990C6-59D0-4D58-94A4-BC7AB91FFA2B}" type="pres">
      <dgm:prSet presAssocID="{0A8D4A10-2CBF-4B4C-8E7E-A86C4D57DF31}" presName="thickLine" presStyleLbl="alignNode1" presStyleIdx="3" presStyleCnt="5"/>
      <dgm:spPr/>
    </dgm:pt>
    <dgm:pt modelId="{875E6DC8-A48C-437D-9486-2B43E8BA2D55}" type="pres">
      <dgm:prSet presAssocID="{0A8D4A10-2CBF-4B4C-8E7E-A86C4D57DF31}" presName="horz1" presStyleCnt="0"/>
      <dgm:spPr/>
    </dgm:pt>
    <dgm:pt modelId="{0F2E80D0-73CA-41F7-AE17-673B677EBE01}" type="pres">
      <dgm:prSet presAssocID="{0A8D4A10-2CBF-4B4C-8E7E-A86C4D57DF31}" presName="tx1" presStyleLbl="revTx" presStyleIdx="3" presStyleCnt="5"/>
      <dgm:spPr/>
    </dgm:pt>
    <dgm:pt modelId="{217B9F03-59B1-4725-94D1-C3878EE8EB83}" type="pres">
      <dgm:prSet presAssocID="{0A8D4A10-2CBF-4B4C-8E7E-A86C4D57DF31}" presName="vert1" presStyleCnt="0"/>
      <dgm:spPr/>
    </dgm:pt>
    <dgm:pt modelId="{F7534EA6-431A-4289-9BBA-7CE17AD7E726}" type="pres">
      <dgm:prSet presAssocID="{F8B7B751-5B18-4762-8014-9B39100B80E3}" presName="thickLine" presStyleLbl="alignNode1" presStyleIdx="4" presStyleCnt="5"/>
      <dgm:spPr/>
    </dgm:pt>
    <dgm:pt modelId="{33A1DCC5-C98A-4932-ABA2-7F8F74752432}" type="pres">
      <dgm:prSet presAssocID="{F8B7B751-5B18-4762-8014-9B39100B80E3}" presName="horz1" presStyleCnt="0"/>
      <dgm:spPr/>
    </dgm:pt>
    <dgm:pt modelId="{702EE07A-5B7E-49DF-B68C-63817FE76747}" type="pres">
      <dgm:prSet presAssocID="{F8B7B751-5B18-4762-8014-9B39100B80E3}" presName="tx1" presStyleLbl="revTx" presStyleIdx="4" presStyleCnt="5"/>
      <dgm:spPr/>
    </dgm:pt>
    <dgm:pt modelId="{65D67120-F5D0-4D7D-BC1C-327B32261B0B}" type="pres">
      <dgm:prSet presAssocID="{F8B7B751-5B18-4762-8014-9B39100B80E3}" presName="vert1" presStyleCnt="0"/>
      <dgm:spPr/>
    </dgm:pt>
  </dgm:ptLst>
  <dgm:cxnLst>
    <dgm:cxn modelId="{FB5FED05-8E41-411E-9B5F-25A88BA27F46}" srcId="{0724EB6F-4A68-43D9-A942-500A3DC63497}" destId="{9D5D6032-8DE4-4720-9D1A-CD30221AD528}" srcOrd="1" destOrd="0" parTransId="{68533632-C7D1-495F-9951-0F8AC8FB17E1}" sibTransId="{97173277-3C99-4FDD-82A8-64B0C66933A4}"/>
    <dgm:cxn modelId="{67E2E52F-DB49-412B-9694-56C201CF185C}" type="presOf" srcId="{6A72746D-352A-4901-B298-9DEC488D7940}" destId="{3C63D6F3-AAA1-4383-9E4A-FFB4DB480248}" srcOrd="0" destOrd="0" presId="urn:microsoft.com/office/officeart/2008/layout/LinedList"/>
    <dgm:cxn modelId="{A1421068-A109-463D-A19D-F248556B7DDF}" srcId="{0724EB6F-4A68-43D9-A942-500A3DC63497}" destId="{6A72746D-352A-4901-B298-9DEC488D7940}" srcOrd="0" destOrd="0" parTransId="{DF8A77FD-7890-40F9-94E4-9A215D904EEB}" sibTransId="{2648417D-ACD7-4742-9C21-95FDC77A429F}"/>
    <dgm:cxn modelId="{0C0D2348-19C2-44E5-A2AF-A8887B31F9D0}" srcId="{0724EB6F-4A68-43D9-A942-500A3DC63497}" destId="{F8B7B751-5B18-4762-8014-9B39100B80E3}" srcOrd="4" destOrd="0" parTransId="{2A3BAC54-62DC-445C-B1A9-61302BFBEA81}" sibTransId="{004BB159-8A3C-48BB-AB57-AE87C1799F2E}"/>
    <dgm:cxn modelId="{B2185D54-DDB1-4746-89A4-6A743806EADA}" type="presOf" srcId="{0A8D4A10-2CBF-4B4C-8E7E-A86C4D57DF31}" destId="{0F2E80D0-73CA-41F7-AE17-673B677EBE01}" srcOrd="0" destOrd="0" presId="urn:microsoft.com/office/officeart/2008/layout/LinedList"/>
    <dgm:cxn modelId="{DE41D591-2404-4B33-9CC1-32871016948A}" type="presOf" srcId="{F8B7B751-5B18-4762-8014-9B39100B80E3}" destId="{702EE07A-5B7E-49DF-B68C-63817FE76747}" srcOrd="0" destOrd="0" presId="urn:microsoft.com/office/officeart/2008/layout/LinedList"/>
    <dgm:cxn modelId="{9C2C17C1-5FF5-4D0C-8E01-8A932560040D}" type="presOf" srcId="{0724EB6F-4A68-43D9-A942-500A3DC63497}" destId="{5EFC336A-154A-4D05-802C-B05D4862FBBF}" srcOrd="0" destOrd="0" presId="urn:microsoft.com/office/officeart/2008/layout/LinedList"/>
    <dgm:cxn modelId="{D2EA8ADF-7F7C-42C9-8E72-FB1341EF65BB}" type="presOf" srcId="{206927FE-ECBE-4BE7-9987-D7DE699E6B76}" destId="{260238DC-40A2-4356-A3CD-7D7F51D38DB0}" srcOrd="0" destOrd="0" presId="urn:microsoft.com/office/officeart/2008/layout/LinedList"/>
    <dgm:cxn modelId="{607507F4-13FC-4680-B9D4-3B6A2358D530}" type="presOf" srcId="{9D5D6032-8DE4-4720-9D1A-CD30221AD528}" destId="{9F3DCF77-7DA8-4329-8F3F-D398D448653E}" srcOrd="0" destOrd="0" presId="urn:microsoft.com/office/officeart/2008/layout/LinedList"/>
    <dgm:cxn modelId="{20D883F7-8D03-41EE-A562-4C9F80FA8B9E}" srcId="{0724EB6F-4A68-43D9-A942-500A3DC63497}" destId="{0A8D4A10-2CBF-4B4C-8E7E-A86C4D57DF31}" srcOrd="3" destOrd="0" parTransId="{1821552E-5004-472A-B644-1A5F7908FE8E}" sibTransId="{039B61DD-558F-48C1-B47D-BDD4AE81747F}"/>
    <dgm:cxn modelId="{4D2342FE-6ACD-4931-9F01-4B53C7014CBE}" srcId="{0724EB6F-4A68-43D9-A942-500A3DC63497}" destId="{206927FE-ECBE-4BE7-9987-D7DE699E6B76}" srcOrd="2" destOrd="0" parTransId="{A0B8CAFF-2B64-492A-9AA5-2E164D6D249F}" sibTransId="{DA4505A6-A137-44FC-AB83-5CD45E3A134A}"/>
    <dgm:cxn modelId="{76039D0B-C932-43DC-8820-EDC7A839D80B}" type="presParOf" srcId="{5EFC336A-154A-4D05-802C-B05D4862FBBF}" destId="{07838AB5-AF1E-4070-977D-914263174E57}" srcOrd="0" destOrd="0" presId="urn:microsoft.com/office/officeart/2008/layout/LinedList"/>
    <dgm:cxn modelId="{501008A6-6771-4EDE-B03E-5E3335AE9642}" type="presParOf" srcId="{5EFC336A-154A-4D05-802C-B05D4862FBBF}" destId="{6E72567C-5C12-400A-ABEC-678919E53522}" srcOrd="1" destOrd="0" presId="urn:microsoft.com/office/officeart/2008/layout/LinedList"/>
    <dgm:cxn modelId="{0B18F33C-8BE4-452E-A1BD-954568B1700C}" type="presParOf" srcId="{6E72567C-5C12-400A-ABEC-678919E53522}" destId="{3C63D6F3-AAA1-4383-9E4A-FFB4DB480248}" srcOrd="0" destOrd="0" presId="urn:microsoft.com/office/officeart/2008/layout/LinedList"/>
    <dgm:cxn modelId="{4F8A1D81-507B-4CCE-832B-4FEFBA73ED62}" type="presParOf" srcId="{6E72567C-5C12-400A-ABEC-678919E53522}" destId="{0478D110-2957-4063-9D55-2D128E48642C}" srcOrd="1" destOrd="0" presId="urn:microsoft.com/office/officeart/2008/layout/LinedList"/>
    <dgm:cxn modelId="{76AAF00F-24C8-4318-BB56-396B8329220A}" type="presParOf" srcId="{5EFC336A-154A-4D05-802C-B05D4862FBBF}" destId="{71E34E92-83F0-4D7A-88C5-DF8BCCF78056}" srcOrd="2" destOrd="0" presId="urn:microsoft.com/office/officeart/2008/layout/LinedList"/>
    <dgm:cxn modelId="{62E5C6D7-7383-4482-9938-2AA914790F8F}" type="presParOf" srcId="{5EFC336A-154A-4D05-802C-B05D4862FBBF}" destId="{68D32BF7-8C1E-49E2-A489-3AD46829085C}" srcOrd="3" destOrd="0" presId="urn:microsoft.com/office/officeart/2008/layout/LinedList"/>
    <dgm:cxn modelId="{E9830318-C5BF-43B8-A443-9D869EF094F7}" type="presParOf" srcId="{68D32BF7-8C1E-49E2-A489-3AD46829085C}" destId="{9F3DCF77-7DA8-4329-8F3F-D398D448653E}" srcOrd="0" destOrd="0" presId="urn:microsoft.com/office/officeart/2008/layout/LinedList"/>
    <dgm:cxn modelId="{24F45D1B-547A-4315-8467-BA10C0C0F724}" type="presParOf" srcId="{68D32BF7-8C1E-49E2-A489-3AD46829085C}" destId="{528240F5-600A-4708-890C-46F02EF3B152}" srcOrd="1" destOrd="0" presId="urn:microsoft.com/office/officeart/2008/layout/LinedList"/>
    <dgm:cxn modelId="{2A4CE4E5-296C-4A83-95F8-809C06A294A5}" type="presParOf" srcId="{5EFC336A-154A-4D05-802C-B05D4862FBBF}" destId="{978ED697-19E0-4D7A-A5C9-5086F2B29B97}" srcOrd="4" destOrd="0" presId="urn:microsoft.com/office/officeart/2008/layout/LinedList"/>
    <dgm:cxn modelId="{58DDF10E-DFF0-447D-8069-317CE4BCE5FB}" type="presParOf" srcId="{5EFC336A-154A-4D05-802C-B05D4862FBBF}" destId="{6A7EEBA8-D2BE-4885-86C7-3A5ED7C00DC7}" srcOrd="5" destOrd="0" presId="urn:microsoft.com/office/officeart/2008/layout/LinedList"/>
    <dgm:cxn modelId="{6DA93240-5CA0-44A5-8FCD-66E4ACFB1333}" type="presParOf" srcId="{6A7EEBA8-D2BE-4885-86C7-3A5ED7C00DC7}" destId="{260238DC-40A2-4356-A3CD-7D7F51D38DB0}" srcOrd="0" destOrd="0" presId="urn:microsoft.com/office/officeart/2008/layout/LinedList"/>
    <dgm:cxn modelId="{77625428-D37D-4482-9C56-EAB463716A9C}" type="presParOf" srcId="{6A7EEBA8-D2BE-4885-86C7-3A5ED7C00DC7}" destId="{B86C6F91-4F71-4E0E-9134-99906CA29717}" srcOrd="1" destOrd="0" presId="urn:microsoft.com/office/officeart/2008/layout/LinedList"/>
    <dgm:cxn modelId="{9CCE9DC6-80D2-4B25-B606-B25699168BD0}" type="presParOf" srcId="{5EFC336A-154A-4D05-802C-B05D4862FBBF}" destId="{D93990C6-59D0-4D58-94A4-BC7AB91FFA2B}" srcOrd="6" destOrd="0" presId="urn:microsoft.com/office/officeart/2008/layout/LinedList"/>
    <dgm:cxn modelId="{A20560EF-EF26-418D-8FB4-2B419175DC95}" type="presParOf" srcId="{5EFC336A-154A-4D05-802C-B05D4862FBBF}" destId="{875E6DC8-A48C-437D-9486-2B43E8BA2D55}" srcOrd="7" destOrd="0" presId="urn:microsoft.com/office/officeart/2008/layout/LinedList"/>
    <dgm:cxn modelId="{C55F769F-1CA6-47F4-855D-C174FA8631D8}" type="presParOf" srcId="{875E6DC8-A48C-437D-9486-2B43E8BA2D55}" destId="{0F2E80D0-73CA-41F7-AE17-673B677EBE01}" srcOrd="0" destOrd="0" presId="urn:microsoft.com/office/officeart/2008/layout/LinedList"/>
    <dgm:cxn modelId="{9B26F304-1C5F-45B3-B85D-E3E8D6F83233}" type="presParOf" srcId="{875E6DC8-A48C-437D-9486-2B43E8BA2D55}" destId="{217B9F03-59B1-4725-94D1-C3878EE8EB83}" srcOrd="1" destOrd="0" presId="urn:microsoft.com/office/officeart/2008/layout/LinedList"/>
    <dgm:cxn modelId="{0F1FD64C-172F-4E14-92B7-5569D568FBBF}" type="presParOf" srcId="{5EFC336A-154A-4D05-802C-B05D4862FBBF}" destId="{F7534EA6-431A-4289-9BBA-7CE17AD7E726}" srcOrd="8" destOrd="0" presId="urn:microsoft.com/office/officeart/2008/layout/LinedList"/>
    <dgm:cxn modelId="{22A76F4A-9F42-40D9-8808-765272F2C7E5}" type="presParOf" srcId="{5EFC336A-154A-4D05-802C-B05D4862FBBF}" destId="{33A1DCC5-C98A-4932-ABA2-7F8F74752432}" srcOrd="9" destOrd="0" presId="urn:microsoft.com/office/officeart/2008/layout/LinedList"/>
    <dgm:cxn modelId="{7CED1B63-0183-454C-90FF-39082A2CE816}" type="presParOf" srcId="{33A1DCC5-C98A-4932-ABA2-7F8F74752432}" destId="{702EE07A-5B7E-49DF-B68C-63817FE76747}" srcOrd="0" destOrd="0" presId="urn:microsoft.com/office/officeart/2008/layout/LinedList"/>
    <dgm:cxn modelId="{3FF45FD8-BA1D-4A9B-824B-737D98188964}" type="presParOf" srcId="{33A1DCC5-C98A-4932-ABA2-7F8F74752432}" destId="{65D67120-F5D0-4D7D-BC1C-327B32261B0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4B76BC-B8DA-49A1-BA57-E0D96C879733}">
      <dsp:nvSpPr>
        <dsp:cNvPr id="0" name=""/>
        <dsp:cNvSpPr/>
      </dsp:nvSpPr>
      <dsp:spPr>
        <a:xfrm>
          <a:off x="0" y="367033"/>
          <a:ext cx="4243589" cy="61425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Calibri Light" panose="020F0302020204030204"/>
            </a:rPr>
            <a:t> </a:t>
          </a:r>
          <a:r>
            <a:rPr lang="en-GB" sz="1500" kern="1200"/>
            <a:t>financially </a:t>
          </a:r>
          <a:r>
            <a:rPr lang="en-GB" sz="1500" kern="1200">
              <a:latin typeface="Calibri Light" panose="020F0302020204030204"/>
            </a:rPr>
            <a:t>unstable. </a:t>
          </a:r>
          <a:r>
            <a:rPr lang="en-GB" sz="1500" kern="1200"/>
            <a:t> emotionally, physically and phycologically</a:t>
          </a:r>
          <a:r>
            <a:rPr lang="en-GB" sz="1500" kern="1200">
              <a:latin typeface="Calibri Light" panose="020F0302020204030204"/>
            </a:rPr>
            <a:t> affect them.</a:t>
          </a:r>
        </a:p>
      </dsp:txBody>
      <dsp:txXfrm>
        <a:off x="29985" y="397018"/>
        <a:ext cx="4183619" cy="554280"/>
      </dsp:txXfrm>
    </dsp:sp>
    <dsp:sp modelId="{F03DC87C-7C9C-4808-B8BD-5A928EB56CD5}">
      <dsp:nvSpPr>
        <dsp:cNvPr id="0" name=""/>
        <dsp:cNvSpPr/>
      </dsp:nvSpPr>
      <dsp:spPr>
        <a:xfrm>
          <a:off x="0" y="1024483"/>
          <a:ext cx="4243589" cy="614250"/>
        </a:xfrm>
        <a:prstGeom prst="roundRect">
          <a:avLst/>
        </a:prstGeom>
        <a:gradFill rotWithShape="0">
          <a:gsLst>
            <a:gs pos="0">
              <a:schemeClr val="accent2">
                <a:hueOff val="451605"/>
                <a:satOff val="-2211"/>
                <a:lumOff val="1242"/>
                <a:alphaOff val="0"/>
                <a:tint val="98000"/>
                <a:lumMod val="114000"/>
              </a:schemeClr>
            </a:gs>
            <a:gs pos="100000">
              <a:schemeClr val="accent2">
                <a:hueOff val="451605"/>
                <a:satOff val="-2211"/>
                <a:lumOff val="1242"/>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Calibri Light" panose="020F0302020204030204"/>
            </a:rPr>
            <a:t>Judged by Society</a:t>
          </a:r>
        </a:p>
      </dsp:txBody>
      <dsp:txXfrm>
        <a:off x="29985" y="1054468"/>
        <a:ext cx="4183619" cy="554280"/>
      </dsp:txXfrm>
    </dsp:sp>
    <dsp:sp modelId="{46D1F503-4D2F-4D1F-A2DA-5C260A7605F4}">
      <dsp:nvSpPr>
        <dsp:cNvPr id="0" name=""/>
        <dsp:cNvSpPr/>
      </dsp:nvSpPr>
      <dsp:spPr>
        <a:xfrm>
          <a:off x="0" y="1681934"/>
          <a:ext cx="4243589" cy="614250"/>
        </a:xfrm>
        <a:prstGeom prst="roundRect">
          <a:avLst/>
        </a:prstGeom>
        <a:gradFill rotWithShape="0">
          <a:gsLst>
            <a:gs pos="0">
              <a:schemeClr val="accent2">
                <a:hueOff val="903209"/>
                <a:satOff val="-4421"/>
                <a:lumOff val="2483"/>
                <a:alphaOff val="0"/>
                <a:tint val="98000"/>
                <a:lumMod val="114000"/>
              </a:schemeClr>
            </a:gs>
            <a:gs pos="100000">
              <a:schemeClr val="accent2">
                <a:hueOff val="903209"/>
                <a:satOff val="-4421"/>
                <a:lumOff val="2483"/>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Calibri Light" panose="020F0302020204030204"/>
            </a:rPr>
            <a:t>Increases selft pity</a:t>
          </a:r>
        </a:p>
      </dsp:txBody>
      <dsp:txXfrm>
        <a:off x="29985" y="1711919"/>
        <a:ext cx="4183619" cy="554280"/>
      </dsp:txXfrm>
    </dsp:sp>
    <dsp:sp modelId="{816E2A82-5B1C-4A7F-9880-5929960B5C69}">
      <dsp:nvSpPr>
        <dsp:cNvPr id="0" name=""/>
        <dsp:cNvSpPr/>
      </dsp:nvSpPr>
      <dsp:spPr>
        <a:xfrm>
          <a:off x="0" y="2339384"/>
          <a:ext cx="4243589" cy="614250"/>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rtl="0">
            <a:lnSpc>
              <a:spcPct val="90000"/>
            </a:lnSpc>
            <a:spcBef>
              <a:spcPct val="0"/>
            </a:spcBef>
            <a:spcAft>
              <a:spcPct val="35000"/>
            </a:spcAft>
            <a:buNone/>
          </a:pPr>
          <a:r>
            <a:rPr lang="en-GB" sz="1500" kern="1200">
              <a:latin typeface="Calibri Light" panose="020F0302020204030204"/>
            </a:rPr>
            <a:t>Hatred, anger</a:t>
          </a:r>
          <a:r>
            <a:rPr lang="en-GB" sz="1500" kern="1200"/>
            <a:t>(</a:t>
          </a:r>
          <a:r>
            <a:rPr lang="en-GB" sz="1500" kern="1200">
              <a:latin typeface="Calibri Light" panose="020F0302020204030204"/>
            </a:rPr>
            <a:t> Ruiz, 2011).          </a:t>
          </a:r>
        </a:p>
      </dsp:txBody>
      <dsp:txXfrm>
        <a:off x="29985" y="2369369"/>
        <a:ext cx="4183619" cy="5542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CFF640-6223-4B9E-9F05-D3D0C4CCB280}">
      <dsp:nvSpPr>
        <dsp:cNvPr id="0" name=""/>
        <dsp:cNvSpPr/>
      </dsp:nvSpPr>
      <dsp:spPr>
        <a:xfrm>
          <a:off x="474253" y="3159"/>
          <a:ext cx="1961941" cy="1177164"/>
        </a:xfrm>
        <a:prstGeom prst="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Communication problems</a:t>
          </a:r>
          <a:endParaRPr lang="en-US" sz="1400" kern="1200"/>
        </a:p>
      </dsp:txBody>
      <dsp:txXfrm>
        <a:off x="474253" y="3159"/>
        <a:ext cx="1961941" cy="1177164"/>
      </dsp:txXfrm>
    </dsp:sp>
    <dsp:sp modelId="{B6A6696A-A67A-4DE6-A87D-ABB1BDF6EBBC}">
      <dsp:nvSpPr>
        <dsp:cNvPr id="0" name=""/>
        <dsp:cNvSpPr/>
      </dsp:nvSpPr>
      <dsp:spPr>
        <a:xfrm>
          <a:off x="2632388" y="3159"/>
          <a:ext cx="1961941" cy="1177164"/>
        </a:xfrm>
        <a:prstGeom prst="rect">
          <a:avLst/>
        </a:prstGeom>
        <a:gradFill rotWithShape="0">
          <a:gsLst>
            <a:gs pos="0">
              <a:schemeClr val="accent5">
                <a:hueOff val="567022"/>
                <a:satOff val="-365"/>
                <a:lumOff val="249"/>
                <a:alphaOff val="0"/>
                <a:tint val="98000"/>
                <a:lumMod val="114000"/>
              </a:schemeClr>
            </a:gs>
            <a:gs pos="100000">
              <a:schemeClr val="accent5">
                <a:hueOff val="567022"/>
                <a:satOff val="-365"/>
                <a:lumOff val="249"/>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Lack of social </a:t>
          </a:r>
          <a:r>
            <a:rPr lang="en-GB" sz="1400" kern="1200">
              <a:latin typeface="Century Gothic" panose="020B0502020202020204"/>
            </a:rPr>
            <a:t>empathy</a:t>
          </a:r>
          <a:endParaRPr lang="en-US" sz="1400" kern="1200"/>
        </a:p>
      </dsp:txBody>
      <dsp:txXfrm>
        <a:off x="2632388" y="3159"/>
        <a:ext cx="1961941" cy="1177164"/>
      </dsp:txXfrm>
    </dsp:sp>
    <dsp:sp modelId="{83CAFA7F-59FD-4633-BFDC-E8A5F66C9017}">
      <dsp:nvSpPr>
        <dsp:cNvPr id="0" name=""/>
        <dsp:cNvSpPr/>
      </dsp:nvSpPr>
      <dsp:spPr>
        <a:xfrm>
          <a:off x="4790524" y="3159"/>
          <a:ext cx="1961941" cy="1177164"/>
        </a:xfrm>
        <a:prstGeom prst="rect">
          <a:avLst/>
        </a:prstGeom>
        <a:gradFill rotWithShape="0">
          <a:gsLst>
            <a:gs pos="0">
              <a:schemeClr val="accent5">
                <a:hueOff val="1134043"/>
                <a:satOff val="-730"/>
                <a:lumOff val="499"/>
                <a:alphaOff val="0"/>
                <a:tint val="98000"/>
                <a:lumMod val="114000"/>
              </a:schemeClr>
            </a:gs>
            <a:gs pos="100000">
              <a:schemeClr val="accent5">
                <a:hueOff val="1134043"/>
                <a:satOff val="-730"/>
                <a:lumOff val="499"/>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Aggression and violent tendencies</a:t>
          </a:r>
          <a:endParaRPr lang="en-US" sz="1400" kern="1200"/>
        </a:p>
      </dsp:txBody>
      <dsp:txXfrm>
        <a:off x="4790524" y="3159"/>
        <a:ext cx="1961941" cy="1177164"/>
      </dsp:txXfrm>
    </dsp:sp>
    <dsp:sp modelId="{AE3D0B56-67E0-47B9-AEB0-23A1AFA61F27}">
      <dsp:nvSpPr>
        <dsp:cNvPr id="0" name=""/>
        <dsp:cNvSpPr/>
      </dsp:nvSpPr>
      <dsp:spPr>
        <a:xfrm>
          <a:off x="474253" y="1376518"/>
          <a:ext cx="1961941" cy="1177164"/>
        </a:xfrm>
        <a:prstGeom prst="rect">
          <a:avLst/>
        </a:prstGeom>
        <a:gradFill rotWithShape="0">
          <a:gsLst>
            <a:gs pos="0">
              <a:schemeClr val="accent5">
                <a:hueOff val="1701065"/>
                <a:satOff val="-1094"/>
                <a:lumOff val="748"/>
                <a:alphaOff val="0"/>
                <a:tint val="98000"/>
                <a:lumMod val="114000"/>
              </a:schemeClr>
            </a:gs>
            <a:gs pos="100000">
              <a:schemeClr val="accent5">
                <a:hueOff val="1701065"/>
                <a:satOff val="-1094"/>
                <a:lumOff val="748"/>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Arrogance</a:t>
          </a:r>
          <a:endParaRPr lang="en-US" sz="1400" kern="1200"/>
        </a:p>
      </dsp:txBody>
      <dsp:txXfrm>
        <a:off x="474253" y="1376518"/>
        <a:ext cx="1961941" cy="1177164"/>
      </dsp:txXfrm>
    </dsp:sp>
    <dsp:sp modelId="{F68DA0E4-FB76-4B74-A031-BDD417C939B6}">
      <dsp:nvSpPr>
        <dsp:cNvPr id="0" name=""/>
        <dsp:cNvSpPr/>
      </dsp:nvSpPr>
      <dsp:spPr>
        <a:xfrm>
          <a:off x="2632388" y="1376518"/>
          <a:ext cx="1961941" cy="1177164"/>
        </a:xfrm>
        <a:prstGeom prst="rect">
          <a:avLst/>
        </a:prstGeom>
        <a:gradFill rotWithShape="0">
          <a:gsLst>
            <a:gs pos="0">
              <a:schemeClr val="accent5">
                <a:hueOff val="2268086"/>
                <a:satOff val="-1459"/>
                <a:lumOff val="998"/>
                <a:alphaOff val="0"/>
                <a:tint val="98000"/>
                <a:lumMod val="114000"/>
              </a:schemeClr>
            </a:gs>
            <a:gs pos="100000">
              <a:schemeClr val="accent5">
                <a:hueOff val="2268086"/>
                <a:satOff val="-1459"/>
                <a:lumOff val="998"/>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Lack of remorse (</a:t>
          </a:r>
          <a:r>
            <a:rPr lang="en-GB" sz="1400" kern="1200" err="1"/>
            <a:t>Gill,K</a:t>
          </a:r>
          <a:r>
            <a:rPr lang="en-GB" sz="1400" kern="1200"/>
            <a:t> 2021).</a:t>
          </a:r>
          <a:endParaRPr lang="en-US" sz="1400" kern="1200"/>
        </a:p>
      </dsp:txBody>
      <dsp:txXfrm>
        <a:off x="2632388" y="1376518"/>
        <a:ext cx="1961941" cy="1177164"/>
      </dsp:txXfrm>
    </dsp:sp>
    <dsp:sp modelId="{9E7D54A5-7F01-43C7-9E98-D262AFF1D919}">
      <dsp:nvSpPr>
        <dsp:cNvPr id="0" name=""/>
        <dsp:cNvSpPr/>
      </dsp:nvSpPr>
      <dsp:spPr>
        <a:xfrm>
          <a:off x="4790524" y="1376518"/>
          <a:ext cx="1961941" cy="1177164"/>
        </a:xfrm>
        <a:prstGeom prst="rect">
          <a:avLst/>
        </a:prstGeom>
        <a:gradFill rotWithShape="0">
          <a:gsLst>
            <a:gs pos="0">
              <a:schemeClr val="accent5">
                <a:hueOff val="2835108"/>
                <a:satOff val="-1824"/>
                <a:lumOff val="1247"/>
                <a:alphaOff val="0"/>
                <a:tint val="98000"/>
                <a:lumMod val="114000"/>
              </a:schemeClr>
            </a:gs>
            <a:gs pos="100000">
              <a:schemeClr val="accent5">
                <a:hueOff val="2835108"/>
                <a:satOff val="-1824"/>
                <a:lumOff val="1247"/>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a:t>Concerns around </a:t>
          </a:r>
          <a:r>
            <a:rPr lang="en-GB" sz="1400" b="1" kern="1200">
              <a:latin typeface="Century Gothic" panose="020B0502020202020204"/>
            </a:rPr>
            <a:t>mother's</a:t>
          </a:r>
          <a:r>
            <a:rPr lang="en-GB" sz="1400" b="1" kern="1200"/>
            <a:t> </a:t>
          </a:r>
          <a:r>
            <a:rPr lang="en-GB" sz="1400" b="1" kern="1200">
              <a:latin typeface="Century Gothic" panose="020B0502020202020204"/>
            </a:rPr>
            <a:t>alcoholism</a:t>
          </a:r>
          <a:endParaRPr lang="en-US" sz="1400" kern="1200" err="1"/>
        </a:p>
      </dsp:txBody>
      <dsp:txXfrm>
        <a:off x="4790524" y="1376518"/>
        <a:ext cx="1961941" cy="1177164"/>
      </dsp:txXfrm>
    </dsp:sp>
    <dsp:sp modelId="{D15100D0-1F77-49DF-8FFE-A9BEA8DF323E}">
      <dsp:nvSpPr>
        <dsp:cNvPr id="0" name=""/>
        <dsp:cNvSpPr/>
      </dsp:nvSpPr>
      <dsp:spPr>
        <a:xfrm>
          <a:off x="474253" y="2749877"/>
          <a:ext cx="1961941" cy="1177164"/>
        </a:xfrm>
        <a:prstGeom prst="rect">
          <a:avLst/>
        </a:prstGeom>
        <a:gradFill rotWithShape="0">
          <a:gsLst>
            <a:gs pos="0">
              <a:schemeClr val="accent5">
                <a:hueOff val="3402130"/>
                <a:satOff val="-2189"/>
                <a:lumOff val="1497"/>
                <a:alphaOff val="0"/>
                <a:tint val="98000"/>
                <a:lumMod val="114000"/>
              </a:schemeClr>
            </a:gs>
            <a:gs pos="100000">
              <a:schemeClr val="accent5">
                <a:hueOff val="3402130"/>
                <a:satOff val="-2189"/>
                <a:lumOff val="1497"/>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r>
            <a:rPr lang="en-GB" sz="1400" kern="1200"/>
            <a:t>Unable to establish sense of </a:t>
          </a:r>
          <a:r>
            <a:rPr lang="en-GB" sz="1400" kern="1200">
              <a:latin typeface="Century Gothic" panose="020B0502020202020204"/>
            </a:rPr>
            <a:t>normality and </a:t>
          </a:r>
          <a:r>
            <a:rPr lang="en-GB" sz="1400" kern="1200"/>
            <a:t> not knowing when the next time mother will be drunk.</a:t>
          </a:r>
          <a:endParaRPr lang="en-US" sz="1400" kern="1200"/>
        </a:p>
      </dsp:txBody>
      <dsp:txXfrm>
        <a:off x="474253" y="2749877"/>
        <a:ext cx="1961941" cy="1177164"/>
      </dsp:txXfrm>
    </dsp:sp>
    <dsp:sp modelId="{93C598E2-67D7-4218-BEAC-B733F2098AE9}">
      <dsp:nvSpPr>
        <dsp:cNvPr id="0" name=""/>
        <dsp:cNvSpPr/>
      </dsp:nvSpPr>
      <dsp:spPr>
        <a:xfrm>
          <a:off x="2632388" y="2749877"/>
          <a:ext cx="1961941" cy="1177164"/>
        </a:xfrm>
        <a:prstGeom prst="rect">
          <a:avLst/>
        </a:prstGeom>
        <a:gradFill rotWithShape="0">
          <a:gsLst>
            <a:gs pos="0">
              <a:schemeClr val="accent5">
                <a:hueOff val="3969151"/>
                <a:satOff val="-2554"/>
                <a:lumOff val="1746"/>
                <a:alphaOff val="0"/>
                <a:tint val="98000"/>
                <a:lumMod val="114000"/>
              </a:schemeClr>
            </a:gs>
            <a:gs pos="100000">
              <a:schemeClr val="accent5">
                <a:hueOff val="3969151"/>
                <a:satOff val="-2554"/>
                <a:lumOff val="1746"/>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Trust issues</a:t>
          </a:r>
          <a:endParaRPr lang="en-US" sz="1400" kern="1200"/>
        </a:p>
      </dsp:txBody>
      <dsp:txXfrm>
        <a:off x="2632388" y="2749877"/>
        <a:ext cx="1961941" cy="1177164"/>
      </dsp:txXfrm>
    </dsp:sp>
    <dsp:sp modelId="{0A9E4B1A-80D2-4A92-AB11-065869FD64C5}">
      <dsp:nvSpPr>
        <dsp:cNvPr id="0" name=""/>
        <dsp:cNvSpPr/>
      </dsp:nvSpPr>
      <dsp:spPr>
        <a:xfrm>
          <a:off x="4790524" y="2749877"/>
          <a:ext cx="1961941" cy="1177164"/>
        </a:xfrm>
        <a:prstGeom prst="rect">
          <a:avLst/>
        </a:prstGeom>
        <a:gradFill rotWithShape="0">
          <a:gsLst>
            <a:gs pos="0">
              <a:schemeClr val="accent5">
                <a:hueOff val="4536173"/>
                <a:satOff val="-2919"/>
                <a:lumOff val="1996"/>
                <a:alphaOff val="0"/>
                <a:tint val="98000"/>
                <a:lumMod val="114000"/>
              </a:schemeClr>
            </a:gs>
            <a:gs pos="100000">
              <a:schemeClr val="accent5">
                <a:hueOff val="4536173"/>
                <a:satOff val="-2919"/>
                <a:lumOff val="1996"/>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Neglect</a:t>
          </a:r>
          <a:endParaRPr lang="en-US" sz="1400" kern="1200"/>
        </a:p>
      </dsp:txBody>
      <dsp:txXfrm>
        <a:off x="4790524" y="2749877"/>
        <a:ext cx="1961941" cy="1177164"/>
      </dsp:txXfrm>
    </dsp:sp>
    <dsp:sp modelId="{FF9BA31C-B55D-4D8E-B39B-EF622FCC89DB}">
      <dsp:nvSpPr>
        <dsp:cNvPr id="0" name=""/>
        <dsp:cNvSpPr/>
      </dsp:nvSpPr>
      <dsp:spPr>
        <a:xfrm>
          <a:off x="474253" y="4123236"/>
          <a:ext cx="1961941" cy="1177164"/>
        </a:xfrm>
        <a:prstGeom prst="rect">
          <a:avLst/>
        </a:prstGeom>
        <a:gradFill rotWithShape="0">
          <a:gsLst>
            <a:gs pos="0">
              <a:schemeClr val="accent5">
                <a:hueOff val="5103195"/>
                <a:satOff val="-3283"/>
                <a:lumOff val="2245"/>
                <a:alphaOff val="0"/>
                <a:tint val="98000"/>
                <a:lumMod val="114000"/>
              </a:schemeClr>
            </a:gs>
            <a:gs pos="100000">
              <a:schemeClr val="accent5">
                <a:hueOff val="5103195"/>
                <a:satOff val="-3283"/>
                <a:lumOff val="224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Unloved</a:t>
          </a:r>
          <a:endParaRPr lang="en-US" sz="1400" kern="1200"/>
        </a:p>
      </dsp:txBody>
      <dsp:txXfrm>
        <a:off x="474253" y="4123236"/>
        <a:ext cx="1961941" cy="1177164"/>
      </dsp:txXfrm>
    </dsp:sp>
    <dsp:sp modelId="{ED3F344A-4AEE-4EA7-A5DF-B81F57232D8B}">
      <dsp:nvSpPr>
        <dsp:cNvPr id="0" name=""/>
        <dsp:cNvSpPr/>
      </dsp:nvSpPr>
      <dsp:spPr>
        <a:xfrm>
          <a:off x="2632388" y="4123236"/>
          <a:ext cx="1961941" cy="1177164"/>
        </a:xfrm>
        <a:prstGeom prst="rect">
          <a:avLst/>
        </a:prstGeom>
        <a:gradFill rotWithShape="0">
          <a:gsLst>
            <a:gs pos="0">
              <a:schemeClr val="accent5">
                <a:hueOff val="5670217"/>
                <a:satOff val="-3648"/>
                <a:lumOff val="2495"/>
                <a:alphaOff val="0"/>
                <a:tint val="98000"/>
                <a:lumMod val="114000"/>
              </a:schemeClr>
            </a:gs>
            <a:gs pos="100000">
              <a:schemeClr val="accent5">
                <a:hueOff val="5670217"/>
                <a:satOff val="-3648"/>
                <a:lumOff val="249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Physical and mental abuse</a:t>
          </a:r>
          <a:endParaRPr lang="en-US" sz="1400" kern="1200"/>
        </a:p>
      </dsp:txBody>
      <dsp:txXfrm>
        <a:off x="2632388" y="4123236"/>
        <a:ext cx="1961941" cy="1177164"/>
      </dsp:txXfrm>
    </dsp:sp>
    <dsp:sp modelId="{733CBD92-8EAD-4020-985E-3FF0F798C387}">
      <dsp:nvSpPr>
        <dsp:cNvPr id="0" name=""/>
        <dsp:cNvSpPr/>
      </dsp:nvSpPr>
      <dsp:spPr>
        <a:xfrm>
          <a:off x="4790524" y="4123236"/>
          <a:ext cx="1961941" cy="1177164"/>
        </a:xfrm>
        <a:prstGeom prst="rect">
          <a:avLst/>
        </a:prstGeom>
        <a:gradFill rotWithShape="0">
          <a:gsLst>
            <a:gs pos="0">
              <a:schemeClr val="accent5">
                <a:hueOff val="6237238"/>
                <a:satOff val="-4013"/>
                <a:lumOff val="2744"/>
                <a:alphaOff val="0"/>
                <a:tint val="98000"/>
                <a:lumMod val="114000"/>
              </a:schemeClr>
            </a:gs>
            <a:gs pos="100000">
              <a:schemeClr val="accent5">
                <a:hueOff val="6237238"/>
                <a:satOff val="-4013"/>
                <a:lumOff val="2744"/>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Emotional abuse (Janssen ,A 2020)</a:t>
          </a:r>
          <a:endParaRPr lang="en-US" sz="1400" kern="1200"/>
        </a:p>
      </dsp:txBody>
      <dsp:txXfrm>
        <a:off x="4790524" y="4123236"/>
        <a:ext cx="1961941" cy="11771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CDAE96-2E0E-4986-B382-50E01EFB43C4}">
      <dsp:nvSpPr>
        <dsp:cNvPr id="0" name=""/>
        <dsp:cNvSpPr/>
      </dsp:nvSpPr>
      <dsp:spPr>
        <a:xfrm>
          <a:off x="0" y="93419"/>
          <a:ext cx="6496050" cy="699660"/>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Mini projects are designed by the core team to help families  deal with issues affecting their lives and reduce and manage risks. Sessions providing specialist support for community and voluntry programmes, interventions included:</a:t>
          </a:r>
        </a:p>
      </dsp:txBody>
      <dsp:txXfrm>
        <a:off x="34155" y="127574"/>
        <a:ext cx="6427740" cy="631350"/>
      </dsp:txXfrm>
    </dsp:sp>
    <dsp:sp modelId="{CF134910-C06B-4681-8632-3B4F7260940A}">
      <dsp:nvSpPr>
        <dsp:cNvPr id="0" name=""/>
        <dsp:cNvSpPr/>
      </dsp:nvSpPr>
      <dsp:spPr>
        <a:xfrm>
          <a:off x="0" y="830519"/>
          <a:ext cx="6496050" cy="699660"/>
        </a:xfrm>
        <a:prstGeom prst="roundRect">
          <a:avLst/>
        </a:prstGeom>
        <a:gradFill rotWithShape="0">
          <a:gsLst>
            <a:gs pos="0">
              <a:schemeClr val="accent2">
                <a:hueOff val="270963"/>
                <a:satOff val="-1326"/>
                <a:lumOff val="745"/>
                <a:alphaOff val="0"/>
                <a:tint val="98000"/>
                <a:lumMod val="114000"/>
              </a:schemeClr>
            </a:gs>
            <a:gs pos="100000">
              <a:schemeClr val="accent2">
                <a:hueOff val="270963"/>
                <a:satOff val="-1326"/>
                <a:lumOff val="74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Personal development training workshops- which focus on developing confidence.</a:t>
          </a:r>
        </a:p>
      </dsp:txBody>
      <dsp:txXfrm>
        <a:off x="34155" y="864674"/>
        <a:ext cx="6427740" cy="631350"/>
      </dsp:txXfrm>
    </dsp:sp>
    <dsp:sp modelId="{E385B6F8-0B57-483F-BA33-01D64D9B6585}">
      <dsp:nvSpPr>
        <dsp:cNvPr id="0" name=""/>
        <dsp:cNvSpPr/>
      </dsp:nvSpPr>
      <dsp:spPr>
        <a:xfrm>
          <a:off x="0" y="1567619"/>
          <a:ext cx="6496050" cy="699660"/>
        </a:xfrm>
        <a:prstGeom prst="roundRect">
          <a:avLst/>
        </a:prstGeom>
        <a:gradFill rotWithShape="0">
          <a:gsLst>
            <a:gs pos="0">
              <a:schemeClr val="accent2">
                <a:hueOff val="541926"/>
                <a:satOff val="-2653"/>
                <a:lumOff val="1490"/>
                <a:alphaOff val="0"/>
                <a:tint val="98000"/>
                <a:lumMod val="114000"/>
              </a:schemeClr>
            </a:gs>
            <a:gs pos="100000">
              <a:schemeClr val="accent2">
                <a:hueOff val="541926"/>
                <a:satOff val="-2653"/>
                <a:lumOff val="149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Dealing with conflict</a:t>
          </a:r>
        </a:p>
      </dsp:txBody>
      <dsp:txXfrm>
        <a:off x="34155" y="1601774"/>
        <a:ext cx="6427740" cy="631350"/>
      </dsp:txXfrm>
    </dsp:sp>
    <dsp:sp modelId="{32829994-CD58-4F72-91A5-0C11EFB42838}">
      <dsp:nvSpPr>
        <dsp:cNvPr id="0" name=""/>
        <dsp:cNvSpPr/>
      </dsp:nvSpPr>
      <dsp:spPr>
        <a:xfrm>
          <a:off x="0" y="2304719"/>
          <a:ext cx="6496050" cy="699660"/>
        </a:xfrm>
        <a:prstGeom prst="roundRect">
          <a:avLst/>
        </a:prstGeom>
        <a:gradFill rotWithShape="0">
          <a:gsLst>
            <a:gs pos="0">
              <a:schemeClr val="accent2">
                <a:hueOff val="812888"/>
                <a:satOff val="-3979"/>
                <a:lumOff val="2235"/>
                <a:alphaOff val="0"/>
                <a:tint val="98000"/>
                <a:lumMod val="114000"/>
              </a:schemeClr>
            </a:gs>
            <a:gs pos="100000">
              <a:schemeClr val="accent2">
                <a:hueOff val="812888"/>
                <a:satOff val="-3979"/>
                <a:lumOff val="223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Parents group training workshops.</a:t>
          </a:r>
        </a:p>
      </dsp:txBody>
      <dsp:txXfrm>
        <a:off x="34155" y="2338874"/>
        <a:ext cx="6427740" cy="631350"/>
      </dsp:txXfrm>
    </dsp:sp>
    <dsp:sp modelId="{B7583D97-9B19-4623-94B5-C0B473A10955}">
      <dsp:nvSpPr>
        <dsp:cNvPr id="0" name=""/>
        <dsp:cNvSpPr/>
      </dsp:nvSpPr>
      <dsp:spPr>
        <a:xfrm>
          <a:off x="0" y="3041820"/>
          <a:ext cx="6496050" cy="699660"/>
        </a:xfrm>
        <a:prstGeom prst="roundRect">
          <a:avLst/>
        </a:prstGeom>
        <a:gradFill rotWithShape="0">
          <a:gsLst>
            <a:gs pos="0">
              <a:schemeClr val="accent2">
                <a:hueOff val="1083851"/>
                <a:satOff val="-5306"/>
                <a:lumOff val="2980"/>
                <a:alphaOff val="0"/>
                <a:tint val="98000"/>
                <a:lumMod val="114000"/>
              </a:schemeClr>
            </a:gs>
            <a:gs pos="100000">
              <a:schemeClr val="accent2">
                <a:hueOff val="1083851"/>
                <a:satOff val="-5306"/>
                <a:lumOff val="298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Pamper days for mothers to help improve levels of self-esteem.</a:t>
          </a:r>
        </a:p>
      </dsp:txBody>
      <dsp:txXfrm>
        <a:off x="34155" y="3075975"/>
        <a:ext cx="6427740" cy="631350"/>
      </dsp:txXfrm>
    </dsp:sp>
    <dsp:sp modelId="{97956097-3D46-4774-99D2-10BCA143E6B5}">
      <dsp:nvSpPr>
        <dsp:cNvPr id="0" name=""/>
        <dsp:cNvSpPr/>
      </dsp:nvSpPr>
      <dsp:spPr>
        <a:xfrm>
          <a:off x="0" y="3778920"/>
          <a:ext cx="6496050" cy="699660"/>
        </a:xfrm>
        <a:prstGeom prst="roundRect">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Classes for adult males  try to tackle domestic violence issues.</a:t>
          </a:r>
        </a:p>
      </dsp:txBody>
      <dsp:txXfrm>
        <a:off x="34155" y="3813075"/>
        <a:ext cx="6427740" cy="63135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309BF8-F366-45AE-B7C7-82A7E492BBC4}">
      <dsp:nvSpPr>
        <dsp:cNvPr id="0" name=""/>
        <dsp:cNvSpPr/>
      </dsp:nvSpPr>
      <dsp:spPr>
        <a:xfrm>
          <a:off x="0" y="219966"/>
          <a:ext cx="5614987" cy="212940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kern="1200">
              <a:latin typeface="Arial"/>
              <a:cs typeface="Arial"/>
            </a:rPr>
            <a:t>Family E have many problems which can affect the children's behaviour. The issues will affect them in later life as their upbringing is negative and abusive. </a:t>
          </a:r>
          <a:endParaRPr lang="en-US" sz="2600" kern="1200">
            <a:latin typeface="Arial"/>
            <a:cs typeface="Arial"/>
          </a:endParaRPr>
        </a:p>
      </dsp:txBody>
      <dsp:txXfrm>
        <a:off x="103949" y="323915"/>
        <a:ext cx="5407089" cy="1921502"/>
      </dsp:txXfrm>
    </dsp:sp>
    <dsp:sp modelId="{4BAB3924-887B-4C4A-9BC7-66B337504DA9}">
      <dsp:nvSpPr>
        <dsp:cNvPr id="0" name=""/>
        <dsp:cNvSpPr/>
      </dsp:nvSpPr>
      <dsp:spPr>
        <a:xfrm>
          <a:off x="0" y="2424246"/>
          <a:ext cx="5614987" cy="2129400"/>
        </a:xfrm>
        <a:prstGeom prst="roundRect">
          <a:avLst/>
        </a:prstGeom>
        <a:solidFill>
          <a:schemeClr val="accent5">
            <a:hueOff val="6237238"/>
            <a:satOff val="-4013"/>
            <a:lumOff val="274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0" i="0" kern="1200">
              <a:latin typeface="Arial"/>
              <a:cs typeface="Arial"/>
            </a:rPr>
            <a:t>Many professional interventions was involved in order to meet the needs of the family. However, the project has been closed due to change of circumstances.</a:t>
          </a:r>
          <a:endParaRPr lang="en-US" sz="2600" kern="1200">
            <a:latin typeface="Arial"/>
            <a:cs typeface="Arial"/>
          </a:endParaRPr>
        </a:p>
      </dsp:txBody>
      <dsp:txXfrm>
        <a:off x="103949" y="2528195"/>
        <a:ext cx="5407089" cy="19215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838AB5-AF1E-4070-977D-914263174E57}">
      <dsp:nvSpPr>
        <dsp:cNvPr id="0" name=""/>
        <dsp:cNvSpPr/>
      </dsp:nvSpPr>
      <dsp:spPr>
        <a:xfrm>
          <a:off x="0" y="691"/>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63D6F3-AAA1-4383-9E4A-FFB4DB480248}">
      <dsp:nvSpPr>
        <dsp:cNvPr id="0" name=""/>
        <dsp:cNvSpPr/>
      </dsp:nvSpPr>
      <dsp:spPr>
        <a:xfrm>
          <a:off x="0" y="691"/>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latin typeface="Arial"/>
              <a:cs typeface="Arial"/>
            </a:rPr>
            <a:t>Bazile, C, et.al (2019) Effects of Domestic violence on children. Available at: </a:t>
          </a:r>
          <a:r>
            <a:rPr lang="en-GB" sz="2000" kern="1200">
              <a:latin typeface="Arial"/>
              <a:cs typeface="Arial"/>
              <a:hlinkClick xmlns:r="http://schemas.openxmlformats.org/officeDocument/2006/relationships" r:id="rId1"/>
            </a:rPr>
            <a:t>Effects of domestic violence on children | Office on Women's Health (womenshealth.gov) </a:t>
          </a:r>
          <a:r>
            <a:rPr lang="en-GB" sz="2000" kern="1200">
              <a:latin typeface="Arial"/>
              <a:cs typeface="Arial"/>
            </a:rPr>
            <a:t>Accessed on 16th October 2021.</a:t>
          </a:r>
          <a:endParaRPr lang="en-US" sz="2000" kern="1200">
            <a:latin typeface="Arial"/>
            <a:cs typeface="Arial"/>
          </a:endParaRPr>
        </a:p>
      </dsp:txBody>
      <dsp:txXfrm>
        <a:off x="0" y="691"/>
        <a:ext cx="11115257" cy="1133062"/>
      </dsp:txXfrm>
    </dsp:sp>
    <dsp:sp modelId="{71E34E92-83F0-4D7A-88C5-DF8BCCF78056}">
      <dsp:nvSpPr>
        <dsp:cNvPr id="0" name=""/>
        <dsp:cNvSpPr/>
      </dsp:nvSpPr>
      <dsp:spPr>
        <a:xfrm>
          <a:off x="0" y="1133754"/>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3DCF77-7DA8-4329-8F3F-D398D448653E}">
      <dsp:nvSpPr>
        <dsp:cNvPr id="0" name=""/>
        <dsp:cNvSpPr/>
      </dsp:nvSpPr>
      <dsp:spPr>
        <a:xfrm>
          <a:off x="0" y="1133754"/>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Arial"/>
              <a:cs typeface="Arial"/>
            </a:rPr>
            <a:t>Birmingham City Council (2021). Children, young people and families. Available at: </a:t>
          </a:r>
          <a:r>
            <a:rPr lang="en-GB" sz="2000" kern="1200">
              <a:latin typeface="Arial"/>
              <a:cs typeface="Arial"/>
              <a:hlinkClick xmlns:r="http://schemas.openxmlformats.org/officeDocument/2006/relationships" r:id="rId2"/>
            </a:rPr>
            <a:t>https://www.birmingham.gov.uk/info/20019/children_young_people_and_families</a:t>
          </a:r>
          <a:r>
            <a:rPr lang="en-GB" sz="2000" kern="1200">
              <a:latin typeface="Arial"/>
              <a:cs typeface="Arial"/>
            </a:rPr>
            <a:t> (Accessed: 23 October 2021). </a:t>
          </a:r>
        </a:p>
      </dsp:txBody>
      <dsp:txXfrm>
        <a:off x="0" y="1133754"/>
        <a:ext cx="11115257" cy="1133062"/>
      </dsp:txXfrm>
    </dsp:sp>
    <dsp:sp modelId="{978ED697-19E0-4D7A-A5C9-5086F2B29B97}">
      <dsp:nvSpPr>
        <dsp:cNvPr id="0" name=""/>
        <dsp:cNvSpPr/>
      </dsp:nvSpPr>
      <dsp:spPr>
        <a:xfrm>
          <a:off x="0" y="2266817"/>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60238DC-40A2-4356-A3CD-7D7F51D38DB0}">
      <dsp:nvSpPr>
        <dsp:cNvPr id="0" name=""/>
        <dsp:cNvSpPr/>
      </dsp:nvSpPr>
      <dsp:spPr>
        <a:xfrm>
          <a:off x="0" y="2266817"/>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Arial"/>
              <a:cs typeface="Arial"/>
            </a:rPr>
            <a:t>Dreamstime.com (No date). Images </a:t>
          </a:r>
        </a:p>
      </dsp:txBody>
      <dsp:txXfrm>
        <a:off x="0" y="2266817"/>
        <a:ext cx="11115257" cy="1133062"/>
      </dsp:txXfrm>
    </dsp:sp>
    <dsp:sp modelId="{D93990C6-59D0-4D58-94A4-BC7AB91FFA2B}">
      <dsp:nvSpPr>
        <dsp:cNvPr id="0" name=""/>
        <dsp:cNvSpPr/>
      </dsp:nvSpPr>
      <dsp:spPr>
        <a:xfrm>
          <a:off x="0" y="3399879"/>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2E80D0-73CA-41F7-AE17-673B677EBE01}">
      <dsp:nvSpPr>
        <dsp:cNvPr id="0" name=""/>
        <dsp:cNvSpPr/>
      </dsp:nvSpPr>
      <dsp:spPr>
        <a:xfrm>
          <a:off x="0" y="3399879"/>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latin typeface="Arial"/>
              <a:cs typeface="Arial"/>
            </a:rPr>
            <a:t>Education and schools (2020) Children missing education. Available at: </a:t>
          </a:r>
          <a:r>
            <a:rPr lang="en-GB" sz="2000" kern="1200">
              <a:latin typeface="Arial"/>
              <a:cs typeface="Arial"/>
              <a:hlinkClick xmlns:r="http://schemas.openxmlformats.org/officeDocument/2006/relationships" r:id="rId3"/>
            </a:rPr>
            <a:t>Children missing education | Local Government Association </a:t>
          </a:r>
          <a:r>
            <a:rPr lang="en-GB" sz="2000" kern="1200">
              <a:latin typeface="Arial"/>
              <a:cs typeface="Arial"/>
            </a:rPr>
            <a:t>Accessed 16th October 2021.</a:t>
          </a:r>
          <a:endParaRPr lang="en-US" sz="2000" kern="1200">
            <a:latin typeface="Arial"/>
            <a:cs typeface="Arial"/>
          </a:endParaRPr>
        </a:p>
      </dsp:txBody>
      <dsp:txXfrm>
        <a:off x="0" y="3399879"/>
        <a:ext cx="11115257" cy="1133062"/>
      </dsp:txXfrm>
    </dsp:sp>
    <dsp:sp modelId="{F7534EA6-431A-4289-9BBA-7CE17AD7E726}">
      <dsp:nvSpPr>
        <dsp:cNvPr id="0" name=""/>
        <dsp:cNvSpPr/>
      </dsp:nvSpPr>
      <dsp:spPr>
        <a:xfrm>
          <a:off x="0" y="4532942"/>
          <a:ext cx="11115257" cy="0"/>
        </a:xfrm>
        <a:prstGeom prst="lin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2EE07A-5B7E-49DF-B68C-63817FE76747}">
      <dsp:nvSpPr>
        <dsp:cNvPr id="0" name=""/>
        <dsp:cNvSpPr/>
      </dsp:nvSpPr>
      <dsp:spPr>
        <a:xfrm>
          <a:off x="0" y="4532942"/>
          <a:ext cx="11115257" cy="1133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rtl="0">
            <a:lnSpc>
              <a:spcPct val="90000"/>
            </a:lnSpc>
            <a:spcBef>
              <a:spcPct val="0"/>
            </a:spcBef>
            <a:spcAft>
              <a:spcPct val="35000"/>
            </a:spcAft>
            <a:buNone/>
          </a:pPr>
          <a:r>
            <a:rPr lang="en-GB" sz="2000" kern="1200">
              <a:latin typeface="Arial"/>
              <a:cs typeface="Arial"/>
            </a:rPr>
            <a:t>Gaik, L.P., Abdullah, M.C., Elias, H. and Uli, J., (2010. ) Development of antisocial behaviour. </a:t>
          </a:r>
          <a:r>
            <a:rPr lang="en-GB" sz="2000" i="1" kern="1200">
              <a:latin typeface="Arial"/>
              <a:cs typeface="Arial"/>
            </a:rPr>
            <a:t>Procedia-social and behavioural sciences</a:t>
          </a:r>
          <a:r>
            <a:rPr lang="en-GB" sz="2000" kern="1200">
              <a:latin typeface="Arial"/>
              <a:cs typeface="Arial"/>
            </a:rPr>
            <a:t>, </a:t>
          </a:r>
          <a:r>
            <a:rPr lang="en-GB" sz="2000" i="1" kern="1200">
              <a:latin typeface="Arial"/>
              <a:cs typeface="Arial"/>
            </a:rPr>
            <a:t>7</a:t>
          </a:r>
          <a:r>
            <a:rPr lang="en-GB" sz="2000" kern="1200">
              <a:latin typeface="Arial"/>
              <a:cs typeface="Arial"/>
            </a:rPr>
            <a:t>, pp.383-388.</a:t>
          </a:r>
        </a:p>
      </dsp:txBody>
      <dsp:txXfrm>
        <a:off x="0" y="4532942"/>
        <a:ext cx="11115257" cy="113306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C01527-6660-471C-A47A-DBD2408BBB6A}" type="datetimeFigureOut">
              <a:rPr lang="en-US"/>
              <a:t>11/5/2021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3F6212-8919-4077-8FD7-3E79D2FFCFC4}" type="slidenum">
              <a:rPr lang="en-US"/>
              <a:t>‹#›</a:t>
            </a:fld>
            <a:endParaRPr lang="en-US"/>
          </a:p>
        </p:txBody>
      </p:sp>
    </p:spTree>
    <p:extLst>
      <p:ext uri="{BB962C8B-B14F-4D97-AF65-F5344CB8AC3E}">
        <p14:creationId xmlns:p14="http://schemas.microsoft.com/office/powerpoint/2010/main" val="27646082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Polices are a structure, which different departments in the health social care departments follow. Addition also allows limits on what can be done to support a person or a child or family.  </a:t>
            </a: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173F6212-8919-4077-8FD7-3E79D2FFCFC4}" type="slidenum">
              <a:rPr lang="en-US"/>
              <a:t>13</a:t>
            </a:fld>
            <a:endParaRPr lang="en-US"/>
          </a:p>
        </p:txBody>
      </p:sp>
    </p:spTree>
    <p:extLst>
      <p:ext uri="{BB962C8B-B14F-4D97-AF65-F5344CB8AC3E}">
        <p14:creationId xmlns:p14="http://schemas.microsoft.com/office/powerpoint/2010/main" val="1381522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a:p>
            <a:r>
              <a:rPr lang="en-US">
                <a:cs typeface="Calibri"/>
              </a:rPr>
              <a:t>This section is about reactive and response on how policies can be handled for current case study's or for future case study's.  </a:t>
            </a: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173F6212-8919-4077-8FD7-3E79D2FFCFC4}" type="slidenum">
              <a:rPr lang="en-US"/>
              <a:t>15</a:t>
            </a:fld>
            <a:endParaRPr lang="en-US"/>
          </a:p>
        </p:txBody>
      </p:sp>
    </p:spTree>
    <p:extLst>
      <p:ext uri="{BB962C8B-B14F-4D97-AF65-F5344CB8AC3E}">
        <p14:creationId xmlns:p14="http://schemas.microsoft.com/office/powerpoint/2010/main" val="2360828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73F6212-8919-4077-8FD7-3E79D2FFCFC4}" type="slidenum">
              <a:rPr lang="en-US" smtClean="0"/>
              <a:t>23</a:t>
            </a:fld>
            <a:endParaRPr lang="en-US"/>
          </a:p>
        </p:txBody>
      </p:sp>
    </p:spTree>
    <p:extLst>
      <p:ext uri="{BB962C8B-B14F-4D97-AF65-F5344CB8AC3E}">
        <p14:creationId xmlns:p14="http://schemas.microsoft.com/office/powerpoint/2010/main" val="38750128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39535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26344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82763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863639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512003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373433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296711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678289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169828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118036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6316686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4167219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35204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11/5/2021</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0212740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11/5/2021</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251602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517546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8224794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11/5/2021</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3273402181"/>
      </p:ext>
    </p:extLst>
  </p:cSld>
  <p:clrMap bg1="dk1" tx1="lt1" bg2="dk2"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implyclarke.com/2018/01/winter-family-pictures/"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achurchforstarvingartists.wordpress.com/2012/09/12/whats-normal-for-families-especially-in-church-world/" TargetMode="External"/><Relationship Id="rId2" Type="http://schemas.openxmlformats.org/officeDocument/2006/relationships/image" Target="../media/image8.jpeg"/><Relationship Id="rId1" Type="http://schemas.openxmlformats.org/officeDocument/2006/relationships/slideLayout" Target="../slideLayouts/slideLayout1.xml"/><Relationship Id="rId6" Type="http://schemas.openxmlformats.org/officeDocument/2006/relationships/hyperlink" Target="https://creativecommons.org/licenses/by-nc-sa/3.0/" TargetMode="External"/><Relationship Id="rId5" Type="http://schemas.openxmlformats.org/officeDocument/2006/relationships/hyperlink" Target="https://iastate.pressbooks.pub/parentingfamilydiversity/chapter/familial-influences-on-parenting/" TargetMode="Externa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hyperlink" Target="http://ashbyfamilyblog.blogspot.com/2013_10_01_archive.html" TargetMode="External"/><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ithkashmir.org/2017/03/23/notes-on-child-sexual-abuse/"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heart-resources.org/doc_lib/syria-crisis-education-fact-sheet-middle-east-north-africa-school-children-initiative/"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15.jpeg"/><Relationship Id="rId7" Type="http://schemas.openxmlformats.org/officeDocument/2006/relationships/diagramData" Target="../diagrams/data2.xml"/><Relationship Id="rId2" Type="http://schemas.openxmlformats.org/officeDocument/2006/relationships/image" Target="../media/image14.jpeg"/><Relationship Id="rId1" Type="http://schemas.openxmlformats.org/officeDocument/2006/relationships/slideLayout" Target="../slideLayouts/slideLayout2.xml"/><Relationship Id="rId6" Type="http://schemas.openxmlformats.org/officeDocument/2006/relationships/hyperlink" Target="http://nobaproject.com/modules/adolescent-development" TargetMode="External"/><Relationship Id="rId11" Type="http://schemas.microsoft.com/office/2007/relationships/diagramDrawing" Target="../diagrams/drawing2.xml"/><Relationship Id="rId5" Type="http://schemas.openxmlformats.org/officeDocument/2006/relationships/image" Target="../media/image16.jpeg"/><Relationship Id="rId10" Type="http://schemas.openxmlformats.org/officeDocument/2006/relationships/diagramColors" Target="../diagrams/colors2.xml"/><Relationship Id="rId4" Type="http://schemas.openxmlformats.org/officeDocument/2006/relationships/hyperlink" Target="http://www.alexsarchives.org/2013/03/constitutional-vandalism-workfare-and-an-opposition-gone-awol/" TargetMode="External"/><Relationship Id="rId9"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hyperlink" Target="https://withkashmir.org/2017/03/23/notes-on-child-sexual-abuse/" TargetMode="External"/><Relationship Id="rId7" Type="http://schemas.openxmlformats.org/officeDocument/2006/relationships/image" Target="../media/image19.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hyperlink" Target="https://creativecommons.org/licenses/by-nc-nd/3.0/" TargetMode="Externa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2.png"/><Relationship Id="rId7"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3" Type="http://schemas.openxmlformats.org/officeDocument/2006/relationships/hyperlink" Target="https://www.gov.uk/government/publications/2010-to-2015-government-policy-violence-against-women-and-girls/2010-to-2015-government-policy-violence-against-women-and-girls%E2%80%8B" TargetMode="External"/><Relationship Id="rId7" Type="http://schemas.openxmlformats.org/officeDocument/2006/relationships/hyperlink" Target="https://doi.org/10.14361/9783839449424" TargetMode="External"/><Relationship Id="rId2" Type="http://schemas.openxmlformats.org/officeDocument/2006/relationships/hyperlink" Target="https://www.healthline.com/health/parenting/antisocial-behavior-in-children" TargetMode="External"/><Relationship Id="rId1" Type="http://schemas.openxmlformats.org/officeDocument/2006/relationships/slideLayout" Target="../slideLayouts/slideLayout2.xml"/><Relationship Id="rId6" Type="http://schemas.openxmlformats.org/officeDocument/2006/relationships/hyperlink" Target="https://www.verywellmind.com/the-effects-of-parental-alcoholism-on-children-67233" TargetMode="External"/><Relationship Id="rId5" Type="http://schemas.openxmlformats.org/officeDocument/2006/relationships/hyperlink" Target="https://www.gov.uk/government/publications/youth-inclusion-and-support-panels-preventing-crime-and-anti-social-behaviour-executive-summary" TargetMode="External"/><Relationship Id="rId4" Type="http://schemas.openxmlformats.org/officeDocument/2006/relationships/hyperlink" Target="https://www.gov.uk/youth-offending-team"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gov.uk/government/publications/youth-inclusion-and-support-panels-preventing-crime-and-anti-social-behaviour-executive-summary" TargetMode="External"/><Relationship Id="rId7" Type="http://schemas.openxmlformats.org/officeDocument/2006/relationships/hyperlink" Target="https://www.who.int/teams/integrated-health-services"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legalmatch.com/law-library/article/emotional-abuse-laws.html" TargetMode="External"/><Relationship Id="rId5" Type="http://schemas.openxmlformats.org/officeDocument/2006/relationships/hyperlink" Target="https://revisesociology.com/2017/01/09/the-troubled-families-programme/" TargetMode="External"/><Relationship Id="rId4" Type="http://schemas.openxmlformats.org/officeDocument/2006/relationships/hyperlink" Target="https://health.uconn.edu/occupational-environmental/wp-content/uploads/sites/25/2015/12/financial_instability_kids.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4D7F6-6908-420E-80E9-79E67BD7792C}"/>
              </a:ext>
            </a:extLst>
          </p:cNvPr>
          <p:cNvSpPr>
            <a:spLocks noGrp="1"/>
          </p:cNvSpPr>
          <p:nvPr>
            <p:ph type="title"/>
          </p:nvPr>
        </p:nvSpPr>
        <p:spPr>
          <a:xfrm>
            <a:off x="888630" y="4563895"/>
            <a:ext cx="5109005" cy="1777829"/>
          </a:xfrm>
        </p:spPr>
        <p:txBody>
          <a:bodyPr>
            <a:normAutofit fontScale="90000"/>
          </a:bodyPr>
          <a:lstStyle/>
          <a:p>
            <a:pPr algn="r"/>
            <a:r>
              <a:rPr lang="en-GB" sz="4000" b="1">
                <a:cs typeface="Calibri Light"/>
              </a:rPr>
              <a:t>Health and social Care</a:t>
            </a:r>
            <a:br>
              <a:rPr lang="en-GB" sz="4000" b="1">
                <a:cs typeface="Calibri Light"/>
              </a:rPr>
            </a:br>
            <a:r>
              <a:rPr lang="en-GB" sz="4000" b="1">
                <a:cs typeface="Calibri Light"/>
              </a:rPr>
              <a:t>             Level 5</a:t>
            </a:r>
          </a:p>
        </p:txBody>
      </p:sp>
      <p:pic>
        <p:nvPicPr>
          <p:cNvPr id="7" name="Picture 7" descr="Free picture: house, home, architecture, urban, roof ...">
            <a:extLst>
              <a:ext uri="{FF2B5EF4-FFF2-40B4-BE49-F238E27FC236}">
                <a16:creationId xmlns:a16="http://schemas.microsoft.com/office/drawing/2014/main" id="{DD10075D-708A-42A4-B168-1CF137F204D1}"/>
              </a:ext>
            </a:extLst>
          </p:cNvPr>
          <p:cNvPicPr>
            <a:picLocks noChangeAspect="1"/>
          </p:cNvPicPr>
          <p:nvPr/>
        </p:nvPicPr>
        <p:blipFill rotWithShape="1">
          <a:blip r:embed="rId2"/>
          <a:srcRect r="7393"/>
          <a:stretch/>
        </p:blipFill>
        <p:spPr>
          <a:xfrm>
            <a:off x="11566" y="57518"/>
            <a:ext cx="6240070" cy="4156733"/>
          </a:xfrm>
          <a:custGeom>
            <a:avLst/>
            <a:gdLst/>
            <a:ahLst/>
            <a:cxnLst/>
            <a:rect l="l" t="t" r="r" b="b"/>
            <a:pathLst>
              <a:path w="5997636" h="4306833">
                <a:moveTo>
                  <a:pt x="0" y="0"/>
                </a:moveTo>
                <a:lnTo>
                  <a:pt x="5997636" y="0"/>
                </a:lnTo>
                <a:lnTo>
                  <a:pt x="5997636" y="4302053"/>
                </a:lnTo>
                <a:lnTo>
                  <a:pt x="5313331" y="4306748"/>
                </a:lnTo>
                <a:cubicBezTo>
                  <a:pt x="3800480" y="4309129"/>
                  <a:pt x="2093145" y="4262282"/>
                  <a:pt x="400746" y="4118385"/>
                </a:cubicBezTo>
                <a:lnTo>
                  <a:pt x="0" y="4081409"/>
                </a:lnTo>
                <a:lnTo>
                  <a:pt x="0" y="2982070"/>
                </a:lnTo>
                <a:lnTo>
                  <a:pt x="0" y="2789945"/>
                </a:lnTo>
                <a:close/>
              </a:path>
            </a:pathLst>
          </a:custGeom>
        </p:spPr>
      </p:pic>
      <p:pic>
        <p:nvPicPr>
          <p:cNvPr id="4" name="Picture 4">
            <a:extLst>
              <a:ext uri="{FF2B5EF4-FFF2-40B4-BE49-F238E27FC236}">
                <a16:creationId xmlns:a16="http://schemas.microsoft.com/office/drawing/2014/main" id="{C5F4324E-D17A-479A-B9C6-C6ECE394F94C}"/>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10773" r="-1" b="41518"/>
          <a:stretch/>
        </p:blipFill>
        <p:spPr>
          <a:xfrm>
            <a:off x="6037890" y="10"/>
            <a:ext cx="6142565" cy="4161010"/>
          </a:xfrm>
          <a:custGeom>
            <a:avLst/>
            <a:gdLst/>
            <a:ahLst/>
            <a:cxnLst/>
            <a:rect l="l" t="t" r="r" b="b"/>
            <a:pathLst>
              <a:path w="6015565" h="4299565">
                <a:moveTo>
                  <a:pt x="0" y="0"/>
                </a:moveTo>
                <a:lnTo>
                  <a:pt x="6015565" y="0"/>
                </a:lnTo>
                <a:lnTo>
                  <a:pt x="6015565" y="2789945"/>
                </a:lnTo>
                <a:lnTo>
                  <a:pt x="6015565" y="2982070"/>
                </a:lnTo>
                <a:lnTo>
                  <a:pt x="6015565" y="3957888"/>
                </a:lnTo>
                <a:lnTo>
                  <a:pt x="5937368" y="3966171"/>
                </a:lnTo>
                <a:cubicBezTo>
                  <a:pt x="3963073" y="4164120"/>
                  <a:pt x="2060717" y="4257123"/>
                  <a:pt x="577162" y="4289728"/>
                </a:cubicBezTo>
                <a:lnTo>
                  <a:pt x="0" y="4299565"/>
                </a:lnTo>
                <a:close/>
              </a:path>
            </a:pathLst>
          </a:custGeom>
        </p:spPr>
      </p:pic>
      <p:sp>
        <p:nvSpPr>
          <p:cNvPr id="3" name="Content Placeholder 2">
            <a:extLst>
              <a:ext uri="{FF2B5EF4-FFF2-40B4-BE49-F238E27FC236}">
                <a16:creationId xmlns:a16="http://schemas.microsoft.com/office/drawing/2014/main" id="{17ABAAD2-E11C-4FD1-BFF6-E46C2D3AF048}"/>
              </a:ext>
            </a:extLst>
          </p:cNvPr>
          <p:cNvSpPr>
            <a:spLocks noGrp="1"/>
          </p:cNvSpPr>
          <p:nvPr>
            <p:ph idx="1"/>
          </p:nvPr>
        </p:nvSpPr>
        <p:spPr>
          <a:xfrm>
            <a:off x="6191776" y="4744605"/>
            <a:ext cx="5208544" cy="1770300"/>
          </a:xfrm>
        </p:spPr>
        <p:txBody>
          <a:bodyPr vert="horz" lIns="91440" tIns="45720" rIns="91440" bIns="45720" rtlCol="0" anchor="ctr">
            <a:normAutofit/>
          </a:bodyPr>
          <a:lstStyle/>
          <a:p>
            <a:r>
              <a:rPr lang="en-GB" sz="1800">
                <a:cs typeface="Calibri"/>
              </a:rPr>
              <a:t>Module Title: Children, Young People and Families.</a:t>
            </a:r>
          </a:p>
          <a:p>
            <a:r>
              <a:rPr lang="en-GB" sz="1800">
                <a:cs typeface="Calibri"/>
              </a:rPr>
              <a:t>Module Code: BMHP5004</a:t>
            </a:r>
          </a:p>
          <a:p>
            <a:r>
              <a:rPr lang="en-GB" sz="1800">
                <a:cs typeface="Calibri"/>
              </a:rPr>
              <a:t>Lecturer Name: Chrisford Chogugudza</a:t>
            </a:r>
          </a:p>
        </p:txBody>
      </p:sp>
      <p:sp>
        <p:nvSpPr>
          <p:cNvPr id="5" name="TextBox 4">
            <a:extLst>
              <a:ext uri="{FF2B5EF4-FFF2-40B4-BE49-F238E27FC236}">
                <a16:creationId xmlns:a16="http://schemas.microsoft.com/office/drawing/2014/main" id="{4B95F38B-2478-4E66-8A74-624723B59AB5}"/>
              </a:ext>
            </a:extLst>
          </p:cNvPr>
          <p:cNvSpPr txBox="1"/>
          <p:nvPr/>
        </p:nvSpPr>
        <p:spPr>
          <a:xfrm>
            <a:off x="9857708" y="6657945"/>
            <a:ext cx="2334292"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BY-NC</a:t>
            </a:r>
            <a:r>
              <a:rPr lang="en-US" sz="700">
                <a:solidFill>
                  <a:srgbClr val="FFFFFF"/>
                </a:solidFill>
              </a:rPr>
              <a:t>.</a:t>
            </a:r>
          </a:p>
        </p:txBody>
      </p:sp>
      <p:sp>
        <p:nvSpPr>
          <p:cNvPr id="6" name="TextBox 5">
            <a:extLst>
              <a:ext uri="{FF2B5EF4-FFF2-40B4-BE49-F238E27FC236}">
                <a16:creationId xmlns:a16="http://schemas.microsoft.com/office/drawing/2014/main" id="{427C21CD-0999-472C-A993-9E5453CB40F4}"/>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Tree>
    <p:extLst>
      <p:ext uri="{BB962C8B-B14F-4D97-AF65-F5344CB8AC3E}">
        <p14:creationId xmlns:p14="http://schemas.microsoft.com/office/powerpoint/2010/main" val="3616539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199" y="4428000"/>
            <a:ext cx="6143626" cy="2033446"/>
          </a:xfrm>
        </p:spPr>
        <p:txBody>
          <a:bodyPr vert="horz" wrap="square" lIns="91440" tIns="45720" rIns="91440" bIns="45720" rtlCol="0" anchor="b">
            <a:normAutofit fontScale="90000"/>
          </a:bodyPr>
          <a:lstStyle/>
          <a:p>
            <a:pPr algn="l"/>
            <a:r>
              <a:rPr lang="en-GB" sz="3200">
                <a:solidFill>
                  <a:schemeClr val="bg1"/>
                </a:solidFill>
                <a:cs typeface="Calibri Light"/>
              </a:rPr>
              <a:t>Rezia Razzaque 1711140</a:t>
            </a:r>
            <a:br>
              <a:rPr lang="en-GB" sz="3200">
                <a:cs typeface="Calibri Light"/>
              </a:rPr>
            </a:br>
            <a:r>
              <a:rPr lang="en-GB" sz="3200">
                <a:solidFill>
                  <a:schemeClr val="bg1"/>
                </a:solidFill>
                <a:cs typeface="Calibri Light"/>
              </a:rPr>
              <a:t>Nazia Khan 2010554</a:t>
            </a:r>
            <a:br>
              <a:rPr lang="en-GB" sz="3200">
                <a:cs typeface="Calibri Light"/>
              </a:rPr>
            </a:br>
            <a:r>
              <a:rPr lang="en-GB" sz="3200">
                <a:solidFill>
                  <a:schemeClr val="bg1"/>
                </a:solidFill>
                <a:cs typeface="Calibri Light"/>
              </a:rPr>
              <a:t>Carmen </a:t>
            </a:r>
            <a:r>
              <a:rPr lang="en-GB" sz="3200" err="1">
                <a:solidFill>
                  <a:schemeClr val="bg1"/>
                </a:solidFill>
                <a:cs typeface="Calibri Light"/>
              </a:rPr>
              <a:t>Birlogeanu</a:t>
            </a:r>
            <a:r>
              <a:rPr lang="en-GB" sz="3200">
                <a:solidFill>
                  <a:schemeClr val="bg1"/>
                </a:solidFill>
                <a:cs typeface="Calibri Light"/>
              </a:rPr>
              <a:t> 1817357</a:t>
            </a:r>
            <a:br>
              <a:rPr lang="en-GB" sz="3200">
                <a:cs typeface="Calibri Light"/>
              </a:rPr>
            </a:br>
            <a:r>
              <a:rPr lang="en-GB" sz="3200">
                <a:solidFill>
                  <a:schemeClr val="bg1"/>
                </a:solidFill>
                <a:cs typeface="Calibri Light"/>
              </a:rPr>
              <a:t>Riee  </a:t>
            </a:r>
            <a:r>
              <a:rPr lang="en-GB" sz="3200" err="1">
                <a:solidFill>
                  <a:schemeClr val="bg1"/>
                </a:solidFill>
                <a:cs typeface="Calibri Light"/>
              </a:rPr>
              <a:t>Tushaan</a:t>
            </a:r>
            <a:r>
              <a:rPr lang="en-GB" sz="3200">
                <a:solidFill>
                  <a:schemeClr val="bg1"/>
                </a:solidFill>
                <a:cs typeface="Calibri Light"/>
              </a:rPr>
              <a:t> 19123558</a:t>
            </a:r>
            <a:br>
              <a:rPr lang="en-GB" sz="1800">
                <a:cs typeface="Calibri Light"/>
              </a:rPr>
            </a:br>
            <a:endParaRPr lang="en-GB" sz="1800">
              <a:solidFill>
                <a:schemeClr val="bg1"/>
              </a:solidFill>
              <a:cs typeface="Calibri Light"/>
            </a:endParaRPr>
          </a:p>
        </p:txBody>
      </p:sp>
      <p:sp>
        <p:nvSpPr>
          <p:cNvPr id="3" name="Subtitle 2"/>
          <p:cNvSpPr>
            <a:spLocks noGrp="1"/>
          </p:cNvSpPr>
          <p:nvPr>
            <p:ph type="subTitle" idx="1"/>
          </p:nvPr>
        </p:nvSpPr>
        <p:spPr>
          <a:xfrm>
            <a:off x="7859713" y="4716472"/>
            <a:ext cx="3494088" cy="1017896"/>
          </a:xfrm>
        </p:spPr>
        <p:txBody>
          <a:bodyPr anchor="b">
            <a:normAutofit/>
          </a:bodyPr>
          <a:lstStyle/>
          <a:p>
            <a:pPr algn="l"/>
            <a:r>
              <a:rPr lang="en-GB" sz="4000">
                <a:solidFill>
                  <a:schemeClr val="bg1"/>
                </a:solidFill>
                <a:cs typeface="Calibri"/>
              </a:rPr>
              <a:t>FAMILY E</a:t>
            </a:r>
          </a:p>
        </p:txBody>
      </p:sp>
      <p:pic>
        <p:nvPicPr>
          <p:cNvPr id="37" name="Picture 37" descr="A group of people posing for a photo&#10;&#10;Description automatically generated">
            <a:extLst>
              <a:ext uri="{FF2B5EF4-FFF2-40B4-BE49-F238E27FC236}">
                <a16:creationId xmlns:a16="http://schemas.microsoft.com/office/drawing/2014/main" id="{CDF8D725-B653-4476-89F6-ACFAC750ABE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r="1" b="18514"/>
          <a:stretch/>
        </p:blipFill>
        <p:spPr>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4" name="Picture 4" descr="A picture containing person, ground, outdoor&#10;&#10;Description automatically generated">
            <a:extLst>
              <a:ext uri="{FF2B5EF4-FFF2-40B4-BE49-F238E27FC236}">
                <a16:creationId xmlns:a16="http://schemas.microsoft.com/office/drawing/2014/main" id="{4969F6F0-CD35-4C43-B678-4BF659B8A5D1}"/>
              </a:ext>
            </a:extLst>
          </p:cNvPr>
          <p:cNvPicPr>
            <a:picLocks noChangeAspect="1"/>
          </p:cNvPicPr>
          <p:nvPr/>
        </p:nvPicPr>
        <p:blipFill rotWithShape="1">
          <a:blip r:embed="rId4">
            <a:extLst>
              <a:ext uri="{837473B0-CC2E-450A-ABE3-18F120FF3D39}">
                <a1611:picAttrSrcUrl xmlns:a1611="http://schemas.microsoft.com/office/drawing/2016/11/main" r:id="rId5"/>
              </a:ext>
            </a:extLst>
          </a:blip>
          <a:srcRect t="5397" r="1" b="1"/>
          <a:stretch/>
        </p:blipFill>
        <p:spPr>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p:spPr>
      </p:pic>
      <p:sp>
        <p:nvSpPr>
          <p:cNvPr id="5" name="TextBox 4">
            <a:extLst>
              <a:ext uri="{FF2B5EF4-FFF2-40B4-BE49-F238E27FC236}">
                <a16:creationId xmlns:a16="http://schemas.microsoft.com/office/drawing/2014/main" id="{520C7F1A-3196-492F-9C64-85746F83F25A}"/>
              </a:ext>
            </a:extLst>
          </p:cNvPr>
          <p:cNvSpPr txBox="1"/>
          <p:nvPr/>
        </p:nvSpPr>
        <p:spPr>
          <a:xfrm>
            <a:off x="9737482" y="6870700"/>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BY-SA-NC</a:t>
            </a:r>
            <a:r>
              <a:rPr lang="en-US" sz="700">
                <a:solidFill>
                  <a:srgbClr val="FFFFFF"/>
                </a:solidFill>
              </a:rPr>
              <a:t>.</a:t>
            </a:r>
          </a:p>
        </p:txBody>
      </p:sp>
      <p:sp>
        <p:nvSpPr>
          <p:cNvPr id="38" name="TextBox 37">
            <a:extLst>
              <a:ext uri="{FF2B5EF4-FFF2-40B4-BE49-F238E27FC236}">
                <a16:creationId xmlns:a16="http://schemas.microsoft.com/office/drawing/2014/main" id="{3B1200A0-68C5-48DF-9D99-5B0F6AAADC5B}"/>
              </a:ext>
            </a:extLst>
          </p:cNvPr>
          <p:cNvSpPr txBox="1"/>
          <p:nvPr/>
        </p:nvSpPr>
        <p:spPr>
          <a:xfrm>
            <a:off x="7270264" y="6870700"/>
            <a:ext cx="2454518"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6">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027328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B536E-E300-4E75-9AA0-56AEE48A46A6}"/>
              </a:ext>
            </a:extLst>
          </p:cNvPr>
          <p:cNvSpPr>
            <a:spLocks noGrp="1"/>
          </p:cNvSpPr>
          <p:nvPr>
            <p:ph type="title"/>
          </p:nvPr>
        </p:nvSpPr>
        <p:spPr>
          <a:xfrm>
            <a:off x="640080" y="325369"/>
            <a:ext cx="4368602" cy="1956841"/>
          </a:xfrm>
        </p:spPr>
        <p:txBody>
          <a:bodyPr anchor="b">
            <a:normAutofit fontScale="90000"/>
          </a:bodyPr>
          <a:lstStyle/>
          <a:p>
            <a:r>
              <a:rPr lang="en-GB" sz="4200">
                <a:cs typeface="Calibri Light"/>
              </a:rPr>
              <a:t>INTRODUCTION </a:t>
            </a:r>
            <a:br>
              <a:rPr lang="en-GB" sz="4200">
                <a:cs typeface="Calibri Light"/>
              </a:rPr>
            </a:br>
            <a:r>
              <a:rPr lang="en-GB" sz="4200">
                <a:cs typeface="Calibri Light"/>
              </a:rPr>
              <a:t>Case Study</a:t>
            </a:r>
            <a:br>
              <a:rPr lang="en-GB" sz="4200">
                <a:cs typeface="Calibri Light"/>
              </a:rPr>
            </a:br>
            <a:r>
              <a:rPr lang="en-GB" sz="4200">
                <a:cs typeface="Calibri Light"/>
              </a:rPr>
              <a:t>Family E</a:t>
            </a:r>
            <a:endParaRPr lang="en-GB" sz="4200"/>
          </a:p>
        </p:txBody>
      </p:sp>
      <p:sp>
        <p:nvSpPr>
          <p:cNvPr id="3" name="Content Placeholder 2">
            <a:extLst>
              <a:ext uri="{FF2B5EF4-FFF2-40B4-BE49-F238E27FC236}">
                <a16:creationId xmlns:a16="http://schemas.microsoft.com/office/drawing/2014/main" id="{C24E7A55-7B10-415B-AAA2-AE2979DB9BD1}"/>
              </a:ext>
            </a:extLst>
          </p:cNvPr>
          <p:cNvSpPr>
            <a:spLocks noGrp="1"/>
          </p:cNvSpPr>
          <p:nvPr>
            <p:ph idx="1"/>
          </p:nvPr>
        </p:nvSpPr>
        <p:spPr>
          <a:xfrm>
            <a:off x="640080" y="2872899"/>
            <a:ext cx="4243589" cy="3651347"/>
          </a:xfrm>
        </p:spPr>
        <p:txBody>
          <a:bodyPr vert="horz" lIns="91440" tIns="45720" rIns="91440" bIns="45720" rtlCol="0" anchor="t">
            <a:normAutofit/>
          </a:bodyPr>
          <a:lstStyle/>
          <a:p>
            <a:r>
              <a:rPr lang="en-GB" sz="1600">
                <a:latin typeface="Arial"/>
                <a:cs typeface="Calibri"/>
              </a:rPr>
              <a:t>Family have two boys, one in primary school and one in secondary school.</a:t>
            </a:r>
          </a:p>
          <a:p>
            <a:r>
              <a:rPr lang="en-GB" sz="1600">
                <a:latin typeface="Arial"/>
                <a:cs typeface="Calibri"/>
              </a:rPr>
              <a:t>Mother are father are separated </a:t>
            </a:r>
          </a:p>
          <a:p>
            <a:r>
              <a:rPr lang="en-GB" sz="1600">
                <a:latin typeface="Arial"/>
                <a:cs typeface="Calibri"/>
              </a:rPr>
              <a:t>Mother lives with a new partner</a:t>
            </a:r>
          </a:p>
          <a:p>
            <a:r>
              <a:rPr lang="en-GB" sz="1600">
                <a:latin typeface="Arial"/>
                <a:cs typeface="Calibri"/>
              </a:rPr>
              <a:t>Children live with father</a:t>
            </a:r>
          </a:p>
          <a:p>
            <a:r>
              <a:rPr lang="en-GB" sz="1600">
                <a:latin typeface="Arial"/>
                <a:cs typeface="Calibri"/>
              </a:rPr>
              <a:t>There is verbal and emotional abuse towards the children by the father, antisocial behaviour by the two boys, nonattendance in school, the mother may have alcohol problems and she is grieving. Mother is in rent arrears. </a:t>
            </a:r>
          </a:p>
        </p:txBody>
      </p:sp>
      <p:pic>
        <p:nvPicPr>
          <p:cNvPr id="23" name="Picture 23" descr="A picture containing person, outdoor, grass, child&#10;&#10;Description automatically generated">
            <a:extLst>
              <a:ext uri="{FF2B5EF4-FFF2-40B4-BE49-F238E27FC236}">
                <a16:creationId xmlns:a16="http://schemas.microsoft.com/office/drawing/2014/main" id="{40F87720-723C-4B35-9DF5-F2217C22F8C3}"/>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703"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24" name="TextBox 23">
            <a:extLst>
              <a:ext uri="{FF2B5EF4-FFF2-40B4-BE49-F238E27FC236}">
                <a16:creationId xmlns:a16="http://schemas.microsoft.com/office/drawing/2014/main" id="{E966FD14-629C-45F5-826C-4A4975528FD9}"/>
              </a:ext>
            </a:extLst>
          </p:cNvPr>
          <p:cNvSpPr txBox="1"/>
          <p:nvPr/>
        </p:nvSpPr>
        <p:spPr>
          <a:xfrm>
            <a:off x="10118175" y="6265400"/>
            <a:ext cx="2073825" cy="523220"/>
          </a:xfrm>
          <a:prstGeom prst="rect">
            <a:avLst/>
          </a:prstGeom>
          <a:solidFill>
            <a:srgbClr val="000000"/>
          </a:solidFill>
        </p:spPr>
        <p:txBody>
          <a:bodyPr wrap="square" lIns="91440" tIns="45720" rIns="91440" bIns="45720" anchor="t">
            <a:spAutoFit/>
          </a:bodyPr>
          <a:lstStyle/>
          <a:p>
            <a:pPr algn="r">
              <a:spcAft>
                <a:spcPts val="600"/>
              </a:spcAft>
            </a:pPr>
            <a:r>
              <a:rPr lang="en-US" sz="1400">
                <a:solidFill>
                  <a:srgbClr val="FFFFFF"/>
                </a:solidFill>
              </a:rPr>
              <a:t> </a:t>
            </a:r>
            <a:r>
              <a:rPr lang="en-US" sz="1400">
                <a:solidFill>
                  <a:srgbClr val="FFFFFF"/>
                </a:solidFill>
                <a:latin typeface="Arial"/>
                <a:cs typeface="Arial"/>
              </a:rPr>
              <a:t>dreamtime.com (No date)</a:t>
            </a:r>
            <a:r>
              <a:rPr lang="en-US" sz="700">
                <a:solidFill>
                  <a:srgbClr val="FFFFFF"/>
                </a:solidFill>
              </a:rPr>
              <a:t>.</a:t>
            </a:r>
          </a:p>
        </p:txBody>
      </p:sp>
    </p:spTree>
    <p:extLst>
      <p:ext uri="{BB962C8B-B14F-4D97-AF65-F5344CB8AC3E}">
        <p14:creationId xmlns:p14="http://schemas.microsoft.com/office/powerpoint/2010/main" val="469847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2C57E-3183-45EF-93CF-CE4C2A66A693}"/>
              </a:ext>
            </a:extLst>
          </p:cNvPr>
          <p:cNvSpPr>
            <a:spLocks noGrp="1"/>
          </p:cNvSpPr>
          <p:nvPr>
            <p:ph type="title"/>
          </p:nvPr>
        </p:nvSpPr>
        <p:spPr>
          <a:xfrm>
            <a:off x="630936" y="640080"/>
            <a:ext cx="4818888" cy="1481328"/>
          </a:xfrm>
        </p:spPr>
        <p:txBody>
          <a:bodyPr anchor="b">
            <a:normAutofit fontScale="90000"/>
          </a:bodyPr>
          <a:lstStyle/>
          <a:p>
            <a:r>
              <a:rPr lang="en-US" sz="2200" b="1">
                <a:ea typeface="+mj-lt"/>
                <a:cs typeface="+mj-lt"/>
              </a:rPr>
              <a:t>Identify risk factors contributing to the vulnerability of the child/young person, family and their impact.</a:t>
            </a:r>
            <a:br>
              <a:rPr lang="en-US" sz="2200" b="1">
                <a:ea typeface="+mj-lt"/>
                <a:cs typeface="+mj-lt"/>
              </a:rPr>
            </a:br>
            <a:r>
              <a:rPr lang="en-US" sz="2200" b="1">
                <a:ea typeface="+mj-lt"/>
                <a:cs typeface="+mj-lt"/>
              </a:rPr>
              <a:t>By Rezia Razzaque.</a:t>
            </a:r>
            <a:endParaRPr lang="en-GB" sz="2200" b="1">
              <a:ea typeface="+mj-lt"/>
              <a:cs typeface="+mj-lt"/>
            </a:endParaRPr>
          </a:p>
          <a:p>
            <a:endParaRPr lang="en-GB" sz="2200">
              <a:cs typeface="Calibri Light"/>
            </a:endParaRPr>
          </a:p>
        </p:txBody>
      </p:sp>
      <p:sp>
        <p:nvSpPr>
          <p:cNvPr id="3" name="Content Placeholder 2">
            <a:extLst>
              <a:ext uri="{FF2B5EF4-FFF2-40B4-BE49-F238E27FC236}">
                <a16:creationId xmlns:a16="http://schemas.microsoft.com/office/drawing/2014/main" id="{6BA5EC71-F2BE-42C9-A0E0-47D69A9AC544}"/>
              </a:ext>
            </a:extLst>
          </p:cNvPr>
          <p:cNvSpPr>
            <a:spLocks noGrp="1"/>
          </p:cNvSpPr>
          <p:nvPr>
            <p:ph idx="1"/>
          </p:nvPr>
        </p:nvSpPr>
        <p:spPr>
          <a:xfrm>
            <a:off x="642659" y="2121408"/>
            <a:ext cx="4889226" cy="4732137"/>
          </a:xfrm>
        </p:spPr>
        <p:txBody>
          <a:bodyPr vert="horz" lIns="91440" tIns="45720" rIns="91440" bIns="45720" rtlCol="0" anchor="t">
            <a:noAutofit/>
          </a:bodyPr>
          <a:lstStyle/>
          <a:p>
            <a:pPr marL="0" indent="0">
              <a:buNone/>
            </a:pPr>
            <a:r>
              <a:rPr lang="en-GB" sz="1600" b="1">
                <a:latin typeface="Arial"/>
                <a:ea typeface="+mn-lt"/>
                <a:cs typeface="+mn-lt"/>
              </a:rPr>
              <a:t>Domestic abuse, verbal and emotional by their father.</a:t>
            </a:r>
          </a:p>
          <a:p>
            <a:pPr marL="0" indent="0">
              <a:buNone/>
            </a:pPr>
            <a:r>
              <a:rPr lang="en-GB" sz="1600">
                <a:latin typeface="Arial"/>
                <a:ea typeface="+mn-lt"/>
                <a:cs typeface="+mn-lt"/>
              </a:rPr>
              <a:t>They will always be on guard wondering when the next time they will be abused.</a:t>
            </a:r>
            <a:endParaRPr lang="en-GB" sz="1600" b="1">
              <a:latin typeface="Arial"/>
              <a:ea typeface="+mn-lt"/>
              <a:cs typeface="+mn-lt"/>
            </a:endParaRPr>
          </a:p>
          <a:p>
            <a:pPr marL="0" indent="0">
              <a:buNone/>
            </a:pPr>
            <a:r>
              <a:rPr lang="en-GB" sz="1600">
                <a:latin typeface="Arial"/>
                <a:ea typeface="+mn-lt"/>
                <a:cs typeface="+mn-lt"/>
              </a:rPr>
              <a:t>Fearful</a:t>
            </a:r>
          </a:p>
          <a:p>
            <a:pPr marL="0" indent="0">
              <a:buNone/>
            </a:pPr>
            <a:r>
              <a:rPr lang="en-GB" sz="1600">
                <a:latin typeface="Arial"/>
                <a:ea typeface="+mn-lt"/>
                <a:cs typeface="+mn-lt"/>
              </a:rPr>
              <a:t>Whining</a:t>
            </a:r>
          </a:p>
          <a:p>
            <a:pPr marL="0" indent="0">
              <a:buNone/>
            </a:pPr>
            <a:r>
              <a:rPr lang="en-GB" sz="1600">
                <a:latin typeface="Arial"/>
                <a:ea typeface="+mn-lt"/>
                <a:cs typeface="+mn-lt"/>
              </a:rPr>
              <a:t>Increased Crying</a:t>
            </a:r>
          </a:p>
          <a:p>
            <a:pPr marL="0" indent="0">
              <a:buNone/>
            </a:pPr>
            <a:r>
              <a:rPr lang="en-GB" sz="1600">
                <a:latin typeface="Arial"/>
                <a:ea typeface="+mn-lt"/>
                <a:cs typeface="+mn-lt"/>
              </a:rPr>
              <a:t>Signs of terror</a:t>
            </a:r>
          </a:p>
          <a:p>
            <a:pPr marL="0" indent="0">
              <a:buNone/>
            </a:pPr>
            <a:r>
              <a:rPr lang="en-GB" sz="1600">
                <a:latin typeface="Arial"/>
                <a:ea typeface="+mn-lt"/>
                <a:cs typeface="+mn-lt"/>
              </a:rPr>
              <a:t>Difficulty falling asleep</a:t>
            </a:r>
          </a:p>
          <a:p>
            <a:pPr marL="0" indent="0">
              <a:buNone/>
            </a:pPr>
            <a:r>
              <a:rPr lang="en-GB" sz="1600">
                <a:latin typeface="Arial"/>
                <a:ea typeface="+mn-lt"/>
                <a:cs typeface="+mn-lt"/>
              </a:rPr>
              <a:t>Bed Wetting</a:t>
            </a:r>
          </a:p>
          <a:p>
            <a:pPr marL="0" indent="0">
              <a:buNone/>
            </a:pPr>
            <a:r>
              <a:rPr lang="en-GB" sz="1600">
                <a:latin typeface="Arial"/>
                <a:ea typeface="+mn-lt"/>
                <a:cs typeface="+mn-lt"/>
              </a:rPr>
              <a:t>Stuttering</a:t>
            </a:r>
          </a:p>
          <a:p>
            <a:pPr marL="0" indent="0">
              <a:buNone/>
            </a:pPr>
            <a:r>
              <a:rPr lang="en-GB" sz="1600">
                <a:latin typeface="Arial"/>
                <a:ea typeface="+mn-lt"/>
                <a:cs typeface="+mn-lt"/>
              </a:rPr>
              <a:t>Learnt behaviour, </a:t>
            </a:r>
            <a:r>
              <a:rPr lang="en-GB" sz="1600" err="1">
                <a:latin typeface="Arial"/>
                <a:ea typeface="+mn-lt"/>
                <a:cs typeface="+mn-lt"/>
              </a:rPr>
              <a:t>inpact</a:t>
            </a:r>
            <a:r>
              <a:rPr lang="en-GB" sz="1600">
                <a:latin typeface="Arial"/>
                <a:ea typeface="+mn-lt"/>
                <a:cs typeface="+mn-lt"/>
              </a:rPr>
              <a:t> what they do with other people, when older will do the same to loved ones or other people  (</a:t>
            </a:r>
            <a:r>
              <a:rPr lang="en-GB" sz="1600" err="1">
                <a:latin typeface="Arial"/>
                <a:ea typeface="+mn-lt"/>
                <a:cs typeface="+mn-lt"/>
              </a:rPr>
              <a:t>basile</a:t>
            </a:r>
            <a:r>
              <a:rPr lang="en-GB" sz="1600">
                <a:latin typeface="Arial"/>
                <a:ea typeface="+mn-lt"/>
                <a:cs typeface="+mn-lt"/>
              </a:rPr>
              <a:t>, 2019).</a:t>
            </a:r>
          </a:p>
          <a:p>
            <a:pPr marL="0" indent="0">
              <a:buNone/>
            </a:pPr>
            <a:endParaRPr lang="en-GB" sz="1600">
              <a:ea typeface="+mn-lt"/>
              <a:cs typeface="+mn-lt"/>
            </a:endParaRPr>
          </a:p>
          <a:p>
            <a:pPr marL="0" indent="0">
              <a:buNone/>
            </a:pPr>
            <a:endParaRPr lang="en-GB" sz="1200">
              <a:ea typeface="+mn-lt"/>
              <a:cs typeface="+mn-lt"/>
            </a:endParaRPr>
          </a:p>
          <a:p>
            <a:pPr marL="0" indent="0">
              <a:buNone/>
            </a:pPr>
            <a:endParaRPr lang="en-GB" sz="1200">
              <a:cs typeface="Calibri"/>
            </a:endParaRPr>
          </a:p>
          <a:p>
            <a:endParaRPr lang="en-GB" sz="1200">
              <a:ea typeface="+mn-lt"/>
              <a:cs typeface="+mn-lt"/>
            </a:endParaRPr>
          </a:p>
          <a:p>
            <a:endParaRPr lang="en-GB" sz="1200">
              <a:cs typeface="Calibri"/>
            </a:endParaRPr>
          </a:p>
          <a:p>
            <a:endParaRPr lang="en-GB" sz="1200">
              <a:cs typeface="Calibri"/>
            </a:endParaRPr>
          </a:p>
          <a:p>
            <a:endParaRPr lang="en-GB" sz="1200">
              <a:cs typeface="Calibri"/>
            </a:endParaRPr>
          </a:p>
          <a:p>
            <a:pPr marL="0" indent="0">
              <a:buNone/>
            </a:pPr>
            <a:endParaRPr lang="en-GB" sz="1200">
              <a:cs typeface="Calibri"/>
            </a:endParaRPr>
          </a:p>
        </p:txBody>
      </p:sp>
      <p:pic>
        <p:nvPicPr>
          <p:cNvPr id="6" name="Picture 6" descr="A picture containing text&#10;&#10;Description automatically generated">
            <a:extLst>
              <a:ext uri="{FF2B5EF4-FFF2-40B4-BE49-F238E27FC236}">
                <a16:creationId xmlns:a16="http://schemas.microsoft.com/office/drawing/2014/main" id="{DEC3F33C-114F-4429-A1C1-8991EC43A56D}"/>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3979" r="9350"/>
          <a:stretch/>
        </p:blipFill>
        <p:spPr>
          <a:xfrm>
            <a:off x="6099048" y="707752"/>
            <a:ext cx="5458968" cy="5442495"/>
          </a:xfrm>
          <a:prstGeom prst="rect">
            <a:avLst/>
          </a:prstGeom>
        </p:spPr>
      </p:pic>
      <p:sp>
        <p:nvSpPr>
          <p:cNvPr id="7" name="TextBox 6">
            <a:extLst>
              <a:ext uri="{FF2B5EF4-FFF2-40B4-BE49-F238E27FC236}">
                <a16:creationId xmlns:a16="http://schemas.microsoft.com/office/drawing/2014/main" id="{E384DD62-026B-48B6-98A5-F6F6281592AD}"/>
              </a:ext>
            </a:extLst>
          </p:cNvPr>
          <p:cNvSpPr txBox="1"/>
          <p:nvPr/>
        </p:nvSpPr>
        <p:spPr>
          <a:xfrm>
            <a:off x="9940265" y="5950192"/>
            <a:ext cx="1617751" cy="276999"/>
          </a:xfrm>
          <a:prstGeom prst="rect">
            <a:avLst/>
          </a:prstGeom>
          <a:solidFill>
            <a:srgbClr val="000000"/>
          </a:solidFill>
        </p:spPr>
        <p:txBody>
          <a:bodyPr wrap="none" lIns="91440" tIns="45720" rIns="91440" bIns="45720" anchor="t">
            <a:spAutoFit/>
          </a:bodyPr>
          <a:lstStyle/>
          <a:p>
            <a:pPr algn="r">
              <a:spcAft>
                <a:spcPts val="600"/>
              </a:spcAft>
            </a:pPr>
            <a:r>
              <a:rPr lang="en-US" sz="1200">
                <a:solidFill>
                  <a:srgbClr val="FFFFFF"/>
                </a:solidFill>
                <a:latin typeface="Arial"/>
                <a:cs typeface="Arial"/>
              </a:rPr>
              <a:t>Dreamtime (No date)</a:t>
            </a:r>
            <a:endParaRPr lang="en-US" sz="700">
              <a:solidFill>
                <a:srgbClr val="FFFFFF"/>
              </a:solidFill>
            </a:endParaRPr>
          </a:p>
        </p:txBody>
      </p:sp>
    </p:spTree>
    <p:extLst>
      <p:ext uri="{BB962C8B-B14F-4D97-AF65-F5344CB8AC3E}">
        <p14:creationId xmlns:p14="http://schemas.microsoft.com/office/powerpoint/2010/main" val="1055571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39A61-8B6D-4EA0-B0AA-BA8B74727864}"/>
              </a:ext>
            </a:extLst>
          </p:cNvPr>
          <p:cNvSpPr>
            <a:spLocks noGrp="1"/>
          </p:cNvSpPr>
          <p:nvPr>
            <p:ph type="title"/>
          </p:nvPr>
        </p:nvSpPr>
        <p:spPr>
          <a:xfrm>
            <a:off x="640080" y="325369"/>
            <a:ext cx="4368602" cy="1956841"/>
          </a:xfrm>
        </p:spPr>
        <p:txBody>
          <a:bodyPr vert="horz" lIns="91440" tIns="45720" rIns="91440" bIns="45720" rtlCol="0" anchor="b">
            <a:normAutofit fontScale="90000"/>
          </a:bodyPr>
          <a:lstStyle/>
          <a:p>
            <a:r>
              <a:rPr lang="en-US" sz="5400">
                <a:ea typeface="+mj-lt"/>
                <a:cs typeface="+mj-lt"/>
              </a:rPr>
              <a:t>The family are in rent arrears</a:t>
            </a:r>
            <a:endParaRPr lang="en-US" sz="5400"/>
          </a:p>
        </p:txBody>
      </p:sp>
      <p:pic>
        <p:nvPicPr>
          <p:cNvPr id="998" name="Picture 998" descr="Money Free Stock Photo - Public Domain Pictures">
            <a:extLst>
              <a:ext uri="{FF2B5EF4-FFF2-40B4-BE49-F238E27FC236}">
                <a16:creationId xmlns:a16="http://schemas.microsoft.com/office/drawing/2014/main" id="{AD5326EF-BF81-4E74-BA16-970CE258CC9F}"/>
              </a:ext>
            </a:extLst>
          </p:cNvPr>
          <p:cNvPicPr>
            <a:picLocks noChangeAspect="1"/>
          </p:cNvPicPr>
          <p:nvPr/>
        </p:nvPicPr>
        <p:blipFill rotWithShape="1">
          <a:blip r:embed="rId2"/>
          <a:srcRect r="33047"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graphicFrame>
        <p:nvGraphicFramePr>
          <p:cNvPr id="5" name="Content Placeholder 2">
            <a:extLst>
              <a:ext uri="{FF2B5EF4-FFF2-40B4-BE49-F238E27FC236}">
                <a16:creationId xmlns:a16="http://schemas.microsoft.com/office/drawing/2014/main" id="{029DAE83-B1B8-40F4-B52E-322CDF9EDF30}"/>
              </a:ext>
            </a:extLst>
          </p:cNvPr>
          <p:cNvGraphicFramePr>
            <a:graphicFrameLocks noGrp="1"/>
          </p:cNvGraphicFramePr>
          <p:nvPr>
            <p:ph idx="1"/>
          </p:nvPr>
        </p:nvGraphicFramePr>
        <p:xfrm>
          <a:off x="640080" y="2872899"/>
          <a:ext cx="4243589" cy="33206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3623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D6E7B-B67B-4D98-A5BE-0B832F9F2842}"/>
              </a:ext>
            </a:extLst>
          </p:cNvPr>
          <p:cNvSpPr>
            <a:spLocks noGrp="1"/>
          </p:cNvSpPr>
          <p:nvPr>
            <p:ph type="title"/>
          </p:nvPr>
        </p:nvSpPr>
        <p:spPr>
          <a:xfrm>
            <a:off x="640080" y="325369"/>
            <a:ext cx="4368602" cy="1956841"/>
          </a:xfrm>
        </p:spPr>
        <p:txBody>
          <a:bodyPr anchor="b">
            <a:normAutofit fontScale="90000"/>
          </a:bodyPr>
          <a:lstStyle/>
          <a:p>
            <a:r>
              <a:rPr lang="en-GB" sz="4200">
                <a:ea typeface="+mj-lt"/>
                <a:cs typeface="+mj-lt"/>
              </a:rPr>
              <a:t>Childrens </a:t>
            </a:r>
            <a:r>
              <a:rPr lang="en-GB">
                <a:ea typeface="+mj-lt"/>
                <a:cs typeface="+mj-lt"/>
              </a:rPr>
              <a:t>non-attendance</a:t>
            </a:r>
            <a:r>
              <a:rPr lang="en-GB" sz="4200">
                <a:ea typeface="+mj-lt"/>
                <a:cs typeface="+mj-lt"/>
              </a:rPr>
              <a:t> at school</a:t>
            </a:r>
            <a:endParaRPr lang="en-US" sz="4200"/>
          </a:p>
        </p:txBody>
      </p:sp>
      <p:sp>
        <p:nvSpPr>
          <p:cNvPr id="3" name="Content Placeholder 2">
            <a:extLst>
              <a:ext uri="{FF2B5EF4-FFF2-40B4-BE49-F238E27FC236}">
                <a16:creationId xmlns:a16="http://schemas.microsoft.com/office/drawing/2014/main" id="{BBFECD1B-FF91-4A49-9285-B70A57876025}"/>
              </a:ext>
            </a:extLst>
          </p:cNvPr>
          <p:cNvSpPr>
            <a:spLocks noGrp="1"/>
          </p:cNvSpPr>
          <p:nvPr>
            <p:ph idx="1"/>
          </p:nvPr>
        </p:nvSpPr>
        <p:spPr>
          <a:xfrm>
            <a:off x="640080" y="2872899"/>
            <a:ext cx="4243589" cy="3320668"/>
          </a:xfrm>
        </p:spPr>
        <p:txBody>
          <a:bodyPr vert="horz" lIns="91440" tIns="45720" rIns="91440" bIns="45720" rtlCol="0" anchor="t">
            <a:noAutofit/>
          </a:bodyPr>
          <a:lstStyle/>
          <a:p>
            <a:pPr marL="0" indent="0">
              <a:buNone/>
            </a:pPr>
            <a:r>
              <a:rPr lang="en-GB" sz="1600">
                <a:latin typeface="Arial"/>
                <a:cs typeface="Calibri"/>
              </a:rPr>
              <a:t>Antisocial behaviour</a:t>
            </a:r>
          </a:p>
          <a:p>
            <a:pPr marL="0" indent="0">
              <a:buNone/>
            </a:pPr>
            <a:r>
              <a:rPr lang="en-GB" sz="1600">
                <a:latin typeface="Arial"/>
                <a:cs typeface="Calibri"/>
              </a:rPr>
              <a:t>Anxiety</a:t>
            </a:r>
          </a:p>
          <a:p>
            <a:pPr marL="0" indent="0">
              <a:buNone/>
            </a:pPr>
            <a:r>
              <a:rPr lang="en-GB" sz="1600">
                <a:latin typeface="Arial"/>
                <a:cs typeface="Calibri"/>
              </a:rPr>
              <a:t>Academically poor</a:t>
            </a:r>
          </a:p>
          <a:p>
            <a:pPr marL="0" indent="0">
              <a:buNone/>
            </a:pPr>
            <a:r>
              <a:rPr lang="en-GB" sz="1600">
                <a:latin typeface="Arial"/>
                <a:cs typeface="Calibri"/>
              </a:rPr>
              <a:t>Slow progression</a:t>
            </a:r>
          </a:p>
          <a:p>
            <a:pPr marL="0" indent="0">
              <a:buNone/>
            </a:pPr>
            <a:r>
              <a:rPr lang="en-GB" sz="1600">
                <a:latin typeface="Arial"/>
                <a:ea typeface="+mn-lt"/>
                <a:cs typeface="+mn-lt"/>
              </a:rPr>
              <a:t>Poor mental and emotional wellbeing</a:t>
            </a:r>
          </a:p>
          <a:p>
            <a:pPr marL="0" indent="0">
              <a:buNone/>
            </a:pPr>
            <a:r>
              <a:rPr lang="en-GB" sz="1600">
                <a:latin typeface="Arial"/>
                <a:ea typeface="+mn-lt"/>
                <a:cs typeface="+mn-lt"/>
              </a:rPr>
              <a:t>Social and emotional development</a:t>
            </a:r>
          </a:p>
          <a:p>
            <a:pPr marL="0" indent="0">
              <a:buNone/>
            </a:pPr>
            <a:r>
              <a:rPr lang="en-GB" sz="1600">
                <a:latin typeface="Arial"/>
                <a:ea typeface="+mn-lt"/>
                <a:cs typeface="+mn-lt"/>
              </a:rPr>
              <a:t>Reinforcing stereotype and increasing isolation</a:t>
            </a:r>
          </a:p>
          <a:p>
            <a:pPr marL="0" indent="0">
              <a:buNone/>
            </a:pPr>
            <a:r>
              <a:rPr lang="en-GB" sz="1600">
                <a:latin typeface="Arial"/>
                <a:ea typeface="+mn-lt"/>
                <a:cs typeface="+mn-lt"/>
              </a:rPr>
              <a:t>This will affect their future, worst prospects for future employment (Education and schools,2020).</a:t>
            </a:r>
          </a:p>
          <a:p>
            <a:pPr>
              <a:spcBef>
                <a:spcPts val="0"/>
              </a:spcBef>
              <a:buFont typeface="Arial"/>
              <a:buChar char="•"/>
            </a:pPr>
            <a:endParaRPr lang="en-GB" sz="1700">
              <a:cs typeface="Calibri"/>
            </a:endParaRPr>
          </a:p>
          <a:p>
            <a:pPr marL="0" indent="0">
              <a:spcBef>
                <a:spcPts val="0"/>
              </a:spcBef>
              <a:buNone/>
            </a:pPr>
            <a:endParaRPr lang="en-GB" sz="1700">
              <a:cs typeface="Calibri"/>
            </a:endParaRPr>
          </a:p>
          <a:p>
            <a:pPr>
              <a:spcBef>
                <a:spcPts val="0"/>
              </a:spcBef>
              <a:buFont typeface="Arial"/>
              <a:buChar char="•"/>
            </a:pPr>
            <a:endParaRPr lang="en-GB" sz="1700">
              <a:cs typeface="Calibri"/>
            </a:endParaRPr>
          </a:p>
          <a:p>
            <a:pPr marL="0" indent="0">
              <a:buNone/>
            </a:pPr>
            <a:endParaRPr lang="en-GB" sz="1700">
              <a:cs typeface="Calibri"/>
            </a:endParaRPr>
          </a:p>
        </p:txBody>
      </p:sp>
      <p:pic>
        <p:nvPicPr>
          <p:cNvPr id="9" name="Picture 9">
            <a:extLst>
              <a:ext uri="{FF2B5EF4-FFF2-40B4-BE49-F238E27FC236}">
                <a16:creationId xmlns:a16="http://schemas.microsoft.com/office/drawing/2014/main" id="{5D8E100C-111A-4B84-B65E-68C92E39C39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3298"/>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10" name="TextBox 9">
            <a:extLst>
              <a:ext uri="{FF2B5EF4-FFF2-40B4-BE49-F238E27FC236}">
                <a16:creationId xmlns:a16="http://schemas.microsoft.com/office/drawing/2014/main" id="{C1999C8F-DFD8-4DDB-BE1F-B22D1011B5A2}"/>
              </a:ext>
            </a:extLst>
          </p:cNvPr>
          <p:cNvSpPr txBox="1"/>
          <p:nvPr/>
        </p:nvSpPr>
        <p:spPr>
          <a:xfrm>
            <a:off x="10287349" y="6276947"/>
            <a:ext cx="1673742" cy="200055"/>
          </a:xfrm>
          <a:prstGeom prst="rect">
            <a:avLst/>
          </a:prstGeom>
          <a:solidFill>
            <a:srgbClr val="000000"/>
          </a:solidFill>
        </p:spPr>
        <p:txBody>
          <a:bodyPr wrap="square" lIns="91440" tIns="45720" rIns="91440" bIns="45720" anchor="t">
            <a:spAutoFit/>
          </a:bodyPr>
          <a:lstStyle/>
          <a:p>
            <a:pPr algn="r">
              <a:spcAft>
                <a:spcPts val="600"/>
              </a:spcAft>
            </a:pPr>
            <a:r>
              <a:rPr lang="en-US" sz="700">
                <a:solidFill>
                  <a:srgbClr val="FFFFFF"/>
                </a:solidFill>
                <a:latin typeface="Arial"/>
                <a:cs typeface="Arial"/>
              </a:rPr>
              <a:t>Dreamtime (No date).</a:t>
            </a:r>
          </a:p>
        </p:txBody>
      </p:sp>
    </p:spTree>
    <p:extLst>
      <p:ext uri="{BB962C8B-B14F-4D97-AF65-F5344CB8AC3E}">
        <p14:creationId xmlns:p14="http://schemas.microsoft.com/office/powerpoint/2010/main" val="604066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82C2C1A-E158-470F-B6CB-9632A54F3986}"/>
              </a:ext>
            </a:extLst>
          </p:cNvPr>
          <p:cNvPicPr>
            <a:picLocks noChangeAspect="1"/>
          </p:cNvPicPr>
          <p:nvPr/>
        </p:nvPicPr>
        <p:blipFill rotWithShape="1">
          <a:blip r:embed="rId2">
            <a:duotone>
              <a:prstClr val="black"/>
              <a:schemeClr val="tx2">
                <a:tint val="45000"/>
                <a:satMod val="400000"/>
              </a:schemeClr>
            </a:duotone>
            <a:alphaModFix amt="35000"/>
          </a:blip>
          <a:srcRect t="15439"/>
          <a:stretch/>
        </p:blipFill>
        <p:spPr>
          <a:xfrm>
            <a:off x="-7" y="-8"/>
            <a:ext cx="12192000" cy="6855958"/>
          </a:xfrm>
          <a:prstGeom prst="rect">
            <a:avLst/>
          </a:prstGeom>
        </p:spPr>
      </p:pic>
      <p:sp>
        <p:nvSpPr>
          <p:cNvPr id="2" name="Title 1">
            <a:extLst>
              <a:ext uri="{FF2B5EF4-FFF2-40B4-BE49-F238E27FC236}">
                <a16:creationId xmlns:a16="http://schemas.microsoft.com/office/drawing/2014/main" id="{343E1AAB-056E-4900-8DF8-242484DBA18D}"/>
              </a:ext>
            </a:extLst>
          </p:cNvPr>
          <p:cNvSpPr>
            <a:spLocks noGrp="1"/>
          </p:cNvSpPr>
          <p:nvPr>
            <p:ph type="title"/>
          </p:nvPr>
        </p:nvSpPr>
        <p:spPr>
          <a:xfrm>
            <a:off x="965221" y="130197"/>
            <a:ext cx="6222979" cy="1817932"/>
          </a:xfrm>
        </p:spPr>
        <p:txBody>
          <a:bodyPr>
            <a:normAutofit/>
          </a:bodyPr>
          <a:lstStyle/>
          <a:p>
            <a:pPr marL="285750" indent="-285750">
              <a:spcBef>
                <a:spcPts val="0"/>
              </a:spcBef>
              <a:buFont typeface="Arial"/>
              <a:buChar char="•"/>
            </a:pPr>
            <a:r>
              <a:rPr lang="en-GB">
                <a:latin typeface="Calibri"/>
                <a:cs typeface="Calibri"/>
              </a:rPr>
              <a:t>Antisocial behaviour of the two boys</a:t>
            </a:r>
            <a:endParaRPr lang="en-US">
              <a:ea typeface="+mj-lt"/>
              <a:cs typeface="+mj-lt"/>
            </a:endParaRPr>
          </a:p>
          <a:p>
            <a:endParaRPr lang="en-GB">
              <a:cs typeface="Calibri Light"/>
            </a:endParaRPr>
          </a:p>
        </p:txBody>
      </p:sp>
      <p:pic>
        <p:nvPicPr>
          <p:cNvPr id="40" name="Picture 40" descr="A picture containing text, sky, sign, outdoor&#10;&#10;Description automatically generated">
            <a:extLst>
              <a:ext uri="{FF2B5EF4-FFF2-40B4-BE49-F238E27FC236}">
                <a16:creationId xmlns:a16="http://schemas.microsoft.com/office/drawing/2014/main" id="{DF45579A-8B9C-4123-A5D8-9C866BDDF7D1}"/>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t="20804" r="-3" b="14106"/>
          <a:stretch/>
        </p:blipFill>
        <p:spPr>
          <a:xfrm>
            <a:off x="7689829" y="-2055"/>
            <a:ext cx="4502173" cy="3316924"/>
          </a:xfrm>
          <a:custGeom>
            <a:avLst/>
            <a:gdLst/>
            <a:ahLst/>
            <a:cxnLst/>
            <a:rect l="l" t="t" r="r" b="b"/>
            <a:pathLst>
              <a:path w="4502173" h="3316924">
                <a:moveTo>
                  <a:pt x="154695" y="0"/>
                </a:moveTo>
                <a:lnTo>
                  <a:pt x="4502173" y="0"/>
                </a:lnTo>
                <a:lnTo>
                  <a:pt x="4502173" y="2237639"/>
                </a:lnTo>
                <a:lnTo>
                  <a:pt x="4365663" y="2420191"/>
                </a:lnTo>
                <a:cubicBezTo>
                  <a:pt x="3913696" y="2967849"/>
                  <a:pt x="3229704" y="3316924"/>
                  <a:pt x="2464181" y="3316924"/>
                </a:cubicBezTo>
                <a:cubicBezTo>
                  <a:pt x="1103251" y="3316924"/>
                  <a:pt x="0" y="2213673"/>
                  <a:pt x="0" y="852743"/>
                </a:cubicBezTo>
                <a:cubicBezTo>
                  <a:pt x="0" y="597569"/>
                  <a:pt x="38787" y="351454"/>
                  <a:pt x="110786" y="119971"/>
                </a:cubicBezTo>
                <a:close/>
              </a:path>
            </a:pathLst>
          </a:custGeom>
        </p:spPr>
      </p:pic>
      <p:pic>
        <p:nvPicPr>
          <p:cNvPr id="22" name="Picture 22" descr="A picture containing person, wall, indoor, blue&#10;&#10;Description automatically generated">
            <a:extLst>
              <a:ext uri="{FF2B5EF4-FFF2-40B4-BE49-F238E27FC236}">
                <a16:creationId xmlns:a16="http://schemas.microsoft.com/office/drawing/2014/main" id="{1AE2511A-2480-4F43-95DD-D8570CB6958F}"/>
              </a:ext>
            </a:extLst>
          </p:cNvPr>
          <p:cNvPicPr>
            <a:picLocks noChangeAspect="1"/>
          </p:cNvPicPr>
          <p:nvPr/>
        </p:nvPicPr>
        <p:blipFill rotWithShape="1">
          <a:blip r:embed="rId5">
            <a:extLst>
              <a:ext uri="{837473B0-CC2E-450A-ABE3-18F120FF3D39}">
                <a1611:picAttrSrcUrl xmlns:a1611="http://schemas.microsoft.com/office/drawing/2016/11/main" r:id="rId6"/>
              </a:ext>
            </a:extLst>
          </a:blip>
          <a:srcRect t="14205" r="1" b="4706"/>
          <a:stretch/>
        </p:blipFill>
        <p:spPr>
          <a:xfrm>
            <a:off x="8768834" y="4082148"/>
            <a:ext cx="3423175" cy="2775859"/>
          </a:xfrm>
          <a:custGeom>
            <a:avLst/>
            <a:gdLst/>
            <a:ahLst/>
            <a:cxnLst/>
            <a:rect l="l" t="t" r="r" b="b"/>
            <a:pathLst>
              <a:path w="3423175" h="2775859">
                <a:moveTo>
                  <a:pt x="1906524" y="0"/>
                </a:moveTo>
                <a:cubicBezTo>
                  <a:pt x="2498805" y="0"/>
                  <a:pt x="3028006" y="270078"/>
                  <a:pt x="3377691" y="693798"/>
                </a:cubicBezTo>
                <a:lnTo>
                  <a:pt x="3423175" y="754624"/>
                </a:lnTo>
                <a:lnTo>
                  <a:pt x="3423175" y="2775859"/>
                </a:lnTo>
                <a:lnTo>
                  <a:pt x="211114" y="2775859"/>
                </a:lnTo>
                <a:lnTo>
                  <a:pt x="149824" y="2648629"/>
                </a:lnTo>
                <a:cubicBezTo>
                  <a:pt x="53349" y="2420536"/>
                  <a:pt x="0" y="2169760"/>
                  <a:pt x="0" y="1906524"/>
                </a:cubicBezTo>
                <a:cubicBezTo>
                  <a:pt x="0" y="853580"/>
                  <a:pt x="853580" y="0"/>
                  <a:pt x="1906524" y="0"/>
                </a:cubicBezTo>
                <a:close/>
              </a:path>
            </a:pathLst>
          </a:custGeom>
        </p:spPr>
      </p:pic>
      <p:graphicFrame>
        <p:nvGraphicFramePr>
          <p:cNvPr id="5" name="Content Placeholder 2">
            <a:extLst>
              <a:ext uri="{FF2B5EF4-FFF2-40B4-BE49-F238E27FC236}">
                <a16:creationId xmlns:a16="http://schemas.microsoft.com/office/drawing/2014/main" id="{12349535-ECF4-45E7-8FB9-2ED6AAC77EF3}"/>
              </a:ext>
            </a:extLst>
          </p:cNvPr>
          <p:cNvGraphicFramePr>
            <a:graphicFrameLocks noGrp="1"/>
          </p:cNvGraphicFramePr>
          <p:nvPr>
            <p:ph idx="1"/>
            <p:extLst>
              <p:ext uri="{D42A27DB-BD31-4B8C-83A1-F6EECF244321}">
                <p14:modId xmlns:p14="http://schemas.microsoft.com/office/powerpoint/2010/main" val="3186356729"/>
              </p:ext>
            </p:extLst>
          </p:nvPr>
        </p:nvGraphicFramePr>
        <p:xfrm>
          <a:off x="465572" y="1430044"/>
          <a:ext cx="7226719" cy="530356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1" name="TextBox 40">
            <a:extLst>
              <a:ext uri="{FF2B5EF4-FFF2-40B4-BE49-F238E27FC236}">
                <a16:creationId xmlns:a16="http://schemas.microsoft.com/office/drawing/2014/main" id="{A301F1C2-8A45-46AE-94F9-3F90DB1C2CF5}"/>
              </a:ext>
            </a:extLst>
          </p:cNvPr>
          <p:cNvSpPr txBox="1"/>
          <p:nvPr/>
        </p:nvSpPr>
        <p:spPr>
          <a:xfrm>
            <a:off x="9046833" y="6540022"/>
            <a:ext cx="2972638" cy="200055"/>
          </a:xfrm>
          <a:prstGeom prst="rect">
            <a:avLst/>
          </a:prstGeom>
          <a:solidFill>
            <a:srgbClr val="000000"/>
          </a:solidFill>
        </p:spPr>
        <p:txBody>
          <a:bodyPr wrap="square" lIns="91440" tIns="45720" rIns="91440" bIns="45720" anchor="t">
            <a:spAutoFit/>
          </a:bodyPr>
          <a:lstStyle/>
          <a:p>
            <a:pPr algn="r">
              <a:spcAft>
                <a:spcPts val="600"/>
              </a:spcAft>
            </a:pPr>
            <a:r>
              <a:rPr lang="en-US" sz="700">
                <a:solidFill>
                  <a:srgbClr val="FFFFFF"/>
                </a:solidFill>
                <a:latin typeface="Arial"/>
                <a:cs typeface="Arial"/>
              </a:rPr>
              <a:t>This Dreamtime (No date)</a:t>
            </a:r>
          </a:p>
        </p:txBody>
      </p:sp>
    </p:spTree>
    <p:extLst>
      <p:ext uri="{BB962C8B-B14F-4D97-AF65-F5344CB8AC3E}">
        <p14:creationId xmlns:p14="http://schemas.microsoft.com/office/powerpoint/2010/main" val="31612041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2C57E-3183-45EF-93CF-CE4C2A66A693}"/>
              </a:ext>
            </a:extLst>
          </p:cNvPr>
          <p:cNvSpPr>
            <a:spLocks noGrp="1"/>
          </p:cNvSpPr>
          <p:nvPr>
            <p:ph type="title"/>
          </p:nvPr>
        </p:nvSpPr>
        <p:spPr>
          <a:xfrm>
            <a:off x="342300" y="-306646"/>
            <a:ext cx="5592433" cy="1793054"/>
          </a:xfrm>
        </p:spPr>
        <p:txBody>
          <a:bodyPr vert="horz" lIns="91440" tIns="45720" rIns="91440" bIns="45720" rtlCol="0" anchor="b">
            <a:noAutofit/>
          </a:bodyPr>
          <a:lstStyle/>
          <a:p>
            <a:r>
              <a:rPr lang="en-US" sz="2400" b="1">
                <a:latin typeface="Arial"/>
                <a:ea typeface="+mj-lt"/>
                <a:cs typeface="+mj-lt"/>
              </a:rPr>
              <a:t>Analysis of the rationale</a:t>
            </a:r>
            <a:br>
              <a:rPr lang="en-US" sz="2400" b="1">
                <a:latin typeface="Arial"/>
                <a:ea typeface="+mj-lt"/>
                <a:cs typeface="+mj-lt"/>
              </a:rPr>
            </a:br>
            <a:r>
              <a:rPr lang="en-US" sz="2400" b="1">
                <a:latin typeface="Arial"/>
                <a:ea typeface="+mj-lt"/>
                <a:cs typeface="+mj-lt"/>
              </a:rPr>
              <a:t> By Nazia khan</a:t>
            </a:r>
          </a:p>
          <a:p>
            <a:endParaRPr lang="en-GB" sz="2400">
              <a:cs typeface="Calibri Light"/>
            </a:endParaRPr>
          </a:p>
        </p:txBody>
      </p:sp>
      <p:sp>
        <p:nvSpPr>
          <p:cNvPr id="3" name="Content Placeholder 2">
            <a:extLst>
              <a:ext uri="{FF2B5EF4-FFF2-40B4-BE49-F238E27FC236}">
                <a16:creationId xmlns:a16="http://schemas.microsoft.com/office/drawing/2014/main" id="{6BA5EC71-F2BE-42C9-A0E0-47D69A9AC544}"/>
              </a:ext>
            </a:extLst>
          </p:cNvPr>
          <p:cNvSpPr>
            <a:spLocks noGrp="1"/>
          </p:cNvSpPr>
          <p:nvPr>
            <p:ph idx="1"/>
          </p:nvPr>
        </p:nvSpPr>
        <p:spPr>
          <a:xfrm>
            <a:off x="325159" y="2184654"/>
            <a:ext cx="6397351" cy="4351391"/>
          </a:xfrm>
        </p:spPr>
        <p:txBody>
          <a:bodyPr vert="horz" lIns="91440" tIns="45720" rIns="91440" bIns="45720" rtlCol="0" anchor="t">
            <a:noAutofit/>
          </a:bodyPr>
          <a:lstStyle/>
          <a:p>
            <a:pPr marL="0" indent="0">
              <a:buNone/>
            </a:pPr>
            <a:endParaRPr lang="en-GB" sz="1600" b="1">
              <a:cs typeface="Calibri"/>
            </a:endParaRPr>
          </a:p>
          <a:p>
            <a:pPr marL="0" indent="0">
              <a:buNone/>
            </a:pPr>
            <a:endParaRPr lang="en-GB" sz="1600">
              <a:ea typeface="+mn-lt"/>
              <a:cs typeface="+mn-lt"/>
            </a:endParaRPr>
          </a:p>
          <a:p>
            <a:pPr marL="0" indent="0">
              <a:buNone/>
            </a:pPr>
            <a:endParaRPr lang="en-GB" sz="1200">
              <a:ea typeface="+mn-lt"/>
              <a:cs typeface="+mn-lt"/>
            </a:endParaRPr>
          </a:p>
          <a:p>
            <a:pPr marL="0" indent="0">
              <a:buNone/>
            </a:pPr>
            <a:endParaRPr lang="en-GB" sz="1200">
              <a:cs typeface="Calibri"/>
            </a:endParaRPr>
          </a:p>
          <a:p>
            <a:endParaRPr lang="en-GB" sz="1200">
              <a:ea typeface="+mn-lt"/>
              <a:cs typeface="+mn-lt"/>
            </a:endParaRPr>
          </a:p>
          <a:p>
            <a:endParaRPr lang="en-GB" sz="1200">
              <a:cs typeface="Calibri"/>
            </a:endParaRPr>
          </a:p>
          <a:p>
            <a:endParaRPr lang="en-GB" sz="1200">
              <a:cs typeface="Calibri"/>
            </a:endParaRPr>
          </a:p>
          <a:p>
            <a:endParaRPr lang="en-GB" sz="1200">
              <a:cs typeface="Calibri"/>
            </a:endParaRPr>
          </a:p>
          <a:p>
            <a:pPr marL="0" indent="0">
              <a:buNone/>
            </a:pPr>
            <a:endParaRPr lang="en-GB" sz="1200">
              <a:cs typeface="Calibri"/>
            </a:endParaRPr>
          </a:p>
        </p:txBody>
      </p:sp>
      <p:pic>
        <p:nvPicPr>
          <p:cNvPr id="6" name="Picture 6" descr="A picture containing text&#10;&#10;Description automatically generated">
            <a:extLst>
              <a:ext uri="{FF2B5EF4-FFF2-40B4-BE49-F238E27FC236}">
                <a16:creationId xmlns:a16="http://schemas.microsoft.com/office/drawing/2014/main" id="{DEC3F33C-114F-4429-A1C1-8991EC43A56D}"/>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3979" r="9350"/>
          <a:stretch/>
        </p:blipFill>
        <p:spPr>
          <a:xfrm>
            <a:off x="7542230" y="707752"/>
            <a:ext cx="5458968" cy="5442495"/>
          </a:xfrm>
          <a:prstGeom prst="rect">
            <a:avLst/>
          </a:prstGeom>
        </p:spPr>
      </p:pic>
      <p:sp>
        <p:nvSpPr>
          <p:cNvPr id="7" name="TextBox 6">
            <a:extLst>
              <a:ext uri="{FF2B5EF4-FFF2-40B4-BE49-F238E27FC236}">
                <a16:creationId xmlns:a16="http://schemas.microsoft.com/office/drawing/2014/main" id="{E384DD62-026B-48B6-98A5-F6F6281592AD}"/>
              </a:ext>
            </a:extLst>
          </p:cNvPr>
          <p:cNvSpPr txBox="1"/>
          <p:nvPr/>
        </p:nvSpPr>
        <p:spPr>
          <a:xfrm>
            <a:off x="9084262" y="5950192"/>
            <a:ext cx="2473754"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BY-NC-ND</a:t>
            </a:r>
            <a:r>
              <a:rPr lang="en-US" sz="700">
                <a:solidFill>
                  <a:srgbClr val="FFFFFF"/>
                </a:solidFill>
              </a:rPr>
              <a:t>.</a:t>
            </a:r>
          </a:p>
        </p:txBody>
      </p:sp>
      <p:pic>
        <p:nvPicPr>
          <p:cNvPr id="8" name="Picture 6" descr="A picture containing text&#10;&#10;Description automatically generated">
            <a:extLst>
              <a:ext uri="{FF2B5EF4-FFF2-40B4-BE49-F238E27FC236}">
                <a16:creationId xmlns:a16="http://schemas.microsoft.com/office/drawing/2014/main" id="{5A8654B4-AEEB-435B-B60F-CE65AC4FBA4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3979" r="9350"/>
          <a:stretch/>
        </p:blipFill>
        <p:spPr>
          <a:xfrm>
            <a:off x="7611502" y="846297"/>
            <a:ext cx="4085059" cy="5442495"/>
          </a:xfrm>
          <a:prstGeom prst="rect">
            <a:avLst/>
          </a:prstGeom>
        </p:spPr>
      </p:pic>
      <p:pic>
        <p:nvPicPr>
          <p:cNvPr id="4" name="Picture 4">
            <a:extLst>
              <a:ext uri="{FF2B5EF4-FFF2-40B4-BE49-F238E27FC236}">
                <a16:creationId xmlns:a16="http://schemas.microsoft.com/office/drawing/2014/main" id="{83E987EA-A90C-45E7-9261-736195DEC775}"/>
              </a:ext>
            </a:extLst>
          </p:cNvPr>
          <p:cNvPicPr>
            <a:picLocks noChangeAspect="1"/>
          </p:cNvPicPr>
          <p:nvPr/>
        </p:nvPicPr>
        <p:blipFill>
          <a:blip r:embed="rId5"/>
          <a:stretch>
            <a:fillRect/>
          </a:stretch>
        </p:blipFill>
        <p:spPr>
          <a:xfrm>
            <a:off x="7601797" y="3733"/>
            <a:ext cx="5382755" cy="6827892"/>
          </a:xfrm>
          <a:prstGeom prst="rect">
            <a:avLst/>
          </a:prstGeom>
        </p:spPr>
      </p:pic>
      <p:sp>
        <p:nvSpPr>
          <p:cNvPr id="5" name="TextBox 4">
            <a:extLst>
              <a:ext uri="{FF2B5EF4-FFF2-40B4-BE49-F238E27FC236}">
                <a16:creationId xmlns:a16="http://schemas.microsoft.com/office/drawing/2014/main" id="{9613BA6D-E676-4EF9-9250-31C6DBD9879A}"/>
              </a:ext>
            </a:extLst>
          </p:cNvPr>
          <p:cNvSpPr txBox="1"/>
          <p:nvPr/>
        </p:nvSpPr>
        <p:spPr>
          <a:xfrm>
            <a:off x="0" y="1936603"/>
            <a:ext cx="7458795" cy="51090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latin typeface="Arial"/>
                <a:cs typeface="Calibri"/>
              </a:rPr>
              <a:t>Family E was referred by the anti-social team due to their current circumstances  which raised concerns for the safety and wellbeing of their young children.</a:t>
            </a:r>
          </a:p>
          <a:p>
            <a:endParaRPr lang="en-US" sz="1600">
              <a:latin typeface="Arial"/>
              <a:cs typeface="Calibri"/>
            </a:endParaRPr>
          </a:p>
          <a:p>
            <a:pPr marL="285750" indent="-285750">
              <a:buFont typeface="Arial"/>
              <a:buChar char="•"/>
            </a:pPr>
            <a:r>
              <a:rPr lang="en-US" sz="1600">
                <a:latin typeface="Arial"/>
                <a:cs typeface="Calibri"/>
              </a:rPr>
              <a:t>Separated parents of two young boys of school age.</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Domestic violence between mother and her new partner.</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Mothers possible Alcohol problem.</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Verbal and emotional abuse of both children by their father.</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Anti-social behavior of the boys.</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Nonattendance of school.</a:t>
            </a:r>
          </a:p>
          <a:p>
            <a:pPr marL="285750" indent="-285750">
              <a:buFont typeface="Arial"/>
              <a:buChar char="•"/>
            </a:pPr>
            <a:endParaRPr lang="en-US" sz="1600">
              <a:latin typeface="Arial"/>
              <a:cs typeface="Calibri"/>
            </a:endParaRPr>
          </a:p>
          <a:p>
            <a:pPr marL="285750" indent="-285750">
              <a:buFont typeface="Arial"/>
              <a:buChar char="•"/>
            </a:pPr>
            <a:r>
              <a:rPr lang="en-US" sz="1600">
                <a:latin typeface="Arial"/>
                <a:cs typeface="Calibri"/>
              </a:rPr>
              <a:t>Housing needs </a:t>
            </a:r>
          </a:p>
          <a:p>
            <a:r>
              <a:rPr lang="en-US">
                <a:cs typeface="Calibri"/>
              </a:rPr>
              <a:t>                                                                                   </a:t>
            </a:r>
          </a:p>
          <a:p>
            <a:r>
              <a:rPr lang="en-US">
                <a:cs typeface="Calibri"/>
              </a:rPr>
              <a:t>                                                                              </a:t>
            </a:r>
            <a:r>
              <a:rPr lang="en-US" sz="1600">
                <a:latin typeface="Arial"/>
                <a:cs typeface="Calibri"/>
              </a:rPr>
              <a:t> Gov. U.K, (2017)</a:t>
            </a:r>
            <a:endParaRPr lang="en-US">
              <a:latin typeface="Century Gothic" panose="020B0502020202020204"/>
              <a:cs typeface="Calibri"/>
            </a:endParaRPr>
          </a:p>
          <a:p>
            <a:endParaRPr lang="en-US">
              <a:cs typeface="Calibri"/>
            </a:endParaRPr>
          </a:p>
        </p:txBody>
      </p:sp>
      <p:pic>
        <p:nvPicPr>
          <p:cNvPr id="9" name="Picture 9" descr="A picture containing person, indoor&#10;&#10;Description automatically generated">
            <a:extLst>
              <a:ext uri="{FF2B5EF4-FFF2-40B4-BE49-F238E27FC236}">
                <a16:creationId xmlns:a16="http://schemas.microsoft.com/office/drawing/2014/main" id="{7B61A076-9F7D-4B34-A2C3-39EE436CDE37}"/>
              </a:ext>
            </a:extLst>
          </p:cNvPr>
          <p:cNvPicPr>
            <a:picLocks noChangeAspect="1"/>
          </p:cNvPicPr>
          <p:nvPr/>
        </p:nvPicPr>
        <p:blipFill>
          <a:blip r:embed="rId6"/>
          <a:stretch>
            <a:fillRect/>
          </a:stretch>
        </p:blipFill>
        <p:spPr>
          <a:xfrm>
            <a:off x="7541490" y="11545"/>
            <a:ext cx="4983019" cy="6834909"/>
          </a:xfrm>
          <a:prstGeom prst="rect">
            <a:avLst/>
          </a:prstGeom>
        </p:spPr>
      </p:pic>
      <p:pic>
        <p:nvPicPr>
          <p:cNvPr id="10" name="Picture 10" descr="Graphical user interface, website&#10;&#10;Description automatically generated">
            <a:extLst>
              <a:ext uri="{FF2B5EF4-FFF2-40B4-BE49-F238E27FC236}">
                <a16:creationId xmlns:a16="http://schemas.microsoft.com/office/drawing/2014/main" id="{27A43002-48FE-4AAB-AA92-976EEAF6E12E}"/>
              </a:ext>
            </a:extLst>
          </p:cNvPr>
          <p:cNvPicPr>
            <a:picLocks noChangeAspect="1"/>
          </p:cNvPicPr>
          <p:nvPr/>
        </p:nvPicPr>
        <p:blipFill>
          <a:blip r:embed="rId7"/>
          <a:stretch>
            <a:fillRect/>
          </a:stretch>
        </p:blipFill>
        <p:spPr>
          <a:xfrm>
            <a:off x="7574236" y="11819"/>
            <a:ext cx="5921979" cy="6834363"/>
          </a:xfrm>
          <a:prstGeom prst="rect">
            <a:avLst/>
          </a:prstGeom>
        </p:spPr>
      </p:pic>
    </p:spTree>
    <p:extLst>
      <p:ext uri="{BB962C8B-B14F-4D97-AF65-F5344CB8AC3E}">
        <p14:creationId xmlns:p14="http://schemas.microsoft.com/office/powerpoint/2010/main" val="2967764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E78424C-6FD0-41F8-9CAA-5DC19C4235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6CB5C-A9D9-41F4-9519-8422BC2DB242}"/>
              </a:ext>
            </a:extLst>
          </p:cNvPr>
          <p:cNvSpPr>
            <a:spLocks noGrp="1"/>
          </p:cNvSpPr>
          <p:nvPr>
            <p:ph type="title"/>
          </p:nvPr>
        </p:nvSpPr>
        <p:spPr>
          <a:xfrm>
            <a:off x="643855" y="1447800"/>
            <a:ext cx="3108626" cy="4572000"/>
          </a:xfrm>
        </p:spPr>
        <p:txBody>
          <a:bodyPr anchor="ctr">
            <a:normAutofit/>
          </a:bodyPr>
          <a:lstStyle/>
          <a:p>
            <a:r>
              <a:rPr lang="en-US" sz="3200">
                <a:solidFill>
                  <a:srgbClr val="F2F2F2"/>
                </a:solidFill>
                <a:cs typeface="Calibri Light"/>
              </a:rPr>
              <a:t>How to prevent and manage risks for the family E</a:t>
            </a:r>
            <a:endParaRPr lang="en-US" sz="3200">
              <a:solidFill>
                <a:srgbClr val="F2F2F2"/>
              </a:solidFill>
            </a:endParaRPr>
          </a:p>
        </p:txBody>
      </p:sp>
      <p:sp>
        <p:nvSpPr>
          <p:cNvPr id="11" name="Freeform: Shape 10">
            <a:extLst>
              <a:ext uri="{FF2B5EF4-FFF2-40B4-BE49-F238E27FC236}">
                <a16:creationId xmlns:a16="http://schemas.microsoft.com/office/drawing/2014/main" id="{DD136760-57DC-4301-8BEA-B71AD2D139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61310" y="0"/>
            <a:ext cx="8030690" cy="6858000"/>
          </a:xfrm>
          <a:custGeom>
            <a:avLst/>
            <a:gdLst>
              <a:gd name="connsiteX0" fmla="*/ 1176 w 8030690"/>
              <a:gd name="connsiteY0" fmla="*/ 0 h 6858000"/>
              <a:gd name="connsiteX1" fmla="*/ 1344715 w 8030690"/>
              <a:gd name="connsiteY1" fmla="*/ 0 h 6858000"/>
              <a:gd name="connsiteX2" fmla="*/ 1344715 w 8030690"/>
              <a:gd name="connsiteY2" fmla="*/ 0 h 6858000"/>
              <a:gd name="connsiteX3" fmla="*/ 8030690 w 8030690"/>
              <a:gd name="connsiteY3" fmla="*/ 0 h 6858000"/>
              <a:gd name="connsiteX4" fmla="*/ 8030690 w 8030690"/>
              <a:gd name="connsiteY4" fmla="*/ 6858000 h 6858000"/>
              <a:gd name="connsiteX5" fmla="*/ 477746 w 8030690"/>
              <a:gd name="connsiteY5" fmla="*/ 6858000 h 6858000"/>
              <a:gd name="connsiteX6" fmla="*/ 477746 w 8030690"/>
              <a:gd name="connsiteY6" fmla="*/ 6858000 h 6858000"/>
              <a:gd name="connsiteX7" fmla="*/ 0 w 8030690"/>
              <a:gd name="connsiteY7" fmla="*/ 6858000 h 6858000"/>
              <a:gd name="connsiteX8" fmla="*/ 5883 w 8030690"/>
              <a:gd name="connsiteY8" fmla="*/ 6817538 h 6858000"/>
              <a:gd name="connsiteX9" fmla="*/ 23196 w 8030690"/>
              <a:gd name="connsiteY9" fmla="*/ 6698894 h 6858000"/>
              <a:gd name="connsiteX10" fmla="*/ 35298 w 8030690"/>
              <a:gd name="connsiteY10" fmla="*/ 6612483 h 6858000"/>
              <a:gd name="connsiteX11" fmla="*/ 48073 w 8030690"/>
              <a:gd name="connsiteY11" fmla="*/ 6509613 h 6858000"/>
              <a:gd name="connsiteX12" fmla="*/ 63369 w 8030690"/>
              <a:gd name="connsiteY12" fmla="*/ 6387541 h 6858000"/>
              <a:gd name="connsiteX13" fmla="*/ 79506 w 8030690"/>
              <a:gd name="connsiteY13" fmla="*/ 6252438 h 6858000"/>
              <a:gd name="connsiteX14" fmla="*/ 96483 w 8030690"/>
              <a:gd name="connsiteY14" fmla="*/ 6100191 h 6858000"/>
              <a:gd name="connsiteX15" fmla="*/ 114468 w 8030690"/>
              <a:gd name="connsiteY15" fmla="*/ 5934227 h 6858000"/>
              <a:gd name="connsiteX16" fmla="*/ 132454 w 8030690"/>
              <a:gd name="connsiteY16" fmla="*/ 5753862 h 6858000"/>
              <a:gd name="connsiteX17" fmla="*/ 150775 w 8030690"/>
              <a:gd name="connsiteY17" fmla="*/ 5561838 h 6858000"/>
              <a:gd name="connsiteX18" fmla="*/ 167752 w 8030690"/>
              <a:gd name="connsiteY18" fmla="*/ 5354726 h 6858000"/>
              <a:gd name="connsiteX19" fmla="*/ 184057 w 8030690"/>
              <a:gd name="connsiteY19" fmla="*/ 5138013 h 6858000"/>
              <a:gd name="connsiteX20" fmla="*/ 198849 w 8030690"/>
              <a:gd name="connsiteY20" fmla="*/ 4908956 h 6858000"/>
              <a:gd name="connsiteX21" fmla="*/ 212968 w 8030690"/>
              <a:gd name="connsiteY21" fmla="*/ 4670298 h 6858000"/>
              <a:gd name="connsiteX22" fmla="*/ 226248 w 8030690"/>
              <a:gd name="connsiteY22" fmla="*/ 4421352 h 6858000"/>
              <a:gd name="connsiteX23" fmla="*/ 230954 w 8030690"/>
              <a:gd name="connsiteY23" fmla="*/ 4293793 h 6858000"/>
              <a:gd name="connsiteX24" fmla="*/ 236165 w 8030690"/>
              <a:gd name="connsiteY24" fmla="*/ 4163491 h 6858000"/>
              <a:gd name="connsiteX25" fmla="*/ 241039 w 8030690"/>
              <a:gd name="connsiteY25" fmla="*/ 4031132 h 6858000"/>
              <a:gd name="connsiteX26" fmla="*/ 244233 w 8030690"/>
              <a:gd name="connsiteY26" fmla="*/ 3898087 h 6858000"/>
              <a:gd name="connsiteX27" fmla="*/ 247091 w 8030690"/>
              <a:gd name="connsiteY27" fmla="*/ 3762298 h 6858000"/>
              <a:gd name="connsiteX28" fmla="*/ 250116 w 8030690"/>
              <a:gd name="connsiteY28" fmla="*/ 3625138 h 6858000"/>
              <a:gd name="connsiteX29" fmla="*/ 252133 w 8030690"/>
              <a:gd name="connsiteY29" fmla="*/ 3485235 h 6858000"/>
              <a:gd name="connsiteX30" fmla="*/ 252133 w 8030690"/>
              <a:gd name="connsiteY30" fmla="*/ 3343960 h 6858000"/>
              <a:gd name="connsiteX31" fmla="*/ 253142 w 8030690"/>
              <a:gd name="connsiteY31" fmla="*/ 3201314 h 6858000"/>
              <a:gd name="connsiteX32" fmla="*/ 252133 w 8030690"/>
              <a:gd name="connsiteY32" fmla="*/ 3057296 h 6858000"/>
              <a:gd name="connsiteX33" fmla="*/ 250116 w 8030690"/>
              <a:gd name="connsiteY33" fmla="*/ 2911221 h 6858000"/>
              <a:gd name="connsiteX34" fmla="*/ 248267 w 8030690"/>
              <a:gd name="connsiteY34" fmla="*/ 2765145 h 6858000"/>
              <a:gd name="connsiteX35" fmla="*/ 244233 w 8030690"/>
              <a:gd name="connsiteY35" fmla="*/ 2617013 h 6858000"/>
              <a:gd name="connsiteX36" fmla="*/ 240031 w 8030690"/>
              <a:gd name="connsiteY36" fmla="*/ 2467508 h 6858000"/>
              <a:gd name="connsiteX37" fmla="*/ 235156 w 8030690"/>
              <a:gd name="connsiteY37" fmla="*/ 2318004 h 6858000"/>
              <a:gd name="connsiteX38" fmla="*/ 228265 w 8030690"/>
              <a:gd name="connsiteY38" fmla="*/ 2167128 h 6858000"/>
              <a:gd name="connsiteX39" fmla="*/ 220028 w 8030690"/>
              <a:gd name="connsiteY39" fmla="*/ 2014880 h 6858000"/>
              <a:gd name="connsiteX40" fmla="*/ 212128 w 8030690"/>
              <a:gd name="connsiteY40" fmla="*/ 1861947 h 6858000"/>
              <a:gd name="connsiteX41" fmla="*/ 202043 w 8030690"/>
              <a:gd name="connsiteY41" fmla="*/ 1709013 h 6858000"/>
              <a:gd name="connsiteX42" fmla="*/ 189940 w 8030690"/>
              <a:gd name="connsiteY42" fmla="*/ 1554023 h 6858000"/>
              <a:gd name="connsiteX43" fmla="*/ 177838 w 8030690"/>
              <a:gd name="connsiteY43" fmla="*/ 1401089 h 6858000"/>
              <a:gd name="connsiteX44" fmla="*/ 163886 w 8030690"/>
              <a:gd name="connsiteY44" fmla="*/ 1245413 h 6858000"/>
              <a:gd name="connsiteX45" fmla="*/ 148590 w 8030690"/>
              <a:gd name="connsiteY45" fmla="*/ 1089050 h 6858000"/>
              <a:gd name="connsiteX46" fmla="*/ 132454 w 8030690"/>
              <a:gd name="connsiteY46" fmla="*/ 934745 h 6858000"/>
              <a:gd name="connsiteX47" fmla="*/ 113628 w 8030690"/>
              <a:gd name="connsiteY47" fmla="*/ 778383 h 6858000"/>
              <a:gd name="connsiteX48" fmla="*/ 93457 w 8030690"/>
              <a:gd name="connsiteY48" fmla="*/ 622706 h 6858000"/>
              <a:gd name="connsiteX49" fmla="*/ 73454 w 8030690"/>
              <a:gd name="connsiteY49" fmla="*/ 466344 h 6858000"/>
              <a:gd name="connsiteX50" fmla="*/ 50090 w 8030690"/>
              <a:gd name="connsiteY50" fmla="*/ 310667 h 6858000"/>
              <a:gd name="connsiteX51" fmla="*/ 26222 w 8030690"/>
              <a:gd name="connsiteY51" fmla="*/ 1556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030690" h="6858000">
                <a:moveTo>
                  <a:pt x="1176" y="0"/>
                </a:moveTo>
                <a:lnTo>
                  <a:pt x="1344715" y="0"/>
                </a:lnTo>
                <a:lnTo>
                  <a:pt x="1344715" y="0"/>
                </a:lnTo>
                <a:lnTo>
                  <a:pt x="8030690" y="0"/>
                </a:lnTo>
                <a:lnTo>
                  <a:pt x="8030690" y="6858000"/>
                </a:lnTo>
                <a:lnTo>
                  <a:pt x="477746" y="6858000"/>
                </a:lnTo>
                <a:lnTo>
                  <a:pt x="477746" y="6858000"/>
                </a:lnTo>
                <a:lnTo>
                  <a:pt x="0" y="6858000"/>
                </a:lnTo>
                <a:lnTo>
                  <a:pt x="5883" y="6817538"/>
                </a:lnTo>
                <a:lnTo>
                  <a:pt x="23196" y="6698894"/>
                </a:lnTo>
                <a:lnTo>
                  <a:pt x="35298" y="6612483"/>
                </a:lnTo>
                <a:lnTo>
                  <a:pt x="48073" y="6509613"/>
                </a:lnTo>
                <a:lnTo>
                  <a:pt x="63369" y="6387541"/>
                </a:lnTo>
                <a:lnTo>
                  <a:pt x="79506" y="6252438"/>
                </a:lnTo>
                <a:lnTo>
                  <a:pt x="96483" y="6100191"/>
                </a:lnTo>
                <a:lnTo>
                  <a:pt x="114468" y="5934227"/>
                </a:lnTo>
                <a:lnTo>
                  <a:pt x="132454" y="5753862"/>
                </a:lnTo>
                <a:lnTo>
                  <a:pt x="150775" y="5561838"/>
                </a:lnTo>
                <a:lnTo>
                  <a:pt x="167752" y="5354726"/>
                </a:lnTo>
                <a:lnTo>
                  <a:pt x="184057" y="5138013"/>
                </a:lnTo>
                <a:lnTo>
                  <a:pt x="198849" y="4908956"/>
                </a:lnTo>
                <a:lnTo>
                  <a:pt x="212968" y="4670298"/>
                </a:lnTo>
                <a:lnTo>
                  <a:pt x="226248" y="4421352"/>
                </a:lnTo>
                <a:lnTo>
                  <a:pt x="230954" y="4293793"/>
                </a:lnTo>
                <a:lnTo>
                  <a:pt x="236165" y="4163491"/>
                </a:lnTo>
                <a:lnTo>
                  <a:pt x="241039" y="4031132"/>
                </a:lnTo>
                <a:lnTo>
                  <a:pt x="244233" y="3898087"/>
                </a:lnTo>
                <a:lnTo>
                  <a:pt x="247091" y="3762298"/>
                </a:lnTo>
                <a:lnTo>
                  <a:pt x="250116" y="3625138"/>
                </a:lnTo>
                <a:lnTo>
                  <a:pt x="252133" y="3485235"/>
                </a:lnTo>
                <a:lnTo>
                  <a:pt x="252133" y="3343960"/>
                </a:lnTo>
                <a:lnTo>
                  <a:pt x="253142" y="3201314"/>
                </a:lnTo>
                <a:lnTo>
                  <a:pt x="252133" y="3057296"/>
                </a:lnTo>
                <a:lnTo>
                  <a:pt x="250116" y="2911221"/>
                </a:lnTo>
                <a:lnTo>
                  <a:pt x="248267" y="2765145"/>
                </a:lnTo>
                <a:lnTo>
                  <a:pt x="244233" y="2617013"/>
                </a:lnTo>
                <a:lnTo>
                  <a:pt x="240031" y="2467508"/>
                </a:lnTo>
                <a:lnTo>
                  <a:pt x="235156" y="2318004"/>
                </a:lnTo>
                <a:lnTo>
                  <a:pt x="228265" y="2167128"/>
                </a:lnTo>
                <a:lnTo>
                  <a:pt x="220028" y="2014880"/>
                </a:lnTo>
                <a:lnTo>
                  <a:pt x="212128" y="1861947"/>
                </a:lnTo>
                <a:lnTo>
                  <a:pt x="202043" y="1709013"/>
                </a:lnTo>
                <a:lnTo>
                  <a:pt x="189940" y="1554023"/>
                </a:lnTo>
                <a:lnTo>
                  <a:pt x="177838" y="1401089"/>
                </a:lnTo>
                <a:lnTo>
                  <a:pt x="163886" y="1245413"/>
                </a:lnTo>
                <a:lnTo>
                  <a:pt x="148590" y="1089050"/>
                </a:lnTo>
                <a:lnTo>
                  <a:pt x="132454" y="934745"/>
                </a:lnTo>
                <a:lnTo>
                  <a:pt x="113628" y="778383"/>
                </a:lnTo>
                <a:lnTo>
                  <a:pt x="93457" y="622706"/>
                </a:lnTo>
                <a:lnTo>
                  <a:pt x="73454" y="466344"/>
                </a:lnTo>
                <a:lnTo>
                  <a:pt x="50090" y="310667"/>
                </a:lnTo>
                <a:lnTo>
                  <a:pt x="26222" y="15567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11">
            <a:extLst>
              <a:ext uri="{FF2B5EF4-FFF2-40B4-BE49-F238E27FC236}">
                <a16:creationId xmlns:a16="http://schemas.microsoft.com/office/drawing/2014/main" id="{BDC58DEA-1307-4F44-AD47-E613D8B76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p:nvSpPr>
          <p:cNvPr id="15" name="Rectangle 14">
            <a:extLst>
              <a:ext uri="{FF2B5EF4-FFF2-40B4-BE49-F238E27FC236}">
                <a16:creationId xmlns:a16="http://schemas.microsoft.com/office/drawing/2014/main" id="{C99B912D-1E4B-42AF-A2BE-CFEFEC916E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A0D81B62-A12A-479C-BD96-1A1270DED2F6}"/>
              </a:ext>
            </a:extLst>
          </p:cNvPr>
          <p:cNvGraphicFramePr>
            <a:graphicFrameLocks noGrp="1"/>
          </p:cNvGraphicFramePr>
          <p:nvPr>
            <p:ph idx="1"/>
            <p:extLst>
              <p:ext uri="{D42A27DB-BD31-4B8C-83A1-F6EECF244321}">
                <p14:modId xmlns:p14="http://schemas.microsoft.com/office/powerpoint/2010/main" val="4151178812"/>
              </p:ext>
            </p:extLst>
          </p:nvPr>
        </p:nvGraphicFramePr>
        <p:xfrm>
          <a:off x="5048250" y="1447800"/>
          <a:ext cx="649605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8737146"/>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00" name="Rectangle 106">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01"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002" name="Freeform: Shape 110">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03" name="Rectangle 112">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7E539A61-8B6D-4EA0-B0AA-BA8B74727864}"/>
              </a:ext>
            </a:extLst>
          </p:cNvPr>
          <p:cNvSpPr>
            <a:spLocks noGrp="1"/>
          </p:cNvSpPr>
          <p:nvPr>
            <p:ph type="title"/>
          </p:nvPr>
        </p:nvSpPr>
        <p:spPr>
          <a:xfrm>
            <a:off x="653143" y="1645920"/>
            <a:ext cx="3522879" cy="4470821"/>
          </a:xfrm>
        </p:spPr>
        <p:txBody>
          <a:bodyPr vert="horz" lIns="91440" tIns="45720" rIns="91440" bIns="45720" rtlCol="0">
            <a:normAutofit/>
          </a:bodyPr>
          <a:lstStyle/>
          <a:p>
            <a:pPr algn="r">
              <a:lnSpc>
                <a:spcPct val="90000"/>
              </a:lnSpc>
            </a:pPr>
            <a:r>
              <a:rPr lang="en-US" sz="2900">
                <a:solidFill>
                  <a:srgbClr val="FFFFFF"/>
                </a:solidFill>
                <a:latin typeface="Arial"/>
                <a:cs typeface="Calibri Light"/>
              </a:rPr>
              <a:t>PROFESIONAL INTERVENTIONS IN PLACE TO HELP FAMILY E</a:t>
            </a:r>
          </a:p>
        </p:txBody>
      </p:sp>
      <p:sp>
        <p:nvSpPr>
          <p:cNvPr id="10" name="Content Placeholder 9">
            <a:extLst>
              <a:ext uri="{FF2B5EF4-FFF2-40B4-BE49-F238E27FC236}">
                <a16:creationId xmlns:a16="http://schemas.microsoft.com/office/drawing/2014/main" id="{9F532921-A027-4505-B0D0-2C7369F9AB95}"/>
              </a:ext>
            </a:extLst>
          </p:cNvPr>
          <p:cNvSpPr>
            <a:spLocks noGrp="1"/>
          </p:cNvSpPr>
          <p:nvPr>
            <p:ph idx="1"/>
          </p:nvPr>
        </p:nvSpPr>
        <p:spPr>
          <a:xfrm>
            <a:off x="5204109" y="1645920"/>
            <a:ext cx="5919503" cy="4470821"/>
          </a:xfrm>
        </p:spPr>
        <p:txBody>
          <a:bodyPr vert="horz" lIns="91440" tIns="45720" rIns="91440" bIns="45720" rtlCol="0">
            <a:normAutofit/>
          </a:bodyPr>
          <a:lstStyle/>
          <a:p>
            <a:pPr>
              <a:lnSpc>
                <a:spcPct val="90000"/>
              </a:lnSpc>
            </a:pPr>
            <a:r>
              <a:rPr lang="en-US">
                <a:latin typeface="Arial"/>
                <a:cs typeface="Calibri" panose="020F0502020204030204"/>
              </a:rPr>
              <a:t>Bereavement counselling for the mother.</a:t>
            </a:r>
            <a:endParaRPr lang="en-US"/>
          </a:p>
          <a:p>
            <a:pPr>
              <a:lnSpc>
                <a:spcPct val="90000"/>
              </a:lnSpc>
            </a:pPr>
            <a:r>
              <a:rPr lang="en-US">
                <a:latin typeface="Arial"/>
                <a:cs typeface="Calibri"/>
              </a:rPr>
              <a:t>Youth offending team.</a:t>
            </a:r>
          </a:p>
          <a:p>
            <a:pPr>
              <a:lnSpc>
                <a:spcPct val="90000"/>
              </a:lnSpc>
            </a:pPr>
            <a:r>
              <a:rPr lang="en-US">
                <a:latin typeface="Arial"/>
                <a:cs typeface="Calibri"/>
              </a:rPr>
              <a:t>Neighborhood services.</a:t>
            </a:r>
          </a:p>
          <a:p>
            <a:pPr>
              <a:lnSpc>
                <a:spcPct val="90000"/>
              </a:lnSpc>
            </a:pPr>
            <a:r>
              <a:rPr lang="en-US">
                <a:latin typeface="Arial"/>
                <a:cs typeface="Calibri"/>
              </a:rPr>
              <a:t>Children's services</a:t>
            </a:r>
          </a:p>
          <a:p>
            <a:pPr>
              <a:lnSpc>
                <a:spcPct val="90000"/>
              </a:lnSpc>
            </a:pPr>
            <a:r>
              <a:rPr lang="en-US">
                <a:latin typeface="Arial"/>
                <a:cs typeface="Calibri"/>
              </a:rPr>
              <a:t>Anti -social behavior team</a:t>
            </a:r>
          </a:p>
          <a:p>
            <a:pPr marL="0" indent="0">
              <a:lnSpc>
                <a:spcPct val="90000"/>
              </a:lnSpc>
              <a:buNone/>
            </a:pPr>
            <a:endParaRPr lang="en-US">
              <a:latin typeface="Arial"/>
              <a:cs typeface="Calibri"/>
            </a:endParaRPr>
          </a:p>
          <a:p>
            <a:pPr>
              <a:lnSpc>
                <a:spcPct val="90000"/>
              </a:lnSpc>
            </a:pPr>
            <a:r>
              <a:rPr lang="en-US">
                <a:latin typeface="Arial"/>
                <a:cs typeface="Calibri"/>
              </a:rPr>
              <a:t>Youth inclusion and support panel.</a:t>
            </a:r>
          </a:p>
          <a:p>
            <a:pPr>
              <a:lnSpc>
                <a:spcPct val="90000"/>
              </a:lnSpc>
            </a:pPr>
            <a:r>
              <a:rPr lang="en-US">
                <a:latin typeface="Arial"/>
                <a:cs typeface="Calibri"/>
              </a:rPr>
              <a:t>Anti-social behavior team.</a:t>
            </a:r>
          </a:p>
          <a:p>
            <a:pPr>
              <a:lnSpc>
                <a:spcPct val="90000"/>
              </a:lnSpc>
            </a:pPr>
            <a:r>
              <a:rPr lang="en-US">
                <a:latin typeface="Arial"/>
                <a:cs typeface="Calibri"/>
              </a:rPr>
              <a:t>Health services</a:t>
            </a:r>
          </a:p>
          <a:p>
            <a:pPr>
              <a:lnSpc>
                <a:spcPct val="90000"/>
              </a:lnSpc>
            </a:pPr>
            <a:r>
              <a:rPr lang="en-US">
                <a:latin typeface="Arial"/>
                <a:cs typeface="Calibri"/>
              </a:rPr>
              <a:t>Substances misuse engagement team.</a:t>
            </a:r>
          </a:p>
          <a:p>
            <a:pPr>
              <a:lnSpc>
                <a:spcPct val="90000"/>
              </a:lnSpc>
            </a:pPr>
            <a:r>
              <a:rPr lang="en-US">
                <a:latin typeface="Arial"/>
                <a:cs typeface="Calibri"/>
              </a:rPr>
              <a:t>Improving family relationships </a:t>
            </a:r>
          </a:p>
          <a:p>
            <a:pPr marL="0" indent="0">
              <a:lnSpc>
                <a:spcPct val="90000"/>
              </a:lnSpc>
              <a:buClr>
                <a:srgbClr val="8AD0D6"/>
              </a:buClr>
              <a:buNone/>
            </a:pPr>
            <a:endParaRPr lang="en-US">
              <a:latin typeface="Arial"/>
              <a:cs typeface="Calibri"/>
            </a:endParaRPr>
          </a:p>
          <a:p>
            <a:pPr marL="0" indent="0">
              <a:lnSpc>
                <a:spcPct val="90000"/>
              </a:lnSpc>
              <a:buNone/>
            </a:pPr>
            <a:endParaRPr lang="en-US">
              <a:latin typeface="Arial"/>
              <a:cs typeface="Calibri"/>
            </a:endParaRPr>
          </a:p>
          <a:p>
            <a:pPr>
              <a:lnSpc>
                <a:spcPct val="90000"/>
              </a:lnSpc>
              <a:buClr>
                <a:srgbClr val="1E5155">
                  <a:lumMod val="40000"/>
                  <a:lumOff val="60000"/>
                </a:srgbClr>
              </a:buClr>
            </a:pPr>
            <a:endParaRPr lang="en-US">
              <a:latin typeface="Arial"/>
              <a:cs typeface="Calibri"/>
            </a:endParaRPr>
          </a:p>
          <a:p>
            <a:pPr marL="0" indent="0">
              <a:lnSpc>
                <a:spcPct val="90000"/>
              </a:lnSpc>
              <a:buClr>
                <a:srgbClr val="1E5155">
                  <a:lumMod val="40000"/>
                  <a:lumOff val="60000"/>
                </a:srgbClr>
              </a:buClr>
              <a:buNone/>
            </a:pPr>
            <a:endParaRPr lang="en-US">
              <a:latin typeface="Century Gothic" panose="020B0502020202020204"/>
              <a:cs typeface="Calibri"/>
            </a:endParaRPr>
          </a:p>
        </p:txBody>
      </p:sp>
      <p:pic>
        <p:nvPicPr>
          <p:cNvPr id="998" name="Picture 998" descr="Money Free Stock Photo - Public Domain Pictures">
            <a:extLst>
              <a:ext uri="{FF2B5EF4-FFF2-40B4-BE49-F238E27FC236}">
                <a16:creationId xmlns:a16="http://schemas.microsoft.com/office/drawing/2014/main" id="{AD5326EF-BF81-4E74-BA16-970CE258CC9F}"/>
              </a:ext>
            </a:extLst>
          </p:cNvPr>
          <p:cNvPicPr>
            <a:picLocks noChangeAspect="1"/>
          </p:cNvPicPr>
          <p:nvPr/>
        </p:nvPicPr>
        <p:blipFill rotWithShape="1">
          <a:blip r:embed="rId2"/>
          <a:srcRect r="33047" b="-1"/>
          <a:stretch/>
        </p:blipFill>
        <p:spPr>
          <a:xfrm>
            <a:off x="11938792" y="8601373"/>
            <a:ext cx="6555503" cy="653471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05034060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3" name="Picture 12">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5" name="Oval 14">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7" name="Picture 16">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 name="Picture 18">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1" name="Rectangle 20">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4467D6D3-6E31-499C-9251-E1AB3250EBC6}"/>
              </a:ext>
            </a:extLst>
          </p:cNvPr>
          <p:cNvSpPr>
            <a:spLocks noGrp="1"/>
          </p:cNvSpPr>
          <p:nvPr>
            <p:ph type="title"/>
          </p:nvPr>
        </p:nvSpPr>
        <p:spPr>
          <a:xfrm>
            <a:off x="7790541" y="60615"/>
            <a:ext cx="3753599" cy="1673220"/>
          </a:xfrm>
        </p:spPr>
        <p:txBody>
          <a:bodyPr vert="horz" lIns="91440" tIns="45720" rIns="91440" bIns="45720" rtlCol="0" anchor="t">
            <a:normAutofit/>
          </a:bodyPr>
          <a:lstStyle/>
          <a:p>
            <a:r>
              <a:rPr lang="en-US" sz="3300"/>
              <a:t>Anti -social behavior </a:t>
            </a:r>
          </a:p>
        </p:txBody>
      </p:sp>
      <p:pic>
        <p:nvPicPr>
          <p:cNvPr id="6" name="Picture Placeholder 5" descr="A picture containing text, stop, sign, clipart&#10;&#10;Description automatically generated">
            <a:extLst>
              <a:ext uri="{FF2B5EF4-FFF2-40B4-BE49-F238E27FC236}">
                <a16:creationId xmlns:a16="http://schemas.microsoft.com/office/drawing/2014/main" id="{A168455C-FBEC-443E-BFDC-78D23296BF32}"/>
              </a:ext>
            </a:extLst>
          </p:cNvPr>
          <p:cNvPicPr>
            <a:picLocks noGrp="1" noChangeAspect="1"/>
          </p:cNvPicPr>
          <p:nvPr>
            <p:ph type="pic" idx="1"/>
          </p:nvPr>
        </p:nvPicPr>
        <p:blipFill rotWithShape="1">
          <a:blip r:embed="rId7">
            <a:extLst>
              <a:ext uri="{28A0092B-C50C-407E-A947-70E740481C1C}">
                <a14:useLocalDpi xmlns:a14="http://schemas.microsoft.com/office/drawing/2010/main" val="0"/>
              </a:ext>
            </a:extLst>
          </a:blip>
          <a:srcRect t="586" b="585"/>
          <a:stretch/>
        </p:blipFill>
        <p:spPr>
          <a:xfrm>
            <a:off x="646532" y="1447799"/>
            <a:ext cx="6493910" cy="4572001"/>
          </a:xfrm>
          <a:prstGeom prst="rect">
            <a:avLst/>
          </a:prstGeom>
          <a:effectLst>
            <a:outerShdw blurRad="50800" dist="38100" dir="5400000" algn="t" rotWithShape="0">
              <a:prstClr val="black">
                <a:alpha val="43000"/>
              </a:prstClr>
            </a:outerShdw>
          </a:effectLst>
        </p:spPr>
      </p:pic>
      <p:sp>
        <p:nvSpPr>
          <p:cNvPr id="4" name="Text Placeholder 3">
            <a:extLst>
              <a:ext uri="{FF2B5EF4-FFF2-40B4-BE49-F238E27FC236}">
                <a16:creationId xmlns:a16="http://schemas.microsoft.com/office/drawing/2014/main" id="{FD1F37C3-FADC-4899-8852-B8A0D68B7014}"/>
              </a:ext>
            </a:extLst>
          </p:cNvPr>
          <p:cNvSpPr>
            <a:spLocks noGrp="1"/>
          </p:cNvSpPr>
          <p:nvPr>
            <p:ph type="body" sz="half" idx="2"/>
          </p:nvPr>
        </p:nvSpPr>
        <p:spPr>
          <a:xfrm>
            <a:off x="7789312" y="1333790"/>
            <a:ext cx="3754987" cy="5408755"/>
          </a:xfrm>
        </p:spPr>
        <p:txBody>
          <a:bodyPr vert="horz" lIns="91440" tIns="45720" rIns="91440" bIns="45720" rtlCol="0" anchor="t">
            <a:normAutofit/>
          </a:bodyPr>
          <a:lstStyle/>
          <a:p>
            <a:r>
              <a:rPr lang="en-GB" sz="1600">
                <a:latin typeface="Arial" panose="020B0604020202020204" pitchFamily="34" charset="0"/>
                <a:cs typeface="Arial" panose="020B0604020202020204" pitchFamily="34" charset="0"/>
              </a:rPr>
              <a:t>Antisocial behaviour risk factors include:</a:t>
            </a:r>
          </a:p>
          <a:p>
            <a:pPr>
              <a:buFont typeface="Wingdings 3" charset="2"/>
              <a:buChar char=""/>
            </a:pPr>
            <a:r>
              <a:rPr lang="en-GB" sz="1600">
                <a:latin typeface="Arial"/>
                <a:cs typeface="Arial"/>
              </a:rPr>
              <a:t>Genetics and family history, as well as the school and local environment</a:t>
            </a:r>
          </a:p>
          <a:p>
            <a:pPr>
              <a:buFont typeface="Wingdings 3" charset="2"/>
              <a:buChar char=""/>
            </a:pPr>
            <a:r>
              <a:rPr lang="en-GB" sz="1600">
                <a:latin typeface="Arial"/>
                <a:cs typeface="Arial"/>
              </a:rPr>
              <a:t>poor and unhealthy parenting techniques</a:t>
            </a:r>
          </a:p>
          <a:p>
            <a:pPr>
              <a:buFont typeface="Wingdings 3" charset="2"/>
              <a:buChar char=""/>
            </a:pPr>
            <a:r>
              <a:rPr lang="en-GB" sz="1600">
                <a:latin typeface="Arial"/>
                <a:cs typeface="Arial"/>
              </a:rPr>
              <a:t>Home life that is violent, chaotic, or unstable</a:t>
            </a:r>
          </a:p>
          <a:p>
            <a:endParaRPr lang="en-GB" sz="1600">
              <a:latin typeface="Arial" panose="020B0604020202020204" pitchFamily="34" charset="0"/>
              <a:cs typeface="Arial" panose="020B0604020202020204" pitchFamily="34" charset="0"/>
            </a:endParaRPr>
          </a:p>
          <a:p>
            <a:r>
              <a:rPr lang="en-GB" sz="1600">
                <a:latin typeface="Arial"/>
                <a:cs typeface="Arial"/>
              </a:rPr>
              <a:t>According to  Gaik, (2010) Behavioural disorders, impulsiveness, theft, vandalism violence, abuse, and disobedience are all examples of antisocial behaviour in children and adolescents.</a:t>
            </a:r>
          </a:p>
          <a:p>
            <a:endParaRPr lang="en-US" sz="1800"/>
          </a:p>
          <a:p>
            <a:r>
              <a:rPr lang="en-US" sz="1600">
                <a:latin typeface="Arial"/>
                <a:cs typeface="Arial"/>
              </a:rPr>
              <a:t>Scaccia, (2016).</a:t>
            </a:r>
          </a:p>
        </p:txBody>
      </p:sp>
      <p:pic>
        <p:nvPicPr>
          <p:cNvPr id="8" name="Picture 7" descr="A picture containing text, person&#10;&#10;Description automatically generated">
            <a:extLst>
              <a:ext uri="{FF2B5EF4-FFF2-40B4-BE49-F238E27FC236}">
                <a16:creationId xmlns:a16="http://schemas.microsoft.com/office/drawing/2014/main" id="{DCD8CC6E-6E13-43D9-986C-6FD34EE9E93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6533" y="1447799"/>
            <a:ext cx="6632786" cy="4572001"/>
          </a:xfrm>
          <a:prstGeom prst="rect">
            <a:avLst/>
          </a:prstGeom>
        </p:spPr>
      </p:pic>
    </p:spTree>
    <p:extLst>
      <p:ext uri="{BB962C8B-B14F-4D97-AF65-F5344CB8AC3E}">
        <p14:creationId xmlns:p14="http://schemas.microsoft.com/office/powerpoint/2010/main" val="17092786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2AC29-6F21-446A-971A-2C002ACBF2ED}"/>
              </a:ext>
            </a:extLst>
          </p:cNvPr>
          <p:cNvSpPr>
            <a:spLocks noGrp="1"/>
          </p:cNvSpPr>
          <p:nvPr>
            <p:ph type="title"/>
          </p:nvPr>
        </p:nvSpPr>
        <p:spPr>
          <a:xfrm>
            <a:off x="0" y="5580667"/>
            <a:ext cx="12191999" cy="1277331"/>
          </a:xfrm>
        </p:spPr>
        <p:txBody>
          <a:bodyPr vert="horz" lIns="91440" tIns="45720" rIns="91440" bIns="45720" rtlCol="0" anchor="b">
            <a:normAutofit/>
          </a:bodyPr>
          <a:lstStyle/>
          <a:p>
            <a:pPr algn="r"/>
            <a:r>
              <a:rPr lang="en-US" sz="1600">
                <a:solidFill>
                  <a:schemeClr val="tx1"/>
                </a:solidFill>
                <a:latin typeface="Arial"/>
                <a:cs typeface="Arial"/>
              </a:rPr>
              <a:t>Thompson, (2017)</a:t>
            </a:r>
            <a:endParaRPr lang="en-US" sz="1600" kern="1200">
              <a:solidFill>
                <a:schemeClr val="tx1"/>
              </a:solidFill>
              <a:latin typeface="Arial"/>
              <a:cs typeface="Arial"/>
            </a:endParaRPr>
          </a:p>
        </p:txBody>
      </p:sp>
      <p:pic>
        <p:nvPicPr>
          <p:cNvPr id="5" name="Picture 5" descr="Diagram&#10;&#10;Description automatically generated">
            <a:extLst>
              <a:ext uri="{FF2B5EF4-FFF2-40B4-BE49-F238E27FC236}">
                <a16:creationId xmlns:a16="http://schemas.microsoft.com/office/drawing/2014/main" id="{8ABCBDD6-26C1-4A1A-84B3-2F1F7A633156}"/>
              </a:ext>
            </a:extLst>
          </p:cNvPr>
          <p:cNvPicPr>
            <a:picLocks noGrp="1" noChangeAspect="1"/>
          </p:cNvPicPr>
          <p:nvPr>
            <p:ph sz="half" idx="2"/>
          </p:nvPr>
        </p:nvPicPr>
        <p:blipFill>
          <a:blip r:embed="rId2"/>
          <a:stretch>
            <a:fillRect/>
          </a:stretch>
        </p:blipFill>
        <p:spPr>
          <a:xfrm>
            <a:off x="698089" y="454310"/>
            <a:ext cx="6067285" cy="4924934"/>
          </a:xfrm>
          <a:prstGeom prst="rect">
            <a:avLst/>
          </a:prstGeom>
        </p:spPr>
      </p:pic>
      <p:sp>
        <p:nvSpPr>
          <p:cNvPr id="3" name="Content Placeholder 2">
            <a:extLst>
              <a:ext uri="{FF2B5EF4-FFF2-40B4-BE49-F238E27FC236}">
                <a16:creationId xmlns:a16="http://schemas.microsoft.com/office/drawing/2014/main" id="{C4F3862F-29E2-4977-991A-725E55B593DA}"/>
              </a:ext>
            </a:extLst>
          </p:cNvPr>
          <p:cNvSpPr>
            <a:spLocks noGrp="1"/>
          </p:cNvSpPr>
          <p:nvPr>
            <p:ph sz="half" idx="1"/>
          </p:nvPr>
        </p:nvSpPr>
        <p:spPr>
          <a:xfrm>
            <a:off x="7051249" y="-339364"/>
            <a:ext cx="5015060" cy="6228988"/>
          </a:xfrm>
        </p:spPr>
        <p:txBody>
          <a:bodyPr vert="horz" lIns="91440" tIns="45720" rIns="91440" bIns="45720" rtlCol="0" anchor="t">
            <a:normAutofit/>
          </a:bodyPr>
          <a:lstStyle/>
          <a:p>
            <a:pPr marL="0" indent="0" algn="r">
              <a:lnSpc>
                <a:spcPct val="110000"/>
              </a:lnSpc>
              <a:spcBef>
                <a:spcPct val="0"/>
              </a:spcBef>
              <a:buNone/>
            </a:pPr>
            <a:endParaRPr lang="en-US" sz="1600"/>
          </a:p>
          <a:p>
            <a:pPr algn="r">
              <a:lnSpc>
                <a:spcPct val="110000"/>
              </a:lnSpc>
              <a:spcBef>
                <a:spcPct val="0"/>
              </a:spcBef>
            </a:pPr>
            <a:endParaRPr lang="en-US" sz="1600"/>
          </a:p>
          <a:p>
            <a:pPr marL="0" indent="0" algn="r">
              <a:lnSpc>
                <a:spcPct val="110000"/>
              </a:lnSpc>
              <a:spcBef>
                <a:spcPct val="0"/>
              </a:spcBef>
              <a:buNone/>
            </a:pPr>
            <a:r>
              <a:rPr lang="en-GB" sz="1600">
                <a:latin typeface="Arial"/>
                <a:cs typeface="Arial"/>
              </a:rPr>
              <a:t>The  Troubled Families Programme  was established in December 2011 to help prime minister David Cameron achieve his goal of 'changing around' the lives of 120,000 'troubled families.'</a:t>
            </a:r>
            <a:endParaRPr lang="en-US" sz="1600">
              <a:latin typeface="Arial"/>
              <a:cs typeface="Arial"/>
            </a:endParaRPr>
          </a:p>
          <a:p>
            <a:pPr algn="r">
              <a:lnSpc>
                <a:spcPct val="110000"/>
              </a:lnSpc>
              <a:spcBef>
                <a:spcPct val="0"/>
              </a:spcBef>
            </a:pPr>
            <a:endParaRPr lang="en-US" sz="1600">
              <a:latin typeface="Arial"/>
              <a:cs typeface="Arial"/>
            </a:endParaRPr>
          </a:p>
          <a:p>
            <a:pPr algn="r">
              <a:lnSpc>
                <a:spcPct val="110000"/>
              </a:lnSpc>
              <a:spcBef>
                <a:spcPct val="0"/>
              </a:spcBef>
            </a:pPr>
            <a:endParaRPr lang="en-US" sz="1600">
              <a:latin typeface="Arial"/>
              <a:cs typeface="Arial"/>
            </a:endParaRPr>
          </a:p>
          <a:p>
            <a:pPr marL="0" indent="0" algn="r">
              <a:lnSpc>
                <a:spcPct val="110000"/>
              </a:lnSpc>
              <a:spcBef>
                <a:spcPct val="0"/>
              </a:spcBef>
              <a:buNone/>
            </a:pPr>
            <a:endParaRPr lang="en-US" sz="1600">
              <a:latin typeface="Arial"/>
              <a:cs typeface="Arial"/>
            </a:endParaRPr>
          </a:p>
          <a:p>
            <a:pPr algn="r">
              <a:lnSpc>
                <a:spcPct val="110000"/>
              </a:lnSpc>
              <a:spcBef>
                <a:spcPct val="0"/>
              </a:spcBef>
            </a:pPr>
            <a:endParaRPr lang="en-US" sz="1600">
              <a:latin typeface="Arial"/>
              <a:cs typeface="Arial"/>
            </a:endParaRPr>
          </a:p>
          <a:p>
            <a:pPr algn="r">
              <a:lnSpc>
                <a:spcPct val="110000"/>
              </a:lnSpc>
              <a:spcBef>
                <a:spcPct val="0"/>
              </a:spcBef>
            </a:pPr>
            <a:r>
              <a:rPr lang="en-US" sz="1600">
                <a:latin typeface="Arial"/>
                <a:cs typeface="Arial"/>
              </a:rPr>
              <a:t>As stated by MacLehose,  (2014.) The 'Troubled Families Agenda' (TFA), a nationwide project introduced by the British Government in 2011, intended to identify and engage with families defined as 'troubled' in order to reduce 'anti-social behavior,' help children return to school, and assist parents in finding jobs. </a:t>
            </a:r>
          </a:p>
        </p:txBody>
      </p:sp>
      <p:pic>
        <p:nvPicPr>
          <p:cNvPr id="6" name="Picture 5" descr="Diagram&#10;&#10;Description automatically generated with medium confidence">
            <a:extLst>
              <a:ext uri="{FF2B5EF4-FFF2-40B4-BE49-F238E27FC236}">
                <a16:creationId xmlns:a16="http://schemas.microsoft.com/office/drawing/2014/main" id="{970DC1CD-7E05-42D7-8E77-B7B727151A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7192652" cy="5882325"/>
          </a:xfrm>
          <a:prstGeom prst="rect">
            <a:avLst/>
          </a:prstGeom>
        </p:spPr>
      </p:pic>
    </p:spTree>
    <p:extLst>
      <p:ext uri="{BB962C8B-B14F-4D97-AF65-F5344CB8AC3E}">
        <p14:creationId xmlns:p14="http://schemas.microsoft.com/office/powerpoint/2010/main" val="19938318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White puzzle with one red piece">
            <a:extLst>
              <a:ext uri="{FF2B5EF4-FFF2-40B4-BE49-F238E27FC236}">
                <a16:creationId xmlns:a16="http://schemas.microsoft.com/office/drawing/2014/main" id="{6E06E000-AF99-4567-9DF4-C137B3A3F5B1}"/>
              </a:ext>
            </a:extLst>
          </p:cNvPr>
          <p:cNvPicPr>
            <a:picLocks noChangeAspect="1"/>
          </p:cNvPicPr>
          <p:nvPr/>
        </p:nvPicPr>
        <p:blipFill rotWithShape="1">
          <a:blip r:embed="rId3">
            <a:alphaModFix amt="55000"/>
          </a:blip>
          <a:srcRect r="-2" b="-2"/>
          <a:stretch/>
        </p:blipFill>
        <p:spPr>
          <a:xfrm>
            <a:off x="20" y="10"/>
            <a:ext cx="12191980" cy="6857990"/>
          </a:xfrm>
          <a:prstGeom prst="rect">
            <a:avLst/>
          </a:prstGeom>
        </p:spPr>
      </p:pic>
      <p:sp>
        <p:nvSpPr>
          <p:cNvPr id="2" name="Title 1"/>
          <p:cNvSpPr>
            <a:spLocks noGrp="1"/>
          </p:cNvSpPr>
          <p:nvPr>
            <p:ph type="ctrTitle"/>
          </p:nvPr>
        </p:nvSpPr>
        <p:spPr>
          <a:xfrm>
            <a:off x="3577192" y="1032483"/>
            <a:ext cx="5037616" cy="2982360"/>
          </a:xfrm>
        </p:spPr>
        <p:txBody>
          <a:bodyPr>
            <a:normAutofit/>
          </a:bodyPr>
          <a:lstStyle/>
          <a:p>
            <a:r>
              <a:rPr lang="en-US">
                <a:cs typeface="Calibri Light"/>
              </a:rPr>
              <a:t>Policies </a:t>
            </a:r>
            <a:endParaRPr lang="en-US"/>
          </a:p>
        </p:txBody>
      </p:sp>
      <p:sp>
        <p:nvSpPr>
          <p:cNvPr id="3" name="Subtitle 2"/>
          <p:cNvSpPr>
            <a:spLocks noGrp="1"/>
          </p:cNvSpPr>
          <p:nvPr>
            <p:ph type="subTitle" idx="1"/>
          </p:nvPr>
        </p:nvSpPr>
        <p:spPr>
          <a:xfrm>
            <a:off x="3160248" y="4279446"/>
            <a:ext cx="5037616" cy="1655762"/>
          </a:xfrm>
        </p:spPr>
        <p:txBody>
          <a:bodyPr vert="horz" lIns="91440" tIns="45720" rIns="91440" bIns="45720" rtlCol="0" anchor="t">
            <a:normAutofit/>
          </a:bodyPr>
          <a:lstStyle/>
          <a:p>
            <a:r>
              <a:rPr lang="en-US">
                <a:solidFill>
                  <a:schemeClr val="bg1"/>
                </a:solidFill>
                <a:ea typeface="+mn-lt"/>
                <a:cs typeface="+mn-lt"/>
              </a:rPr>
              <a:t>a definite course or method of action selected from among alternatives addition given conditions to guide and determine present and future decisions </a:t>
            </a:r>
            <a:endParaRPr lang="en-US">
              <a:solidFill>
                <a:schemeClr val="bg1"/>
              </a:solidFill>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4A3A8FF8-E3D7-4BD0-AF3B-184DCBBA59B3}"/>
              </a:ext>
            </a:extLst>
          </p:cNvPr>
          <p:cNvPicPr>
            <a:picLocks noChangeAspect="1"/>
          </p:cNvPicPr>
          <p:nvPr/>
        </p:nvPicPr>
        <p:blipFill rotWithShape="1">
          <a:blip r:embed="rId2">
            <a:alphaModFix amt="35000"/>
          </a:blip>
          <a:srcRect l="22717" r="1377" b="1"/>
          <a:stretch/>
        </p:blipFill>
        <p:spPr>
          <a:xfrm>
            <a:off x="20" y="-8466"/>
            <a:ext cx="12191980" cy="6866466"/>
          </a:xfrm>
          <a:prstGeom prst="rect">
            <a:avLst/>
          </a:prstGeom>
        </p:spPr>
      </p:pic>
      <p:sp>
        <p:nvSpPr>
          <p:cNvPr id="2" name="Title 1">
            <a:extLst>
              <a:ext uri="{FF2B5EF4-FFF2-40B4-BE49-F238E27FC236}">
                <a16:creationId xmlns:a16="http://schemas.microsoft.com/office/drawing/2014/main" id="{9E453E0B-5A97-4C7A-BD22-0C48D9B01036}"/>
              </a:ext>
            </a:extLst>
          </p:cNvPr>
          <p:cNvSpPr>
            <a:spLocks noGrp="1"/>
          </p:cNvSpPr>
          <p:nvPr>
            <p:ph type="title"/>
          </p:nvPr>
        </p:nvSpPr>
        <p:spPr/>
        <p:txBody>
          <a:bodyPr>
            <a:normAutofit/>
          </a:bodyPr>
          <a:lstStyle/>
          <a:p>
            <a:r>
              <a:rPr lang="en-US">
                <a:solidFill>
                  <a:srgbClr val="FFFFFF"/>
                </a:solidFill>
              </a:rPr>
              <a:t>Children act 1989</a:t>
            </a:r>
          </a:p>
        </p:txBody>
      </p:sp>
      <p:sp>
        <p:nvSpPr>
          <p:cNvPr id="3" name="Content Placeholder 2">
            <a:extLst>
              <a:ext uri="{FF2B5EF4-FFF2-40B4-BE49-F238E27FC236}">
                <a16:creationId xmlns:a16="http://schemas.microsoft.com/office/drawing/2014/main" id="{4EA9412D-4237-4F55-9F0F-AD12CE492639}"/>
              </a:ext>
            </a:extLst>
          </p:cNvPr>
          <p:cNvSpPr>
            <a:spLocks noGrp="1"/>
          </p:cNvSpPr>
          <p:nvPr>
            <p:ph idx="1"/>
          </p:nvPr>
        </p:nvSpPr>
        <p:spPr/>
        <p:txBody>
          <a:bodyPr vert="horz" lIns="91440" tIns="45720" rIns="91440" bIns="45720" rtlCol="0">
            <a:normAutofit/>
          </a:bodyPr>
          <a:lstStyle/>
          <a:p>
            <a:r>
              <a:rPr lang="en-US">
                <a:solidFill>
                  <a:srgbClr val="FFFFFF"/>
                </a:solidFill>
              </a:rPr>
              <a:t>Laws implemented across England </a:t>
            </a:r>
          </a:p>
          <a:p>
            <a:r>
              <a:rPr lang="en-US">
                <a:solidFill>
                  <a:srgbClr val="FFFFFF"/>
                </a:solidFill>
              </a:rPr>
              <a:t>Safeguards and protects children rights </a:t>
            </a:r>
          </a:p>
          <a:p>
            <a:pPr marL="0" indent="0">
              <a:buNone/>
            </a:pPr>
            <a:endParaRPr lang="en-US">
              <a:solidFill>
                <a:srgbClr val="FFFFFF"/>
              </a:solidFill>
            </a:endParaRPr>
          </a:p>
          <a:p>
            <a:endParaRPr lang="en-US">
              <a:solidFill>
                <a:srgbClr val="FFFFFF"/>
              </a:solidFill>
            </a:endParaRPr>
          </a:p>
        </p:txBody>
      </p:sp>
    </p:spTree>
    <p:extLst>
      <p:ext uri="{BB962C8B-B14F-4D97-AF65-F5344CB8AC3E}">
        <p14:creationId xmlns:p14="http://schemas.microsoft.com/office/powerpoint/2010/main" val="2346576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5252BB3-78B6-407D-A8E4-93AF617F8D0A}"/>
              </a:ext>
            </a:extLst>
          </p:cNvPr>
          <p:cNvSpPr txBox="1"/>
          <p:nvPr/>
        </p:nvSpPr>
        <p:spPr>
          <a:xfrm>
            <a:off x="3214777" y="1690777"/>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Arial"/>
                <a:cs typeface="Arial"/>
              </a:rPr>
              <a:t>DOMESTIC VIOLENEC</a:t>
            </a:r>
          </a:p>
        </p:txBody>
      </p:sp>
      <p:sp>
        <p:nvSpPr>
          <p:cNvPr id="5" name="Arrow: Down 4">
            <a:extLst>
              <a:ext uri="{FF2B5EF4-FFF2-40B4-BE49-F238E27FC236}">
                <a16:creationId xmlns:a16="http://schemas.microsoft.com/office/drawing/2014/main" id="{72544867-D437-486C-84BD-9FAECD01263E}"/>
              </a:ext>
            </a:extLst>
          </p:cNvPr>
          <p:cNvSpPr/>
          <p:nvPr/>
        </p:nvSpPr>
        <p:spPr>
          <a:xfrm>
            <a:off x="3839955" y="681653"/>
            <a:ext cx="488830" cy="862642"/>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Right 5">
            <a:extLst>
              <a:ext uri="{FF2B5EF4-FFF2-40B4-BE49-F238E27FC236}">
                <a16:creationId xmlns:a16="http://schemas.microsoft.com/office/drawing/2014/main" id="{7D49512D-4CBA-4674-B719-37CC889AD723}"/>
              </a:ext>
            </a:extLst>
          </p:cNvPr>
          <p:cNvSpPr/>
          <p:nvPr/>
        </p:nvSpPr>
        <p:spPr>
          <a:xfrm>
            <a:off x="989867" y="1804660"/>
            <a:ext cx="977660" cy="48883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5D6B037-F83B-440F-ACA5-04A13483C543}"/>
              </a:ext>
            </a:extLst>
          </p:cNvPr>
          <p:cNvSpPr txBox="1"/>
          <p:nvPr/>
        </p:nvSpPr>
        <p:spPr>
          <a:xfrm>
            <a:off x="2707976" y="37884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Local support services </a:t>
            </a:r>
          </a:p>
        </p:txBody>
      </p:sp>
      <p:sp>
        <p:nvSpPr>
          <p:cNvPr id="9" name="TextBox 8">
            <a:extLst>
              <a:ext uri="{FF2B5EF4-FFF2-40B4-BE49-F238E27FC236}">
                <a16:creationId xmlns:a16="http://schemas.microsoft.com/office/drawing/2014/main" id="{AB696DAF-1901-4093-962C-48917ACF7FEA}"/>
              </a:ext>
            </a:extLst>
          </p:cNvPr>
          <p:cNvSpPr txBox="1"/>
          <p:nvPr/>
        </p:nvSpPr>
        <p:spPr>
          <a:xfrm>
            <a:off x="593605" y="243390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atin typeface="Arial"/>
                <a:cs typeface="Arial"/>
              </a:rPr>
              <a:t>Protection order</a:t>
            </a:r>
          </a:p>
        </p:txBody>
      </p:sp>
      <p:sp>
        <p:nvSpPr>
          <p:cNvPr id="10" name="TextBox 9">
            <a:extLst>
              <a:ext uri="{FF2B5EF4-FFF2-40B4-BE49-F238E27FC236}">
                <a16:creationId xmlns:a16="http://schemas.microsoft.com/office/drawing/2014/main" id="{C482F2C6-F99C-44C5-9DDC-56DF72FE63C3}"/>
              </a:ext>
            </a:extLst>
          </p:cNvPr>
          <p:cNvSpPr txBox="1"/>
          <p:nvPr/>
        </p:nvSpPr>
        <p:spPr>
          <a:xfrm>
            <a:off x="8183952" y="372697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11" name="Picture 11" descr="A picture containing silhouette&#10;&#10;Description automatically generated">
            <a:extLst>
              <a:ext uri="{FF2B5EF4-FFF2-40B4-BE49-F238E27FC236}">
                <a16:creationId xmlns:a16="http://schemas.microsoft.com/office/drawing/2014/main" id="{A47E72A6-2DB7-4AD3-8083-9CCBC90A0BA0}"/>
              </a:ext>
            </a:extLst>
          </p:cNvPr>
          <p:cNvPicPr>
            <a:picLocks noChangeAspect="1"/>
          </p:cNvPicPr>
          <p:nvPr/>
        </p:nvPicPr>
        <p:blipFill>
          <a:blip r:embed="rId3"/>
          <a:stretch>
            <a:fillRect/>
          </a:stretch>
        </p:blipFill>
        <p:spPr>
          <a:xfrm>
            <a:off x="4652513" y="4243707"/>
            <a:ext cx="7085161" cy="2482511"/>
          </a:xfrm>
          <a:prstGeom prst="rect">
            <a:avLst/>
          </a:prstGeom>
        </p:spPr>
      </p:pic>
      <p:sp>
        <p:nvSpPr>
          <p:cNvPr id="12" name="Arrow: Right 11">
            <a:extLst>
              <a:ext uri="{FF2B5EF4-FFF2-40B4-BE49-F238E27FC236}">
                <a16:creationId xmlns:a16="http://schemas.microsoft.com/office/drawing/2014/main" id="{73D84B2F-0602-4F53-A442-A5ED34F63D97}"/>
              </a:ext>
            </a:extLst>
          </p:cNvPr>
          <p:cNvSpPr/>
          <p:nvPr/>
        </p:nvSpPr>
        <p:spPr>
          <a:xfrm>
            <a:off x="5606796" y="3186684"/>
            <a:ext cx="977660" cy="48883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D1747D9-07E3-4377-AE76-96000FB4F07C}"/>
              </a:ext>
            </a:extLst>
          </p:cNvPr>
          <p:cNvSpPr txBox="1"/>
          <p:nvPr/>
        </p:nvSpPr>
        <p:spPr>
          <a:xfrm>
            <a:off x="6578182" y="3242633"/>
            <a:ext cx="390776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latin typeface="Arial"/>
                <a:cs typeface="Arial"/>
              </a:rPr>
              <a:t>Verbal and  emotional abuse </a:t>
            </a:r>
          </a:p>
        </p:txBody>
      </p:sp>
      <p:sp>
        <p:nvSpPr>
          <p:cNvPr id="14" name="Arrow: Down 13">
            <a:extLst>
              <a:ext uri="{FF2B5EF4-FFF2-40B4-BE49-F238E27FC236}">
                <a16:creationId xmlns:a16="http://schemas.microsoft.com/office/drawing/2014/main" id="{FC8C70F6-B049-4212-BE65-C0560E5F2966}"/>
              </a:ext>
            </a:extLst>
          </p:cNvPr>
          <p:cNvSpPr/>
          <p:nvPr/>
        </p:nvSpPr>
        <p:spPr>
          <a:xfrm>
            <a:off x="9072415" y="2132867"/>
            <a:ext cx="488830" cy="97766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AD124C62-7E91-4D0D-AA2E-300E962A0011}"/>
              </a:ext>
            </a:extLst>
          </p:cNvPr>
          <p:cNvSpPr txBox="1"/>
          <p:nvPr/>
        </p:nvSpPr>
        <p:spPr>
          <a:xfrm>
            <a:off x="9451855" y="1601817"/>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Evidence of  intentional  infliction </a:t>
            </a:r>
          </a:p>
          <a:p>
            <a:r>
              <a:rPr lang="en-US"/>
              <a:t>To take to court.</a:t>
            </a:r>
          </a:p>
        </p:txBody>
      </p:sp>
      <p:sp>
        <p:nvSpPr>
          <p:cNvPr id="2" name="TextBox 1">
            <a:extLst>
              <a:ext uri="{FF2B5EF4-FFF2-40B4-BE49-F238E27FC236}">
                <a16:creationId xmlns:a16="http://schemas.microsoft.com/office/drawing/2014/main" id="{82649258-C35E-4185-8142-224359E79894}"/>
              </a:ext>
            </a:extLst>
          </p:cNvPr>
          <p:cNvSpPr txBox="1"/>
          <p:nvPr/>
        </p:nvSpPr>
        <p:spPr>
          <a:xfrm>
            <a:off x="-32109" y="102877"/>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latin typeface="Arial"/>
                <a:cs typeface="Arial"/>
              </a:rPr>
              <a:t>Plan of action </a:t>
            </a:r>
          </a:p>
        </p:txBody>
      </p:sp>
    </p:spTree>
    <p:extLst>
      <p:ext uri="{BB962C8B-B14F-4D97-AF65-F5344CB8AC3E}">
        <p14:creationId xmlns:p14="http://schemas.microsoft.com/office/powerpoint/2010/main" val="192286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DC1A7-ED7F-4489-9F54-0AD7A28F0D55}"/>
              </a:ext>
            </a:extLst>
          </p:cNvPr>
          <p:cNvSpPr>
            <a:spLocks noGrp="1"/>
          </p:cNvSpPr>
          <p:nvPr>
            <p:ph type="title"/>
          </p:nvPr>
        </p:nvSpPr>
        <p:spPr>
          <a:xfrm>
            <a:off x="6742108" y="629266"/>
            <a:ext cx="3307744" cy="1641986"/>
          </a:xfrm>
        </p:spPr>
        <p:txBody>
          <a:bodyPr>
            <a:normAutofit/>
          </a:bodyPr>
          <a:lstStyle/>
          <a:p>
            <a:r>
              <a:rPr lang="en-GB"/>
              <a:t>Policies and procedures</a:t>
            </a:r>
          </a:p>
        </p:txBody>
      </p:sp>
      <p:pic>
        <p:nvPicPr>
          <p:cNvPr id="3" name="Picture 3" descr="A picture containing text, person, indoor, close&#10;&#10;Description automatically generated">
            <a:extLst>
              <a:ext uri="{FF2B5EF4-FFF2-40B4-BE49-F238E27FC236}">
                <a16:creationId xmlns:a16="http://schemas.microsoft.com/office/drawing/2014/main" id="{8A107EB0-2F3C-4A93-8C24-979DED3E05DF}"/>
              </a:ext>
            </a:extLst>
          </p:cNvPr>
          <p:cNvPicPr>
            <a:picLocks noChangeAspect="1"/>
          </p:cNvPicPr>
          <p:nvPr/>
        </p:nvPicPr>
        <p:blipFill rotWithShape="1">
          <a:blip r:embed="rId3"/>
          <a:srcRect l="10212" r="10918" b="-1"/>
          <a:stretch/>
        </p:blipFill>
        <p:spPr>
          <a:xfrm>
            <a:off x="-2" y="10"/>
            <a:ext cx="6094407" cy="6857990"/>
          </a:xfrm>
          <a:prstGeom prst="rect">
            <a:avLst/>
          </a:prstGeom>
        </p:spPr>
      </p:pic>
      <p:sp>
        <p:nvSpPr>
          <p:cNvPr id="6" name="Content Placeholder 5">
            <a:extLst>
              <a:ext uri="{FF2B5EF4-FFF2-40B4-BE49-F238E27FC236}">
                <a16:creationId xmlns:a16="http://schemas.microsoft.com/office/drawing/2014/main" id="{505E9B79-B2CB-4968-B31B-EC6923A57562}"/>
              </a:ext>
            </a:extLst>
          </p:cNvPr>
          <p:cNvSpPr>
            <a:spLocks noGrp="1"/>
          </p:cNvSpPr>
          <p:nvPr>
            <p:ph idx="1"/>
          </p:nvPr>
        </p:nvSpPr>
        <p:spPr>
          <a:xfrm>
            <a:off x="6742108" y="2438400"/>
            <a:ext cx="3307744" cy="3809999"/>
          </a:xfrm>
        </p:spPr>
        <p:txBody>
          <a:bodyPr vert="horz" lIns="91440" tIns="45720" rIns="91440" bIns="45720" rtlCol="0">
            <a:normAutofit/>
          </a:bodyPr>
          <a:lstStyle/>
          <a:p>
            <a:pPr>
              <a:lnSpc>
                <a:spcPct val="90000"/>
              </a:lnSpc>
            </a:pPr>
            <a:r>
              <a:rPr lang="en-GB" sz="1600">
                <a:latin typeface="Arial"/>
                <a:ea typeface="+mj-lt"/>
                <a:cs typeface="+mj-lt"/>
              </a:rPr>
              <a:t>Improving family relationships – identify behaviour and family strengths.</a:t>
            </a:r>
            <a:endParaRPr lang="en-GB" sz="1600">
              <a:latin typeface="Arial"/>
              <a:cs typeface="Arial"/>
            </a:endParaRPr>
          </a:p>
          <a:p>
            <a:pPr>
              <a:lnSpc>
                <a:spcPct val="90000"/>
              </a:lnSpc>
              <a:buClr>
                <a:srgbClr val="8AD0D6"/>
              </a:buClr>
            </a:pPr>
            <a:r>
              <a:rPr lang="en-GB" sz="1600">
                <a:latin typeface="Arial"/>
                <a:ea typeface="+mj-lt"/>
                <a:cs typeface="+mj-lt"/>
              </a:rPr>
              <a:t>Mental health and wellbeing – counselling therapy and overall health.                                                               </a:t>
            </a:r>
          </a:p>
          <a:p>
            <a:pPr>
              <a:lnSpc>
                <a:spcPct val="90000"/>
              </a:lnSpc>
              <a:buClr>
                <a:srgbClr val="8AD0D6"/>
              </a:buClr>
            </a:pPr>
            <a:r>
              <a:rPr lang="en-GB" sz="1600">
                <a:latin typeface="Arial"/>
                <a:ea typeface="+mj-lt"/>
                <a:cs typeface="+mj-lt"/>
              </a:rPr>
              <a:t>Housing needs assessment – rent and income interview.</a:t>
            </a:r>
          </a:p>
          <a:p>
            <a:pPr>
              <a:lnSpc>
                <a:spcPct val="90000"/>
              </a:lnSpc>
              <a:buClr>
                <a:srgbClr val="8AD0D6"/>
              </a:buClr>
            </a:pPr>
            <a:r>
              <a:rPr lang="en-GB" sz="1600">
                <a:latin typeface="Arial"/>
                <a:ea typeface="+mj-lt"/>
                <a:cs typeface="+mj-lt"/>
              </a:rPr>
              <a:t>Domestic violence and addiction – prevention. </a:t>
            </a:r>
          </a:p>
          <a:p>
            <a:pPr marL="0" indent="0">
              <a:lnSpc>
                <a:spcPct val="90000"/>
              </a:lnSpc>
              <a:buClr>
                <a:srgbClr val="8AD0D6"/>
              </a:buClr>
              <a:buNone/>
            </a:pPr>
            <a:r>
              <a:rPr lang="en-GB" sz="1600">
                <a:latin typeface="Arial"/>
                <a:ea typeface="+mj-lt"/>
                <a:cs typeface="+mj-lt"/>
              </a:rPr>
              <a:t>            (McColgan &amp; McLaughlin, 2021)  </a:t>
            </a:r>
            <a:r>
              <a:rPr lang="en-GB" sz="1600">
                <a:ea typeface="+mj-lt"/>
                <a:cs typeface="+mj-lt"/>
              </a:rPr>
              <a:t>           </a:t>
            </a:r>
            <a:endParaRPr lang="en-GB" sz="1600"/>
          </a:p>
        </p:txBody>
      </p:sp>
    </p:spTree>
    <p:extLst>
      <p:ext uri="{BB962C8B-B14F-4D97-AF65-F5344CB8AC3E}">
        <p14:creationId xmlns:p14="http://schemas.microsoft.com/office/powerpoint/2010/main" val="432937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CED97-1E04-473C-B194-49D461CACD79}"/>
              </a:ext>
            </a:extLst>
          </p:cNvPr>
          <p:cNvSpPr>
            <a:spLocks noGrp="1"/>
          </p:cNvSpPr>
          <p:nvPr>
            <p:ph type="title"/>
          </p:nvPr>
        </p:nvSpPr>
        <p:spPr/>
        <p:txBody>
          <a:bodyPr/>
          <a:lstStyle/>
          <a:p>
            <a:r>
              <a:rPr lang="en-GB" b="1">
                <a:ea typeface="+mj-lt"/>
                <a:cs typeface="+mj-lt"/>
              </a:rPr>
              <a:t> Professional interventions </a:t>
            </a:r>
            <a:endParaRPr lang="en-US"/>
          </a:p>
        </p:txBody>
      </p:sp>
      <p:sp>
        <p:nvSpPr>
          <p:cNvPr id="3" name="Content Placeholder 2">
            <a:extLst>
              <a:ext uri="{FF2B5EF4-FFF2-40B4-BE49-F238E27FC236}">
                <a16:creationId xmlns:a16="http://schemas.microsoft.com/office/drawing/2014/main" id="{AE0232AE-95DE-4C61-A063-9170FB73C180}"/>
              </a:ext>
            </a:extLst>
          </p:cNvPr>
          <p:cNvSpPr>
            <a:spLocks noGrp="1"/>
          </p:cNvSpPr>
          <p:nvPr>
            <p:ph idx="1"/>
          </p:nvPr>
        </p:nvSpPr>
        <p:spPr/>
        <p:txBody>
          <a:bodyPr vert="horz" lIns="91440" tIns="45720" rIns="91440" bIns="45720" rtlCol="0" anchor="t">
            <a:normAutofit/>
          </a:bodyPr>
          <a:lstStyle/>
          <a:p>
            <a:pPr marL="0" indent="0">
              <a:buNone/>
            </a:pPr>
            <a:endParaRPr lang="en-GB" b="1"/>
          </a:p>
          <a:p>
            <a:pPr>
              <a:buClr>
                <a:srgbClr val="8AD0D6"/>
              </a:buClr>
            </a:pPr>
            <a:r>
              <a:rPr lang="en-GB" sz="1600">
                <a:latin typeface="Arial"/>
                <a:ea typeface="+mj-lt"/>
                <a:cs typeface="+mj-lt"/>
              </a:rPr>
              <a:t>Youth offending team – have a significant role on helping young people and families with law issues, such as police, probation officers, housing, health and children services, education and charities.                                                                                     (GOV, 2021)</a:t>
            </a:r>
            <a:endParaRPr lang="en-GB" sz="1600">
              <a:latin typeface="Arial"/>
              <a:cs typeface="Arial"/>
            </a:endParaRPr>
          </a:p>
          <a:p>
            <a:pPr>
              <a:buClr>
                <a:srgbClr val="8AD0D6"/>
              </a:buClr>
            </a:pPr>
            <a:r>
              <a:rPr lang="en-GB" sz="1600">
                <a:latin typeface="Arial"/>
                <a:ea typeface="+mj-lt"/>
                <a:cs typeface="+mj-lt"/>
              </a:rPr>
              <a:t>Neighbourhood services helps maintaining healthy and safe homes.</a:t>
            </a:r>
            <a:endParaRPr lang="en-GB" sz="1600">
              <a:latin typeface="Arial"/>
              <a:cs typeface="Arial"/>
            </a:endParaRPr>
          </a:p>
          <a:p>
            <a:pPr>
              <a:buClr>
                <a:srgbClr val="8AD0D6"/>
              </a:buClr>
            </a:pPr>
            <a:r>
              <a:rPr lang="en-GB" sz="1600">
                <a:latin typeface="Arial"/>
                <a:ea typeface="+mj-lt"/>
                <a:cs typeface="+mj-lt"/>
              </a:rPr>
              <a:t>Children services are there for children, young people and families to support change their life in a positive way.                                                                                        </a:t>
            </a:r>
            <a:endParaRPr lang="en-GB" sz="1600">
              <a:latin typeface="Arial"/>
              <a:cs typeface="Arial"/>
            </a:endParaRPr>
          </a:p>
          <a:p>
            <a:pPr marL="0" indent="0">
              <a:buClr>
                <a:srgbClr val="8AD0D6"/>
              </a:buClr>
              <a:buNone/>
            </a:pPr>
            <a:r>
              <a:rPr lang="en-GB" sz="1600">
                <a:latin typeface="Arial"/>
                <a:ea typeface="+mj-lt"/>
                <a:cs typeface="+mj-lt"/>
              </a:rPr>
              <a:t>                                                                 (Birmingham City Council, 2021)</a:t>
            </a:r>
            <a:endParaRPr lang="en-GB" sz="1600">
              <a:latin typeface="Arial"/>
              <a:cs typeface="Arial"/>
            </a:endParaRPr>
          </a:p>
          <a:p>
            <a:pPr>
              <a:buClr>
                <a:srgbClr val="8AD0D6"/>
              </a:buClr>
            </a:pPr>
            <a:r>
              <a:rPr lang="en-GB" sz="1600">
                <a:latin typeface="Arial"/>
                <a:ea typeface="+mj-lt"/>
                <a:cs typeface="+mj-lt"/>
              </a:rPr>
              <a:t>Youth Inclusion and Support Panel – helps young people aged 8 to 13 and their families, protecting them from crime and anti - social behaviour.                                                                                   (Gov, 2007)</a:t>
            </a:r>
            <a:endParaRPr lang="en-GB" sz="1600">
              <a:latin typeface="Arial"/>
              <a:cs typeface="Arial"/>
            </a:endParaRPr>
          </a:p>
          <a:p>
            <a:pPr>
              <a:buClr>
                <a:srgbClr val="8AD0D6"/>
              </a:buClr>
            </a:pPr>
            <a:endParaRPr lang="en-GB"/>
          </a:p>
        </p:txBody>
      </p:sp>
      <p:sp>
        <p:nvSpPr>
          <p:cNvPr id="4" name="TextBox 3">
            <a:extLst>
              <a:ext uri="{FF2B5EF4-FFF2-40B4-BE49-F238E27FC236}">
                <a16:creationId xmlns:a16="http://schemas.microsoft.com/office/drawing/2014/main" id="{E628F3B7-1217-4D6C-BF7F-512DF6574734}"/>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856952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79AAC-7818-41CF-B35A-7B6F092D76B2}"/>
              </a:ext>
            </a:extLst>
          </p:cNvPr>
          <p:cNvSpPr>
            <a:spLocks noGrp="1"/>
          </p:cNvSpPr>
          <p:nvPr>
            <p:ph type="title"/>
          </p:nvPr>
        </p:nvSpPr>
        <p:spPr>
          <a:xfrm>
            <a:off x="6742108" y="629266"/>
            <a:ext cx="3307744" cy="1641986"/>
          </a:xfrm>
        </p:spPr>
        <p:txBody>
          <a:bodyPr>
            <a:normAutofit/>
          </a:bodyPr>
          <a:lstStyle/>
          <a:p>
            <a:r>
              <a:rPr lang="en-GB" sz="1700" b="1">
                <a:ea typeface="+mj-lt"/>
                <a:cs typeface="+mj-lt"/>
              </a:rPr>
              <a:t>Professional interventions </a:t>
            </a:r>
            <a:endParaRPr lang="en-US" sz="1700"/>
          </a:p>
        </p:txBody>
      </p:sp>
      <p:pic>
        <p:nvPicPr>
          <p:cNvPr id="4" name="Picture 4" descr="A picture containing person, child, grass, little&#10;&#10;Description automatically generated">
            <a:extLst>
              <a:ext uri="{FF2B5EF4-FFF2-40B4-BE49-F238E27FC236}">
                <a16:creationId xmlns:a16="http://schemas.microsoft.com/office/drawing/2014/main" id="{561C3565-C7AC-49C0-8FEA-C8596A49FB2D}"/>
              </a:ext>
            </a:extLst>
          </p:cNvPr>
          <p:cNvPicPr>
            <a:picLocks noChangeAspect="1"/>
          </p:cNvPicPr>
          <p:nvPr/>
        </p:nvPicPr>
        <p:blipFill rotWithShape="1">
          <a:blip r:embed="rId3"/>
          <a:srcRect l="21206" r="10145" b="-1"/>
          <a:stretch/>
        </p:blipFill>
        <p:spPr>
          <a:xfrm>
            <a:off x="-2" y="10"/>
            <a:ext cx="6094407" cy="6857990"/>
          </a:xfrm>
          <a:prstGeom prst="rect">
            <a:avLst/>
          </a:prstGeom>
        </p:spPr>
      </p:pic>
      <p:sp>
        <p:nvSpPr>
          <p:cNvPr id="3" name="Content Placeholder 2">
            <a:extLst>
              <a:ext uri="{FF2B5EF4-FFF2-40B4-BE49-F238E27FC236}">
                <a16:creationId xmlns:a16="http://schemas.microsoft.com/office/drawing/2014/main" id="{3FAD072F-EB67-46FC-BF44-0282249F9995}"/>
              </a:ext>
            </a:extLst>
          </p:cNvPr>
          <p:cNvSpPr>
            <a:spLocks noGrp="1"/>
          </p:cNvSpPr>
          <p:nvPr>
            <p:ph idx="1"/>
          </p:nvPr>
        </p:nvSpPr>
        <p:spPr>
          <a:xfrm>
            <a:off x="6742108" y="2438400"/>
            <a:ext cx="3307744" cy="3809999"/>
          </a:xfrm>
        </p:spPr>
        <p:txBody>
          <a:bodyPr vert="horz" lIns="91440" tIns="45720" rIns="91440" bIns="45720" rtlCol="0" anchor="t">
            <a:noAutofit/>
          </a:bodyPr>
          <a:lstStyle/>
          <a:p>
            <a:pPr>
              <a:lnSpc>
                <a:spcPct val="90000"/>
              </a:lnSpc>
            </a:pPr>
            <a:r>
              <a:rPr lang="en-GB" sz="1600">
                <a:latin typeface="Arial"/>
                <a:ea typeface="+mj-lt"/>
                <a:cs typeface="+mj-lt"/>
              </a:rPr>
              <a:t>Anti - Social Behaviour Team – will intervenes when there are concerns of abuse, violence or noise.                                                                                                                               </a:t>
            </a:r>
            <a:endParaRPr lang="en-GB" sz="1600">
              <a:latin typeface="Arial"/>
              <a:cs typeface="Arial"/>
            </a:endParaRPr>
          </a:p>
          <a:p>
            <a:pPr>
              <a:lnSpc>
                <a:spcPct val="90000"/>
              </a:lnSpc>
              <a:buClr>
                <a:srgbClr val="8AD0D6"/>
              </a:buClr>
            </a:pPr>
            <a:r>
              <a:rPr lang="en-GB" sz="1600">
                <a:latin typeface="Arial"/>
                <a:ea typeface="+mj-lt"/>
                <a:cs typeface="+mj-lt"/>
              </a:rPr>
              <a:t>Substance Misuse Engagement team helps individuals with drug and alcohol addiction. </a:t>
            </a:r>
            <a:endParaRPr lang="en-GB" sz="1600">
              <a:latin typeface="Arial"/>
              <a:cs typeface="Arial"/>
            </a:endParaRPr>
          </a:p>
          <a:p>
            <a:pPr>
              <a:lnSpc>
                <a:spcPct val="90000"/>
              </a:lnSpc>
              <a:buClr>
                <a:srgbClr val="8AD0D6"/>
              </a:buClr>
            </a:pPr>
            <a:r>
              <a:rPr lang="en-GB" sz="1600">
                <a:latin typeface="Arial"/>
                <a:ea typeface="+mj-lt"/>
                <a:cs typeface="+mj-lt"/>
              </a:rPr>
              <a:t>Health Services plays a key role within the society, improving and delivering health.                                                                                                 (WHO, 2021</a:t>
            </a:r>
            <a:r>
              <a:rPr lang="en-GB" sz="1600">
                <a:latin typeface="Arial"/>
                <a:cs typeface="Arial"/>
              </a:rPr>
              <a:t>)  </a:t>
            </a:r>
          </a:p>
          <a:p>
            <a:pPr>
              <a:lnSpc>
                <a:spcPct val="90000"/>
              </a:lnSpc>
              <a:buClr>
                <a:srgbClr val="8AD0D6"/>
              </a:buClr>
            </a:pPr>
            <a:endParaRPr lang="en-GB" sz="1400"/>
          </a:p>
        </p:txBody>
      </p:sp>
    </p:spTree>
    <p:extLst>
      <p:ext uri="{BB962C8B-B14F-4D97-AF65-F5344CB8AC3E}">
        <p14:creationId xmlns:p14="http://schemas.microsoft.com/office/powerpoint/2010/main" val="39492158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AB1DC-D249-4A19-BB9D-949507371DCE}"/>
              </a:ext>
            </a:extLst>
          </p:cNvPr>
          <p:cNvSpPr>
            <a:spLocks noGrp="1"/>
          </p:cNvSpPr>
          <p:nvPr>
            <p:ph type="title"/>
          </p:nvPr>
        </p:nvSpPr>
        <p:spPr>
          <a:xfrm>
            <a:off x="6742108" y="629266"/>
            <a:ext cx="3307744" cy="1641986"/>
          </a:xfrm>
        </p:spPr>
        <p:txBody>
          <a:bodyPr vert="horz" lIns="91440" tIns="45720" rIns="91440" bIns="45720" rtlCol="0" anchor="t">
            <a:normAutofit/>
          </a:bodyPr>
          <a:lstStyle/>
          <a:p>
            <a:r>
              <a:rPr lang="en-US"/>
              <a:t>Meeting the needs</a:t>
            </a:r>
          </a:p>
        </p:txBody>
      </p:sp>
      <p:pic>
        <p:nvPicPr>
          <p:cNvPr id="5" name="Picture 4" descr="One in a crowd">
            <a:extLst>
              <a:ext uri="{FF2B5EF4-FFF2-40B4-BE49-F238E27FC236}">
                <a16:creationId xmlns:a16="http://schemas.microsoft.com/office/drawing/2014/main" id="{0CD9C678-77A4-4FE5-AA4C-DF3095C0F042}"/>
              </a:ext>
            </a:extLst>
          </p:cNvPr>
          <p:cNvPicPr>
            <a:picLocks noChangeAspect="1"/>
          </p:cNvPicPr>
          <p:nvPr/>
        </p:nvPicPr>
        <p:blipFill rotWithShape="1">
          <a:blip r:embed="rId3"/>
          <a:srcRect l="21033" r="12317"/>
          <a:stretch/>
        </p:blipFill>
        <p:spPr>
          <a:xfrm>
            <a:off x="-2" y="10"/>
            <a:ext cx="6094407" cy="6857990"/>
          </a:xfrm>
          <a:prstGeom prst="rect">
            <a:avLst/>
          </a:prstGeom>
        </p:spPr>
      </p:pic>
      <p:sp>
        <p:nvSpPr>
          <p:cNvPr id="4" name="TextBox 3">
            <a:extLst>
              <a:ext uri="{FF2B5EF4-FFF2-40B4-BE49-F238E27FC236}">
                <a16:creationId xmlns:a16="http://schemas.microsoft.com/office/drawing/2014/main" id="{10B9CD65-EFD7-40B8-8414-D716D9F18921}"/>
              </a:ext>
            </a:extLst>
          </p:cNvPr>
          <p:cNvSpPr txBox="1"/>
          <p:nvPr/>
        </p:nvSpPr>
        <p:spPr>
          <a:xfrm>
            <a:off x="6742108" y="2438400"/>
            <a:ext cx="3307744" cy="380999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spcBef>
                <a:spcPts val="1000"/>
              </a:spcBef>
              <a:buClr>
                <a:schemeClr val="bg2">
                  <a:lumMod val="40000"/>
                  <a:lumOff val="60000"/>
                </a:schemeClr>
              </a:buClr>
              <a:buSzPct val="80000"/>
              <a:buFont typeface="Wingdings 3" charset="2"/>
              <a:buChar char=""/>
            </a:pPr>
            <a:r>
              <a:rPr lang="en-US" sz="1600">
                <a:latin typeface="Arial"/>
                <a:ea typeface="+mj-ea"/>
                <a:cs typeface="Arial"/>
              </a:rPr>
              <a:t>The plan of action for the family has ended with no further recommendations due to change of circumstances and non-engagement of the mother.</a:t>
            </a:r>
          </a:p>
        </p:txBody>
      </p:sp>
      <p:sp>
        <p:nvSpPr>
          <p:cNvPr id="3" name="TextBox 2">
            <a:extLst>
              <a:ext uri="{FF2B5EF4-FFF2-40B4-BE49-F238E27FC236}">
                <a16:creationId xmlns:a16="http://schemas.microsoft.com/office/drawing/2014/main" id="{AF1C78D7-492A-4AD8-9372-09EB49D57E1A}"/>
              </a:ext>
            </a:extLst>
          </p:cNvPr>
          <p:cNvSpPr txBox="1"/>
          <p:nvPr/>
        </p:nvSpPr>
        <p:spPr>
          <a:xfrm>
            <a:off x="4724400" y="3358550"/>
            <a:ext cx="600974" cy="2111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2986135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BE6F9A3-300E-47F5-B41C-C8C5E758D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C3B010-E3ED-4F59-A1FA-AB6A9C71D913}"/>
              </a:ext>
            </a:extLst>
          </p:cNvPr>
          <p:cNvSpPr>
            <a:spLocks noGrp="1"/>
          </p:cNvSpPr>
          <p:nvPr>
            <p:ph type="title"/>
          </p:nvPr>
        </p:nvSpPr>
        <p:spPr>
          <a:xfrm>
            <a:off x="648929" y="1063417"/>
            <a:ext cx="3505495" cy="4675396"/>
          </a:xfrm>
        </p:spPr>
        <p:txBody>
          <a:bodyPr anchor="ctr">
            <a:normAutofit/>
          </a:bodyPr>
          <a:lstStyle/>
          <a:p>
            <a:r>
              <a:rPr lang="en-GB" sz="3900">
                <a:solidFill>
                  <a:srgbClr val="F2F2F2"/>
                </a:solidFill>
                <a:cs typeface="Calibri Light"/>
              </a:rPr>
              <a:t>CONCLUSION</a:t>
            </a:r>
            <a:br>
              <a:rPr lang="en-GB" sz="3900">
                <a:solidFill>
                  <a:srgbClr val="F2F2F2"/>
                </a:solidFill>
                <a:cs typeface="Calibri Light"/>
              </a:rPr>
            </a:br>
            <a:endParaRPr lang="en-GB" sz="3900">
              <a:solidFill>
                <a:srgbClr val="F2F2F2"/>
              </a:solidFill>
            </a:endParaRPr>
          </a:p>
        </p:txBody>
      </p:sp>
      <p:sp>
        <p:nvSpPr>
          <p:cNvPr id="11" name="Rectangle 10">
            <a:extLst>
              <a:ext uri="{FF2B5EF4-FFF2-40B4-BE49-F238E27FC236}">
                <a16:creationId xmlns:a16="http://schemas.microsoft.com/office/drawing/2014/main" id="{61B4701B-39FE-43B8-86AA-D6B8789C22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ounded Rectangle 9">
            <a:extLst>
              <a:ext uri="{FF2B5EF4-FFF2-40B4-BE49-F238E27FC236}">
                <a16:creationId xmlns:a16="http://schemas.microsoft.com/office/drawing/2014/main" id="{E9A7EF13-49FA-4355-971A-34B065F35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ln w="12700" cap="sq">
            <a:solidFill>
              <a:schemeClr val="bg1">
                <a:lumMod val="75000"/>
              </a:schemeClr>
            </a:solidFill>
            <a:miter lim="800000"/>
          </a:ln>
          <a:effectLst>
            <a:outerShdw blurRad="63500" dist="25400" dir="5400000" algn="tl"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2CF3C3E-0F7B-4F0C-8EBD-BDD38E9C66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ABBAA173-4653-4242-85AD-74D93002CB8B}"/>
              </a:ext>
            </a:extLst>
          </p:cNvPr>
          <p:cNvGraphicFramePr>
            <a:graphicFrameLocks noGrp="1"/>
          </p:cNvGraphicFramePr>
          <p:nvPr>
            <p:ph idx="1"/>
            <p:extLst>
              <p:ext uri="{D42A27DB-BD31-4B8C-83A1-F6EECF244321}">
                <p14:modId xmlns:p14="http://schemas.microsoft.com/office/powerpoint/2010/main" val="4018441965"/>
              </p:ext>
            </p:extLst>
          </p:nvPr>
        </p:nvGraphicFramePr>
        <p:xfrm>
          <a:off x="5503131" y="953477"/>
          <a:ext cx="5614987" cy="4773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6069760"/>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ECF68-52B3-4284-BBF8-593E05E28465}"/>
              </a:ext>
            </a:extLst>
          </p:cNvPr>
          <p:cNvSpPr>
            <a:spLocks noGrp="1"/>
          </p:cNvSpPr>
          <p:nvPr>
            <p:ph type="title"/>
          </p:nvPr>
        </p:nvSpPr>
        <p:spPr>
          <a:xfrm>
            <a:off x="646111" y="452718"/>
            <a:ext cx="9404723" cy="1400530"/>
          </a:xfrm>
        </p:spPr>
        <p:txBody>
          <a:bodyPr>
            <a:normAutofit/>
          </a:bodyPr>
          <a:lstStyle/>
          <a:p>
            <a:r>
              <a:rPr lang="en-GB">
                <a:cs typeface="Calibri Light"/>
              </a:rPr>
              <a:t>REFERENCES </a:t>
            </a:r>
            <a:endParaRPr lang="en-GB"/>
          </a:p>
        </p:txBody>
      </p:sp>
      <p:graphicFrame>
        <p:nvGraphicFramePr>
          <p:cNvPr id="5" name="Content Placeholder 2">
            <a:extLst>
              <a:ext uri="{FF2B5EF4-FFF2-40B4-BE49-F238E27FC236}">
                <a16:creationId xmlns:a16="http://schemas.microsoft.com/office/drawing/2014/main" id="{2B99C53E-6EAA-420B-9C15-51513B6D45ED}"/>
              </a:ext>
            </a:extLst>
          </p:cNvPr>
          <p:cNvGraphicFramePr>
            <a:graphicFrameLocks noGrp="1"/>
          </p:cNvGraphicFramePr>
          <p:nvPr>
            <p:ph idx="1"/>
            <p:extLst>
              <p:ext uri="{D42A27DB-BD31-4B8C-83A1-F6EECF244321}">
                <p14:modId xmlns:p14="http://schemas.microsoft.com/office/powerpoint/2010/main" val="1607525333"/>
              </p:ext>
            </p:extLst>
          </p:nvPr>
        </p:nvGraphicFramePr>
        <p:xfrm>
          <a:off x="426747" y="1093588"/>
          <a:ext cx="11115257" cy="56666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97147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A8D296-AE76-4C9D-A52A-59BAC9C02479}"/>
              </a:ext>
            </a:extLst>
          </p:cNvPr>
          <p:cNvSpPr>
            <a:spLocks noGrp="1"/>
          </p:cNvSpPr>
          <p:nvPr>
            <p:ph type="title"/>
          </p:nvPr>
        </p:nvSpPr>
        <p:spPr/>
        <p:txBody>
          <a:bodyPr/>
          <a:lstStyle/>
          <a:p>
            <a:r>
              <a:rPr lang="en-GB" sz="2000">
                <a:latin typeface="Arial"/>
                <a:cs typeface="Arial"/>
              </a:rPr>
              <a:t>Reference</a:t>
            </a:r>
            <a:endParaRPr lang="en-GB"/>
          </a:p>
        </p:txBody>
      </p:sp>
      <p:sp>
        <p:nvSpPr>
          <p:cNvPr id="3" name="Content Placeholder 2">
            <a:extLst>
              <a:ext uri="{FF2B5EF4-FFF2-40B4-BE49-F238E27FC236}">
                <a16:creationId xmlns:a16="http://schemas.microsoft.com/office/drawing/2014/main" id="{313FF17A-B0DB-440C-8A52-4B83F83B2820}"/>
              </a:ext>
            </a:extLst>
          </p:cNvPr>
          <p:cNvSpPr>
            <a:spLocks noGrp="1"/>
          </p:cNvSpPr>
          <p:nvPr>
            <p:ph idx="1"/>
          </p:nvPr>
        </p:nvSpPr>
        <p:spPr>
          <a:xfrm>
            <a:off x="987858" y="898373"/>
            <a:ext cx="9057666" cy="5953275"/>
          </a:xfrm>
        </p:spPr>
        <p:txBody>
          <a:bodyPr vert="horz" lIns="91440" tIns="45720" rIns="91440" bIns="45720" rtlCol="0" anchor="t">
            <a:normAutofit fontScale="85000" lnSpcReduction="10000"/>
          </a:bodyPr>
          <a:lstStyle/>
          <a:p>
            <a:pPr>
              <a:spcBef>
                <a:spcPts val="0"/>
              </a:spcBef>
              <a:buChar char="•"/>
            </a:pPr>
            <a:r>
              <a:rPr lang="en-GB" err="1">
                <a:ea typeface="+mj-lt"/>
                <a:cs typeface="+mj-lt"/>
              </a:rPr>
              <a:t>Gill,K</a:t>
            </a:r>
            <a:r>
              <a:rPr lang="en-GB">
                <a:ea typeface="+mj-lt"/>
                <a:cs typeface="+mj-lt"/>
              </a:rPr>
              <a:t> (2021) How to identify and treat antisocial behaviour in children. Available at: </a:t>
            </a:r>
            <a:r>
              <a:rPr lang="en-GB" u="sng">
                <a:ea typeface="+mj-lt"/>
                <a:cs typeface="+mj-lt"/>
                <a:hlinkClick r:id="rId2"/>
              </a:rPr>
              <a:t>Antisocial Behavior: In Children (healthline.com)  </a:t>
            </a:r>
            <a:r>
              <a:rPr lang="en-GB" err="1">
                <a:ea typeface="+mj-lt"/>
                <a:cs typeface="+mj-lt"/>
              </a:rPr>
              <a:t>Acessed</a:t>
            </a:r>
            <a:r>
              <a:rPr lang="en-GB">
                <a:ea typeface="+mj-lt"/>
                <a:cs typeface="+mj-lt"/>
              </a:rPr>
              <a:t> on 16th October 2021</a:t>
            </a:r>
            <a:endParaRPr lang="en-US">
              <a:ea typeface="+mj-lt"/>
              <a:cs typeface="+mj-lt"/>
            </a:endParaRPr>
          </a:p>
          <a:p>
            <a:pPr>
              <a:spcBef>
                <a:spcPts val="0"/>
              </a:spcBef>
              <a:buClr>
                <a:srgbClr val="8AD0D6"/>
              </a:buClr>
              <a:buChar char="•"/>
            </a:pPr>
            <a:endParaRPr lang="en-GB">
              <a:solidFill>
                <a:srgbClr val="FFFFFF"/>
              </a:solidFill>
              <a:latin typeface="Century Gothic"/>
              <a:ea typeface="+mj-lt"/>
              <a:cs typeface="Arial"/>
            </a:endParaRPr>
          </a:p>
          <a:p>
            <a:pPr>
              <a:spcBef>
                <a:spcPts val="0"/>
              </a:spcBef>
              <a:buClr>
                <a:srgbClr val="8AD0D6"/>
              </a:buClr>
              <a:buChar char="•"/>
            </a:pPr>
            <a:r>
              <a:rPr lang="en-US">
                <a:solidFill>
                  <a:schemeClr val="bg1"/>
                </a:solidFill>
                <a:latin typeface="Arial"/>
                <a:ea typeface="+mj-lt"/>
                <a:cs typeface="Arial"/>
                <a:hlinkClick r:id="rId3"/>
              </a:rPr>
              <a:t>Gov.UK (2010) https://www.gov.uk/government/publications/2010-to-2015-government-policy-violence-against-women-and-girls/2010-to-2015-government-policy-violence-against-women-and-girls </a:t>
            </a:r>
            <a:r>
              <a:rPr lang="en-US">
                <a:solidFill>
                  <a:schemeClr val="bg1"/>
                </a:solidFill>
                <a:latin typeface="Arial"/>
                <a:ea typeface="+mj-lt"/>
                <a:cs typeface="Arial"/>
              </a:rPr>
              <a:t>  cited 2371072021</a:t>
            </a:r>
            <a:endParaRPr lang="en-GB">
              <a:solidFill>
                <a:schemeClr val="bg1"/>
              </a:solidFill>
              <a:ea typeface="+mj-lt"/>
              <a:cs typeface="+mj-lt"/>
            </a:endParaRPr>
          </a:p>
          <a:p>
            <a:pPr>
              <a:spcBef>
                <a:spcPts val="0"/>
              </a:spcBef>
              <a:buClr>
                <a:srgbClr val="8AD0D6"/>
              </a:buClr>
              <a:buChar char="•"/>
            </a:pPr>
            <a:endParaRPr lang="en-US">
              <a:solidFill>
                <a:schemeClr val="bg1"/>
              </a:solidFill>
              <a:latin typeface="Arial"/>
              <a:ea typeface="+mj-lt"/>
              <a:cs typeface="Arial"/>
            </a:endParaRPr>
          </a:p>
          <a:p>
            <a:pPr>
              <a:spcBef>
                <a:spcPts val="0"/>
              </a:spcBef>
              <a:buClr>
                <a:srgbClr val="8AD0D6"/>
              </a:buClr>
              <a:buChar char="•"/>
            </a:pPr>
            <a:r>
              <a:rPr lang="en-GB">
                <a:ea typeface="+mj-lt"/>
                <a:cs typeface="+mj-lt"/>
              </a:rPr>
              <a:t>Government (2021) Youth offending teams. Available at: </a:t>
            </a:r>
            <a:r>
              <a:rPr lang="en-GB" u="sng">
                <a:ea typeface="+mj-lt"/>
                <a:cs typeface="+mj-lt"/>
                <a:hlinkClick r:id="rId4"/>
              </a:rPr>
              <a:t>https://www.gov.uk/youth-offending-team</a:t>
            </a:r>
            <a:r>
              <a:rPr lang="en-GB">
                <a:ea typeface="+mj-lt"/>
                <a:cs typeface="+mj-lt"/>
              </a:rPr>
              <a:t> ( Accessed: 23 October 2021) </a:t>
            </a:r>
            <a:endParaRPr lang="en-US">
              <a:ea typeface="+mj-lt"/>
              <a:cs typeface="+mj-lt"/>
            </a:endParaRPr>
          </a:p>
          <a:p>
            <a:pPr>
              <a:spcBef>
                <a:spcPts val="0"/>
              </a:spcBef>
              <a:buClr>
                <a:srgbClr val="8AD0D6"/>
              </a:buClr>
              <a:buChar char="•"/>
            </a:pPr>
            <a:endParaRPr lang="en-GB">
              <a:ea typeface="+mj-lt"/>
              <a:cs typeface="+mj-lt"/>
            </a:endParaRPr>
          </a:p>
          <a:p>
            <a:pPr>
              <a:spcBef>
                <a:spcPts val="0"/>
              </a:spcBef>
              <a:buClr>
                <a:srgbClr val="8AD0D6"/>
              </a:buClr>
              <a:buChar char="•"/>
            </a:pPr>
            <a:r>
              <a:rPr lang="en-GB">
                <a:ea typeface="+mj-lt"/>
                <a:cs typeface="+mj-lt"/>
              </a:rPr>
              <a:t>Government (2007) Youth inclusion and support panels: preventing crime and anti- social behaviour- executive summary. Available at: </a:t>
            </a:r>
            <a:r>
              <a:rPr lang="en-GB" u="sng">
                <a:ea typeface="+mj-lt"/>
                <a:cs typeface="+mj-lt"/>
                <a:hlinkClick r:id="rId5"/>
              </a:rPr>
              <a:t>https://www.gov.uk/government/publications/youth-inclusion-and-support-panels-preventing-crime-and-anti-social-behaviour-executive-summary</a:t>
            </a:r>
            <a:r>
              <a:rPr lang="en-GB">
                <a:ea typeface="+mj-lt"/>
                <a:cs typeface="+mj-lt"/>
              </a:rPr>
              <a:t> (Accessed: 23 October 2021)</a:t>
            </a:r>
            <a:endParaRPr lang="en-US">
              <a:ea typeface="+mj-lt"/>
              <a:cs typeface="+mj-lt"/>
            </a:endParaRPr>
          </a:p>
          <a:p>
            <a:pPr>
              <a:spcBef>
                <a:spcPts val="0"/>
              </a:spcBef>
              <a:buClr>
                <a:srgbClr val="8AD0D6"/>
              </a:buClr>
              <a:buChar char="•"/>
            </a:pPr>
            <a:endParaRPr lang="en-GB">
              <a:ea typeface="+mj-lt"/>
              <a:cs typeface="+mj-lt"/>
            </a:endParaRPr>
          </a:p>
          <a:p>
            <a:pPr>
              <a:spcBef>
                <a:spcPts val="0"/>
              </a:spcBef>
              <a:buClr>
                <a:srgbClr val="8AD0D6"/>
              </a:buClr>
              <a:buChar char="•"/>
            </a:pPr>
            <a:r>
              <a:rPr lang="en-GB" err="1">
                <a:ea typeface="+mj-lt"/>
                <a:cs typeface="+mj-lt"/>
              </a:rPr>
              <a:t>Jassen,A</a:t>
            </a:r>
            <a:r>
              <a:rPr lang="en-GB">
                <a:ea typeface="+mj-lt"/>
                <a:cs typeface="+mj-lt"/>
              </a:rPr>
              <a:t> (2020) The Affects of </a:t>
            </a:r>
            <a:r>
              <a:rPr lang="en-GB" err="1">
                <a:ea typeface="+mj-lt"/>
                <a:cs typeface="+mj-lt"/>
              </a:rPr>
              <a:t>alcolism</a:t>
            </a:r>
            <a:r>
              <a:rPr lang="en-GB">
                <a:ea typeface="+mj-lt"/>
                <a:cs typeface="+mj-lt"/>
              </a:rPr>
              <a:t> on children. Available at: </a:t>
            </a:r>
            <a:r>
              <a:rPr lang="en-GB" u="sng">
                <a:ea typeface="+mj-lt"/>
                <a:cs typeface="+mj-lt"/>
                <a:hlinkClick r:id="rId6"/>
              </a:rPr>
              <a:t>The Effects of Parental Alcoholism on Children (verywellmind.com) </a:t>
            </a:r>
            <a:r>
              <a:rPr lang="en-GB">
                <a:ea typeface="+mj-lt"/>
                <a:cs typeface="+mj-lt"/>
              </a:rPr>
              <a:t>Accessed on: 16th October 2021.</a:t>
            </a:r>
            <a:endParaRPr lang="en-US">
              <a:ea typeface="+mj-lt"/>
              <a:cs typeface="+mj-lt"/>
            </a:endParaRPr>
          </a:p>
          <a:p>
            <a:pPr>
              <a:spcBef>
                <a:spcPts val="0"/>
              </a:spcBef>
              <a:buClr>
                <a:srgbClr val="8AD0D6"/>
              </a:buClr>
              <a:buChar char="•"/>
            </a:pPr>
            <a:endParaRPr lang="en-GB">
              <a:ea typeface="+mj-lt"/>
              <a:cs typeface="+mj-lt"/>
            </a:endParaRPr>
          </a:p>
          <a:p>
            <a:pPr>
              <a:spcBef>
                <a:spcPts val="0"/>
              </a:spcBef>
              <a:buClr>
                <a:srgbClr val="8AD0D6"/>
              </a:buClr>
              <a:buChar char="•"/>
            </a:pPr>
            <a:r>
              <a:rPr lang="en-GB">
                <a:ea typeface="+mj-lt"/>
                <a:cs typeface="+mj-lt"/>
              </a:rPr>
              <a:t> Ley, A., Fokdal, J., Rahman, M. A. U., Rolnik, R., &amp; </a:t>
            </a:r>
            <a:r>
              <a:rPr lang="en-GB" err="1">
                <a:ea typeface="+mj-lt"/>
                <a:cs typeface="+mj-lt"/>
              </a:rPr>
              <a:t>Sioufi</a:t>
            </a:r>
            <a:r>
              <a:rPr lang="en-GB">
                <a:ea typeface="+mj-lt"/>
                <a:cs typeface="+mj-lt"/>
              </a:rPr>
              <a:t>, M. E. (2020). Housing and human settlements in a world of change. Available at: </a:t>
            </a:r>
            <a:r>
              <a:rPr lang="en-GB" u="sng">
                <a:ea typeface="+mj-lt"/>
                <a:cs typeface="+mj-lt"/>
                <a:hlinkClick r:id="rId7"/>
              </a:rPr>
              <a:t>https://doi.org/10.14361/9783839449424</a:t>
            </a:r>
            <a:r>
              <a:rPr lang="en-GB">
                <a:ea typeface="+mj-lt"/>
                <a:cs typeface="+mj-lt"/>
              </a:rPr>
              <a:t> (Accessed: 23 October 2021).</a:t>
            </a:r>
            <a:endParaRPr lang="en-US">
              <a:ea typeface="+mj-lt"/>
              <a:cs typeface="+mj-lt"/>
            </a:endParaRPr>
          </a:p>
          <a:p>
            <a:pPr>
              <a:buClr>
                <a:srgbClr val="8AD0D6"/>
              </a:buClr>
            </a:pPr>
            <a:endParaRPr lang="en-GB"/>
          </a:p>
        </p:txBody>
      </p:sp>
    </p:spTree>
    <p:extLst>
      <p:ext uri="{BB962C8B-B14F-4D97-AF65-F5344CB8AC3E}">
        <p14:creationId xmlns:p14="http://schemas.microsoft.com/office/powerpoint/2010/main" val="3450290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9659C59-8A72-4097-8AEF-D41DDFC0E14F}"/>
              </a:ext>
            </a:extLst>
          </p:cNvPr>
          <p:cNvSpPr txBox="1"/>
          <p:nvPr/>
        </p:nvSpPr>
        <p:spPr>
          <a:xfrm>
            <a:off x="713509" y="85564"/>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a:latin typeface="Arial"/>
                <a:cs typeface="Arial"/>
              </a:rPr>
              <a:t>References</a:t>
            </a:r>
          </a:p>
        </p:txBody>
      </p:sp>
      <p:sp>
        <p:nvSpPr>
          <p:cNvPr id="6" name="TextBox 5">
            <a:extLst>
              <a:ext uri="{FF2B5EF4-FFF2-40B4-BE49-F238E27FC236}">
                <a16:creationId xmlns:a16="http://schemas.microsoft.com/office/drawing/2014/main" id="{4DF69F18-0801-44FD-A57C-50E95132226C}"/>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7" name="TextBox 6">
            <a:extLst>
              <a:ext uri="{FF2B5EF4-FFF2-40B4-BE49-F238E27FC236}">
                <a16:creationId xmlns:a16="http://schemas.microsoft.com/office/drawing/2014/main" id="{B66A6E64-9932-4CF8-ADF0-A2FE0636FB82}"/>
              </a:ext>
            </a:extLst>
          </p:cNvPr>
          <p:cNvSpPr txBox="1"/>
          <p:nvPr/>
        </p:nvSpPr>
        <p:spPr>
          <a:xfrm>
            <a:off x="4580626"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8" name="TextBox 7">
            <a:extLst>
              <a:ext uri="{FF2B5EF4-FFF2-40B4-BE49-F238E27FC236}">
                <a16:creationId xmlns:a16="http://schemas.microsoft.com/office/drawing/2014/main" id="{A47699B5-5CED-4722-8B0C-4E607FDCC12E}"/>
              </a:ext>
            </a:extLst>
          </p:cNvPr>
          <p:cNvSpPr txBox="1"/>
          <p:nvPr/>
        </p:nvSpPr>
        <p:spPr>
          <a:xfrm>
            <a:off x="127839" y="484822"/>
            <a:ext cx="12069638" cy="67095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ea typeface="+mn-lt"/>
              <a:cs typeface="+mn-lt"/>
            </a:endParaRPr>
          </a:p>
          <a:p>
            <a:r>
              <a:rPr lang="en-GB" sz="1600">
                <a:ea typeface="+mn-lt"/>
                <a:cs typeface="+mn-lt"/>
              </a:rPr>
              <a:t>McColgan, M., &amp; McLaughlin, E. (2021). When happiness had a holiday : helping families improve and strengthen their relationships : a therapeutic storybook. Routledge. Government (2007) Youth inclusion and support panels: preventing crime and anti- social behaviour- executive summary. Available at: </a:t>
            </a:r>
            <a:r>
              <a:rPr lang="en-GB" sz="1600" u="sng">
                <a:ea typeface="+mn-lt"/>
                <a:cs typeface="+mn-lt"/>
                <a:hlinkClick r:id="rId3"/>
              </a:rPr>
              <a:t>https://www.gov.uk/government/publications/youth-inclusion-and-support-panels-preventing-crime-and-anti-social-behaviour-executive-summary</a:t>
            </a:r>
            <a:r>
              <a:rPr lang="en-GB" sz="1600">
                <a:ea typeface="+mn-lt"/>
                <a:cs typeface="+mn-lt"/>
              </a:rPr>
              <a:t> (Accessed: 23 October 2021)</a:t>
            </a:r>
            <a:endParaRPr lang="en-US" sz="1600">
              <a:ea typeface="+mn-lt"/>
              <a:cs typeface="+mn-lt"/>
            </a:endParaRPr>
          </a:p>
          <a:p>
            <a:endParaRPr lang="en-GB" sz="1600">
              <a:ea typeface="+mn-lt"/>
              <a:cs typeface="+mn-lt"/>
            </a:endParaRPr>
          </a:p>
          <a:p>
            <a:r>
              <a:rPr lang="en-GB" sz="1600">
                <a:ea typeface="+mn-lt"/>
                <a:cs typeface="+mn-lt"/>
              </a:rPr>
              <a:t>Ruiz, R (2011) </a:t>
            </a:r>
            <a:r>
              <a:rPr lang="en-GB" sz="1600" err="1">
                <a:ea typeface="+mn-lt"/>
                <a:cs typeface="+mn-lt"/>
              </a:rPr>
              <a:t>Finacial</a:t>
            </a:r>
            <a:r>
              <a:rPr lang="en-GB" sz="1600">
                <a:ea typeface="+mn-lt"/>
                <a:cs typeface="+mn-lt"/>
              </a:rPr>
              <a:t> instability affects children too. Available at:</a:t>
            </a:r>
            <a:r>
              <a:rPr lang="en-GB" sz="1600" u="sng">
                <a:ea typeface="+mn-lt"/>
                <a:cs typeface="+mn-lt"/>
                <a:hlinkClick r:id="rId4"/>
              </a:rPr>
              <a:t>financial_instability_kids.pdf (uconn.edu)  Accessed on: 14th October 2021.</a:t>
            </a:r>
            <a:endParaRPr lang="en-US" sz="1600">
              <a:ea typeface="+mn-lt"/>
              <a:cs typeface="+mn-lt"/>
            </a:endParaRPr>
          </a:p>
          <a:p>
            <a:endParaRPr lang="en-US" sz="1600">
              <a:latin typeface="Arial"/>
              <a:cs typeface="Arial"/>
            </a:endParaRPr>
          </a:p>
          <a:p>
            <a:r>
              <a:rPr lang="en-US" sz="1600">
                <a:latin typeface="Arial"/>
                <a:cs typeface="Arial"/>
              </a:rPr>
              <a:t>Scaccia, A , (2016). How to identify anti -social behavior in children Available at: https://www.healthline.com/health/parenting/antisocial-behavior-in-children  Accessed: 01 November 2021</a:t>
            </a:r>
            <a:endParaRPr lang="en-US"/>
          </a:p>
          <a:p>
            <a:endParaRPr lang="en-US" sz="1600">
              <a:solidFill>
                <a:srgbClr val="FFFFFF"/>
              </a:solidFill>
              <a:latin typeface="Century Gothic" panose="020B0502020202020204"/>
              <a:cs typeface="Arial"/>
            </a:endParaRPr>
          </a:p>
          <a:p>
            <a:r>
              <a:rPr lang="en-US" sz="1600">
                <a:latin typeface="Arial"/>
                <a:cs typeface="Arial"/>
              </a:rPr>
              <a:t> Thompson, K, (2017) The troubled families </a:t>
            </a:r>
            <a:r>
              <a:rPr lang="en-US" sz="1600" err="1">
                <a:latin typeface="Arial"/>
                <a:cs typeface="Arial"/>
              </a:rPr>
              <a:t>programme</a:t>
            </a:r>
            <a:r>
              <a:rPr lang="en-US" sz="1600">
                <a:latin typeface="Arial"/>
                <a:cs typeface="Arial"/>
              </a:rPr>
              <a:t>  available at </a:t>
            </a:r>
            <a:r>
              <a:rPr lang="en-US" sz="1600">
                <a:latin typeface="Arial"/>
                <a:cs typeface="Arial"/>
                <a:hlinkClick r:id="rId5"/>
              </a:rPr>
              <a:t>https://revisesociology.com/2017/01/09/the-troubled-families-programme/</a:t>
            </a:r>
            <a:r>
              <a:rPr lang="en-US" sz="1600">
                <a:latin typeface="Arial"/>
                <a:cs typeface="Arial"/>
              </a:rPr>
              <a:t> Accessed on 01 November 2021</a:t>
            </a:r>
            <a:endParaRPr lang="en-US"/>
          </a:p>
          <a:p>
            <a:endParaRPr lang="en-US" sz="1600">
              <a:solidFill>
                <a:schemeClr val="bg1"/>
              </a:solidFill>
              <a:latin typeface="Arial"/>
              <a:cs typeface="Calibri"/>
            </a:endParaRPr>
          </a:p>
          <a:p>
            <a:r>
              <a:rPr lang="en-US" sz="1600">
                <a:solidFill>
                  <a:schemeClr val="bg1"/>
                </a:solidFill>
                <a:latin typeface="Arial"/>
                <a:cs typeface="Calibri"/>
                <a:hlinkClick r:id="rId6">
                  <a:extLst>
                    <a:ext uri="{A12FA001-AC4F-418D-AE19-62706E023703}">
                      <ahyp:hlinkClr xmlns:ahyp="http://schemas.microsoft.com/office/drawing/2018/hyperlinkcolor" val="tx"/>
                    </a:ext>
                  </a:extLst>
                </a:hlinkClick>
              </a:rPr>
              <a:t>https://www.legalmatch.com/law-library/article/emotional-abuse-laws.html</a:t>
            </a:r>
            <a:r>
              <a:rPr lang="en-US" sz="1600">
                <a:solidFill>
                  <a:schemeClr val="bg1"/>
                </a:solidFill>
                <a:latin typeface="Arial"/>
                <a:cs typeface="Calibri"/>
              </a:rPr>
              <a:t>       cited 2371072021</a:t>
            </a:r>
          </a:p>
          <a:p>
            <a:endParaRPr lang="en-US" sz="1600">
              <a:solidFill>
                <a:schemeClr val="bg1"/>
              </a:solidFill>
              <a:latin typeface="Arial"/>
              <a:cs typeface="Calibri"/>
            </a:endParaRPr>
          </a:p>
          <a:p>
            <a:r>
              <a:rPr lang="en-US" sz="1600">
                <a:solidFill>
                  <a:schemeClr val="bg1"/>
                </a:solidFill>
                <a:latin typeface="Arial"/>
                <a:ea typeface="+mn-lt"/>
                <a:cs typeface="+mn-lt"/>
              </a:rPr>
              <a:t>“Policy.” </a:t>
            </a:r>
            <a:r>
              <a:rPr lang="en-US" sz="1600" i="1">
                <a:solidFill>
                  <a:schemeClr val="bg1"/>
                </a:solidFill>
                <a:latin typeface="Arial"/>
                <a:ea typeface="+mn-lt"/>
                <a:cs typeface="+mn-lt"/>
              </a:rPr>
              <a:t>Merriam-Webster.com Dictionary</a:t>
            </a:r>
            <a:r>
              <a:rPr lang="en-US" sz="1600">
                <a:solidFill>
                  <a:schemeClr val="bg1"/>
                </a:solidFill>
                <a:latin typeface="Arial"/>
                <a:ea typeface="+mn-lt"/>
                <a:cs typeface="+mn-lt"/>
              </a:rPr>
              <a:t>, Merriam-Webster, https://www.merriam-webster.com/dictionary/policy. Accessed 18 Oct. 2021.</a:t>
            </a:r>
          </a:p>
          <a:p>
            <a:r>
              <a:rPr lang="en-US" sz="1600">
                <a:latin typeface="Arial"/>
                <a:ea typeface="+mn-lt"/>
                <a:cs typeface="+mn-lt"/>
              </a:rPr>
              <a:t>World Health Organization (2021). Integrated Health Services. Available at: </a:t>
            </a:r>
            <a:r>
              <a:rPr lang="en-US" sz="1600">
                <a:latin typeface="Arial"/>
                <a:ea typeface="+mn-lt"/>
                <a:cs typeface="+mn-lt"/>
                <a:hlinkClick r:id="rId7"/>
              </a:rPr>
              <a:t>https://www.who.int/teams/integrated-health-services</a:t>
            </a:r>
            <a:r>
              <a:rPr lang="en-US" sz="1600">
                <a:latin typeface="Arial"/>
                <a:ea typeface="+mn-lt"/>
                <a:cs typeface="+mn-lt"/>
              </a:rPr>
              <a:t> </a:t>
            </a:r>
            <a:endParaRPr lang="en-US" sz="1600">
              <a:latin typeface="Arial"/>
              <a:cs typeface="Arial"/>
            </a:endParaRPr>
          </a:p>
          <a:p>
            <a:r>
              <a:rPr lang="en-US" sz="1600">
                <a:latin typeface="Arial"/>
                <a:ea typeface="+mn-lt"/>
                <a:cs typeface="+mn-lt"/>
              </a:rPr>
              <a:t>(Accessed: 23 October 2021)</a:t>
            </a:r>
          </a:p>
          <a:p>
            <a:r>
              <a:rPr lang="en-US" sz="1600">
                <a:latin typeface="Arial"/>
                <a:ea typeface="+mn-lt"/>
                <a:cs typeface="+mn-lt"/>
              </a:rPr>
              <a:t>Gov, U.K ,(2015)Guidance and support , Available at: https://www.gov.uk/government/news/more-than-105000-troubled-families-turned-around-saving-taxpayers-an-estimated-12-billion.</a:t>
            </a:r>
            <a:endParaRPr lang="en-US">
              <a:latin typeface="Arial"/>
              <a:cs typeface="Arial"/>
            </a:endParaRPr>
          </a:p>
          <a:p>
            <a:endParaRPr lang="en-US" sz="1600">
              <a:latin typeface="Arial"/>
              <a:ea typeface="+mn-lt"/>
              <a:cs typeface="+mn-lt"/>
            </a:endParaRPr>
          </a:p>
          <a:p>
            <a:endParaRPr lang="en-US" sz="1600">
              <a:latin typeface="Arial"/>
            </a:endParaRPr>
          </a:p>
          <a:p>
            <a:endParaRPr lang="en-US" sz="1400"/>
          </a:p>
        </p:txBody>
      </p:sp>
    </p:spTree>
    <p:extLst>
      <p:ext uri="{BB962C8B-B14F-4D97-AF65-F5344CB8AC3E}">
        <p14:creationId xmlns:p14="http://schemas.microsoft.com/office/powerpoint/2010/main" val="278496368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23</Slides>
  <Notes>3</Notes>
  <HiddenSlides>0</HiddenSlide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Ion</vt:lpstr>
      <vt:lpstr>Health and social Care              Level 5</vt:lpstr>
      <vt:lpstr>Rezia Razzaque 1711140 Nazia Khan 2010554 Carmen Birlogeanu 1817357 Riee  Tushaan 19123558 </vt:lpstr>
      <vt:lpstr>INTRODUCTION  Case Study Family E</vt:lpstr>
      <vt:lpstr>Identify risk factors contributing to the vulnerability of the child/young person, family and their impact. By Rezia Razzaque. </vt:lpstr>
      <vt:lpstr>The family are in rent arrears</vt:lpstr>
      <vt:lpstr>Childrens non-attendance at school</vt:lpstr>
      <vt:lpstr>Antisocial behaviour of the two boys </vt:lpstr>
      <vt:lpstr>Analysis of the rationale  By Nazia khan </vt:lpstr>
      <vt:lpstr>How to prevent and manage risks for the family E</vt:lpstr>
      <vt:lpstr>PROFESIONAL INTERVENTIONS IN PLACE TO HELP FAMILY E</vt:lpstr>
      <vt:lpstr>Anti -social behavior </vt:lpstr>
      <vt:lpstr>Thompson, (2017)</vt:lpstr>
      <vt:lpstr>Policies </vt:lpstr>
      <vt:lpstr>Children act 1989</vt:lpstr>
      <vt:lpstr>PowerPoint Presentation</vt:lpstr>
      <vt:lpstr>Policies and procedures</vt:lpstr>
      <vt:lpstr> Professional interventions </vt:lpstr>
      <vt:lpstr>Professional interventions </vt:lpstr>
      <vt:lpstr>Meeting the needs</vt:lpstr>
      <vt:lpstr>CONCLUSION </vt:lpstr>
      <vt:lpstr>REFERENCES </vt:lpstr>
      <vt:lpstr>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revision>2</cp:revision>
  <dcterms:created xsi:type="dcterms:W3CDTF">2021-10-18T14:21:19Z</dcterms:created>
  <dcterms:modified xsi:type="dcterms:W3CDTF">2021-11-05T12:50:35Z</dcterms:modified>
</cp:coreProperties>
</file>