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1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E00349-ECD1-E5FF-D168-B23A4F0E4E04}" v="470" dt="2022-02-27T11:28:51.930"/>
    <p1510:client id="{21157F69-9F50-D062-16F7-582F8CA622EA}" v="14" dt="2022-02-26T13:45:46.471"/>
    <p1510:client id="{24DD748F-D09E-9A32-1E91-B9C7D8BEFB89}" v="4" dt="2022-02-26T13:48:45.591"/>
    <p1510:client id="{7BA91EC1-14B0-4574-B5F5-0250AA839C19}" v="74" dt="2022-02-26T13:45:15.893"/>
    <p1510:client id="{7BBA2FBF-AC81-ADD0-E8F4-72FC1C8DA4EF}" v="200" dt="2022-02-26T14:57:59.643"/>
    <p1510:client id="{7E7245DF-07A5-0D2C-D3F8-0D4DB531B8BE}" v="32" dt="2022-02-27T10:46:24.653"/>
    <p1510:client id="{8EB87BF0-CC51-5EBF-9D9E-E0574B1B1B22}" v="4" dt="2022-02-27T00:18:05.750"/>
    <p1510:client id="{96B4144D-7A50-0228-9F08-451F0DFE6675}" v="10" dt="2022-02-26T13:54:47.057"/>
    <p1510:client id="{D66FC7AB-15FC-1801-6F75-462A4513EE22}" v="4" dt="2022-02-26T13:51:31.349"/>
    <p1510:client id="{DC1F5F47-6EE7-4B1A-FB8E-E60243277D3C}" v="90" dt="2022-02-26T14:25:26.5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0" d="100"/>
          <a:sy n="50" d="100"/>
        </p:scale>
        <p:origin x="-1476" y="-4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xmlns="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xmlns="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46788F2-B3E0-4112-8E9D-08FBE4DBAE82}" type="datetime1">
              <a:rPr lang="ro-RO" smtClean="0"/>
              <a:t>27.02.2022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xmlns="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xmlns="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976C5B-4DB3-4A13-8CE5-E88AFF3B269F}" type="datetime1">
              <a:rPr lang="ro-RO" noProof="0" smtClean="0"/>
              <a:t>27.02.2022</a:t>
            </a:fld>
            <a:endParaRPr lang="ro-RO" noProof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xmlns="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xmlns="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825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835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760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xmlns="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xmlns="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6995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xmlns="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xmlns="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xmlns="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xmlns="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974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39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174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xmlns="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11597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xmlns="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xmlns="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80784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859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709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xmlns="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89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boomers.com/c/digital-literac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photo/6157/Ethical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wtsd.ac.uk/abou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1">
              <a:tint val="98000"/>
              <a:satMod val="17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xmlns="" id="{55B419A7-F817-4767-8CCB-FB0E189C4A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ine 6" descr="Fingerprint scanning machine">
            <a:extLst>
              <a:ext uri="{FF2B5EF4-FFF2-40B4-BE49-F238E27FC236}">
                <a16:creationId xmlns:a16="http://schemas.microsoft.com/office/drawing/2014/main" xmlns="" id="{4F2016D5-CBC4-4869-A2E2-E5CF4E802E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202" b="9529"/>
          <a:stretch/>
        </p:blipFill>
        <p:spPr>
          <a:xfrm>
            <a:off x="-1" y="0"/>
            <a:ext cx="12191980" cy="6858000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xmlns="" id="{9FBB9AF1-CE92-475C-A47B-5FC32922B3E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1" y="0"/>
            <a:ext cx="12191999" cy="6858000"/>
          </a:xfrm>
          <a:prstGeom prst="rect">
            <a:avLst/>
          </a:prstGeom>
          <a:gradFill flip="none" rotWithShape="1">
            <a:gsLst>
              <a:gs pos="100000">
                <a:srgbClr val="000000">
                  <a:alpha val="0"/>
                </a:srgbClr>
              </a:gs>
              <a:gs pos="30000">
                <a:srgbClr val="000000"/>
              </a:gs>
            </a:gsLst>
            <a:lin ang="2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xmlns="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9052560" cy="35461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lang="ro-RO" sz="5400" i="0">
                <a:solidFill>
                  <a:srgbClr val="FFFFFF"/>
                </a:solidFill>
                <a:latin typeface="Arial"/>
                <a:cs typeface="Arial"/>
              </a:rPr>
              <a:t> do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lang="ro-RO" sz="5400" i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use</a:t>
            </a:r>
            <a:r>
              <a:rPr lang="ro-RO" sz="5400" i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technology</a:t>
            </a:r>
            <a:r>
              <a:rPr lang="ro-RO" sz="5400" i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lang="ro-RO" sz="5400" i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collaborate</a:t>
            </a:r>
            <a:r>
              <a:rPr lang="ro-RO" sz="5400" i="0">
                <a:solidFill>
                  <a:srgbClr val="FFFFFF"/>
                </a:solidFill>
                <a:latin typeface="Arial"/>
                <a:cs typeface="Arial"/>
              </a:rPr>
              <a:t> at </a:t>
            </a:r>
            <a:r>
              <a:rPr lang="ro-RO" sz="5400" i="0" err="1">
                <a:solidFill>
                  <a:srgbClr val="FFFFFF"/>
                </a:solidFill>
                <a:latin typeface="Arial"/>
                <a:cs typeface="Arial"/>
              </a:rPr>
              <a:t>uwtsd</a:t>
            </a:r>
            <a:r>
              <a:rPr lang="ro-RO" sz="8000" i="0">
                <a:solidFill>
                  <a:srgbClr val="FFFF00"/>
                </a:solidFill>
                <a:latin typeface="Arial"/>
                <a:cs typeface="Arial"/>
              </a:rPr>
              <a:t>?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xmlns="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5253" y="4229257"/>
            <a:ext cx="6137148" cy="1708438"/>
          </a:xfrm>
          <a:noFill/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ro-RO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 Methods</a:t>
            </a: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code:(BMSW4003)</a:t>
            </a:r>
            <a:endParaRPr lang="ro-RO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ro-RO" sz="1800" dirty="0">
                <a:solidFill>
                  <a:srgbClr val="FFFFFF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(2118368)</a:t>
            </a:r>
            <a:r>
              <a:rPr lang="ro-RO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Mircea Gingasu</a:t>
            </a:r>
          </a:p>
          <a:p>
            <a:pPr>
              <a:lnSpc>
                <a:spcPct val="90000"/>
              </a:lnSpc>
            </a:pPr>
            <a:r>
              <a:rPr lang="ro-RO" sz="1800" b="1" dirty="0">
                <a:solidFill>
                  <a:srgbClr val="FFFFFF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</a:t>
            </a:r>
            <a:r>
              <a:rPr lang="ro-RO" sz="1800" dirty="0">
                <a:solidFill>
                  <a:srgbClr val="FFFFFF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2120452)</a:t>
            </a:r>
            <a:r>
              <a:rPr lang="ro-RO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Miroslav Farbar</a:t>
            </a: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800" dirty="0" smtClean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Lecture: </a:t>
            </a:r>
            <a:r>
              <a:rPr lang="en-GB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Abdi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Rahman</a:t>
            </a: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(Sunday PM GRP 4)</a:t>
            </a:r>
            <a:endParaRPr lang="ro-RO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xmlns="" id="{D81E42A3-743C-4C15-9DA8-93AA9AEBFB1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58952" y="1143293"/>
            <a:ext cx="0" cy="5714707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Freeform 6">
            <a:extLst>
              <a:ext uri="{FF2B5EF4-FFF2-40B4-BE49-F238E27FC236}">
                <a16:creationId xmlns:a16="http://schemas.microsoft.com/office/drawing/2014/main" xmlns="" id="{7021D92D-08FF-45A6-9109-AC9462C7E8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1143293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xmlns="" id="{0507757B-DAAE-4ABA-A00A-F04712D3B710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Title</a:t>
            </a:r>
            <a:r>
              <a:rPr lang="ro-RO"/>
              <a:t> 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6">
            <a:extLst>
              <a:ext uri="{FF2B5EF4-FFF2-40B4-BE49-F238E27FC236}">
                <a16:creationId xmlns:a16="http://schemas.microsoft.com/office/drawing/2014/main" xmlns="" id="{8F310F4C-AAD3-417D-B204-5B5C4D4A592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t="2631" b="73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2" name="Rectangle 101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xmlns="" id="{04775B42-03B4-44B2-BB5D-7A1E7490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8" y="2294782"/>
            <a:ext cx="3977492" cy="2656175"/>
          </a:xfrm>
        </p:spPr>
        <p:txBody>
          <a:bodyPr>
            <a:normAutofit/>
          </a:bodyPr>
          <a:lstStyle/>
          <a:p>
            <a:pPr algn="ctr"/>
            <a:r>
              <a:rPr lang="ro-RO" sz="3200" b="1" i="0" dirty="0">
                <a:latin typeface="Arial"/>
                <a:ea typeface="+mj-lt"/>
                <a:cs typeface="Arial"/>
              </a:rPr>
              <a:t>Wh</a:t>
            </a:r>
            <a:r>
              <a:rPr lang="en-GB" sz="3200" b="1" i="0" dirty="0" err="1">
                <a:latin typeface="Arial"/>
                <a:ea typeface="+mj-lt"/>
                <a:cs typeface="Arial"/>
              </a:rPr>
              <a:t>ich</a:t>
            </a:r>
            <a:r>
              <a:rPr lang="ro-RO" sz="3200" b="1" i="0" dirty="0">
                <a:latin typeface="Arial"/>
                <a:ea typeface="+mj-lt"/>
                <a:cs typeface="Arial"/>
              </a:rPr>
              <a:t> digital tool is most commonlyused for  collaboration at UWTSD?</a:t>
            </a:r>
            <a:endParaRPr lang="ro-RO" sz="3200" b="1" dirty="0">
              <a:latin typeface="Arial"/>
              <a:cs typeface="Arial"/>
            </a:endParaRPr>
          </a:p>
        </p:txBody>
      </p: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xmlns="" id="{9FAB343E-0FBF-47E7-AB1E-69BF0F7C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0221" y="2135530"/>
            <a:ext cx="4662195" cy="301886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/>
            <a:r>
              <a:rPr lang="ro-RO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/>
            <a:r>
              <a:rPr lang="ro-RO">
                <a:latin typeface="Arial" panose="020B0604020202020204" pitchFamily="34" charset="0"/>
                <a:cs typeface="Arial" panose="020B0604020202020204" pitchFamily="34" charset="0"/>
              </a:rPr>
              <a:t>Relevant existing research</a:t>
            </a:r>
          </a:p>
          <a:p>
            <a:pPr marL="342900" indent="-342900"/>
            <a:r>
              <a:rPr lang="ro-RO">
                <a:latin typeface="Arial" panose="020B0604020202020204" pitchFamily="34" charset="0"/>
                <a:cs typeface="Arial" panose="020B0604020202020204" pitchFamily="34" charset="0"/>
              </a:rPr>
              <a:t>Proposed method</a:t>
            </a:r>
          </a:p>
          <a:p>
            <a:pPr marL="342900" indent="-342900"/>
            <a:r>
              <a:rPr lang="ro-RO">
                <a:latin typeface="Arial" panose="020B0604020202020204" pitchFamily="34" charset="0"/>
                <a:cs typeface="Arial" panose="020B0604020202020204" pitchFamily="34" charset="0"/>
              </a:rPr>
              <a:t>Ethical consideration</a:t>
            </a:r>
          </a:p>
          <a:p>
            <a:pPr marL="342900" indent="-342900"/>
            <a:r>
              <a:rPr lang="ro-RO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</a:p>
          <a:p>
            <a:pPr marL="342900" indent="-342900"/>
            <a:r>
              <a:rPr lang="ro-RO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106" name="Freeform 6">
            <a:extLst>
              <a:ext uri="{FF2B5EF4-FFF2-40B4-BE49-F238E27FC236}">
                <a16:creationId xmlns:a16="http://schemas.microsoft.com/office/drawing/2014/main" xmlns="" id="{4E75910E-4112-4447-8981-4CA7ACEF94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xmlns="" id="{D0045317-3FBC-41EC-A44C-1BBD30A17F5C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/>
              <a:t>Table of </a:t>
            </a:r>
            <a:r>
              <a:rPr lang="ro-RO" err="1"/>
              <a:t>contents</a:t>
            </a:r>
            <a:r>
              <a:rPr lang="ro-RO"/>
              <a:t> </a:t>
            </a:r>
            <a:r>
              <a:rPr lang="ro-RO" err="1"/>
              <a:t>slide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68501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43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6" descr="Fingerprint scanning machine">
            <a:extLst>
              <a:ext uri="{FF2B5EF4-FFF2-40B4-BE49-F238E27FC236}">
                <a16:creationId xmlns:a16="http://schemas.microsoft.com/office/drawing/2014/main" xmlns="" id="{B107104F-1A37-4004-A941-E73D91E308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8" name="Rectangle 45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xmlns="" id="{04775B42-03B4-44B2-BB5D-7A1E7490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631" y="3098814"/>
            <a:ext cx="3831335" cy="660980"/>
          </a:xfrm>
        </p:spPr>
        <p:txBody>
          <a:bodyPr>
            <a:normAutofit/>
          </a:bodyPr>
          <a:lstStyle/>
          <a:p>
            <a:pPr algn="ctr"/>
            <a:r>
              <a:rPr lang="ro-RO" sz="3600" b="1" i="0" err="1">
                <a:latin typeface="Arial"/>
                <a:ea typeface="+mj-lt"/>
                <a:cs typeface="Arial"/>
              </a:rPr>
              <a:t>Introduction</a:t>
            </a:r>
            <a:endParaRPr lang="ro-RO" sz="3600" b="1" i="0">
              <a:latin typeface="Arial"/>
              <a:ea typeface="+mj-lt"/>
              <a:cs typeface="Arial"/>
            </a:endParaRPr>
          </a:p>
        </p:txBody>
      </p:sp>
      <p:cxnSp>
        <p:nvCxnSpPr>
          <p:cNvPr id="59" name="Straight Connector 47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xmlns="" id="{9FAB343E-0FBF-47E7-AB1E-69BF0F7C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1105" y="2236172"/>
            <a:ext cx="6197007" cy="43128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ro-RO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 the 21st century, digital tools have become essential in any form of communication, research, presentation and storage of information. Moreover,digital tools  becomes a research topic in order to develop and adapt them to current requirements. This is why UWTSD has developed a dedicated course called Digital Skills and Research Methods.</a:t>
            </a:r>
            <a:endParaRPr lang="ro-RO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Freeform 6">
            <a:extLst>
              <a:ext uri="{FF2B5EF4-FFF2-40B4-BE49-F238E27FC236}">
                <a16:creationId xmlns:a16="http://schemas.microsoft.com/office/drawing/2014/main" xmlns="" id="{4E75910E-4112-4447-8981-4CA7ACEF94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xmlns="" id="{363EDDDC-EF63-4A68-8E33-CF6E87B82337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Introduction</a:t>
            </a:r>
            <a:r>
              <a:rPr lang="ro-RO"/>
              <a:t> 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33705074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1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6" descr="Fingerprint scanning machine">
            <a:extLst>
              <a:ext uri="{FF2B5EF4-FFF2-40B4-BE49-F238E27FC236}">
                <a16:creationId xmlns:a16="http://schemas.microsoft.com/office/drawing/2014/main" xmlns="" id="{C275A521-02F7-4D64-9907-5878DC7E1C2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" y="0"/>
            <a:ext cx="12191998" cy="6977269"/>
          </a:xfrm>
          <a:prstGeom prst="rect">
            <a:avLst/>
          </a:prstGeom>
        </p:spPr>
      </p:pic>
      <p:sp>
        <p:nvSpPr>
          <p:cNvPr id="81" name="Rectangle 73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2" name="Straight Connector 75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xmlns="" id="{9FAB343E-0FBF-47E7-AB1E-69BF0F7CF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143493"/>
            <a:ext cx="6197007" cy="43128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>
                <a:ea typeface="+mn-lt"/>
                <a:cs typeface="+mn-lt"/>
              </a:rPr>
              <a:t>The </a:t>
            </a:r>
            <a:r>
              <a:rPr lang="ro-RO" err="1">
                <a:ea typeface="+mn-lt"/>
                <a:cs typeface="+mn-lt"/>
              </a:rPr>
              <a:t>accelerated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development</a:t>
            </a:r>
            <a:r>
              <a:rPr lang="ro-RO">
                <a:ea typeface="+mn-lt"/>
                <a:cs typeface="+mn-lt"/>
              </a:rPr>
              <a:t> of </a:t>
            </a:r>
            <a:r>
              <a:rPr lang="ro-RO" err="1">
                <a:ea typeface="+mn-lt"/>
                <a:cs typeface="+mn-lt"/>
              </a:rPr>
              <a:t>communication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technologies</a:t>
            </a:r>
            <a:r>
              <a:rPr lang="ro-RO">
                <a:ea typeface="+mn-lt"/>
                <a:cs typeface="+mn-lt"/>
              </a:rPr>
              <a:t>, </a:t>
            </a:r>
            <a:r>
              <a:rPr lang="ro-RO" err="1">
                <a:ea typeface="+mn-lt"/>
                <a:cs typeface="+mn-lt"/>
              </a:rPr>
              <a:t>learning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and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presentation</a:t>
            </a:r>
            <a:r>
              <a:rPr lang="ro-RO">
                <a:ea typeface="+mn-lt"/>
                <a:cs typeface="+mn-lt"/>
              </a:rPr>
              <a:t> of </a:t>
            </a:r>
            <a:r>
              <a:rPr lang="ro-RO" err="1">
                <a:ea typeface="+mn-lt"/>
                <a:cs typeface="+mn-lt"/>
              </a:rPr>
              <a:t>various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materials</a:t>
            </a:r>
            <a:r>
              <a:rPr lang="ro-RO">
                <a:ea typeface="+mn-lt"/>
                <a:cs typeface="+mn-lt"/>
              </a:rPr>
              <a:t> in </a:t>
            </a:r>
            <a:r>
              <a:rPr lang="ro-RO" err="1">
                <a:ea typeface="+mn-lt"/>
                <a:cs typeface="+mn-lt"/>
              </a:rPr>
              <a:t>educational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institutions</a:t>
            </a:r>
            <a:r>
              <a:rPr lang="ro-RO">
                <a:ea typeface="+mn-lt"/>
                <a:cs typeface="+mn-lt"/>
              </a:rPr>
              <a:t>, </a:t>
            </a:r>
            <a:r>
              <a:rPr lang="ro-RO" err="1">
                <a:ea typeface="+mn-lt"/>
                <a:cs typeface="+mn-lt"/>
              </a:rPr>
              <a:t>can</a:t>
            </a:r>
            <a:r>
              <a:rPr lang="ro-RO">
                <a:ea typeface="+mn-lt"/>
                <a:cs typeface="+mn-lt"/>
              </a:rPr>
              <a:t> open a </a:t>
            </a:r>
            <a:r>
              <a:rPr lang="ro-RO" err="1">
                <a:ea typeface="+mn-lt"/>
                <a:cs typeface="+mn-lt"/>
              </a:rPr>
              <a:t>number</a:t>
            </a:r>
            <a:r>
              <a:rPr lang="ro-RO">
                <a:ea typeface="+mn-lt"/>
                <a:cs typeface="+mn-lt"/>
              </a:rPr>
              <a:t> of </a:t>
            </a:r>
            <a:r>
              <a:rPr lang="ro-RO" err="1">
                <a:ea typeface="+mn-lt"/>
                <a:cs typeface="+mn-lt"/>
              </a:rPr>
              <a:t>interesting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questions</a:t>
            </a:r>
            <a:r>
              <a:rPr lang="ro-RO">
                <a:ea typeface="+mn-lt"/>
                <a:cs typeface="+mn-lt"/>
              </a:rPr>
              <a:t>, </a:t>
            </a:r>
            <a:r>
              <a:rPr lang="ro-RO" err="1">
                <a:ea typeface="+mn-lt"/>
                <a:cs typeface="+mn-lt"/>
              </a:rPr>
              <a:t>such</a:t>
            </a:r>
            <a:r>
              <a:rPr lang="ro-RO">
                <a:ea typeface="+mn-lt"/>
                <a:cs typeface="+mn-lt"/>
              </a:rPr>
              <a:t> as: </a:t>
            </a:r>
            <a:r>
              <a:rPr lang="ro-RO" err="1">
                <a:ea typeface="+mn-lt"/>
                <a:cs typeface="+mn-lt"/>
              </a:rPr>
              <a:t>What</a:t>
            </a:r>
            <a:r>
              <a:rPr lang="ro-RO">
                <a:ea typeface="+mn-lt"/>
                <a:cs typeface="+mn-lt"/>
              </a:rPr>
              <a:t> are  digital </a:t>
            </a:r>
            <a:r>
              <a:rPr lang="ro-RO" err="1">
                <a:ea typeface="+mn-lt"/>
                <a:cs typeface="+mn-lt"/>
              </a:rPr>
              <a:t>tools</a:t>
            </a:r>
            <a:r>
              <a:rPr lang="ro-RO">
                <a:ea typeface="+mn-lt"/>
                <a:cs typeface="+mn-lt"/>
              </a:rPr>
              <a:t>? </a:t>
            </a:r>
            <a:r>
              <a:rPr lang="ro-RO" err="1">
                <a:ea typeface="+mn-lt"/>
                <a:cs typeface="+mn-lt"/>
              </a:rPr>
              <a:t>How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does</a:t>
            </a:r>
            <a:r>
              <a:rPr lang="ro-RO">
                <a:ea typeface="+mn-lt"/>
                <a:cs typeface="+mn-lt"/>
              </a:rPr>
              <a:t> it </a:t>
            </a:r>
            <a:r>
              <a:rPr lang="ro-RO" err="1">
                <a:ea typeface="+mn-lt"/>
                <a:cs typeface="+mn-lt"/>
              </a:rPr>
              <a:t>help</a:t>
            </a:r>
            <a:r>
              <a:rPr lang="ro-RO">
                <a:ea typeface="+mn-lt"/>
                <a:cs typeface="+mn-lt"/>
              </a:rPr>
              <a:t> in </a:t>
            </a:r>
            <a:r>
              <a:rPr lang="ro-RO" err="1">
                <a:ea typeface="+mn-lt"/>
                <a:cs typeface="+mn-lt"/>
              </a:rPr>
              <a:t>the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learning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process</a:t>
            </a:r>
            <a:r>
              <a:rPr lang="ro-RO">
                <a:ea typeface="+mn-lt"/>
                <a:cs typeface="+mn-lt"/>
              </a:rPr>
              <a:t>? </a:t>
            </a:r>
            <a:r>
              <a:rPr lang="ro-RO" err="1">
                <a:ea typeface="+mn-lt"/>
                <a:cs typeface="+mn-lt"/>
              </a:rPr>
              <a:t>How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can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be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used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effectively</a:t>
            </a:r>
            <a:r>
              <a:rPr lang="ro-RO">
                <a:ea typeface="+mn-lt"/>
                <a:cs typeface="+mn-lt"/>
              </a:rPr>
              <a:t>? Information </a:t>
            </a:r>
            <a:r>
              <a:rPr lang="ro-RO" err="1">
                <a:ea typeface="+mn-lt"/>
                <a:cs typeface="+mn-lt"/>
              </a:rPr>
              <a:t>about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this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can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be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found</a:t>
            </a:r>
            <a:r>
              <a:rPr lang="ro-RO">
                <a:ea typeface="+mn-lt"/>
                <a:cs typeface="+mn-lt"/>
              </a:rPr>
              <a:t> in:</a:t>
            </a:r>
            <a:endParaRPr lang="ro-RO">
              <a:ea typeface="+mn-lt"/>
              <a:cs typeface="Arial" panose="020B0604020202020204" pitchFamily="34" charset="0"/>
            </a:endParaRPr>
          </a:p>
          <a:p>
            <a:r>
              <a:rPr lang="ro-RO" err="1">
                <a:ea typeface="+mn-lt"/>
                <a:cs typeface="+mn-lt"/>
              </a:rPr>
              <a:t>published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articles</a:t>
            </a:r>
            <a:r>
              <a:rPr lang="ro-RO">
                <a:ea typeface="+mn-lt"/>
                <a:cs typeface="+mn-lt"/>
              </a:rPr>
              <a:t> ( </a:t>
            </a:r>
            <a:r>
              <a:rPr lang="ro-RO" err="1">
                <a:latin typeface="Arial"/>
                <a:ea typeface="+mn-lt"/>
                <a:cs typeface="Arial"/>
              </a:rPr>
              <a:t>Pulyaeva</a:t>
            </a:r>
            <a:r>
              <a:rPr lang="ro-RO">
                <a:latin typeface="Arial"/>
                <a:ea typeface="+mn-lt"/>
                <a:cs typeface="Arial"/>
              </a:rPr>
              <a:t>, V. N. </a:t>
            </a:r>
            <a:r>
              <a:rPr lang="ro-RO" i="1">
                <a:latin typeface="Arial"/>
                <a:ea typeface="+mn-lt"/>
                <a:cs typeface="Arial"/>
              </a:rPr>
              <a:t>et al</a:t>
            </a:r>
            <a:r>
              <a:rPr lang="ro-RO">
                <a:latin typeface="Arial"/>
                <a:ea typeface="+mn-lt"/>
                <a:cs typeface="Arial"/>
              </a:rPr>
              <a:t>. 2020</a:t>
            </a:r>
            <a:r>
              <a:rPr lang="ro-RO">
                <a:ea typeface="+mn-lt"/>
                <a:cs typeface="+mn-lt"/>
              </a:rPr>
              <a:t> ) (</a:t>
            </a:r>
            <a:r>
              <a:rPr lang="ro-RO" err="1">
                <a:latin typeface="Arial"/>
                <a:ea typeface="+mn-lt"/>
                <a:cs typeface="Arial"/>
              </a:rPr>
              <a:t>Nadezhada</a:t>
            </a:r>
            <a:r>
              <a:rPr lang="ro-RO">
                <a:latin typeface="Arial"/>
                <a:ea typeface="+mn-lt"/>
                <a:cs typeface="Arial"/>
              </a:rPr>
              <a:t>, N. (2021) (</a:t>
            </a:r>
            <a:r>
              <a:rPr lang="ro-RO" err="1">
                <a:ea typeface="+mn-lt"/>
                <a:cs typeface="+mn-lt"/>
              </a:rPr>
              <a:t>Bryman</a:t>
            </a:r>
            <a:r>
              <a:rPr lang="ro-RO">
                <a:ea typeface="+mn-lt"/>
                <a:cs typeface="+mn-lt"/>
              </a:rPr>
              <a:t>, A. &amp;  Bell, E. (2007),</a:t>
            </a:r>
            <a:endParaRPr lang="ro-RO">
              <a:ea typeface="+mn-lt"/>
              <a:cs typeface="Arial" panose="020B0604020202020204" pitchFamily="34" charset="0"/>
            </a:endParaRPr>
          </a:p>
          <a:p>
            <a:r>
              <a:rPr lang="ro-RO">
                <a:ea typeface="+mn-lt"/>
                <a:cs typeface="+mn-lt"/>
              </a:rPr>
              <a:t>web </a:t>
            </a:r>
            <a:r>
              <a:rPr lang="ro-RO" err="1">
                <a:ea typeface="+mn-lt"/>
                <a:cs typeface="+mn-lt"/>
              </a:rPr>
              <a:t>sites</a:t>
            </a:r>
            <a:r>
              <a:rPr lang="ro-RO">
                <a:ea typeface="+mn-lt"/>
                <a:cs typeface="+mn-lt"/>
              </a:rPr>
              <a:t> (ex.: https://elearningindustry.com).</a:t>
            </a:r>
            <a:endParaRPr lang="ro-RO">
              <a:latin typeface="Avenir Next LT Pro"/>
              <a:ea typeface="+mn-lt"/>
              <a:cs typeface="Arial" panose="020B0604020202020204" pitchFamily="34" charset="0"/>
            </a:endParaRPr>
          </a:p>
        </p:txBody>
      </p:sp>
      <p:sp>
        <p:nvSpPr>
          <p:cNvPr id="83" name="Freeform 6">
            <a:extLst>
              <a:ext uri="{FF2B5EF4-FFF2-40B4-BE49-F238E27FC236}">
                <a16:creationId xmlns:a16="http://schemas.microsoft.com/office/drawing/2014/main" xmlns="" id="{4E75910E-4112-4447-8981-4CA7ACEF94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36" name="Titlu 1">
            <a:extLst>
              <a:ext uri="{FF2B5EF4-FFF2-40B4-BE49-F238E27FC236}">
                <a16:creationId xmlns:a16="http://schemas.microsoft.com/office/drawing/2014/main" xmlns="" id="{4DA43632-3A33-4945-A3A4-340AE1C4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034" y="2997858"/>
            <a:ext cx="5232990" cy="84857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ro-RO" sz="3600" b="1" i="0">
                <a:solidFill>
                  <a:schemeClr val="tx1"/>
                </a:solidFill>
                <a:latin typeface="Arial"/>
                <a:cs typeface="Arial"/>
              </a:rPr>
              <a:t>RATIONALE</a:t>
            </a:r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xmlns="" id="{AC43A898-2B25-4445-9E1B-5113C8F25502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Rationale</a:t>
            </a:r>
            <a:r>
              <a:rPr lang="ro-RO"/>
              <a:t> 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4360670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xmlns="" id="{7BB46CF3-BE8F-47E4-A162-EEED791D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-10377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u 1">
            <a:extLst>
              <a:ext uri="{FF2B5EF4-FFF2-40B4-BE49-F238E27FC236}">
                <a16:creationId xmlns:a16="http://schemas.microsoft.com/office/drawing/2014/main" xmlns="" id="{CD964E59-17D2-4BFA-9042-CA43BF68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24" y="3141946"/>
            <a:ext cx="3831335" cy="718490"/>
          </a:xfrm>
        </p:spPr>
        <p:txBody>
          <a:bodyPr>
            <a:normAutofit/>
          </a:bodyPr>
          <a:lstStyle/>
          <a:p>
            <a:r>
              <a:rPr lang="ro-RO" sz="3200" b="1" i="0" err="1">
                <a:latin typeface="Arial"/>
                <a:cs typeface="Arial"/>
              </a:rPr>
              <a:t>Proposed</a:t>
            </a:r>
            <a:r>
              <a:rPr lang="ro-RO" sz="3200" b="1" i="0">
                <a:latin typeface="Arial"/>
                <a:cs typeface="Arial"/>
              </a:rPr>
              <a:t> </a:t>
            </a:r>
            <a:r>
              <a:rPr lang="ro-RO" sz="3200" b="1" i="0" err="1">
                <a:latin typeface="Arial"/>
                <a:cs typeface="Arial"/>
              </a:rPr>
              <a:t>Method</a:t>
            </a:r>
            <a:endParaRPr lang="ro-RO" sz="3200" err="1">
              <a:latin typeface="Arial"/>
              <a:cs typeface="Arial"/>
            </a:endParaRP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ubstituent conținut 2">
            <a:extLst>
              <a:ext uri="{FF2B5EF4-FFF2-40B4-BE49-F238E27FC236}">
                <a16:creationId xmlns:a16="http://schemas.microsoft.com/office/drawing/2014/main" xmlns="" id="{8094B975-A767-4F7E-B372-9DBF0E542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5794" y="279557"/>
            <a:ext cx="7136205" cy="652700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ro-RO" b="1" i="1" dirty="0">
                <a:solidFill>
                  <a:schemeClr val="tx1"/>
                </a:solidFill>
                <a:latin typeface="Arial"/>
                <a:ea typeface="+mn-lt"/>
                <a:cs typeface="Arial"/>
              </a:rPr>
              <a:t>What will be research?</a:t>
            </a:r>
          </a:p>
          <a:p>
            <a:pPr>
              <a:lnSpc>
                <a:spcPct val="100000"/>
              </a:lnSpc>
            </a:pPr>
            <a:r>
              <a:rPr lang="ro-RO" dirty="0">
                <a:latin typeface="Arial"/>
                <a:ea typeface="+mn-lt"/>
                <a:cs typeface="Arial"/>
              </a:rPr>
              <a:t>Digital tools used to learn and communicate</a:t>
            </a:r>
          </a:p>
          <a:p>
            <a:pPr>
              <a:lnSpc>
                <a:spcPct val="100000"/>
              </a:lnSpc>
            </a:pPr>
            <a:endParaRPr lang="ro-RO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dirty="0">
                <a:latin typeface="Arial"/>
                <a:ea typeface="+mn-lt"/>
                <a:cs typeface="Arial"/>
              </a:rPr>
              <a:t>Why is relevant to do this research?</a:t>
            </a:r>
            <a:endParaRPr lang="ro-RO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dirty="0">
                <a:latin typeface="Arial"/>
                <a:ea typeface="+mn-lt"/>
                <a:cs typeface="Arial"/>
              </a:rPr>
              <a:t>It helps us to have an overview of existing digital tools and </a:t>
            </a:r>
            <a:r>
              <a:rPr lang="en-GB" dirty="0">
                <a:latin typeface="Arial"/>
                <a:ea typeface="+mn-lt"/>
                <a:cs typeface="Arial"/>
              </a:rPr>
              <a:t> </a:t>
            </a:r>
            <a:r>
              <a:rPr lang="ro-RO" dirty="0">
                <a:latin typeface="Arial"/>
                <a:ea typeface="+mn-lt"/>
                <a:cs typeface="Arial"/>
              </a:rPr>
              <a:t>choose the most suitable ones.</a:t>
            </a:r>
            <a:endParaRPr lang="ro-RO" b="1" i="1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endParaRPr lang="ro-RO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dirty="0">
                <a:latin typeface="Arial"/>
                <a:ea typeface="+mn-lt"/>
                <a:cs typeface="Arial"/>
              </a:rPr>
              <a:t>How will we carry out this research?</a:t>
            </a:r>
            <a:endParaRPr lang="ro-RO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dirty="0">
                <a:latin typeface="Arial"/>
                <a:ea typeface="+mn-lt"/>
                <a:cs typeface="Arial"/>
              </a:rPr>
              <a:t>Looking for existing studies and quantitatively analyzing </a:t>
            </a:r>
            <a:endParaRPr lang="en-GB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dirty="0">
                <a:latin typeface="Arial"/>
                <a:ea typeface="+mn-lt"/>
                <a:cs typeface="Arial"/>
              </a:rPr>
              <a:t>students' preferences</a:t>
            </a:r>
          </a:p>
          <a:p>
            <a:pPr>
              <a:lnSpc>
                <a:spcPct val="100000"/>
              </a:lnSpc>
            </a:pPr>
            <a:endParaRPr lang="ro-RO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dirty="0">
                <a:latin typeface="Arial"/>
                <a:ea typeface="+mn-lt"/>
                <a:cs typeface="Arial"/>
              </a:rPr>
              <a:t>When will we carry out this research?</a:t>
            </a:r>
          </a:p>
          <a:p>
            <a:pPr>
              <a:lnSpc>
                <a:spcPct val="100000"/>
              </a:lnSpc>
            </a:pPr>
            <a:r>
              <a:rPr lang="ro-RO" dirty="0">
                <a:latin typeface="Arial"/>
                <a:ea typeface="+mn-lt"/>
                <a:cs typeface="Arial"/>
              </a:rPr>
              <a:t>Timeline  slide will show this</a:t>
            </a:r>
          </a:p>
          <a:p>
            <a:pPr>
              <a:lnSpc>
                <a:spcPct val="100000"/>
              </a:lnSpc>
            </a:pPr>
            <a:endParaRPr lang="ro-RO" dirty="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b="1" i="1" dirty="0">
                <a:latin typeface="Arial"/>
                <a:ea typeface="+mn-lt"/>
                <a:cs typeface="Arial"/>
              </a:rPr>
              <a:t>Who will we involve in this sample?</a:t>
            </a:r>
          </a:p>
          <a:p>
            <a:pPr>
              <a:lnSpc>
                <a:spcPct val="100000"/>
              </a:lnSpc>
            </a:pPr>
            <a:r>
              <a:rPr lang="ro-RO" dirty="0">
                <a:latin typeface="Arial"/>
                <a:ea typeface="+mn-lt"/>
                <a:cs typeface="Arial"/>
              </a:rPr>
              <a:t>UWTSD students, studies and articles been topic related</a:t>
            </a:r>
            <a:endParaRPr lang="ro-RO" b="1" i="1" dirty="0">
              <a:latin typeface="Arial"/>
              <a:ea typeface="+mn-lt"/>
              <a:cs typeface="Arial"/>
            </a:endParaRPr>
          </a:p>
        </p:txBody>
      </p:sp>
      <p:sp>
        <p:nvSpPr>
          <p:cNvPr id="49" name="Freeform 6">
            <a:extLst>
              <a:ext uri="{FF2B5EF4-FFF2-40B4-BE49-F238E27FC236}">
                <a16:creationId xmlns:a16="http://schemas.microsoft.com/office/drawing/2014/main" xmlns="" id="{4E75910E-4112-4447-8981-4CA7ACEF94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xmlns="" id="{47C563DA-7541-4EED-B76B-889283041B44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Proposed</a:t>
            </a:r>
            <a:r>
              <a:rPr lang="ro-RO"/>
              <a:t> </a:t>
            </a:r>
            <a:r>
              <a:rPr lang="ro-RO" err="1"/>
              <a:t>method</a:t>
            </a:r>
            <a:r>
              <a:rPr lang="ro-RO"/>
              <a:t> 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23171450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3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11A09B05-07B6-44BD-871F-A2CA430F3F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rcRect b="1444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2" name="Rectangle 45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u 1">
            <a:extLst>
              <a:ext uri="{FF2B5EF4-FFF2-40B4-BE49-F238E27FC236}">
                <a16:creationId xmlns:a16="http://schemas.microsoft.com/office/drawing/2014/main" xmlns="" id="{CD964E59-17D2-4BFA-9042-CA43BF68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480587"/>
            <a:ext cx="3831335" cy="1581131"/>
          </a:xfrm>
        </p:spPr>
        <p:txBody>
          <a:bodyPr>
            <a:normAutofit/>
          </a:bodyPr>
          <a:lstStyle/>
          <a:p>
            <a:pPr algn="ctr"/>
            <a:r>
              <a:rPr lang="ro-RO" sz="3800" b="1" i="0" err="1">
                <a:latin typeface="Arial"/>
                <a:cs typeface="Arial"/>
              </a:rPr>
              <a:t>Ethical</a:t>
            </a:r>
            <a:r>
              <a:rPr lang="ro-RO" sz="3800" b="1" i="0">
                <a:latin typeface="Arial"/>
                <a:cs typeface="Arial"/>
              </a:rPr>
              <a:t> </a:t>
            </a:r>
            <a:r>
              <a:rPr lang="ro-RO" sz="3800" b="1" i="0" err="1">
                <a:latin typeface="Arial"/>
                <a:cs typeface="Arial"/>
              </a:rPr>
              <a:t>consideration</a:t>
            </a:r>
            <a:endParaRPr lang="ro-RO" err="1">
              <a:latin typeface="Arial"/>
              <a:cs typeface="Arial"/>
            </a:endParaRPr>
          </a:p>
        </p:txBody>
      </p:sp>
      <p:cxnSp>
        <p:nvCxnSpPr>
          <p:cNvPr id="53" name="Straight Connector 47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ubstituent conținut 2">
            <a:extLst>
              <a:ext uri="{FF2B5EF4-FFF2-40B4-BE49-F238E27FC236}">
                <a16:creationId xmlns:a16="http://schemas.microsoft.com/office/drawing/2014/main" xmlns="" id="{8094B975-A767-4F7E-B372-9DBF0E542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201002"/>
            <a:ext cx="6197007" cy="431282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ro-RO" err="1">
                <a:ea typeface="+mn-lt"/>
                <a:cs typeface="+mn-lt"/>
              </a:rPr>
              <a:t>According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to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Bryman</a:t>
            </a:r>
            <a:r>
              <a:rPr lang="ro-RO">
                <a:ea typeface="+mn-lt"/>
                <a:cs typeface="+mn-lt"/>
              </a:rPr>
              <a:t> </a:t>
            </a:r>
            <a:r>
              <a:rPr lang="ro-RO" err="1">
                <a:ea typeface="+mn-lt"/>
                <a:cs typeface="+mn-lt"/>
              </a:rPr>
              <a:t>and</a:t>
            </a:r>
            <a:r>
              <a:rPr lang="ro-RO">
                <a:ea typeface="+mn-lt"/>
                <a:cs typeface="+mn-lt"/>
              </a:rPr>
              <a:t> Bell (2007)</a:t>
            </a:r>
            <a:r>
              <a:rPr lang="ro-RO" err="1">
                <a:latin typeface="Arial"/>
                <a:ea typeface="+mn-lt"/>
                <a:cs typeface="Arial"/>
              </a:rPr>
              <a:t>Ethical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considerations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defined</a:t>
            </a:r>
            <a:r>
              <a:rPr lang="ro-RO">
                <a:latin typeface="Arial"/>
                <a:ea typeface="+mn-lt"/>
                <a:cs typeface="Arial"/>
              </a:rPr>
              <a:t> as a set of </a:t>
            </a:r>
            <a:r>
              <a:rPr lang="ro-RO" err="1">
                <a:latin typeface="Arial"/>
                <a:ea typeface="+mn-lt"/>
                <a:cs typeface="Arial"/>
              </a:rPr>
              <a:t>principles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and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values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to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be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followed</a:t>
            </a:r>
            <a:r>
              <a:rPr lang="ro-RO">
                <a:latin typeface="Arial"/>
                <a:ea typeface="+mn-lt"/>
                <a:cs typeface="Arial"/>
              </a:rPr>
              <a:t> in </a:t>
            </a:r>
            <a:r>
              <a:rPr lang="ro-RO" err="1">
                <a:latin typeface="Arial"/>
                <a:ea typeface="+mn-lt"/>
                <a:cs typeface="Arial"/>
              </a:rPr>
              <a:t>any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research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will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be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respected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throughout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the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study</a:t>
            </a:r>
            <a:r>
              <a:rPr lang="ro-RO">
                <a:latin typeface="Arial"/>
                <a:ea typeface="+mn-lt"/>
                <a:cs typeface="Arial"/>
              </a:rPr>
              <a:t>. </a:t>
            </a:r>
            <a:r>
              <a:rPr lang="ro-RO" err="1">
                <a:latin typeface="Arial"/>
                <a:ea typeface="+mn-lt"/>
                <a:cs typeface="Arial"/>
              </a:rPr>
              <a:t>Among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these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we</a:t>
            </a:r>
            <a:r>
              <a:rPr lang="ro-RO">
                <a:latin typeface="Arial"/>
                <a:ea typeface="+mn-lt"/>
                <a:cs typeface="Arial"/>
              </a:rPr>
              <a:t> </a:t>
            </a:r>
            <a:r>
              <a:rPr lang="ro-RO" err="1">
                <a:latin typeface="Arial"/>
                <a:ea typeface="+mn-lt"/>
                <a:cs typeface="Arial"/>
              </a:rPr>
              <a:t>mention</a:t>
            </a:r>
            <a:r>
              <a:rPr lang="ro-RO">
                <a:latin typeface="Arial"/>
                <a:ea typeface="+mn-lt"/>
                <a:cs typeface="Arial"/>
              </a:rPr>
              <a:t>:</a:t>
            </a:r>
          </a:p>
          <a:p>
            <a:r>
              <a:rPr lang="ro-RO" err="1">
                <a:latin typeface="Arial"/>
                <a:cs typeface="Arial"/>
              </a:rPr>
              <a:t>Informed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consent</a:t>
            </a:r>
          </a:p>
          <a:p>
            <a:r>
              <a:rPr lang="ro-RO" err="1">
                <a:latin typeface="Arial"/>
                <a:cs typeface="Arial"/>
              </a:rPr>
              <a:t>Voluntary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participation</a:t>
            </a:r>
          </a:p>
          <a:p>
            <a:r>
              <a:rPr lang="ro-RO">
                <a:latin typeface="Arial"/>
                <a:cs typeface="Arial"/>
              </a:rPr>
              <a:t>Do </a:t>
            </a:r>
            <a:r>
              <a:rPr lang="ro-RO" err="1">
                <a:latin typeface="Arial"/>
                <a:cs typeface="Arial"/>
              </a:rPr>
              <a:t>no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harm</a:t>
            </a:r>
          </a:p>
          <a:p>
            <a:r>
              <a:rPr lang="ro-RO" err="1">
                <a:latin typeface="Arial"/>
                <a:cs typeface="Arial"/>
              </a:rPr>
              <a:t>Confidentiality</a:t>
            </a:r>
          </a:p>
          <a:p>
            <a:r>
              <a:rPr lang="ro-RO" err="1">
                <a:latin typeface="Arial"/>
                <a:cs typeface="Arial"/>
              </a:rPr>
              <a:t>Anonymity</a:t>
            </a:r>
          </a:p>
          <a:p>
            <a:r>
              <a:rPr lang="ro-RO" err="1">
                <a:latin typeface="Arial"/>
                <a:cs typeface="Arial"/>
              </a:rPr>
              <a:t>Only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assess</a:t>
            </a:r>
            <a:r>
              <a:rPr lang="ro-RO">
                <a:latin typeface="Arial"/>
                <a:cs typeface="Arial"/>
              </a:rPr>
              <a:t> relevant </a:t>
            </a:r>
            <a:r>
              <a:rPr lang="ro-RO" err="1">
                <a:latin typeface="Arial"/>
                <a:cs typeface="Arial"/>
              </a:rPr>
              <a:t>components</a:t>
            </a:r>
          </a:p>
        </p:txBody>
      </p:sp>
      <p:sp>
        <p:nvSpPr>
          <p:cNvPr id="50" name="Freeform 6">
            <a:extLst>
              <a:ext uri="{FF2B5EF4-FFF2-40B4-BE49-F238E27FC236}">
                <a16:creationId xmlns:a16="http://schemas.microsoft.com/office/drawing/2014/main" xmlns="" id="{4E75910E-4112-4447-8981-4CA7ACEF94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xmlns="" id="{C365954E-C9C8-4454-8B83-772D0C508BFF}"/>
              </a:ext>
            </a:extLst>
          </p:cNvPr>
          <p:cNvSpPr txBox="1"/>
          <p:nvPr/>
        </p:nvSpPr>
        <p:spPr>
          <a:xfrm>
            <a:off x="310551" y="94891"/>
            <a:ext cx="3160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Ethical</a:t>
            </a:r>
            <a:r>
              <a:rPr lang="ro-RO"/>
              <a:t> </a:t>
            </a:r>
            <a:r>
              <a:rPr lang="ro-RO" err="1"/>
              <a:t>consideration</a:t>
            </a:r>
            <a:r>
              <a:rPr lang="ro-RO"/>
              <a:t> slide</a:t>
            </a:r>
          </a:p>
        </p:txBody>
      </p:sp>
    </p:spTree>
    <p:extLst>
      <p:ext uri="{BB962C8B-B14F-4D97-AF65-F5344CB8AC3E}">
        <p14:creationId xmlns:p14="http://schemas.microsoft.com/office/powerpoint/2010/main" val="24241973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xmlns="" id="{7BB46CF3-BE8F-47E4-A162-EEED791D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-10377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u 1">
            <a:extLst>
              <a:ext uri="{FF2B5EF4-FFF2-40B4-BE49-F238E27FC236}">
                <a16:creationId xmlns:a16="http://schemas.microsoft.com/office/drawing/2014/main" xmlns="" id="{8E742807-074A-4C2D-831C-A307C15E0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3383" y="1143293"/>
            <a:ext cx="4782039" cy="1966747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b="1" i="0" dirty="0">
                <a:latin typeface="Arial" panose="020B0604020202020204" pitchFamily="34" charset="0"/>
                <a:cs typeface="Arial" panose="020B0604020202020204" pitchFamily="34" charset="0"/>
              </a:rPr>
              <a:t>Research timeline</a:t>
            </a:r>
            <a:endParaRPr lang="ro-RO" sz="4400" b="1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" name="Straight Connector 25">
            <a:extLst>
              <a:ext uri="{FF2B5EF4-FFF2-40B4-BE49-F238E27FC236}">
                <a16:creationId xmlns:a16="http://schemas.microsoft.com/office/drawing/2014/main" xmlns="" id="{7DA28EFC-CE98-4E88-8D22-C4E410FBFF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38503" y="2954301"/>
            <a:ext cx="4754880" cy="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0">
            <a:extLst>
              <a:ext uri="{FF2B5EF4-FFF2-40B4-BE49-F238E27FC236}">
                <a16:creationId xmlns:a16="http://schemas.microsoft.com/office/drawing/2014/main" xmlns="" id="{878BFCFA-8E95-4CA9-9621-83A585252193}"/>
              </a:ext>
            </a:extLst>
          </p:cNvPr>
          <p:cNvSpPr txBox="1"/>
          <p:nvPr/>
        </p:nvSpPr>
        <p:spPr>
          <a:xfrm>
            <a:off x="114300" y="3990948"/>
            <a:ext cx="42386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Miroslav Farbar</a:t>
            </a:r>
          </a:p>
          <a:p>
            <a:r>
              <a:rPr lang="en-GB"/>
              <a:t>Mircea </a:t>
            </a:r>
            <a:r>
              <a:rPr lang="en-GB" err="1"/>
              <a:t>Gingasu</a:t>
            </a:r>
            <a:endParaRPr lang="en-GB"/>
          </a:p>
        </p:txBody>
      </p:sp>
      <p:graphicFrame>
        <p:nvGraphicFramePr>
          <p:cNvPr id="16" name="Tabel 5">
            <a:extLst>
              <a:ext uri="{FF2B5EF4-FFF2-40B4-BE49-F238E27FC236}">
                <a16:creationId xmlns:a16="http://schemas.microsoft.com/office/drawing/2014/main" xmlns="" id="{6D1442EE-4BAC-4C18-B9B9-1B5828651E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775563"/>
              </p:ext>
            </p:extLst>
          </p:nvPr>
        </p:nvGraphicFramePr>
        <p:xfrm>
          <a:off x="-14377" y="5172295"/>
          <a:ext cx="12192000" cy="17109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xmlns="" val="3020348511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232016061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3470131784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3718120759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2624331040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217339532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310142577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4051492497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1566405898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xmlns="" val="1865194471"/>
                    </a:ext>
                  </a:extLst>
                </a:gridCol>
              </a:tblGrid>
              <a:tr h="598836"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1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2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latin typeface="Arial"/>
                          <a:cs typeface="Arial"/>
                        </a:rPr>
                        <a:t> 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4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5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6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7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8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9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 sz="1800" b="1" i="0" u="none" strike="noStrike" noProof="0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Week</a:t>
                      </a:r>
                      <a:r>
                        <a:rPr lang="ro-RO" sz="1800" b="1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10</a:t>
                      </a:r>
                      <a:endParaRPr lang="ro-RO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083238247"/>
                  </a:ext>
                </a:extLst>
              </a:tr>
              <a:tr h="1112125">
                <a:tc>
                  <a:txBody>
                    <a:bodyPr/>
                    <a:lstStyle/>
                    <a:p>
                      <a:endParaRPr lang="ro-RO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ro-RO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ro-RO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Ethical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definition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Submit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proposal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Present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proposal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Get feedback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Analyse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feedback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Draft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report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 err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Submit</a:t>
                      </a:r>
                      <a:r>
                        <a:rPr lang="ro-RO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final report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540894161"/>
                  </a:ext>
                </a:extLst>
              </a:tr>
            </a:tbl>
          </a:graphicData>
        </a:graphic>
      </p:graphicFrame>
      <p:sp>
        <p:nvSpPr>
          <p:cNvPr id="22" name="CasetăText 21">
            <a:extLst>
              <a:ext uri="{FF2B5EF4-FFF2-40B4-BE49-F238E27FC236}">
                <a16:creationId xmlns:a16="http://schemas.microsoft.com/office/drawing/2014/main" xmlns="" id="{2DF04EB5-CB1C-4998-836C-97F62F7DA54E}"/>
              </a:ext>
            </a:extLst>
          </p:cNvPr>
          <p:cNvSpPr txBox="1"/>
          <p:nvPr/>
        </p:nvSpPr>
        <p:spPr>
          <a:xfrm>
            <a:off x="310552" y="5888966"/>
            <a:ext cx="346206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000" b="1">
                <a:solidFill>
                  <a:srgbClr val="FFFFFF"/>
                </a:solidFill>
              </a:rPr>
              <a:t>Gather information</a:t>
            </a:r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xmlns="" id="{3544AFCC-51EE-4BF2-8145-8179A9086889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Research</a:t>
            </a:r>
            <a:r>
              <a:rPr lang="ro-RO"/>
              <a:t> </a:t>
            </a:r>
            <a:r>
              <a:rPr lang="ro-RO" err="1"/>
              <a:t>timeline</a:t>
            </a:r>
            <a:r>
              <a:rPr lang="ro-RO"/>
              <a:t> </a:t>
            </a:r>
            <a:r>
              <a:rPr lang="ro-RO" err="1"/>
              <a:t>slide</a:t>
            </a:r>
          </a:p>
        </p:txBody>
      </p:sp>
    </p:spTree>
    <p:extLst>
      <p:ext uri="{BB962C8B-B14F-4D97-AF65-F5344CB8AC3E}">
        <p14:creationId xmlns:p14="http://schemas.microsoft.com/office/powerpoint/2010/main" val="34900933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xmlns="" id="{7BB46CF3-BE8F-47E4-A162-EEED791D85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-10377"/>
            <a:ext cx="12191980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xmlns="" id="{0F0C804C-2E96-40CC-A3FB-72D32BC4BAE5}"/>
              </a:ext>
            </a:extLst>
          </p:cNvPr>
          <p:cNvSpPr txBox="1">
            <a:spLocks/>
          </p:cNvSpPr>
          <p:nvPr/>
        </p:nvSpPr>
        <p:spPr>
          <a:xfrm>
            <a:off x="457027" y="2480094"/>
            <a:ext cx="4572000" cy="1374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i="1" kern="1200" spc="10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i="0">
                <a:solidFill>
                  <a:srgbClr val="FFFFFF"/>
                </a:solidFill>
                <a:latin typeface="Arial"/>
                <a:cs typeface="Arial"/>
              </a:rPr>
              <a:t>Hypothesis</a:t>
            </a:r>
            <a:endParaRPr lang="ro-RO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xmlns="" id="{6C8ECEE0-C7C2-46AE-88EB-4DC605EA3CA6}"/>
              </a:ext>
            </a:extLst>
          </p:cNvPr>
          <p:cNvSpPr txBox="1">
            <a:spLocks/>
          </p:cNvSpPr>
          <p:nvPr/>
        </p:nvSpPr>
        <p:spPr>
          <a:xfrm>
            <a:off x="5302197" y="2424901"/>
            <a:ext cx="6484187" cy="19506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182880" indent="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None/>
              <a:defRPr sz="18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82880" indent="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None/>
              <a:defRPr sz="1400" i="1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" indent="-182880" algn="l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400"/>
              </a:spcAft>
              <a:buClrTx/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Today’s staff and Students are modern, and very confident to use app in 21 century.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</a:rPr>
              <a:t>For staff and student with less confidence will be full training provided.</a:t>
            </a:r>
          </a:p>
        </p:txBody>
      </p:sp>
      <p:cxnSp>
        <p:nvCxnSpPr>
          <p:cNvPr id="9" name="Straight Connector 38">
            <a:extLst>
              <a:ext uri="{FF2B5EF4-FFF2-40B4-BE49-F238E27FC236}">
                <a16:creationId xmlns:a16="http://schemas.microsoft.com/office/drawing/2014/main" xmlns="" id="{AFA17E6F-8C5E-4CC2-98C6-101D0B180E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58952" y="4291242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asetăText 1">
            <a:extLst>
              <a:ext uri="{FF2B5EF4-FFF2-40B4-BE49-F238E27FC236}">
                <a16:creationId xmlns:a16="http://schemas.microsoft.com/office/drawing/2014/main" xmlns="" id="{40110753-2940-495D-BF9A-EF25717D3E03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</a:t>
            </a:r>
            <a:r>
              <a:rPr lang="ro-RO" dirty="0" smtClean="0"/>
              <a:t>ypothesis</a:t>
            </a:r>
            <a:r>
              <a:rPr lang="ro-RO" dirty="0"/>
              <a:t> slide</a:t>
            </a:r>
          </a:p>
        </p:txBody>
      </p:sp>
    </p:spTree>
    <p:extLst>
      <p:ext uri="{BB962C8B-B14F-4D97-AF65-F5344CB8AC3E}">
        <p14:creationId xmlns:p14="http://schemas.microsoft.com/office/powerpoint/2010/main" val="14764416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10C9A191-62EE-4A86-8FF9-6794BC3C58A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6" descr="Fingerprint scanning machine">
            <a:extLst>
              <a:ext uri="{FF2B5EF4-FFF2-40B4-BE49-F238E27FC236}">
                <a16:creationId xmlns:a16="http://schemas.microsoft.com/office/drawing/2014/main" xmlns="" id="{1658DDE5-71A5-47C5-AC31-38FE773D1F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6202" b="952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6222F81D-28CB-42CB-9961-602C33F65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grayWhite">
          <a:xfrm>
            <a:off x="0" y="0"/>
            <a:ext cx="12191999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A525AE-F98A-4BF0-B457-789F4BCBB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442" y="2710624"/>
            <a:ext cx="3831335" cy="12792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3200" i="0">
                <a:latin typeface="Arial"/>
                <a:cs typeface="Arial"/>
              </a:rPr>
              <a:t>Reference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xmlns="" id="{081E1E49-F752-49CA-BFF6-1303B0A8AA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4912021" y="1143293"/>
            <a:ext cx="0" cy="571470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17B4599-A6E4-41C8-85CE-153DF90E5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992" y="1201002"/>
            <a:ext cx="6197007" cy="431282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ro-RO" sz="1900" err="1">
                <a:latin typeface="Arial"/>
                <a:cs typeface="Arial"/>
              </a:rPr>
              <a:t>Nadezhada</a:t>
            </a:r>
            <a:r>
              <a:rPr lang="ro-RO" sz="1900">
                <a:latin typeface="Arial"/>
                <a:cs typeface="Arial"/>
              </a:rPr>
              <a:t>, N. (2021) </a:t>
            </a:r>
            <a:r>
              <a:rPr lang="ro-RO" sz="1900" b="1">
                <a:latin typeface="Arial"/>
                <a:cs typeface="Arial"/>
              </a:rPr>
              <a:t>Digital </a:t>
            </a:r>
            <a:r>
              <a:rPr lang="ro-RO" sz="1900" b="1" err="1">
                <a:latin typeface="Arial"/>
                <a:cs typeface="Arial"/>
              </a:rPr>
              <a:t>Communication</a:t>
            </a:r>
            <a:r>
              <a:rPr lang="ro-RO" sz="1900" b="1">
                <a:latin typeface="Arial"/>
                <a:cs typeface="Arial"/>
              </a:rPr>
              <a:t> </a:t>
            </a:r>
            <a:r>
              <a:rPr lang="ro-RO" sz="1900" b="1" err="1">
                <a:latin typeface="Arial"/>
                <a:cs typeface="Arial"/>
              </a:rPr>
              <a:t>Tools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and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Knowledge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Creation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Processes</a:t>
            </a:r>
            <a:r>
              <a:rPr lang="ro-RO" sz="1900" b="1">
                <a:latin typeface="Arial"/>
                <a:cs typeface="Arial"/>
              </a:rPr>
              <a:t> for </a:t>
            </a:r>
            <a:r>
              <a:rPr lang="ro-RO" sz="1900" b="1" err="1">
                <a:latin typeface="Arial"/>
                <a:cs typeface="Arial"/>
              </a:rPr>
              <a:t>Enriched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Intellectual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Outcome</a:t>
            </a:r>
            <a:r>
              <a:rPr lang="ro-RO" sz="1900" b="1">
                <a:latin typeface="Arial"/>
                <a:cs typeface="Arial"/>
              </a:rPr>
              <a:t>—</a:t>
            </a:r>
            <a:r>
              <a:rPr lang="ro-RO" sz="1900" b="1" err="1">
                <a:latin typeface="Arial"/>
                <a:cs typeface="Arial"/>
              </a:rPr>
              <a:t>Experience</a:t>
            </a:r>
            <a:r>
              <a:rPr lang="ro-RO" sz="1900" b="1">
                <a:latin typeface="Arial"/>
                <a:cs typeface="Arial"/>
              </a:rPr>
              <a:t> of </a:t>
            </a:r>
            <a:r>
              <a:rPr lang="ro-RO" sz="1900" b="1" err="1">
                <a:latin typeface="Arial"/>
                <a:cs typeface="Arial"/>
              </a:rPr>
              <a:t>Short-Term</a:t>
            </a:r>
            <a:r>
              <a:rPr lang="ro-RO" sz="1900" b="1">
                <a:latin typeface="Arial"/>
                <a:cs typeface="Arial"/>
              </a:rPr>
              <a:t> E-</a:t>
            </a:r>
            <a:r>
              <a:rPr lang="ro-RO" sz="1900" b="1" err="1">
                <a:latin typeface="Arial"/>
                <a:cs typeface="Arial"/>
              </a:rPr>
              <a:t>Learning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Courses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during</a:t>
            </a:r>
            <a:r>
              <a:rPr lang="ro-RO" sz="1900" b="1">
                <a:latin typeface="Arial"/>
                <a:cs typeface="Arial"/>
              </a:rPr>
              <a:t> Pandemic</a:t>
            </a:r>
            <a:r>
              <a:rPr lang="ro-RO" sz="1900">
                <a:latin typeface="Arial"/>
                <a:cs typeface="Arial"/>
              </a:rPr>
              <a:t>. </a:t>
            </a:r>
            <a:r>
              <a:rPr lang="ro-RO" sz="1900" err="1">
                <a:latin typeface="Arial"/>
                <a:cs typeface="Arial"/>
              </a:rPr>
              <a:t>Future</a:t>
            </a:r>
            <a:r>
              <a:rPr lang="ro-RO" sz="1900">
                <a:latin typeface="Arial"/>
                <a:cs typeface="Arial"/>
              </a:rPr>
              <a:t> Internet 2021, 13, 43. </a:t>
            </a:r>
            <a:r>
              <a:rPr lang="ro-RO" sz="1900" err="1">
                <a:latin typeface="Arial"/>
                <a:cs typeface="Arial"/>
              </a:rPr>
              <a:t>Aviable</a:t>
            </a:r>
            <a:r>
              <a:rPr lang="ro-RO" sz="1900">
                <a:latin typeface="Arial"/>
                <a:cs typeface="Arial"/>
              </a:rPr>
              <a:t> at: </a:t>
            </a:r>
            <a:r>
              <a:rPr lang="ro-RO" sz="1900">
                <a:latin typeface="Arial"/>
                <a:cs typeface="Arial"/>
                <a:hlinkClick r:id="rId3" invalidUrl="https://"/>
              </a:rPr>
              <a:t>https://</a:t>
            </a:r>
            <a:r>
              <a:rPr lang="ro-RO" sz="1900">
                <a:latin typeface="Arial"/>
                <a:cs typeface="Arial"/>
              </a:rPr>
              <a:t> doi.org/10.3390/fi13020043 </a:t>
            </a:r>
            <a:endParaRPr lang="en-US" sz="1900">
              <a:ea typeface="+mn-lt"/>
              <a:cs typeface="+mn-lt"/>
            </a:endParaRPr>
          </a:p>
          <a:p>
            <a:pPr>
              <a:lnSpc>
                <a:spcPct val="100000"/>
              </a:lnSpc>
            </a:pPr>
            <a:r>
              <a:rPr lang="ro-RO" sz="1900" err="1">
                <a:latin typeface="Arial"/>
                <a:cs typeface="Arial"/>
              </a:rPr>
              <a:t>Pulyaeva</a:t>
            </a:r>
            <a:r>
              <a:rPr lang="ro-RO" sz="1900">
                <a:latin typeface="Arial"/>
                <a:cs typeface="Arial"/>
              </a:rPr>
              <a:t>, V. N. </a:t>
            </a:r>
            <a:r>
              <a:rPr lang="ro-RO" sz="1900" i="1">
                <a:latin typeface="Arial"/>
                <a:cs typeface="Arial"/>
              </a:rPr>
              <a:t>et al</a:t>
            </a:r>
            <a:r>
              <a:rPr lang="ro-RO" sz="1900">
                <a:latin typeface="Arial"/>
                <a:cs typeface="Arial"/>
              </a:rPr>
              <a:t>. (2020) </a:t>
            </a:r>
            <a:r>
              <a:rPr lang="ro-RO" sz="1900" b="1">
                <a:latin typeface="Arial"/>
                <a:cs typeface="Arial"/>
              </a:rPr>
              <a:t>Digital </a:t>
            </a:r>
            <a:r>
              <a:rPr lang="ro-RO" sz="1900" b="1" err="1">
                <a:latin typeface="Arial"/>
                <a:cs typeface="Arial"/>
              </a:rPr>
              <a:t>tools</a:t>
            </a:r>
            <a:r>
              <a:rPr lang="ro-RO" sz="1900" b="1">
                <a:latin typeface="Arial"/>
                <a:cs typeface="Arial"/>
              </a:rPr>
              <a:t> in </a:t>
            </a:r>
            <a:r>
              <a:rPr lang="ro-RO" sz="1900" b="1" err="1">
                <a:latin typeface="Arial"/>
                <a:cs typeface="Arial"/>
              </a:rPr>
              <a:t>corporate</a:t>
            </a:r>
            <a:r>
              <a:rPr lang="ro-RO" sz="1900" b="1">
                <a:latin typeface="Arial"/>
                <a:cs typeface="Arial"/>
              </a:rPr>
              <a:t> </a:t>
            </a:r>
            <a:r>
              <a:rPr lang="ro-RO" sz="1900" b="1" err="1">
                <a:latin typeface="Arial"/>
                <a:cs typeface="Arial"/>
              </a:rPr>
              <a:t>personnel</a:t>
            </a:r>
            <a:r>
              <a:rPr lang="ro-RO" sz="1900" b="1">
                <a:latin typeface="Arial"/>
                <a:cs typeface="Arial"/>
              </a:rPr>
              <a:t> training. </a:t>
            </a:r>
            <a:r>
              <a:rPr lang="ro-RO" sz="1900">
                <a:latin typeface="Arial"/>
                <a:cs typeface="Arial"/>
              </a:rPr>
              <a:t>Journal of </a:t>
            </a:r>
            <a:r>
              <a:rPr lang="ro-RO" sz="1900" err="1">
                <a:latin typeface="Arial"/>
                <a:cs typeface="Arial"/>
              </a:rPr>
              <a:t>physics</a:t>
            </a:r>
            <a:r>
              <a:rPr lang="ro-RO" sz="1900">
                <a:latin typeface="Arial"/>
                <a:cs typeface="Arial"/>
              </a:rPr>
              <a:t>; </a:t>
            </a:r>
            <a:r>
              <a:rPr lang="ro-RO" sz="1900" err="1">
                <a:latin typeface="Arial"/>
                <a:cs typeface="Arial"/>
              </a:rPr>
              <a:t>Conference</a:t>
            </a:r>
            <a:r>
              <a:rPr lang="ro-RO" sz="1900">
                <a:latin typeface="Arial"/>
                <a:cs typeface="Arial"/>
              </a:rPr>
              <a:t> </a:t>
            </a:r>
            <a:r>
              <a:rPr lang="ro-RO" sz="1900" err="1">
                <a:latin typeface="Arial"/>
                <a:cs typeface="Arial"/>
              </a:rPr>
              <a:t>series</a:t>
            </a:r>
          </a:p>
          <a:p>
            <a:pPr>
              <a:lnSpc>
                <a:spcPct val="100000"/>
              </a:lnSpc>
            </a:pPr>
            <a:r>
              <a:rPr lang="ro-RO" sz="1900">
                <a:ea typeface="+mn-lt"/>
                <a:cs typeface="+mn-lt"/>
              </a:rPr>
              <a:t>uwtsd.ac.uk. (</a:t>
            </a:r>
            <a:r>
              <a:rPr lang="ro-RO" sz="1900" err="1">
                <a:ea typeface="+mn-lt"/>
                <a:cs typeface="+mn-lt"/>
              </a:rPr>
              <a:t>n.d</a:t>
            </a:r>
            <a:r>
              <a:rPr lang="ro-RO" sz="1900">
                <a:ea typeface="+mn-lt"/>
                <a:cs typeface="+mn-lt"/>
              </a:rPr>
              <a:t>.). </a:t>
            </a:r>
            <a:r>
              <a:rPr lang="ro-RO" sz="1900" i="1">
                <a:ea typeface="+mn-lt"/>
                <a:cs typeface="+mn-lt"/>
              </a:rPr>
              <a:t>The University | UWTSD</a:t>
            </a:r>
            <a:r>
              <a:rPr lang="ro-RO" sz="1900">
                <a:ea typeface="+mn-lt"/>
                <a:cs typeface="+mn-lt"/>
              </a:rPr>
              <a:t>. [online] </a:t>
            </a:r>
            <a:r>
              <a:rPr lang="ro-RO" sz="1900" err="1">
                <a:ea typeface="+mn-lt"/>
                <a:cs typeface="+mn-lt"/>
              </a:rPr>
              <a:t>Available</a:t>
            </a:r>
            <a:r>
              <a:rPr lang="ro-RO" sz="1900">
                <a:ea typeface="+mn-lt"/>
                <a:cs typeface="+mn-lt"/>
              </a:rPr>
              <a:t> at: </a:t>
            </a:r>
            <a:r>
              <a:rPr lang="ro-RO" sz="1900">
                <a:ea typeface="+mn-lt"/>
                <a:cs typeface="+mn-lt"/>
                <a:hlinkClick r:id="rId4"/>
              </a:rPr>
              <a:t>https://uwtsd.ac.uk/about/</a:t>
            </a:r>
            <a:r>
              <a:rPr lang="ro-RO" sz="1900">
                <a:ea typeface="+mn-lt"/>
                <a:cs typeface="+mn-lt"/>
              </a:rPr>
              <a:t>.</a:t>
            </a:r>
            <a:endParaRPr lang="ro-RO" sz="1900">
              <a:latin typeface="Arial"/>
              <a:ea typeface="+mn-lt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ro-RO" sz="1900">
                <a:ea typeface="+mn-lt"/>
                <a:cs typeface="+mn-lt"/>
              </a:rPr>
              <a:t>Bryman, A. &amp;  Bell, E. (2007) “Business Research Methods”, 2nd edition. Oxford University Press.</a:t>
            </a:r>
            <a:endParaRPr lang="ro-RO" sz="1900">
              <a:latin typeface="Avenir Next LT Pro"/>
              <a:cs typeface="Arial"/>
            </a:endParaRPr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xmlns="" id="{4E75910E-4112-4447-8981-4CA7ACEF94B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xmlns="" id="{58086374-A2B5-4460-8EAB-6F7025F40839}"/>
              </a:ext>
            </a:extLst>
          </p:cNvPr>
          <p:cNvSpPr txBox="1"/>
          <p:nvPr/>
        </p:nvSpPr>
        <p:spPr>
          <a:xfrm>
            <a:off x="310551" y="9489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Reference</a:t>
            </a:r>
            <a:r>
              <a:rPr lang="ro-RO"/>
              <a:t> </a:t>
            </a:r>
            <a:r>
              <a:rPr lang="ro-RO" err="1"/>
              <a:t>slide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596837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HeadlinesVTI">
  <a:themeElements>
    <a:clrScheme name="Headlines">
      <a:dk1>
        <a:sysClr val="windowText" lastClr="000000"/>
      </a:dk1>
      <a:lt1>
        <a:sysClr val="window" lastClr="FFFFFF"/>
      </a:lt1>
      <a:dk2>
        <a:srgbClr val="232C41"/>
      </a:dk2>
      <a:lt2>
        <a:srgbClr val="F6F4EF"/>
      </a:lt2>
      <a:accent1>
        <a:srgbClr val="439EB7"/>
      </a:accent1>
      <a:accent2>
        <a:srgbClr val="E20E65"/>
      </a:accent2>
      <a:accent3>
        <a:srgbClr val="F59324"/>
      </a:accent3>
      <a:accent4>
        <a:srgbClr val="5046B9"/>
      </a:accent4>
      <a:accent5>
        <a:srgbClr val="5CB678"/>
      </a:accent5>
      <a:accent6>
        <a:srgbClr val="9717F7"/>
      </a:accent6>
      <a:hlink>
        <a:srgbClr val="E80095"/>
      </a:hlink>
      <a:folHlink>
        <a:srgbClr val="808080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HeadlinesVTI" id="{66EB4A02-0C0F-47F1-9F48-4E6882B9F967}" vid="{F3552358-4452-4FDA-9568-4F5DA32F7A60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9B0F2AC-8567-4D03-BFFC-653DB596C528}">
  <ds:schemaRefs>
    <ds:schemaRef ds:uri="230e9df3-be65-4c73-a93b-d1236ebd677e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microsoft.com/sharepoint/v3"/>
    <ds:schemaRef ds:uri="71af3243-3dd4-4a8d-8c0d-dd76da1f02a5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234</Words>
  <Application>Microsoft Office PowerPoint</Application>
  <PresentationFormat>Custom</PresentationFormat>
  <Paragraphs>82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HeadlinesVTI</vt:lpstr>
      <vt:lpstr>How do we use technology to collaborate at uwtsd?</vt:lpstr>
      <vt:lpstr>Which digital tool is most commonlyused for  collaboration at UWTSD?</vt:lpstr>
      <vt:lpstr>Introduction</vt:lpstr>
      <vt:lpstr>RATIONALE</vt:lpstr>
      <vt:lpstr>Proposed Method</vt:lpstr>
      <vt:lpstr>Ethical consideration</vt:lpstr>
      <vt:lpstr>Research timeline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>Acer</cp:lastModifiedBy>
  <cp:revision>5</cp:revision>
  <dcterms:created xsi:type="dcterms:W3CDTF">2022-02-15T15:40:39Z</dcterms:created>
  <dcterms:modified xsi:type="dcterms:W3CDTF">2022-02-27T11:44:56Z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