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74" r:id="rId4"/>
  </p:sldMasterIdLst>
  <p:notesMasterIdLst>
    <p:notesMasterId r:id="rId13"/>
  </p:notesMasterIdLst>
  <p:handoutMasterIdLst>
    <p:handoutMasterId r:id="rId14"/>
  </p:handoutMasterIdLst>
  <p:sldIdLst>
    <p:sldId id="256" r:id="rId5"/>
    <p:sldId id="277" r:id="rId6"/>
    <p:sldId id="258" r:id="rId7"/>
    <p:sldId id="290" r:id="rId8"/>
    <p:sldId id="264" r:id="rId9"/>
    <p:sldId id="291" r:id="rId10"/>
    <p:sldId id="268" r:id="rId11"/>
    <p:sldId id="28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2" userDrawn="1">
          <p15:clr>
            <a:srgbClr val="A4A3A4"/>
          </p15:clr>
        </p15:guide>
        <p15:guide id="2" pos="3144" userDrawn="1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C4B1156A-380E-4F78-BDF5-A606A8083BF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9" autoAdjust="0"/>
    <p:restoredTop sz="93204" autoAdjust="0"/>
  </p:normalViewPr>
  <p:slideViewPr>
    <p:cSldViewPr snapToGrid="0">
      <p:cViewPr>
        <p:scale>
          <a:sx n="100" d="100"/>
          <a:sy n="100" d="100"/>
        </p:scale>
        <p:origin x="-106" y="-562"/>
      </p:cViewPr>
      <p:guideLst>
        <p:guide orient="horz" pos="792"/>
        <p:guide pos="3144"/>
        <p:guide orient="horz" pos="960"/>
      </p:guideLst>
    </p:cSldViewPr>
  </p:slideViewPr>
  <p:outlineViewPr>
    <p:cViewPr>
      <p:scale>
        <a:sx n="33" d="100"/>
        <a:sy n="33" d="100"/>
      </p:scale>
      <p:origin x="0" y="-1194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58" d="100"/>
          <a:sy n="58" d="100"/>
        </p:scale>
        <p:origin x="3240" y="5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E72A9-67A2-4FB1-BBF6-740F2C2EAA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7B748C-466C-45D8-970C-D4FB4FE80CD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ABBF3-49A8-4B3F-9773-22E67695BB12}" type="datetimeFigureOut">
              <a:rPr lang="en-US" smtClean="0"/>
              <a:t>7/27/26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8C23F-271A-4B7C-87EC-108046165C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ABF6-4152-4126-AC20-23B44A3111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B6193-5AA7-489B-8575-00593FC261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4054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AAC2B-A50D-4386-849A-6B59FB991B4C}" type="datetimeFigureOut">
              <a:rPr lang="en-US" smtClean="0"/>
              <a:t>7/27/26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95658-EA1F-4910-80AB-4DA76E16747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773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864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7167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4396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6134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5605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0340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2262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6670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sv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.png"/><Relationship Id="rId5" Type="http://schemas.openxmlformats.org/officeDocument/2006/relationships/image" Target="../media/image4.svg"/><Relationship Id="rId4" Type="http://schemas.openxmlformats.org/officeDocument/2006/relationships/image" Target="../media/image8.sv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sv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sv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6515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50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137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4392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826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2298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89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217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2137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154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9973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149459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1850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117143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35041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0802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6436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3950" y="429461"/>
            <a:ext cx="6343650" cy="2668463"/>
          </a:xfrm>
        </p:spPr>
        <p:txBody>
          <a:bodyPr anchor="b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83B974-C7F1-5026-EC6E-647371B64BB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938712" y="3299953"/>
            <a:ext cx="6338888" cy="26684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4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64914EB-20DD-97B4-8FF9-94D739D21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9867" y="-7753"/>
            <a:ext cx="4187536" cy="6865753"/>
            <a:chOff x="-9867" y="-7753"/>
            <a:chExt cx="4187536" cy="6865753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0407AED1-9974-465A-BC9C-530E270105DE}"/>
                </a:ext>
              </a:extLst>
            </p:cNvPr>
            <p:cNvSpPr/>
            <p:nvPr userDrawn="1"/>
          </p:nvSpPr>
          <p:spPr>
            <a:xfrm flipH="1">
              <a:off x="0" y="2021358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08ADBC6-C9BE-4302-A86A-4AC842874C24}"/>
                </a:ext>
              </a:extLst>
            </p:cNvPr>
            <p:cNvSpPr/>
            <p:nvPr userDrawn="1"/>
          </p:nvSpPr>
          <p:spPr>
            <a:xfrm>
              <a:off x="2029604" y="2031653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2B04AFC-F339-4DFB-AA44-D68317065E02}"/>
                </a:ext>
              </a:extLst>
            </p:cNvPr>
            <p:cNvSpPr/>
            <p:nvPr userDrawn="1"/>
          </p:nvSpPr>
          <p:spPr>
            <a:xfrm>
              <a:off x="2028253" y="4052815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0" name="Picture 19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E88B2398-8473-499F-836C-F3AF518F5B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33015" y="5086646"/>
              <a:ext cx="2019299" cy="999451"/>
            </a:xfrm>
            <a:prstGeom prst="rect">
              <a:avLst/>
            </a:prstGeom>
          </p:spPr>
        </p:pic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1BC9BFE-80C0-4DA9-92DB-070C41E412B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-9867" y="-1076"/>
              <a:ext cx="2029968" cy="2029968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522571C-09D3-4F39-B963-76F80D9973F1}"/>
                </a:ext>
              </a:extLst>
            </p:cNvPr>
            <p:cNvSpPr/>
            <p:nvPr userDrawn="1"/>
          </p:nvSpPr>
          <p:spPr>
            <a:xfrm>
              <a:off x="2029968" y="6045049"/>
              <a:ext cx="2029968" cy="8129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20268D7D-D5FB-492C-8D00-3E866534BD42}"/>
                </a:ext>
              </a:extLst>
            </p:cNvPr>
            <p:cNvSpPr/>
            <p:nvPr userDrawn="1"/>
          </p:nvSpPr>
          <p:spPr>
            <a:xfrm flipH="1">
              <a:off x="0" y="4828032"/>
              <a:ext cx="2032942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54BCEF24-C76B-44E5-A457-E55658E8EB8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-2860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18216784-417D-44A8-8CF1-C0CAF410EB9B}"/>
                </a:ext>
              </a:extLst>
            </p:cNvPr>
            <p:cNvGrpSpPr/>
            <p:nvPr userDrawn="1"/>
          </p:nvGrpSpPr>
          <p:grpSpPr>
            <a:xfrm>
              <a:off x="100242" y="2099803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FFF90BA2-E949-4FDF-A88E-B68F607E3205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41F18930-2C24-4BA6-A1EB-BF1644EE8558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D5953E65-C24C-4C83-86BB-E4A6D2532FD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0B9DA7A8-A66E-4E0E-92DF-B3FF112EBB70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94E74739-1964-4A3C-B2E5-28FEF5EF8E49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E31C22DC-76BD-4E83-8A1A-B7AE70B2E8FE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F63C700C-5749-4BA1-8128-78559312E825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EC81C305-3A69-4634-8A07-56F8272122AF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A14AAEDA-8F87-420D-A6BD-FF115C08EB7A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A1FA4EA0-701D-49A3-8962-1BD0CE6E9C0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E362A8AA-1110-4C1C-9922-60F7D43E82B0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BC8B72EE-335A-4030-B500-7E6FB4D24F18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10167348-D9AA-4440-8569-849A6B0F2C2D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A5616AB2-7A83-42C0-883C-FFA27D5468C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6A9CA073-4F0B-4787-B46D-7886261E945E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9AF901A3-1EC5-458F-A653-74CCEAE9A13D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4D5E35A9-4BB5-48F3-AE34-E1BDD3343EB1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A9A549D5-A823-49C4-8C36-D074E6E039B9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6A767C47-7246-4B50-8E78-82766365754A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0AEE1DDC-07C3-4204-A3B1-BB7C77C0622B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15DA288D-BE35-46E8-AA86-9F28D8504DAB}"/>
                </a:ext>
              </a:extLst>
            </p:cNvPr>
            <p:cNvSpPr/>
            <p:nvPr userDrawn="1"/>
          </p:nvSpPr>
          <p:spPr>
            <a:xfrm>
              <a:off x="0" y="4043197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557B54-30A3-4192-9D51-EE28AF522DE9}"/>
                </a:ext>
              </a:extLst>
            </p:cNvPr>
            <p:cNvSpPr/>
            <p:nvPr userDrawn="1"/>
          </p:nvSpPr>
          <p:spPr>
            <a:xfrm>
              <a:off x="0" y="2021358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208FD0E-034D-4DF3-85D7-F0EBE2775B5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632" y="-7753"/>
              <a:ext cx="4052352" cy="4040860"/>
            </a:xfrm>
            <a:prstGeom prst="line">
              <a:avLst/>
            </a:prstGeom>
            <a:ln w="508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E20239FE-47D0-4B4F-8440-F859F368C141}"/>
                </a:ext>
              </a:extLst>
            </p:cNvPr>
            <p:cNvSpPr/>
            <p:nvPr userDrawn="1"/>
          </p:nvSpPr>
          <p:spPr>
            <a:xfrm>
              <a:off x="3903349" y="3869829"/>
              <a:ext cx="274320" cy="2743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8925BB7-B630-981C-964B-37A5DCBEA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06165" y="635508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B4D24B0-E841-7B76-D133-06ABBAB6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7357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7D011F5-A799-BEAA-9160-5743D58B45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3694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1905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660358"/>
            <a:ext cx="6594768" cy="5537284"/>
          </a:xfrm>
        </p:spPr>
        <p:txBody>
          <a:bodyPr anchor="ctr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10800000">
            <a:off x="1" y="761322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1EA6F58-FA46-C921-5758-59234B148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4069439" cy="4828833"/>
            <a:chOff x="0" y="0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>
              <a:spLocks/>
            </p:cNvSpPr>
            <p:nvPr userDrawn="1"/>
          </p:nvSpPr>
          <p:spPr>
            <a:xfrm rot="10800000" flipH="1">
              <a:off x="2026630" y="77643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 rot="10800000">
              <a:off x="0" y="76613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 rot="10800000">
              <a:off x="1351" y="0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039471" y="2798865"/>
              <a:ext cx="2029968" cy="2029968"/>
            </a:xfrm>
            <a:prstGeom prst="rect">
              <a:avLst/>
            </a:prstGeom>
          </p:spPr>
        </p:pic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 rot="10800000">
              <a:off x="2029604" y="0"/>
              <a:ext cx="2029968" cy="7845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Picture 10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CD1CD1B2-7EBC-96B6-A02D-7972C278746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2035948" y="788197"/>
              <a:ext cx="2019299" cy="9994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636051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544285"/>
            <a:ext cx="6594768" cy="3445329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829789" y="4130045"/>
            <a:ext cx="6594768" cy="1951523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2A24CB0-5164-75CE-ED27-EF876C19C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2029167"/>
            <a:ext cx="4069439" cy="4828833"/>
            <a:chOff x="0" y="2029167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/>
            <p:nvPr userDrawn="1"/>
          </p:nvSpPr>
          <p:spPr>
            <a:xfrm flipH="1">
              <a:off x="9867" y="405160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>
              <a:off x="2039471" y="406189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>
              <a:off x="2038120" y="6083058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0" y="2029167"/>
              <a:ext cx="2029968" cy="2029968"/>
            </a:xfrm>
            <a:prstGeom prst="rect">
              <a:avLst/>
            </a:prstGeom>
          </p:spPr>
        </p:pic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27BDAED-0D36-04AE-1A0C-E36977943C38}"/>
                </a:ext>
              </a:extLst>
            </p:cNvPr>
            <p:cNvGrpSpPr/>
            <p:nvPr userDrawn="1"/>
          </p:nvGrpSpPr>
          <p:grpSpPr>
            <a:xfrm>
              <a:off x="110109" y="4130046"/>
              <a:ext cx="1920240" cy="1920240"/>
              <a:chOff x="5361924" y="7472790"/>
              <a:chExt cx="1828800" cy="1828800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DCF3798F-8E8C-7928-8347-8BC5B07B29F9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A488BF7D-B7D9-249A-4EC2-8A1F6311D1BD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29" name="Group 28">
                    <a:extLst>
                      <a:ext uri="{FF2B5EF4-FFF2-40B4-BE49-F238E27FC236}">
                        <a16:creationId xmlns:a16="http://schemas.microsoft.com/office/drawing/2014/main" id="{C68EE8A4-53F3-EAAD-F43C-1F73C11BCE4C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31" name="Group 30">
                      <a:extLst>
                        <a:ext uri="{FF2B5EF4-FFF2-40B4-BE49-F238E27FC236}">
                          <a16:creationId xmlns:a16="http://schemas.microsoft.com/office/drawing/2014/main" id="{806ABFB8-B814-19D4-3D47-A20F5AE8785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33" name="Group 32">
                        <a:extLst>
                          <a:ext uri="{FF2B5EF4-FFF2-40B4-BE49-F238E27FC236}">
                            <a16:creationId xmlns:a16="http://schemas.microsoft.com/office/drawing/2014/main" id="{992340A8-8A61-1791-D56D-37F56A662FE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35" name="Group 34">
                          <a:extLst>
                            <a:ext uri="{FF2B5EF4-FFF2-40B4-BE49-F238E27FC236}">
                              <a16:creationId xmlns:a16="http://schemas.microsoft.com/office/drawing/2014/main" id="{CD482B6F-4CF8-CEB3-7478-EB1A76DCF567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37" name="Group 36">
                            <a:extLst>
                              <a:ext uri="{FF2B5EF4-FFF2-40B4-BE49-F238E27FC236}">
                                <a16:creationId xmlns:a16="http://schemas.microsoft.com/office/drawing/2014/main" id="{48DB94FE-59B9-2EAD-D619-84D732CEACD3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39" name="Oval 38">
                              <a:extLst>
                                <a:ext uri="{FF2B5EF4-FFF2-40B4-BE49-F238E27FC236}">
                                  <a16:creationId xmlns:a16="http://schemas.microsoft.com/office/drawing/2014/main" id="{E9EB6EED-2663-2442-C484-EF27395DCEB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40" name="Oval 39">
                              <a:extLst>
                                <a:ext uri="{FF2B5EF4-FFF2-40B4-BE49-F238E27FC236}">
                                  <a16:creationId xmlns:a16="http://schemas.microsoft.com/office/drawing/2014/main" id="{E5978766-DE51-5FF5-41BE-B1007C37165E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38" name="Oval 37">
                            <a:extLst>
                              <a:ext uri="{FF2B5EF4-FFF2-40B4-BE49-F238E27FC236}">
                                <a16:creationId xmlns:a16="http://schemas.microsoft.com/office/drawing/2014/main" id="{749B68DA-C119-6301-085A-2E7F3F7E3CB1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36" name="Oval 35">
                          <a:extLst>
                            <a:ext uri="{FF2B5EF4-FFF2-40B4-BE49-F238E27FC236}">
                              <a16:creationId xmlns:a16="http://schemas.microsoft.com/office/drawing/2014/main" id="{D753957E-F4A5-E4CA-B8B3-F6AE73F159F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34" name="Oval 33">
                        <a:extLst>
                          <a:ext uri="{FF2B5EF4-FFF2-40B4-BE49-F238E27FC236}">
                            <a16:creationId xmlns:a16="http://schemas.microsoft.com/office/drawing/2014/main" id="{3C4F46AE-42C2-9E3D-D294-F9297389D110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32" name="Oval 31">
                      <a:extLst>
                        <a:ext uri="{FF2B5EF4-FFF2-40B4-BE49-F238E27FC236}">
                          <a16:creationId xmlns:a16="http://schemas.microsoft.com/office/drawing/2014/main" id="{42376F25-4466-0F15-CD2F-B821AC9CCE5C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30" name="Oval 29">
                    <a:extLst>
                      <a:ext uri="{FF2B5EF4-FFF2-40B4-BE49-F238E27FC236}">
                        <a16:creationId xmlns:a16="http://schemas.microsoft.com/office/drawing/2014/main" id="{BBC988D2-4FFC-612A-DD91-A41B6194EF6C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53690E8A-1D3D-3D5D-932E-D2A2CFE5BDAB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1AE08D7C-4190-C00C-19F0-BEC1F608B97A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7B3E9873-3672-0001-60F1-6068B67A6DF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4CD85BCE-3B9E-234C-4D1D-EC1A6A57D298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5CC66A2F-CBBE-220E-5ECB-528B8EE34F83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7B0A7FC-B497-31A6-1F93-414F96AF4C4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>
              <a:off x="9867" y="6073440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CEA94B-F499-5FCA-D063-7FD71F10F95B}"/>
                </a:ext>
              </a:extLst>
            </p:cNvPr>
            <p:cNvSpPr/>
            <p:nvPr userDrawn="1"/>
          </p:nvSpPr>
          <p:spPr>
            <a:xfrm>
              <a:off x="9867" y="405160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17883642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896112"/>
            <a:ext cx="6589150" cy="1988706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8EF03D4-C3B7-918C-FF43-0A9C106AC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27476" y="-9144"/>
            <a:ext cx="4069095" cy="6867144"/>
            <a:chOff x="8127476" y="-9144"/>
            <a:chExt cx="4069095" cy="686714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ADCD25-4CC2-4A9A-B033-132F3DA6D2F5}"/>
                </a:ext>
              </a:extLst>
            </p:cNvPr>
            <p:cNvSpPr/>
            <p:nvPr userDrawn="1"/>
          </p:nvSpPr>
          <p:spPr>
            <a:xfrm>
              <a:off x="10162032" y="2014436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D2F68DA8-1D58-42B0-A2C9-046E92884BC1}"/>
                </a:ext>
              </a:extLst>
            </p:cNvPr>
            <p:cNvSpPr/>
            <p:nvPr userDrawn="1"/>
          </p:nvSpPr>
          <p:spPr>
            <a:xfrm rot="5400000">
              <a:off x="10160492" y="2024569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DB232A4-4F4E-48E9-9E61-BE51F716635C}"/>
                </a:ext>
              </a:extLst>
            </p:cNvPr>
            <p:cNvSpPr/>
            <p:nvPr userDrawn="1"/>
          </p:nvSpPr>
          <p:spPr>
            <a:xfrm>
              <a:off x="10162032" y="0"/>
              <a:ext cx="2029968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4CB66576-218C-4236-B125-DD7B03A7848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10162032" y="0"/>
              <a:ext cx="2029968" cy="2029968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557D1F3-8C55-47FE-B39A-86D30F8FFEA1}"/>
                </a:ext>
              </a:extLst>
            </p:cNvPr>
            <p:cNvSpPr/>
            <p:nvPr userDrawn="1"/>
          </p:nvSpPr>
          <p:spPr>
            <a:xfrm>
              <a:off x="8139364" y="-7084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4EB6F2E-2621-4EB5-A04D-906FD08CED87}"/>
                </a:ext>
              </a:extLst>
            </p:cNvPr>
            <p:cNvSpPr/>
            <p:nvPr userDrawn="1"/>
          </p:nvSpPr>
          <p:spPr>
            <a:xfrm flipH="1">
              <a:off x="8127476" y="4807776"/>
              <a:ext cx="2032942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CC28908-2548-441C-BE9D-8728E1FC84C0}"/>
                </a:ext>
              </a:extLst>
            </p:cNvPr>
            <p:cNvSpPr/>
            <p:nvPr userDrawn="1"/>
          </p:nvSpPr>
          <p:spPr>
            <a:xfrm>
              <a:off x="10160492" y="4041539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731DC170-FB16-45F8-B62C-DCAB2B9AC31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77272" y="5079562"/>
              <a:ext cx="2019299" cy="999451"/>
            </a:xfrm>
            <a:prstGeom prst="rect">
              <a:avLst/>
            </a:prstGeom>
          </p:spPr>
        </p:pic>
        <p:pic>
          <p:nvPicPr>
            <p:cNvPr id="36" name="Graphic 35">
              <a:extLst>
                <a:ext uri="{FF2B5EF4-FFF2-40B4-BE49-F238E27FC236}">
                  <a16:creationId xmlns:a16="http://schemas.microsoft.com/office/drawing/2014/main" id="{6529D2A7-ABB3-4E2D-88CA-F813997011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0800000">
              <a:off x="8139640" y="-9144"/>
              <a:ext cx="2029968" cy="2029968"/>
            </a:xfrm>
            <a:prstGeom prst="rect">
              <a:avLst/>
            </a:prstGeom>
          </p:spPr>
        </p:pic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CDB6750E-735F-4906-8BCA-E0BD4F029617}"/>
                </a:ext>
              </a:extLst>
            </p:cNvPr>
            <p:cNvSpPr/>
            <p:nvPr userDrawn="1"/>
          </p:nvSpPr>
          <p:spPr>
            <a:xfrm>
              <a:off x="10158984" y="6016751"/>
              <a:ext cx="2029968" cy="84124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8" name="Graphic 37">
              <a:extLst>
                <a:ext uri="{FF2B5EF4-FFF2-40B4-BE49-F238E27FC236}">
                  <a16:creationId xmlns:a16="http://schemas.microsoft.com/office/drawing/2014/main" id="{051ECE99-ACA6-46AF-98D5-81FBD3F834A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131156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3A847BA4-24DF-47BE-BE28-02415C2A2D3C}"/>
                </a:ext>
              </a:extLst>
            </p:cNvPr>
            <p:cNvGrpSpPr/>
            <p:nvPr userDrawn="1"/>
          </p:nvGrpSpPr>
          <p:grpSpPr>
            <a:xfrm>
              <a:off x="8227718" y="2092719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882CC485-8A14-4767-80E8-8FB0A9991D20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E119FAB2-4AF3-4EC9-98C6-E69760D02810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E2A21525-E952-4F39-A9B2-2CA7C5B14B8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53BFFD34-0142-4185-8790-1D792CB2F5DD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00D3FC75-8C07-4B5B-A025-3CCC5DC458DA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393D2F91-0E6A-4541-843C-1FC0CC2A024A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7C9F80E2-6A88-44DC-B048-7178CAA61DA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1D9D5420-70BE-477D-A17F-A86F19AD3FA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0BBACECF-9AE7-40B5-90D0-AE2CF1FBE0BD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1A76BEA0-888E-41CD-9B30-B128A39F781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2EA36045-2F1D-402B-A951-B9957D5C145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AAF58CB3-363E-4156-8148-52E0B9CB634A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BDC4E05B-A602-483A-B19B-B907358D4629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55AC54D8-2C27-49A7-B1CE-C865E629499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C9753262-9BA1-4716-B4B5-AAFE232A72A2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5B2AD932-98DF-4DA1-B19E-E38A4DD270F0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DE13C879-BB42-4F2C-9413-A1322DE58809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28B4D2F2-9DD5-4B23-A2F2-7DBEE9E61F6C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C1A2F663-A8A7-4337-9C39-489B4C457111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1609761D-150A-4DE0-9604-CC3953C108D0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D1189D1C-85ED-4EF1-A384-7C4590ED50FD}"/>
                </a:ext>
              </a:extLst>
            </p:cNvPr>
            <p:cNvSpPr/>
            <p:nvPr userDrawn="1"/>
          </p:nvSpPr>
          <p:spPr>
            <a:xfrm>
              <a:off x="8138160" y="4045868"/>
              <a:ext cx="2029968" cy="82296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445306C5-E470-4A93-9C9F-5D066F760D16}"/>
                </a:ext>
              </a:extLst>
            </p:cNvPr>
            <p:cNvSpPr/>
            <p:nvPr userDrawn="1"/>
          </p:nvSpPr>
          <p:spPr>
            <a:xfrm>
              <a:off x="8138160" y="2029968"/>
              <a:ext cx="1014984" cy="201168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B31C374B-40F2-4B1E-A9D8-6E5C932FF170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8138160" y="2012062"/>
              <a:ext cx="3044952" cy="7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1C668341-39BE-4448-B29D-2594AE6D75C2}"/>
                </a:ext>
              </a:extLst>
            </p:cNvPr>
            <p:cNvSpPr/>
            <p:nvPr userDrawn="1"/>
          </p:nvSpPr>
          <p:spPr>
            <a:xfrm>
              <a:off x="11055096" y="1874902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7" name="Date Placeholder 3">
            <a:extLst>
              <a:ext uri="{FF2B5EF4-FFF2-40B4-BE49-F238E27FC236}">
                <a16:creationId xmlns:a16="http://schemas.microsoft.com/office/drawing/2014/main" id="{56895315-7883-40AA-AB6E-E7F8B77E5B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295" y="6355080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8" name="Footer Placeholder 4">
            <a:extLst>
              <a:ext uri="{FF2B5EF4-FFF2-40B4-BE49-F238E27FC236}">
                <a16:creationId xmlns:a16="http://schemas.microsoft.com/office/drawing/2014/main" id="{0000A4E2-8200-4049-B783-2C99FBDBA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9886" y="635508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9" name="Slide Number Placeholder 5">
            <a:extLst>
              <a:ext uri="{FF2B5EF4-FFF2-40B4-BE49-F238E27FC236}">
                <a16:creationId xmlns:a16="http://schemas.microsoft.com/office/drawing/2014/main" id="{179E1CD1-EB8F-4E56-ADD5-06293A7A2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74091" y="635508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BB414F1-8F08-3A3B-45E3-9F44595164A1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62001" y="3058886"/>
            <a:ext cx="6597372" cy="329619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ts val="2000"/>
              </a:lnSpc>
              <a:defRPr sz="1800">
                <a:solidFill>
                  <a:schemeClr val="bg1"/>
                </a:solidFill>
              </a:defRPr>
            </a:lvl2pPr>
            <a:lvl3pPr marL="914400">
              <a:lnSpc>
                <a:spcPts val="2000"/>
              </a:lnSpc>
              <a:defRPr sz="1800">
                <a:solidFill>
                  <a:schemeClr val="bg1"/>
                </a:solidFill>
              </a:defRPr>
            </a:lvl3pPr>
            <a:lvl4pPr marL="1371600">
              <a:lnSpc>
                <a:spcPts val="2000"/>
              </a:lnSpc>
              <a:defRPr sz="1800">
                <a:solidFill>
                  <a:schemeClr val="bg1"/>
                </a:solidFill>
              </a:defRPr>
            </a:lvl4pPr>
            <a:lvl5pPr marL="1828800">
              <a:lnSpc>
                <a:spcPts val="2000"/>
              </a:lnSpc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42592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  <p15:guide id="4" pos="576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F09F422-89F7-BDA7-7801-F364BA5D9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3045" y="-4303"/>
            <a:ext cx="7252590" cy="6862680"/>
            <a:chOff x="-3045" y="-4303"/>
            <a:chExt cx="7252590" cy="686268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629CA98-D89C-4A69-9A55-8D6C17DCDDF0}"/>
                </a:ext>
              </a:extLst>
            </p:cNvPr>
            <p:cNvSpPr/>
            <p:nvPr userDrawn="1"/>
          </p:nvSpPr>
          <p:spPr>
            <a:xfrm>
              <a:off x="-1146" y="4775407"/>
              <a:ext cx="2029968" cy="2077527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12C5F573-21FC-4A6F-B46F-5583E20C994E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-3045" y="-4303"/>
              <a:ext cx="2029968" cy="2029968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A65556A-38A5-4BA5-9A40-33F02F960B1E}"/>
                </a:ext>
              </a:extLst>
            </p:cNvPr>
            <p:cNvSpPr/>
            <p:nvPr userDrawn="1"/>
          </p:nvSpPr>
          <p:spPr>
            <a:xfrm>
              <a:off x="3757" y="2033993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7900790-71B8-45C8-9B6D-07E23CEA7632}"/>
                </a:ext>
              </a:extLst>
            </p:cNvPr>
            <p:cNvSpPr/>
            <p:nvPr userDrawn="1"/>
          </p:nvSpPr>
          <p:spPr>
            <a:xfrm>
              <a:off x="-218" y="4059798"/>
              <a:ext cx="2029968" cy="759567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28AC969-4FA2-44AD-A273-2A0B7839749F}"/>
                </a:ext>
              </a:extLst>
            </p:cNvPr>
            <p:cNvSpPr/>
            <p:nvPr userDrawn="1"/>
          </p:nvSpPr>
          <p:spPr>
            <a:xfrm>
              <a:off x="4071442" y="4058828"/>
              <a:ext cx="3178103" cy="2799549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91CB31D0-C621-4EF7-AE25-5C3BCD5882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38053" y="2029625"/>
              <a:ext cx="2029878" cy="2023760"/>
            </a:xfrm>
            <a:prstGeom prst="rect">
              <a:avLst/>
            </a:prstGeom>
          </p:spPr>
        </p:pic>
        <p:pic>
          <p:nvPicPr>
            <p:cNvPr id="69" name="Graphic 68">
              <a:extLst>
                <a:ext uri="{FF2B5EF4-FFF2-40B4-BE49-F238E27FC236}">
                  <a16:creationId xmlns:a16="http://schemas.microsoft.com/office/drawing/2014/main" id="{B2CC2F02-F98F-4E69-AA01-CCF96A602E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2034034" y="4055808"/>
              <a:ext cx="2029968" cy="2029968"/>
            </a:xfrm>
            <a:prstGeom prst="rect">
              <a:avLst/>
            </a:prstGeom>
          </p:spPr>
        </p:pic>
        <p:sp>
          <p:nvSpPr>
            <p:cNvPr id="8" name="Rectangle 9">
              <a:extLst>
                <a:ext uri="{FF2B5EF4-FFF2-40B4-BE49-F238E27FC236}">
                  <a16:creationId xmlns:a16="http://schemas.microsoft.com/office/drawing/2014/main" id="{FE05B395-CB62-452B-A84F-936AD8EDDA92}"/>
                </a:ext>
              </a:extLst>
            </p:cNvPr>
            <p:cNvSpPr/>
            <p:nvPr userDrawn="1"/>
          </p:nvSpPr>
          <p:spPr>
            <a:xfrm>
              <a:off x="2028568" y="4060579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3" name="Graphic 72">
              <a:extLst>
                <a:ext uri="{FF2B5EF4-FFF2-40B4-BE49-F238E27FC236}">
                  <a16:creationId xmlns:a16="http://schemas.microsoft.com/office/drawing/2014/main" id="{2622C30D-68C5-43FD-997F-CFD4DD72E16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2043950" y="4059923"/>
              <a:ext cx="2029968" cy="2029968"/>
            </a:xfrm>
            <a:prstGeom prst="rect">
              <a:avLst/>
            </a:prstGeom>
          </p:spPr>
        </p:pic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AC3CDBDC-6EB4-4B7D-A9F6-4CFA748349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6" y="3062893"/>
              <a:ext cx="2019299" cy="999451"/>
            </a:xfrm>
            <a:prstGeom prst="rect">
              <a:avLst/>
            </a:prstGeom>
          </p:spPr>
        </p:pic>
        <p:grpSp>
          <p:nvGrpSpPr>
            <p:cNvPr id="162" name="Group 161">
              <a:extLst>
                <a:ext uri="{FF2B5EF4-FFF2-40B4-BE49-F238E27FC236}">
                  <a16:creationId xmlns:a16="http://schemas.microsoft.com/office/drawing/2014/main" id="{34457344-691C-417A-9C29-5AD8ABC43E5A}"/>
                </a:ext>
              </a:extLst>
            </p:cNvPr>
            <p:cNvGrpSpPr/>
            <p:nvPr userDrawn="1"/>
          </p:nvGrpSpPr>
          <p:grpSpPr>
            <a:xfrm>
              <a:off x="4433" y="4836676"/>
              <a:ext cx="1965960" cy="1965960"/>
              <a:chOff x="5361924" y="7472790"/>
              <a:chExt cx="1828800" cy="1828800"/>
            </a:xfrm>
          </p:grpSpPr>
          <p:grpSp>
            <p:nvGrpSpPr>
              <p:cNvPr id="163" name="Group 162">
                <a:extLst>
                  <a:ext uri="{FF2B5EF4-FFF2-40B4-BE49-F238E27FC236}">
                    <a16:creationId xmlns:a16="http://schemas.microsoft.com/office/drawing/2014/main" id="{68DDC918-5A9B-4D14-98A4-9002D8520FD4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2366D07F-988F-459E-BBD3-15126F92902E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173" name="Group 172">
                    <a:extLst>
                      <a:ext uri="{FF2B5EF4-FFF2-40B4-BE49-F238E27FC236}">
                        <a16:creationId xmlns:a16="http://schemas.microsoft.com/office/drawing/2014/main" id="{6CCACE8C-699F-4B10-BA84-94167BA05CC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176" name="Group 175">
                      <a:extLst>
                        <a:ext uri="{FF2B5EF4-FFF2-40B4-BE49-F238E27FC236}">
                          <a16:creationId xmlns:a16="http://schemas.microsoft.com/office/drawing/2014/main" id="{59F49E32-0B71-4676-8012-BA971DA2100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178" name="Group 177">
                        <a:extLst>
                          <a:ext uri="{FF2B5EF4-FFF2-40B4-BE49-F238E27FC236}">
                            <a16:creationId xmlns:a16="http://schemas.microsoft.com/office/drawing/2014/main" id="{DF41FA5A-1504-4DC4-B514-00C377423E7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180" name="Group 179">
                          <a:extLst>
                            <a:ext uri="{FF2B5EF4-FFF2-40B4-BE49-F238E27FC236}">
                              <a16:creationId xmlns:a16="http://schemas.microsoft.com/office/drawing/2014/main" id="{68B4610A-A91F-459F-A9C5-9FC624665516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182" name="Group 181">
                            <a:extLst>
                              <a:ext uri="{FF2B5EF4-FFF2-40B4-BE49-F238E27FC236}">
                                <a16:creationId xmlns:a16="http://schemas.microsoft.com/office/drawing/2014/main" id="{D794F6E3-A9E3-42A9-93AA-7B9E20AD922D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184" name="Oval 183">
                              <a:extLst>
                                <a:ext uri="{FF2B5EF4-FFF2-40B4-BE49-F238E27FC236}">
                                  <a16:creationId xmlns:a16="http://schemas.microsoft.com/office/drawing/2014/main" id="{90B634B0-4792-4A28-B92A-ACA35F17767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185" name="Oval 184">
                              <a:extLst>
                                <a:ext uri="{FF2B5EF4-FFF2-40B4-BE49-F238E27FC236}">
                                  <a16:creationId xmlns:a16="http://schemas.microsoft.com/office/drawing/2014/main" id="{1B466310-2C61-42F1-81EB-2B5BF01B2267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183" name="Oval 182">
                            <a:extLst>
                              <a:ext uri="{FF2B5EF4-FFF2-40B4-BE49-F238E27FC236}">
                                <a16:creationId xmlns:a16="http://schemas.microsoft.com/office/drawing/2014/main" id="{53A72A9A-79AE-4A89-8938-7A85E2248DE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6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181" name="Oval 180">
                          <a:extLst>
                            <a:ext uri="{FF2B5EF4-FFF2-40B4-BE49-F238E27FC236}">
                              <a16:creationId xmlns:a16="http://schemas.microsoft.com/office/drawing/2014/main" id="{02618DCD-5B83-4412-9D1A-968C246DCAC1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6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179" name="Oval 178">
                        <a:extLst>
                          <a:ext uri="{FF2B5EF4-FFF2-40B4-BE49-F238E27FC236}">
                            <a16:creationId xmlns:a16="http://schemas.microsoft.com/office/drawing/2014/main" id="{29B173F9-A6EA-4B31-B4C6-3C8DE08F2F11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6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177" name="Oval 176">
                      <a:extLst>
                        <a:ext uri="{FF2B5EF4-FFF2-40B4-BE49-F238E27FC236}">
                          <a16:creationId xmlns:a16="http://schemas.microsoft.com/office/drawing/2014/main" id="{466DB0E2-4B80-4A09-8BCA-9432E1E1DAE3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6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174" name="Oval 173">
                    <a:extLst>
                      <a:ext uri="{FF2B5EF4-FFF2-40B4-BE49-F238E27FC236}">
                        <a16:creationId xmlns:a16="http://schemas.microsoft.com/office/drawing/2014/main" id="{20D2F087-D77F-4913-922E-014FB9DEE63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6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166" name="Oval 165">
                  <a:extLst>
                    <a:ext uri="{FF2B5EF4-FFF2-40B4-BE49-F238E27FC236}">
                      <a16:creationId xmlns:a16="http://schemas.microsoft.com/office/drawing/2014/main" id="{DD44EC19-A244-4489-9CB8-0361CFBFD02F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7" name="Oval 166">
                  <a:extLst>
                    <a:ext uri="{FF2B5EF4-FFF2-40B4-BE49-F238E27FC236}">
                      <a16:creationId xmlns:a16="http://schemas.microsoft.com/office/drawing/2014/main" id="{C5C029E7-6D6D-4D14-8D8E-E407011AF097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9" name="Oval 168">
                  <a:extLst>
                    <a:ext uri="{FF2B5EF4-FFF2-40B4-BE49-F238E27FC236}">
                      <a16:creationId xmlns:a16="http://schemas.microsoft.com/office/drawing/2014/main" id="{4A74D8A7-ACD3-40A3-918D-46DF99BF9F3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1" name="Oval 170">
                  <a:extLst>
                    <a:ext uri="{FF2B5EF4-FFF2-40B4-BE49-F238E27FC236}">
                      <a16:creationId xmlns:a16="http://schemas.microsoft.com/office/drawing/2014/main" id="{9C994ED9-5124-452B-986B-4782056BCFB3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2" name="Oval 171">
                  <a:extLst>
                    <a:ext uri="{FF2B5EF4-FFF2-40B4-BE49-F238E27FC236}">
                      <a16:creationId xmlns:a16="http://schemas.microsoft.com/office/drawing/2014/main" id="{8ADCBFB4-9F0A-40FB-A585-2728254E0A7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64" name="Oval 163">
                <a:extLst>
                  <a:ext uri="{FF2B5EF4-FFF2-40B4-BE49-F238E27FC236}">
                    <a16:creationId xmlns:a16="http://schemas.microsoft.com/office/drawing/2014/main" id="{42E049E2-81A6-45F8-BA9F-DEA21400B1AD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5F20D6C-6085-4D3F-9186-6895908C97B9}"/>
                </a:ext>
              </a:extLst>
            </p:cNvPr>
            <p:cNvSpPr/>
            <p:nvPr userDrawn="1"/>
          </p:nvSpPr>
          <p:spPr>
            <a:xfrm rot="16200000">
              <a:off x="506891" y="5335524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BC56BE23-DE49-4D55-A6A0-DFE2A870120D}"/>
                </a:ext>
              </a:extLst>
            </p:cNvPr>
            <p:cNvSpPr/>
            <p:nvPr userDrawn="1"/>
          </p:nvSpPr>
          <p:spPr>
            <a:xfrm>
              <a:off x="2028658" y="6089528"/>
              <a:ext cx="2049251" cy="76847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BCF3BD55-FF25-4CA9-8016-81AEB8AA43E8}"/>
                </a:ext>
              </a:extLst>
            </p:cNvPr>
            <p:cNvSpPr/>
            <p:nvPr userDrawn="1"/>
          </p:nvSpPr>
          <p:spPr>
            <a:xfrm>
              <a:off x="3838078" y="1859479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E09EA6C-7AC2-47BE-95B8-4D3412867BA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1990665"/>
              <a:ext cx="4023360" cy="33894"/>
            </a:xfrm>
            <a:prstGeom prst="line">
              <a:avLst/>
            </a:prstGeom>
            <a:ln w="508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974771" y="576943"/>
            <a:ext cx="6449786" cy="2785508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00591F-8CE8-B626-C81A-6C960B2BAEC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974772" y="3373686"/>
            <a:ext cx="6449785" cy="1029586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92" name="Date Placeholder 3">
            <a:extLst>
              <a:ext uri="{FF2B5EF4-FFF2-40B4-BE49-F238E27FC236}">
                <a16:creationId xmlns:a16="http://schemas.microsoft.com/office/drawing/2014/main" id="{2837477B-3D20-4982-86AF-91100FE40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19821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193" name="Footer Placeholder 4">
            <a:extLst>
              <a:ext uri="{FF2B5EF4-FFF2-40B4-BE49-F238E27FC236}">
                <a16:creationId xmlns:a16="http://schemas.microsoft.com/office/drawing/2014/main" id="{B6E38A1E-AF37-4A09-9B69-65397A079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27198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94" name="Slide Number Placeholder 5">
            <a:extLst>
              <a:ext uri="{FF2B5EF4-FFF2-40B4-BE49-F238E27FC236}">
                <a16:creationId xmlns:a16="http://schemas.microsoft.com/office/drawing/2014/main" id="{FB77B535-C760-4E32-8A7E-BF9AD08BB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2847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22564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56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736" y="896112"/>
            <a:ext cx="9389288" cy="1362456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88DF45F-9FEA-47BE-AC15-52BE148E1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239499" y="0"/>
            <a:ext cx="1015984" cy="6858000"/>
            <a:chOff x="11239499" y="0"/>
            <a:chExt cx="1015984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C51E8B0-FB58-4BB5-9CDA-4A1B4DBC5E90}"/>
                </a:ext>
              </a:extLst>
            </p:cNvPr>
            <p:cNvSpPr/>
            <p:nvPr userDrawn="1"/>
          </p:nvSpPr>
          <p:spPr>
            <a:xfrm>
              <a:off x="11240499" y="4828032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48A0B2-480B-4F04-B7B5-67A328B174D1}"/>
                </a:ext>
              </a:extLst>
            </p:cNvPr>
            <p:cNvSpPr/>
            <p:nvPr userDrawn="1"/>
          </p:nvSpPr>
          <p:spPr>
            <a:xfrm>
              <a:off x="11240499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60A19E0-B2DF-4E35-AD7A-80B5C429C6C1}"/>
                </a:ext>
              </a:extLst>
            </p:cNvPr>
            <p:cNvSpPr/>
            <p:nvPr userDrawn="1"/>
          </p:nvSpPr>
          <p:spPr>
            <a:xfrm>
              <a:off x="11240499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2" name="Picture 11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9C1C8F39-77F2-4753-A57A-2FD46715F2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777681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6AF7B2-2B49-4313-AA4E-3FD77CF46A04}"/>
                </a:ext>
              </a:extLst>
            </p:cNvPr>
            <p:cNvSpPr/>
            <p:nvPr userDrawn="1"/>
          </p:nvSpPr>
          <p:spPr>
            <a:xfrm>
              <a:off x="11240499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9AA5A01-9E59-4C92-9634-32DB51F91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6200000">
              <a:off x="10880040" y="5394960"/>
              <a:ext cx="1828800" cy="914400"/>
            </a:xfrm>
            <a:prstGeom prst="rect">
              <a:avLst/>
            </a:prstGeom>
          </p:spPr>
        </p:pic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D3A8643-F793-41FD-AA08-DC814719C40C}"/>
                </a:ext>
              </a:extLst>
            </p:cNvPr>
            <p:cNvSpPr/>
            <p:nvPr userDrawn="1"/>
          </p:nvSpPr>
          <p:spPr>
            <a:xfrm>
              <a:off x="11250235" y="4949368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31" name="Graphic 30">
              <a:extLst>
                <a:ext uri="{FF2B5EF4-FFF2-40B4-BE49-F238E27FC236}">
                  <a16:creationId xmlns:a16="http://schemas.microsoft.com/office/drawing/2014/main" id="{F50D01F0-AD27-490F-8044-37B2D9E233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5400000">
              <a:off x="10793035" y="3391083"/>
              <a:ext cx="1828800" cy="914400"/>
            </a:xfrm>
            <a:prstGeom prst="rect">
              <a:avLst/>
            </a:prstGeom>
          </p:spPr>
        </p:pic>
      </p:grpSp>
      <p:sp>
        <p:nvSpPr>
          <p:cNvPr id="32" name="Date Placeholder 3">
            <a:extLst>
              <a:ext uri="{FF2B5EF4-FFF2-40B4-BE49-F238E27FC236}">
                <a16:creationId xmlns:a16="http://schemas.microsoft.com/office/drawing/2014/main" id="{417A4AF6-C906-4001-BDD2-33E1163185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1735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5D94E674-98A0-4C77-80E5-084E3946B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448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4" name="Slide Number Placeholder 5">
            <a:extLst>
              <a:ext uri="{FF2B5EF4-FFF2-40B4-BE49-F238E27FC236}">
                <a16:creationId xmlns:a16="http://schemas.microsoft.com/office/drawing/2014/main" id="{36214990-C58C-4D62-9381-40A242460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135D7B7-20E9-ADCF-4417-B443AF3112F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71734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D4468C5-0B68-8408-80C5-F8681CA98918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5645989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98552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raphic 25">
            <a:extLst>
              <a:ext uri="{FF2B5EF4-FFF2-40B4-BE49-F238E27FC236}">
                <a16:creationId xmlns:a16="http://schemas.microsoft.com/office/drawing/2014/main" id="{E1BC9BFE-80C0-4DA9-92DB-070C41E41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8097646">
            <a:off x="403102" y="-983359"/>
            <a:ext cx="2029968" cy="2029968"/>
          </a:xfrm>
          <a:prstGeom prst="rect">
            <a:avLst/>
          </a:prstGeom>
        </p:spPr>
      </p:pic>
      <p:sp>
        <p:nvSpPr>
          <p:cNvPr id="8" name="Rectangle 23">
            <a:extLst>
              <a:ext uri="{FF2B5EF4-FFF2-40B4-BE49-F238E27FC236}">
                <a16:creationId xmlns:a16="http://schemas.microsoft.com/office/drawing/2014/main" id="{F5ED01E4-35BF-4165-86B2-E3BDFD91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08190">
            <a:off x="-1025089" y="458228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7E6DD28-C71B-4484-973A-D12A27730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8902533">
            <a:off x="407892" y="1900474"/>
            <a:ext cx="2029968" cy="2029968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AB403917-256D-4254-A12F-F8BD19470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8900000">
            <a:off x="413443" y="1923515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B06A536-5FCB-4761-9EFF-D54BE44B1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2708786">
            <a:off x="-1021285" y="3355869"/>
            <a:ext cx="2029968" cy="202996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B73C61F-3D48-4791-8280-D98D2C01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3489227">
            <a:off x="1859807" y="3357927"/>
            <a:ext cx="2029968" cy="2029968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4213EEF-F759-4045-9F53-49C1B4ECE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7411" y="5806395"/>
            <a:ext cx="2870810" cy="1000774"/>
            <a:chOff x="-13699" y="5839164"/>
            <a:chExt cx="2862790" cy="100077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EA4D38A-6ACD-4296-B454-E5BD7EAC7990}"/>
                </a:ext>
              </a:extLst>
            </p:cNvPr>
            <p:cNvSpPr/>
            <p:nvPr userDrawn="1"/>
          </p:nvSpPr>
          <p:spPr>
            <a:xfrm>
              <a:off x="-13699" y="5839164"/>
              <a:ext cx="2862790" cy="28868"/>
            </a:xfrm>
            <a:custGeom>
              <a:avLst/>
              <a:gdLst>
                <a:gd name="connsiteX0" fmla="*/ 0 w 2862790"/>
                <a:gd name="connsiteY0" fmla="*/ 0 h 28868"/>
                <a:gd name="connsiteX1" fmla="*/ 2862790 w 2862790"/>
                <a:gd name="connsiteY1" fmla="*/ 0 h 28868"/>
                <a:gd name="connsiteX2" fmla="*/ 2833921 w 2862790"/>
                <a:gd name="connsiteY2" fmla="*/ 28868 h 28868"/>
                <a:gd name="connsiteX3" fmla="*/ 28868 w 2862790"/>
                <a:gd name="connsiteY3" fmla="*/ 28868 h 28868"/>
                <a:gd name="connsiteX4" fmla="*/ 0 w 286279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2790" h="28868">
                  <a:moveTo>
                    <a:pt x="0" y="0"/>
                  </a:moveTo>
                  <a:lnTo>
                    <a:pt x="2862790" y="0"/>
                  </a:lnTo>
                  <a:lnTo>
                    <a:pt x="2833921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4E32D04-F635-443B-B642-A509F0473CB5}"/>
                </a:ext>
              </a:extLst>
            </p:cNvPr>
            <p:cNvSpPr/>
            <p:nvPr userDrawn="1"/>
          </p:nvSpPr>
          <p:spPr>
            <a:xfrm>
              <a:off x="47246" y="5900109"/>
              <a:ext cx="2740900" cy="28868"/>
            </a:xfrm>
            <a:custGeom>
              <a:avLst/>
              <a:gdLst>
                <a:gd name="connsiteX0" fmla="*/ 0 w 2740900"/>
                <a:gd name="connsiteY0" fmla="*/ 0 h 28868"/>
                <a:gd name="connsiteX1" fmla="*/ 2740900 w 2740900"/>
                <a:gd name="connsiteY1" fmla="*/ 0 h 28868"/>
                <a:gd name="connsiteX2" fmla="*/ 2712032 w 2740900"/>
                <a:gd name="connsiteY2" fmla="*/ 28868 h 28868"/>
                <a:gd name="connsiteX3" fmla="*/ 28868 w 2740900"/>
                <a:gd name="connsiteY3" fmla="*/ 28868 h 28868"/>
                <a:gd name="connsiteX4" fmla="*/ 0 w 274090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40900" h="28868">
                  <a:moveTo>
                    <a:pt x="0" y="0"/>
                  </a:moveTo>
                  <a:lnTo>
                    <a:pt x="2740900" y="0"/>
                  </a:lnTo>
                  <a:lnTo>
                    <a:pt x="2712032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95F7659-0C0B-4798-8392-E6B36B62DEA4}"/>
                </a:ext>
              </a:extLst>
            </p:cNvPr>
            <p:cNvSpPr/>
            <p:nvPr userDrawn="1"/>
          </p:nvSpPr>
          <p:spPr>
            <a:xfrm>
              <a:off x="108992" y="5960251"/>
              <a:ext cx="2619012" cy="29671"/>
            </a:xfrm>
            <a:custGeom>
              <a:avLst/>
              <a:gdLst>
                <a:gd name="connsiteX0" fmla="*/ 0 w 2619012"/>
                <a:gd name="connsiteY0" fmla="*/ 0 h 29671"/>
                <a:gd name="connsiteX1" fmla="*/ 2619012 w 2619012"/>
                <a:gd name="connsiteY1" fmla="*/ 0 h 29671"/>
                <a:gd name="connsiteX2" fmla="*/ 2590143 w 2619012"/>
                <a:gd name="connsiteY2" fmla="*/ 28868 h 29671"/>
                <a:gd name="connsiteX3" fmla="*/ 28067 w 2619012"/>
                <a:gd name="connsiteY3" fmla="*/ 29671 h 29671"/>
                <a:gd name="connsiteX4" fmla="*/ 28869 w 2619012"/>
                <a:gd name="connsiteY4" fmla="*/ 28869 h 29671"/>
                <a:gd name="connsiteX5" fmla="*/ 0 w 2619012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9012" h="29671">
                  <a:moveTo>
                    <a:pt x="0" y="0"/>
                  </a:moveTo>
                  <a:lnTo>
                    <a:pt x="2619012" y="0"/>
                  </a:lnTo>
                  <a:lnTo>
                    <a:pt x="2590143" y="28868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BB69ABA-A9D2-4649-A1AB-E12AA2D2C8E7}"/>
                </a:ext>
              </a:extLst>
            </p:cNvPr>
            <p:cNvSpPr/>
            <p:nvPr userDrawn="1"/>
          </p:nvSpPr>
          <p:spPr>
            <a:xfrm>
              <a:off x="169937" y="6021196"/>
              <a:ext cx="2497122" cy="29670"/>
            </a:xfrm>
            <a:custGeom>
              <a:avLst/>
              <a:gdLst>
                <a:gd name="connsiteX0" fmla="*/ 0 w 2497122"/>
                <a:gd name="connsiteY0" fmla="*/ 0 h 29670"/>
                <a:gd name="connsiteX1" fmla="*/ 2497122 w 2497122"/>
                <a:gd name="connsiteY1" fmla="*/ 0 h 29670"/>
                <a:gd name="connsiteX2" fmla="*/ 2468254 w 2497122"/>
                <a:gd name="connsiteY2" fmla="*/ 28868 h 29670"/>
                <a:gd name="connsiteX3" fmla="*/ 28066 w 2497122"/>
                <a:gd name="connsiteY3" fmla="*/ 29670 h 29670"/>
                <a:gd name="connsiteX4" fmla="*/ 28868 w 2497122"/>
                <a:gd name="connsiteY4" fmla="*/ 28868 h 29670"/>
                <a:gd name="connsiteX5" fmla="*/ 0 w 2497122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97122" h="29670">
                  <a:moveTo>
                    <a:pt x="0" y="0"/>
                  </a:moveTo>
                  <a:lnTo>
                    <a:pt x="2497122" y="0"/>
                  </a:lnTo>
                  <a:lnTo>
                    <a:pt x="2468254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B88CE23-E34F-470C-8C56-46C08322365F}"/>
                </a:ext>
              </a:extLst>
            </p:cNvPr>
            <p:cNvSpPr/>
            <p:nvPr userDrawn="1"/>
          </p:nvSpPr>
          <p:spPr>
            <a:xfrm>
              <a:off x="229279" y="6082140"/>
              <a:ext cx="2376837" cy="28869"/>
            </a:xfrm>
            <a:custGeom>
              <a:avLst/>
              <a:gdLst>
                <a:gd name="connsiteX0" fmla="*/ 0 w 2376837"/>
                <a:gd name="connsiteY0" fmla="*/ 0 h 28869"/>
                <a:gd name="connsiteX1" fmla="*/ 2376837 w 2376837"/>
                <a:gd name="connsiteY1" fmla="*/ 0 h 28869"/>
                <a:gd name="connsiteX2" fmla="*/ 2347968 w 2376837"/>
                <a:gd name="connsiteY2" fmla="*/ 28868 h 28869"/>
                <a:gd name="connsiteX3" fmla="*/ 28868 w 2376837"/>
                <a:gd name="connsiteY3" fmla="*/ 28869 h 28869"/>
                <a:gd name="connsiteX4" fmla="*/ 0 w 2376837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837" h="28869">
                  <a:moveTo>
                    <a:pt x="0" y="0"/>
                  </a:moveTo>
                  <a:lnTo>
                    <a:pt x="2376837" y="0"/>
                  </a:lnTo>
                  <a:lnTo>
                    <a:pt x="2347968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5BCEDE2-961E-42E0-AF9C-3D070C974007}"/>
                </a:ext>
              </a:extLst>
            </p:cNvPr>
            <p:cNvSpPr/>
            <p:nvPr userDrawn="1"/>
          </p:nvSpPr>
          <p:spPr>
            <a:xfrm>
              <a:off x="290222" y="6143085"/>
              <a:ext cx="2254948" cy="28868"/>
            </a:xfrm>
            <a:custGeom>
              <a:avLst/>
              <a:gdLst>
                <a:gd name="connsiteX0" fmla="*/ 0 w 2254948"/>
                <a:gd name="connsiteY0" fmla="*/ 0 h 28868"/>
                <a:gd name="connsiteX1" fmla="*/ 2254948 w 2254948"/>
                <a:gd name="connsiteY1" fmla="*/ 0 h 28868"/>
                <a:gd name="connsiteX2" fmla="*/ 2226080 w 2254948"/>
                <a:gd name="connsiteY2" fmla="*/ 28868 h 28868"/>
                <a:gd name="connsiteX3" fmla="*/ 28868 w 2254948"/>
                <a:gd name="connsiteY3" fmla="*/ 28868 h 28868"/>
                <a:gd name="connsiteX4" fmla="*/ 0 w 2254948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54948" h="28868">
                  <a:moveTo>
                    <a:pt x="0" y="0"/>
                  </a:moveTo>
                  <a:lnTo>
                    <a:pt x="2254948" y="0"/>
                  </a:lnTo>
                  <a:lnTo>
                    <a:pt x="2226080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B930397-7A2A-4C50-9EC9-7E3107D065D2}"/>
                </a:ext>
              </a:extLst>
            </p:cNvPr>
            <p:cNvSpPr/>
            <p:nvPr userDrawn="1"/>
          </p:nvSpPr>
          <p:spPr>
            <a:xfrm>
              <a:off x="351970" y="6203227"/>
              <a:ext cx="2133059" cy="29671"/>
            </a:xfrm>
            <a:custGeom>
              <a:avLst/>
              <a:gdLst>
                <a:gd name="connsiteX0" fmla="*/ 2133059 w 2133059"/>
                <a:gd name="connsiteY0" fmla="*/ 0 h 29671"/>
                <a:gd name="connsiteX1" fmla="*/ 2104190 w 2133059"/>
                <a:gd name="connsiteY1" fmla="*/ 28869 h 29671"/>
                <a:gd name="connsiteX2" fmla="*/ 28066 w 2133059"/>
                <a:gd name="connsiteY2" fmla="*/ 29671 h 29671"/>
                <a:gd name="connsiteX3" fmla="*/ 28868 w 2133059"/>
                <a:gd name="connsiteY3" fmla="*/ 28869 h 29671"/>
                <a:gd name="connsiteX4" fmla="*/ 0 w 2133059"/>
                <a:gd name="connsiteY4" fmla="*/ 1 h 29671"/>
                <a:gd name="connsiteX5" fmla="*/ 2133059 w 2133059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3059" h="29671">
                  <a:moveTo>
                    <a:pt x="2133059" y="0"/>
                  </a:moveTo>
                  <a:lnTo>
                    <a:pt x="2104190" y="28869"/>
                  </a:lnTo>
                  <a:lnTo>
                    <a:pt x="28066" y="29671"/>
                  </a:lnTo>
                  <a:lnTo>
                    <a:pt x="28868" y="28869"/>
                  </a:lnTo>
                  <a:lnTo>
                    <a:pt x="0" y="1"/>
                  </a:lnTo>
                  <a:lnTo>
                    <a:pt x="21330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CA98174-D81B-4241-92F9-D0D2028FFEA9}"/>
                </a:ext>
              </a:extLst>
            </p:cNvPr>
            <p:cNvSpPr/>
            <p:nvPr userDrawn="1"/>
          </p:nvSpPr>
          <p:spPr>
            <a:xfrm>
              <a:off x="411310" y="6264172"/>
              <a:ext cx="2012774" cy="28868"/>
            </a:xfrm>
            <a:custGeom>
              <a:avLst/>
              <a:gdLst>
                <a:gd name="connsiteX0" fmla="*/ 0 w 2012774"/>
                <a:gd name="connsiteY0" fmla="*/ 0 h 28868"/>
                <a:gd name="connsiteX1" fmla="*/ 2012774 w 2012774"/>
                <a:gd name="connsiteY1" fmla="*/ 0 h 28868"/>
                <a:gd name="connsiteX2" fmla="*/ 1983905 w 2012774"/>
                <a:gd name="connsiteY2" fmla="*/ 28868 h 28868"/>
                <a:gd name="connsiteX3" fmla="*/ 28868 w 2012774"/>
                <a:gd name="connsiteY3" fmla="*/ 28868 h 28868"/>
                <a:gd name="connsiteX4" fmla="*/ 0 w 201277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2774" h="28868">
                  <a:moveTo>
                    <a:pt x="0" y="0"/>
                  </a:moveTo>
                  <a:lnTo>
                    <a:pt x="2012774" y="0"/>
                  </a:lnTo>
                  <a:lnTo>
                    <a:pt x="1983905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4CE4FB8-5E60-4288-B2FA-CF9316ED449F}"/>
                </a:ext>
              </a:extLst>
            </p:cNvPr>
            <p:cNvSpPr/>
            <p:nvPr userDrawn="1"/>
          </p:nvSpPr>
          <p:spPr>
            <a:xfrm>
              <a:off x="472255" y="6325117"/>
              <a:ext cx="1890884" cy="28868"/>
            </a:xfrm>
            <a:custGeom>
              <a:avLst/>
              <a:gdLst>
                <a:gd name="connsiteX0" fmla="*/ 0 w 1890884"/>
                <a:gd name="connsiteY0" fmla="*/ 0 h 28868"/>
                <a:gd name="connsiteX1" fmla="*/ 1890884 w 1890884"/>
                <a:gd name="connsiteY1" fmla="*/ 0 h 28868"/>
                <a:gd name="connsiteX2" fmla="*/ 1862016 w 1890884"/>
                <a:gd name="connsiteY2" fmla="*/ 28868 h 28868"/>
                <a:gd name="connsiteX3" fmla="*/ 28868 w 1890884"/>
                <a:gd name="connsiteY3" fmla="*/ 28868 h 28868"/>
                <a:gd name="connsiteX4" fmla="*/ 0 w 189088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0884" h="28868">
                  <a:moveTo>
                    <a:pt x="0" y="0"/>
                  </a:moveTo>
                  <a:lnTo>
                    <a:pt x="1890884" y="0"/>
                  </a:lnTo>
                  <a:lnTo>
                    <a:pt x="1862016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F69FE5C-0AF0-42F6-A721-9E2244C967AA}"/>
                </a:ext>
              </a:extLst>
            </p:cNvPr>
            <p:cNvSpPr/>
            <p:nvPr userDrawn="1"/>
          </p:nvSpPr>
          <p:spPr>
            <a:xfrm>
              <a:off x="533199" y="6386061"/>
              <a:ext cx="1768996" cy="28869"/>
            </a:xfrm>
            <a:custGeom>
              <a:avLst/>
              <a:gdLst>
                <a:gd name="connsiteX0" fmla="*/ 0 w 1768996"/>
                <a:gd name="connsiteY0" fmla="*/ 0 h 28869"/>
                <a:gd name="connsiteX1" fmla="*/ 1768996 w 1768996"/>
                <a:gd name="connsiteY1" fmla="*/ 0 h 28869"/>
                <a:gd name="connsiteX2" fmla="*/ 1740128 w 1768996"/>
                <a:gd name="connsiteY2" fmla="*/ 28868 h 28869"/>
                <a:gd name="connsiteX3" fmla="*/ 28869 w 1768996"/>
                <a:gd name="connsiteY3" fmla="*/ 28869 h 28869"/>
                <a:gd name="connsiteX4" fmla="*/ 0 w 1768996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8996" h="28869">
                  <a:moveTo>
                    <a:pt x="0" y="0"/>
                  </a:moveTo>
                  <a:lnTo>
                    <a:pt x="1768996" y="0"/>
                  </a:lnTo>
                  <a:lnTo>
                    <a:pt x="1740128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8311083-D41B-4770-B6A9-AFA83AAF2885}"/>
                </a:ext>
              </a:extLst>
            </p:cNvPr>
            <p:cNvSpPr/>
            <p:nvPr userDrawn="1"/>
          </p:nvSpPr>
          <p:spPr>
            <a:xfrm>
              <a:off x="594946" y="6446204"/>
              <a:ext cx="1647106" cy="29670"/>
            </a:xfrm>
            <a:custGeom>
              <a:avLst/>
              <a:gdLst>
                <a:gd name="connsiteX0" fmla="*/ 0 w 1647106"/>
                <a:gd name="connsiteY0" fmla="*/ 0 h 29670"/>
                <a:gd name="connsiteX1" fmla="*/ 1647106 w 1647106"/>
                <a:gd name="connsiteY1" fmla="*/ 0 h 29670"/>
                <a:gd name="connsiteX2" fmla="*/ 1618238 w 1647106"/>
                <a:gd name="connsiteY2" fmla="*/ 28868 h 29670"/>
                <a:gd name="connsiteX3" fmla="*/ 28066 w 1647106"/>
                <a:gd name="connsiteY3" fmla="*/ 29670 h 29670"/>
                <a:gd name="connsiteX4" fmla="*/ 28868 w 1647106"/>
                <a:gd name="connsiteY4" fmla="*/ 28868 h 29670"/>
                <a:gd name="connsiteX5" fmla="*/ 0 w 1647106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106" h="29670">
                  <a:moveTo>
                    <a:pt x="0" y="0"/>
                  </a:moveTo>
                  <a:lnTo>
                    <a:pt x="1647106" y="0"/>
                  </a:lnTo>
                  <a:lnTo>
                    <a:pt x="1618238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30A62EE-9416-445D-B0B2-018F008614B8}"/>
                </a:ext>
              </a:extLst>
            </p:cNvPr>
            <p:cNvSpPr/>
            <p:nvPr userDrawn="1"/>
          </p:nvSpPr>
          <p:spPr>
            <a:xfrm>
              <a:off x="654287" y="6507148"/>
              <a:ext cx="1526821" cy="28869"/>
            </a:xfrm>
            <a:custGeom>
              <a:avLst/>
              <a:gdLst>
                <a:gd name="connsiteX0" fmla="*/ 0 w 1526821"/>
                <a:gd name="connsiteY0" fmla="*/ 0 h 28869"/>
                <a:gd name="connsiteX1" fmla="*/ 1526821 w 1526821"/>
                <a:gd name="connsiteY1" fmla="*/ 0 h 28869"/>
                <a:gd name="connsiteX2" fmla="*/ 1497952 w 1526821"/>
                <a:gd name="connsiteY2" fmla="*/ 28868 h 28869"/>
                <a:gd name="connsiteX3" fmla="*/ 28868 w 1526821"/>
                <a:gd name="connsiteY3" fmla="*/ 28869 h 28869"/>
                <a:gd name="connsiteX4" fmla="*/ 0 w 1526821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26821" h="28869">
                  <a:moveTo>
                    <a:pt x="0" y="0"/>
                  </a:moveTo>
                  <a:lnTo>
                    <a:pt x="1526821" y="0"/>
                  </a:lnTo>
                  <a:lnTo>
                    <a:pt x="1497952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4A92E211-EBEF-4E62-97FD-46ECC42436DF}"/>
                </a:ext>
              </a:extLst>
            </p:cNvPr>
            <p:cNvSpPr/>
            <p:nvPr userDrawn="1"/>
          </p:nvSpPr>
          <p:spPr>
            <a:xfrm>
              <a:off x="715231" y="6568093"/>
              <a:ext cx="1404932" cy="28868"/>
            </a:xfrm>
            <a:custGeom>
              <a:avLst/>
              <a:gdLst>
                <a:gd name="connsiteX0" fmla="*/ 0 w 1404932"/>
                <a:gd name="connsiteY0" fmla="*/ 0 h 28868"/>
                <a:gd name="connsiteX1" fmla="*/ 1404932 w 1404932"/>
                <a:gd name="connsiteY1" fmla="*/ 0 h 28868"/>
                <a:gd name="connsiteX2" fmla="*/ 1376064 w 1404932"/>
                <a:gd name="connsiteY2" fmla="*/ 28868 h 28868"/>
                <a:gd name="connsiteX3" fmla="*/ 28868 w 1404932"/>
                <a:gd name="connsiteY3" fmla="*/ 28868 h 28868"/>
                <a:gd name="connsiteX4" fmla="*/ 0 w 1404932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4932" h="28868">
                  <a:moveTo>
                    <a:pt x="0" y="0"/>
                  </a:moveTo>
                  <a:lnTo>
                    <a:pt x="1404932" y="0"/>
                  </a:lnTo>
                  <a:lnTo>
                    <a:pt x="1376064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CC8A63A1-564C-478A-B490-96E1C76014CC}"/>
                </a:ext>
              </a:extLst>
            </p:cNvPr>
            <p:cNvSpPr/>
            <p:nvPr userDrawn="1"/>
          </p:nvSpPr>
          <p:spPr>
            <a:xfrm>
              <a:off x="776977" y="6628235"/>
              <a:ext cx="1283044" cy="29671"/>
            </a:xfrm>
            <a:custGeom>
              <a:avLst/>
              <a:gdLst>
                <a:gd name="connsiteX0" fmla="*/ 1283044 w 1283044"/>
                <a:gd name="connsiteY0" fmla="*/ 0 h 29671"/>
                <a:gd name="connsiteX1" fmla="*/ 1254175 w 1283044"/>
                <a:gd name="connsiteY1" fmla="*/ 28869 h 29671"/>
                <a:gd name="connsiteX2" fmla="*/ 28067 w 1283044"/>
                <a:gd name="connsiteY2" fmla="*/ 29671 h 29671"/>
                <a:gd name="connsiteX3" fmla="*/ 28869 w 1283044"/>
                <a:gd name="connsiteY3" fmla="*/ 28869 h 29671"/>
                <a:gd name="connsiteX4" fmla="*/ 0 w 1283044"/>
                <a:gd name="connsiteY4" fmla="*/ 1 h 29671"/>
                <a:gd name="connsiteX5" fmla="*/ 1283044 w 1283044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044" h="29671">
                  <a:moveTo>
                    <a:pt x="1283044" y="0"/>
                  </a:moveTo>
                  <a:lnTo>
                    <a:pt x="1254175" y="28869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1"/>
                  </a:lnTo>
                  <a:lnTo>
                    <a:pt x="128304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162FC41-462F-4E99-AACA-F5B9C804FB14}"/>
                </a:ext>
              </a:extLst>
            </p:cNvPr>
            <p:cNvSpPr/>
            <p:nvPr userDrawn="1"/>
          </p:nvSpPr>
          <p:spPr>
            <a:xfrm>
              <a:off x="837922" y="6689180"/>
              <a:ext cx="1161154" cy="29670"/>
            </a:xfrm>
            <a:custGeom>
              <a:avLst/>
              <a:gdLst>
                <a:gd name="connsiteX0" fmla="*/ 0 w 1161154"/>
                <a:gd name="connsiteY0" fmla="*/ 0 h 29670"/>
                <a:gd name="connsiteX1" fmla="*/ 1161154 w 1161154"/>
                <a:gd name="connsiteY1" fmla="*/ 0 h 29670"/>
                <a:gd name="connsiteX2" fmla="*/ 1132285 w 1161154"/>
                <a:gd name="connsiteY2" fmla="*/ 28868 h 29670"/>
                <a:gd name="connsiteX3" fmla="*/ 28066 w 1161154"/>
                <a:gd name="connsiteY3" fmla="*/ 29670 h 29670"/>
                <a:gd name="connsiteX4" fmla="*/ 28868 w 1161154"/>
                <a:gd name="connsiteY4" fmla="*/ 28868 h 29670"/>
                <a:gd name="connsiteX5" fmla="*/ 0 w 1161154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1154" h="29670">
                  <a:moveTo>
                    <a:pt x="0" y="0"/>
                  </a:moveTo>
                  <a:lnTo>
                    <a:pt x="1161154" y="0"/>
                  </a:lnTo>
                  <a:lnTo>
                    <a:pt x="1132285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1F9B61AC-B03D-4064-9DE6-9818F53F333C}"/>
                </a:ext>
              </a:extLst>
            </p:cNvPr>
            <p:cNvSpPr/>
            <p:nvPr userDrawn="1"/>
          </p:nvSpPr>
          <p:spPr>
            <a:xfrm>
              <a:off x="897263" y="6750124"/>
              <a:ext cx="1040868" cy="28869"/>
            </a:xfrm>
            <a:custGeom>
              <a:avLst/>
              <a:gdLst>
                <a:gd name="connsiteX0" fmla="*/ 0 w 1040868"/>
                <a:gd name="connsiteY0" fmla="*/ 0 h 28869"/>
                <a:gd name="connsiteX1" fmla="*/ 1040868 w 1040868"/>
                <a:gd name="connsiteY1" fmla="*/ 0 h 28869"/>
                <a:gd name="connsiteX2" fmla="*/ 1012000 w 1040868"/>
                <a:gd name="connsiteY2" fmla="*/ 28869 h 28869"/>
                <a:gd name="connsiteX3" fmla="*/ 28868 w 1040868"/>
                <a:gd name="connsiteY3" fmla="*/ 28869 h 28869"/>
                <a:gd name="connsiteX4" fmla="*/ 0 w 1040868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0868" h="28869">
                  <a:moveTo>
                    <a:pt x="0" y="0"/>
                  </a:moveTo>
                  <a:lnTo>
                    <a:pt x="1040868" y="0"/>
                  </a:lnTo>
                  <a:lnTo>
                    <a:pt x="1012000" y="28869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C104BA00-790F-438D-AC93-117E23CF2099}"/>
                </a:ext>
              </a:extLst>
            </p:cNvPr>
            <p:cNvSpPr/>
            <p:nvPr userDrawn="1"/>
          </p:nvSpPr>
          <p:spPr>
            <a:xfrm>
              <a:off x="958207" y="6811069"/>
              <a:ext cx="918980" cy="28869"/>
            </a:xfrm>
            <a:custGeom>
              <a:avLst/>
              <a:gdLst>
                <a:gd name="connsiteX0" fmla="*/ 0 w 918980"/>
                <a:gd name="connsiteY0" fmla="*/ 0 h 28869"/>
                <a:gd name="connsiteX1" fmla="*/ 918980 w 918980"/>
                <a:gd name="connsiteY1" fmla="*/ 0 h 28869"/>
                <a:gd name="connsiteX2" fmla="*/ 890112 w 918980"/>
                <a:gd name="connsiteY2" fmla="*/ 28868 h 28869"/>
                <a:gd name="connsiteX3" fmla="*/ 28869 w 918980"/>
                <a:gd name="connsiteY3" fmla="*/ 28869 h 28869"/>
                <a:gd name="connsiteX4" fmla="*/ 0 w 918980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8980" h="28869">
                  <a:moveTo>
                    <a:pt x="0" y="0"/>
                  </a:moveTo>
                  <a:lnTo>
                    <a:pt x="918980" y="0"/>
                  </a:lnTo>
                  <a:lnTo>
                    <a:pt x="890112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788A3CD7-1915-41CF-9FB5-E6FEDCA8F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3659" y="5801762"/>
            <a:ext cx="1075475" cy="1058335"/>
          </a:xfrm>
          <a:custGeom>
            <a:avLst/>
            <a:gdLst>
              <a:gd name="connsiteX0" fmla="*/ 1062720 w 1062720"/>
              <a:gd name="connsiteY0" fmla="*/ 0 h 1062720"/>
              <a:gd name="connsiteX1" fmla="*/ 1062720 w 1062720"/>
              <a:gd name="connsiteY1" fmla="*/ 1062720 h 1062720"/>
              <a:gd name="connsiteX2" fmla="*/ 0 w 1062720"/>
              <a:gd name="connsiteY2" fmla="*/ 1062720 h 1062720"/>
              <a:gd name="connsiteX3" fmla="*/ 1062720 w 1062720"/>
              <a:gd name="connsiteY3" fmla="*/ 0 h 1062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2720" h="1062720">
                <a:moveTo>
                  <a:pt x="1062720" y="0"/>
                </a:moveTo>
                <a:lnTo>
                  <a:pt x="1062720" y="1062720"/>
                </a:lnTo>
                <a:lnTo>
                  <a:pt x="0" y="1062720"/>
                </a:lnTo>
                <a:lnTo>
                  <a:pt x="106272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FEE07693-1822-40D4-88A4-0F663C787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5546" y="6829131"/>
            <a:ext cx="918980" cy="28869"/>
          </a:xfrm>
          <a:custGeom>
            <a:avLst/>
            <a:gdLst>
              <a:gd name="connsiteX0" fmla="*/ 0 w 918980"/>
              <a:gd name="connsiteY0" fmla="*/ 0 h 28869"/>
              <a:gd name="connsiteX1" fmla="*/ 918980 w 918980"/>
              <a:gd name="connsiteY1" fmla="*/ 0 h 28869"/>
              <a:gd name="connsiteX2" fmla="*/ 890112 w 918980"/>
              <a:gd name="connsiteY2" fmla="*/ 28868 h 28869"/>
              <a:gd name="connsiteX3" fmla="*/ 28869 w 918980"/>
              <a:gd name="connsiteY3" fmla="*/ 28869 h 28869"/>
              <a:gd name="connsiteX4" fmla="*/ 0 w 918980"/>
              <a:gd name="connsiteY4" fmla="*/ 0 h 28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980" h="28869">
                <a:moveTo>
                  <a:pt x="0" y="0"/>
                </a:moveTo>
                <a:lnTo>
                  <a:pt x="918980" y="0"/>
                </a:lnTo>
                <a:lnTo>
                  <a:pt x="890112" y="28868"/>
                </a:lnTo>
                <a:lnTo>
                  <a:pt x="28869" y="2886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142DAF-BE54-C239-5685-89D55E027E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440" y="896111"/>
            <a:ext cx="7889768" cy="2039341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A2EBD71-EB16-773C-A6CB-C6E1259AE70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3520440" y="3259056"/>
            <a:ext cx="2994660" cy="3006531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/>
            </a:lvl1pPr>
            <a:lvl2pPr>
              <a:lnSpc>
                <a:spcPts val="2000"/>
              </a:lnSpc>
              <a:defRPr sz="1800"/>
            </a:lvl2pPr>
            <a:lvl3pPr>
              <a:lnSpc>
                <a:spcPts val="2000"/>
              </a:lnSpc>
              <a:defRPr sz="1800"/>
            </a:lvl3pPr>
            <a:lvl4pPr>
              <a:lnSpc>
                <a:spcPts val="2000"/>
              </a:lnSpc>
              <a:defRPr sz="1800"/>
            </a:lvl4pPr>
            <a:lvl5pPr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6944BE1-9937-7EA2-AA56-336B8D5CAADA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826432" y="3253740"/>
            <a:ext cx="4580088" cy="3006531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9" name="Date Placeholder 3">
            <a:extLst>
              <a:ext uri="{FF2B5EF4-FFF2-40B4-BE49-F238E27FC236}">
                <a16:creationId xmlns:a16="http://schemas.microsoft.com/office/drawing/2014/main" id="{5A56B3AA-5CA2-4004-8F95-11FD7B895D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2372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210" name="Footer Placeholder 4">
            <a:extLst>
              <a:ext uri="{FF2B5EF4-FFF2-40B4-BE49-F238E27FC236}">
                <a16:creationId xmlns:a16="http://schemas.microsoft.com/office/drawing/2014/main" id="{07D92F37-472D-4CCB-AA97-FA42E560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42161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11" name="Slide Number Placeholder 5">
            <a:extLst>
              <a:ext uri="{FF2B5EF4-FFF2-40B4-BE49-F238E27FC236}">
                <a16:creationId xmlns:a16="http://schemas.microsoft.com/office/drawing/2014/main" id="{C0E89FFF-230F-4CBA-A6BC-D887B3FFA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9320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0780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7/27/26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732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  <p:sldLayoutId id="2147483792" r:id="rId18"/>
    <p:sldLayoutId id="2147483793" r:id="rId19"/>
    <p:sldLayoutId id="2147483794" r:id="rId20"/>
    <p:sldLayoutId id="2147483795" r:id="rId21"/>
    <p:sldLayoutId id="2147483796" r:id="rId22"/>
    <p:sldLayoutId id="2147483797" r:id="rId23"/>
    <p:sldLayoutId id="2147483798" r:id="rId24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512F9CB-A1A0-4043-A103-F6A4B94B6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BE6588-EE16-4389-857C-86A156D49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7FD48D2-B0A7-413D-B947-AA55AC129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2BE668D0-D906-4EEE-B32F-8C028624B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1DE67A3-B8F6-4CFD-A8E0-D15200F23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762362DE-7747-4D8B-99FA-8E36F0B15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5754" y="628617"/>
            <a:ext cx="6368858" cy="302898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900" b="1" dirty="0"/>
              <a:t>Business Plan Portfolio – </a:t>
            </a:r>
            <a:r>
              <a:rPr lang="en-US" sz="1900" b="1" dirty="0" err="1"/>
              <a:t>Deliveroo</a:t>
            </a:r>
            <a:br>
              <a:rPr lang="en-US" sz="1900" b="1" dirty="0"/>
            </a:br>
            <a:br>
              <a:rPr lang="en-US" sz="1900" b="1" dirty="0"/>
            </a:br>
            <a:r>
              <a:rPr lang="en-US" sz="1900" b="1" dirty="0"/>
              <a:t>Name: </a:t>
            </a:r>
            <a:r>
              <a:rPr lang="en-US" sz="1900" dirty="0"/>
              <a:t>Kiran Begum</a:t>
            </a:r>
            <a:br>
              <a:rPr lang="en-US" sz="1900" b="1" dirty="0"/>
            </a:br>
            <a:br>
              <a:rPr lang="en-US" sz="1900" b="1" dirty="0"/>
            </a:br>
            <a:r>
              <a:rPr lang="en-US" sz="1900" b="1" dirty="0" err="1"/>
              <a:t>Programme</a:t>
            </a:r>
            <a:r>
              <a:rPr lang="en-US" sz="1900" b="1" dirty="0"/>
              <a:t>: </a:t>
            </a:r>
            <a:r>
              <a:rPr lang="en-US" sz="1900" dirty="0"/>
              <a:t>BA (</a:t>
            </a:r>
            <a:r>
              <a:rPr lang="en-US" sz="1900" dirty="0" err="1"/>
              <a:t>Hons</a:t>
            </a:r>
            <a:r>
              <a:rPr lang="en-US" sz="1900" dirty="0"/>
              <a:t>) Business Management</a:t>
            </a:r>
            <a:br>
              <a:rPr lang="en-US" sz="1900" dirty="0"/>
            </a:br>
            <a:br>
              <a:rPr lang="en-US" sz="1900" dirty="0"/>
            </a:br>
            <a:r>
              <a:rPr lang="en-US" sz="1900" b="1" dirty="0"/>
              <a:t>Module: </a:t>
            </a:r>
            <a:r>
              <a:rPr lang="en-US" sz="1900" dirty="0"/>
              <a:t>Entrepreneurship (LCBB5013)</a:t>
            </a:r>
            <a:br>
              <a:rPr lang="en-US" sz="1900" b="1" dirty="0"/>
            </a:br>
            <a:br>
              <a:rPr lang="en-US" sz="1900" b="1" dirty="0"/>
            </a:br>
            <a:r>
              <a:rPr lang="en-US" sz="1900" b="1" dirty="0"/>
              <a:t>Module Leader: </a:t>
            </a:r>
            <a:r>
              <a:rPr lang="en-US" sz="1900" dirty="0" err="1"/>
              <a:t>Vasilios</a:t>
            </a:r>
            <a:r>
              <a:rPr lang="en-US" sz="1900" dirty="0"/>
              <a:t> </a:t>
            </a:r>
            <a:r>
              <a:rPr lang="en-US" sz="1900" dirty="0" err="1"/>
              <a:t>Tavlaridis</a:t>
            </a:r>
            <a:r>
              <a:rPr lang="en-US" sz="1900" dirty="0"/>
              <a:t>, </a:t>
            </a:r>
            <a:r>
              <a:rPr lang="en-US" sz="1900" dirty="0" err="1"/>
              <a:t>Balendran</a:t>
            </a:r>
            <a:r>
              <a:rPr lang="en-US" sz="1900" dirty="0"/>
              <a:t> </a:t>
            </a:r>
            <a:r>
              <a:rPr lang="en-US" sz="1900" dirty="0" err="1"/>
              <a:t>Kandasamy</a:t>
            </a:r>
            <a:br>
              <a:rPr lang="en-US" sz="1900" dirty="0"/>
            </a:br>
            <a:endParaRPr lang="en-US" sz="19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D0E495-EB4C-9766-7A90-38923CCFF4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347" y="3756511"/>
            <a:ext cx="5027746" cy="2445673"/>
          </a:xfrm>
          <a:prstGeom prst="rect">
            <a:avLst/>
          </a:pr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25123E6E-F713-4254-A6BF-358CC8EC6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F690FE0-5412-4598-8AD6-769BB36E2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B4850BB6-6709-408E-BEFD-24DC5E3C2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4A03B410-983E-40D8-A4EA-2BB747CB0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2B92421-6A58-4A51-AB7D-B97EA85E3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D092B0B-C6FB-4CDC-ABE8-5C817CAC6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FD48FB1-66D8-4676-B0AA-C139A1DB7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033F5AE-6728-4F19-8DED-658E674B3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2C7D74A-18BA-4709-A808-44E8815C4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5164A3F-1561-4039-8185-AB0EEB713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A35DB53-42BE-460E-9CA1-1294C9846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D2D7C63-562A-41C7-892E-0C73F5D59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38" y="685799"/>
            <a:ext cx="6159273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1200" b="1">
                <a:solidFill>
                  <a:schemeClr val="tx1"/>
                </a:solidFill>
              </a:rPr>
            </a:br>
            <a:r>
              <a:rPr lang="en-US" sz="1200" b="1">
                <a:solidFill>
                  <a:schemeClr val="tx1"/>
                </a:solidFill>
              </a:rPr>
              <a:t>Company Overview</a:t>
            </a:r>
            <a:br>
              <a:rPr lang="en-US" sz="1200">
                <a:solidFill>
                  <a:schemeClr val="tx1"/>
                </a:solidFill>
              </a:rPr>
            </a:br>
            <a:br>
              <a:rPr lang="en-US" sz="1200">
                <a:solidFill>
                  <a:schemeClr val="tx1"/>
                </a:solidFill>
              </a:rPr>
            </a:br>
            <a:r>
              <a:rPr lang="en-US" sz="1200">
                <a:solidFill>
                  <a:schemeClr val="tx1"/>
                </a:solidFill>
              </a:rPr>
              <a:t>-Founded in London in 2013 by Will Shu and Greg Orlowski</a:t>
            </a:r>
            <a:br>
              <a:rPr lang="en-US" sz="1200">
                <a:solidFill>
                  <a:schemeClr val="tx1"/>
                </a:solidFill>
              </a:rPr>
            </a:br>
            <a:br>
              <a:rPr lang="en-US" sz="1200">
                <a:solidFill>
                  <a:schemeClr val="tx1"/>
                </a:solidFill>
              </a:rPr>
            </a:br>
            <a:r>
              <a:rPr lang="en-US" sz="1200">
                <a:solidFill>
                  <a:schemeClr val="tx1"/>
                </a:solidFill>
              </a:rPr>
              <a:t>-Digital platform connecting customers, restaurants and riders</a:t>
            </a:r>
            <a:br>
              <a:rPr lang="en-US" sz="1200">
                <a:solidFill>
                  <a:schemeClr val="tx1"/>
                </a:solidFill>
              </a:rPr>
            </a:br>
            <a:br>
              <a:rPr lang="en-US" sz="1200">
                <a:solidFill>
                  <a:schemeClr val="tx1"/>
                </a:solidFill>
              </a:rPr>
            </a:br>
            <a:r>
              <a:rPr lang="en-US" sz="1200">
                <a:solidFill>
                  <a:schemeClr val="tx1"/>
                </a:solidFill>
              </a:rPr>
              <a:t>-Revenue generated through commissions, subscriptions and delivery fees</a:t>
            </a:r>
            <a:br>
              <a:rPr lang="en-US" sz="1200">
                <a:solidFill>
                  <a:schemeClr val="tx1"/>
                </a:solidFill>
              </a:rPr>
            </a:br>
            <a:br>
              <a:rPr lang="en-US" sz="1200">
                <a:solidFill>
                  <a:schemeClr val="tx1"/>
                </a:solidFill>
              </a:rPr>
            </a:br>
            <a:r>
              <a:rPr lang="en-US" sz="1200">
                <a:solidFill>
                  <a:schemeClr val="tx1"/>
                </a:solidFill>
              </a:rPr>
              <a:t>-Expanded from restaurant delivery into grocery and retail services</a:t>
            </a:r>
            <a:br>
              <a:rPr lang="en-US" sz="1200">
                <a:solidFill>
                  <a:schemeClr val="tx1"/>
                </a:solidFill>
              </a:rPr>
            </a:br>
            <a:br>
              <a:rPr lang="en-US" sz="1200">
                <a:solidFill>
                  <a:schemeClr val="tx1"/>
                </a:solidFill>
              </a:rPr>
            </a:br>
            <a:r>
              <a:rPr lang="en-US" sz="1200">
                <a:solidFill>
                  <a:schemeClr val="tx1"/>
                </a:solidFill>
              </a:rPr>
              <a:t>-</a:t>
            </a:r>
            <a:r>
              <a:rPr lang="en-US" sz="1200" b="1">
                <a:solidFill>
                  <a:schemeClr val="tx1"/>
                </a:solidFill>
              </a:rPr>
              <a:t>Key message:</a:t>
            </a:r>
            <a:r>
              <a:rPr lang="en-US" sz="1200">
                <a:solidFill>
                  <a:schemeClr val="tx1"/>
                </a:solidFill>
              </a:rPr>
              <a:t> Deliveroo creates value through platform coordination rather than ownership.</a:t>
            </a:r>
            <a:br>
              <a:rPr lang="en-US" sz="1200">
                <a:solidFill>
                  <a:schemeClr val="tx1"/>
                </a:solidFill>
              </a:rPr>
            </a:br>
            <a:endParaRPr lang="en-US" sz="120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3362A9-CD26-3866-1BE5-1E57F42946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122" r="17224"/>
          <a:stretch>
            <a:fillRect/>
          </a:stretch>
        </p:blipFill>
        <p:spPr>
          <a:xfrm>
            <a:off x="20" y="10"/>
            <a:ext cx="4639713" cy="6857990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27DCA-F11F-1716-00DA-9EF49F131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63200" y="5578475"/>
            <a:ext cx="1142245" cy="66992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>
                <a:solidFill>
                  <a:schemeClr val="bg2">
                    <a:lumMod val="50000"/>
                  </a:scheme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chemeClr val="bg2">
                  <a:lumMod val="50000"/>
                </a:schemeClr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DF25E23-BE15-4E36-A700-59F0CE8C5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CE9353A-F333-4305-BED0-D126D75F5D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5D1D327-6D34-4AB1-BBCB-FFD18B92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3D4CCB5-F27F-4868-B1D4-55D8654F07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55F00F96-8833-4C32-AD31-05286BC80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C22EE3D4-FE2C-4B01-BC8C-3CE2C6CC1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FD48FB1-66D8-4676-B0AA-C139A1DB7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033F5AE-6728-4F19-8DED-658E674B3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2C7D74A-18BA-4709-A808-44E8815C4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5164A3F-1561-4039-8185-AB0EEB713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A35DB53-42BE-460E-9CA1-1294C9846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5BDD1EA-D8C1-45AF-9F0A-14A2A137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2710" y="621360"/>
            <a:ext cx="3971902" cy="538029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200" b="1">
                <a:solidFill>
                  <a:schemeClr val="tx1"/>
                </a:solidFill>
              </a:rPr>
              <a:t>Products, Objectives and USP</a:t>
            </a:r>
            <a:br>
              <a:rPr lang="en-US" sz="1200" dirty="0"/>
            </a:br>
            <a:br>
              <a:rPr lang="en-US" sz="1200" dirty="0"/>
            </a:br>
            <a:r>
              <a:rPr lang="en-US" sz="1200" b="1">
                <a:solidFill>
                  <a:schemeClr val="tx1"/>
                </a:solidFill>
              </a:rPr>
              <a:t>Products &amp; Services</a:t>
            </a:r>
            <a:br>
              <a:rPr lang="en-US" sz="1200" dirty="0"/>
            </a:br>
            <a:br>
              <a:rPr lang="en-US" sz="1200" dirty="0"/>
            </a:br>
            <a:r>
              <a:rPr lang="en-US" sz="1200">
                <a:solidFill>
                  <a:schemeClr val="tx1"/>
                </a:solidFill>
              </a:rPr>
              <a:t>-</a:t>
            </a:r>
            <a:r>
              <a:rPr lang="en-US" sz="1200" b="0">
                <a:solidFill>
                  <a:schemeClr val="tx1"/>
                </a:solidFill>
              </a:rPr>
              <a:t>Restaurant delivery</a:t>
            </a:r>
            <a:br>
              <a:rPr lang="en-US" sz="1200" b="0" dirty="0"/>
            </a:br>
            <a:r>
              <a:rPr lang="en-US" sz="1200" b="0">
                <a:solidFill>
                  <a:schemeClr val="tx1"/>
                </a:solidFill>
              </a:rPr>
              <a:t>-Grocery and retail delivery</a:t>
            </a:r>
            <a:br>
              <a:rPr lang="en-US" sz="1200" b="0" dirty="0"/>
            </a:br>
            <a:r>
              <a:rPr lang="en-US" sz="1200" b="0">
                <a:solidFill>
                  <a:schemeClr val="tx1"/>
                </a:solidFill>
              </a:rPr>
              <a:t>-</a:t>
            </a:r>
            <a:r>
              <a:rPr lang="en-US" sz="1200" b="0" err="1">
                <a:solidFill>
                  <a:schemeClr val="tx1"/>
                </a:solidFill>
              </a:rPr>
              <a:t>Deliveroo</a:t>
            </a:r>
            <a:r>
              <a:rPr lang="en-US" sz="1200" b="0">
                <a:solidFill>
                  <a:schemeClr val="tx1"/>
                </a:solidFill>
              </a:rPr>
              <a:t> Plus subscriptions</a:t>
            </a:r>
            <a:br>
              <a:rPr lang="en-US" sz="1200" b="0" dirty="0"/>
            </a:br>
            <a:r>
              <a:rPr lang="en-US" sz="1200" b="0">
                <a:solidFill>
                  <a:schemeClr val="tx1"/>
                </a:solidFill>
              </a:rPr>
              <a:t>-Merchant services</a:t>
            </a:r>
            <a:br>
              <a:rPr lang="en-US" sz="1200" dirty="0"/>
            </a:br>
            <a:br>
              <a:rPr lang="en-US" sz="1200" dirty="0"/>
            </a:br>
            <a:r>
              <a:rPr lang="en-US" sz="1200" b="1">
                <a:solidFill>
                  <a:schemeClr val="tx1"/>
                </a:solidFill>
              </a:rPr>
              <a:t>Objectives</a:t>
            </a:r>
            <a:br>
              <a:rPr lang="en-US" sz="1200" dirty="0"/>
            </a:br>
            <a:r>
              <a:rPr lang="en-US" sz="1200">
                <a:solidFill>
                  <a:schemeClr val="tx1"/>
                </a:solidFill>
              </a:rPr>
              <a:t>Short-term:</a:t>
            </a:r>
            <a:br>
              <a:rPr lang="en-US" sz="1200" dirty="0"/>
            </a:br>
            <a:r>
              <a:rPr lang="en-US" sz="1200">
                <a:solidFill>
                  <a:schemeClr val="tx1"/>
                </a:solidFill>
              </a:rPr>
              <a:t>-</a:t>
            </a:r>
            <a:r>
              <a:rPr lang="en-US" sz="1200" b="0">
                <a:solidFill>
                  <a:schemeClr val="tx1"/>
                </a:solidFill>
              </a:rPr>
              <a:t>Customer growth</a:t>
            </a:r>
            <a:br>
              <a:rPr lang="en-US" sz="1200" b="0" dirty="0"/>
            </a:br>
            <a:r>
              <a:rPr lang="en-US" sz="1200" b="0">
                <a:solidFill>
                  <a:schemeClr val="tx1"/>
                </a:solidFill>
              </a:rPr>
              <a:t>-Operational efficiency</a:t>
            </a:r>
            <a:br>
              <a:rPr lang="en-US" sz="1200" b="0" dirty="0"/>
            </a:br>
            <a:r>
              <a:rPr lang="en-US" sz="1200" b="0">
                <a:solidFill>
                  <a:schemeClr val="tx1"/>
                </a:solidFill>
              </a:rPr>
              <a:t>-Retention</a:t>
            </a:r>
            <a:br>
              <a:rPr lang="en-US" sz="1200" b="0" dirty="0"/>
            </a:br>
            <a:r>
              <a:rPr lang="en-US" sz="1200">
                <a:solidFill>
                  <a:schemeClr val="tx1"/>
                </a:solidFill>
              </a:rPr>
              <a:t>Long-term</a:t>
            </a:r>
            <a:r>
              <a:rPr lang="en-US" sz="1200" b="0">
                <a:solidFill>
                  <a:schemeClr val="tx1"/>
                </a:solidFill>
              </a:rPr>
              <a:t>:</a:t>
            </a:r>
            <a:br>
              <a:rPr lang="en-US" sz="1200" b="0" dirty="0"/>
            </a:br>
            <a:r>
              <a:rPr lang="en-US" sz="1200" b="0">
                <a:solidFill>
                  <a:schemeClr val="tx1"/>
                </a:solidFill>
              </a:rPr>
              <a:t>-Sustainable profitability</a:t>
            </a:r>
            <a:br>
              <a:rPr lang="en-US" sz="1200" b="0" dirty="0"/>
            </a:br>
            <a:r>
              <a:rPr lang="en-US" sz="1200" b="0">
                <a:solidFill>
                  <a:schemeClr val="tx1"/>
                </a:solidFill>
              </a:rPr>
              <a:t>-Innovation</a:t>
            </a:r>
            <a:br>
              <a:rPr lang="en-US" sz="1200" b="0" dirty="0"/>
            </a:br>
            <a:r>
              <a:rPr lang="en-US" sz="1200" b="0">
                <a:solidFill>
                  <a:schemeClr val="tx1"/>
                </a:solidFill>
              </a:rPr>
              <a:t>-Market expansion</a:t>
            </a:r>
            <a:br>
              <a:rPr lang="en-US" sz="1200" dirty="0"/>
            </a:br>
            <a:br>
              <a:rPr lang="en-US" sz="1200" dirty="0"/>
            </a:br>
            <a:r>
              <a:rPr lang="en-US" sz="1200" b="1">
                <a:solidFill>
                  <a:schemeClr val="tx1"/>
                </a:solidFill>
              </a:rPr>
              <a:t>USP</a:t>
            </a:r>
            <a:br>
              <a:rPr lang="en-US" sz="1200" dirty="0"/>
            </a:br>
            <a:r>
              <a:rPr lang="en-US" sz="1200" b="0">
                <a:solidFill>
                  <a:schemeClr val="tx1"/>
                </a:solidFill>
              </a:rPr>
              <a:t>Convenience + technology + customer experience.</a:t>
            </a:r>
            <a:br>
              <a:rPr lang="en-US" sz="1200" b="0" dirty="0">
                <a:solidFill>
                  <a:schemeClr val="tx1"/>
                </a:solidFill>
              </a:rPr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br>
              <a:rPr lang="en-US" sz="1200" dirty="0"/>
            </a:br>
            <a:endParaRPr lang="en-US" sz="1200" b="0">
              <a:solidFill>
                <a:schemeClr val="tx1"/>
              </a:solidFill>
            </a:endParaRPr>
          </a:p>
        </p:txBody>
      </p:sp>
      <p:sp>
        <p:nvSpPr>
          <p:cNvPr id="23" name="Snip Diagonal Corner Rectangle 6">
            <a:extLst>
              <a:ext uri="{FF2B5EF4-FFF2-40B4-BE49-F238E27FC236}">
                <a16:creationId xmlns:a16="http://schemas.microsoft.com/office/drawing/2014/main" id="{14354E08-0068-48D7-A8AD-84C7B1CF5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7F0672-E829-F091-AECE-ACB198598A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654" r="13573" b="1"/>
          <a:stretch>
            <a:fillRect/>
          </a:stretch>
        </p:blipFill>
        <p:spPr>
          <a:xfrm>
            <a:off x="79907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A779F34F-2960-4B81-BA08-445B6F6A0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0A57ACC-416F-4A5D-B7F7-DDA9886A3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26522B4F-50C4-4FCE-8AE2-3789D63ED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2C3978FC-B5D1-42BE-B086-BC2A733D5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CED99F1-340D-4970-8E66-3B28E9271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0A54E39-63C0-4847-A766-C6B74FEB48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512F9CB-A1A0-4043-A103-F6A4B94B6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DBE6588-EE16-4389-857C-86A156D49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7FD48D2-B0A7-413D-B947-AA55AC129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BE668D0-D906-4EEE-B32F-8C028624B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1DE67A3-B8F6-4CFD-A8E0-D15200F23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62362DE-7747-4D8B-99FA-8E36F0B15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67F3D88-770E-7643-63FB-9195F72E62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35754" y="599589"/>
            <a:ext cx="6368858" cy="494486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200" b="1" dirty="0">
                <a:solidFill>
                  <a:schemeClr val="tx1"/>
                </a:solidFill>
              </a:rPr>
              <a:t>SWOT and Competitor Analysis</a:t>
            </a:r>
            <a:br>
              <a:rPr lang="en-US" sz="1200" dirty="0"/>
            </a:br>
            <a:r>
              <a:rPr lang="en-US" sz="1200" dirty="0">
                <a:solidFill>
                  <a:schemeClr val="tx1"/>
                </a:solidFill>
              </a:rPr>
              <a:t>Strengths:</a:t>
            </a:r>
            <a:br>
              <a:rPr lang="en-US" sz="1200" dirty="0"/>
            </a:br>
            <a:r>
              <a:rPr lang="en-US" sz="1200" b="0" dirty="0">
                <a:solidFill>
                  <a:schemeClr val="tx1"/>
                </a:solidFill>
              </a:rPr>
              <a:t>Strong brand</a:t>
            </a:r>
            <a:br>
              <a:rPr lang="en-US" sz="1200" b="0" dirty="0"/>
            </a:br>
            <a:r>
              <a:rPr lang="en-US" sz="1200" b="0" dirty="0">
                <a:solidFill>
                  <a:schemeClr val="tx1"/>
                </a:solidFill>
              </a:rPr>
              <a:t>Technology capabilit</a:t>
            </a:r>
            <a:r>
              <a:rPr lang="en-US" sz="1200" dirty="0">
                <a:solidFill>
                  <a:schemeClr val="tx1"/>
                </a:solidFill>
              </a:rPr>
              <a:t>y</a:t>
            </a:r>
            <a:br>
              <a:rPr lang="en-US" sz="1200" dirty="0"/>
            </a:br>
            <a:r>
              <a:rPr lang="en-US" sz="1200" dirty="0">
                <a:solidFill>
                  <a:schemeClr val="tx1"/>
                </a:solidFill>
              </a:rPr>
              <a:t>Weaknesses:</a:t>
            </a:r>
            <a:br>
              <a:rPr lang="en-US" sz="1200" dirty="0"/>
            </a:br>
            <a:r>
              <a:rPr lang="en-US" sz="1200" b="0" dirty="0">
                <a:solidFill>
                  <a:schemeClr val="tx1"/>
                </a:solidFill>
              </a:rPr>
              <a:t>Profitability challenges</a:t>
            </a:r>
            <a:br>
              <a:rPr lang="en-US" sz="1200" b="0" dirty="0"/>
            </a:br>
            <a:r>
              <a:rPr lang="en-US" sz="1200" b="0" dirty="0">
                <a:solidFill>
                  <a:schemeClr val="tx1"/>
                </a:solidFill>
              </a:rPr>
              <a:t>Competitors </a:t>
            </a:r>
            <a:br>
              <a:rPr lang="en-US" sz="1200" b="0" dirty="0"/>
            </a:br>
            <a:r>
              <a:rPr lang="en-US" sz="1200" b="0" dirty="0">
                <a:solidFill>
                  <a:schemeClr val="tx1"/>
                </a:solidFill>
              </a:rPr>
              <a:t>technology capability</a:t>
            </a:r>
            <a:br>
              <a:rPr lang="en-US" sz="1200" dirty="0"/>
            </a:br>
            <a:r>
              <a:rPr lang="en-US" sz="1200" dirty="0">
                <a:solidFill>
                  <a:schemeClr val="tx1"/>
                </a:solidFill>
              </a:rPr>
              <a:t>Opportunities:</a:t>
            </a:r>
            <a:br>
              <a:rPr lang="en-US" sz="1200" dirty="0"/>
            </a:br>
            <a:r>
              <a:rPr lang="en-US" sz="1200" b="0" dirty="0">
                <a:solidFill>
                  <a:schemeClr val="tx1"/>
                </a:solidFill>
              </a:rPr>
              <a:t>Grocery growth</a:t>
            </a:r>
            <a:br>
              <a:rPr lang="en-US" sz="1200" b="0" dirty="0"/>
            </a:br>
            <a:r>
              <a:rPr lang="en-US" sz="1200" b="0" dirty="0">
                <a:solidFill>
                  <a:schemeClr val="tx1"/>
                </a:solidFill>
              </a:rPr>
              <a:t>AI and </a:t>
            </a:r>
            <a:r>
              <a:rPr lang="en-US" sz="1200" b="0" dirty="0" err="1">
                <a:solidFill>
                  <a:schemeClr val="tx1"/>
                </a:solidFill>
              </a:rPr>
              <a:t>personalisation</a:t>
            </a:r>
            <a:br>
              <a:rPr lang="en-US" sz="1200" dirty="0"/>
            </a:br>
            <a:r>
              <a:rPr lang="en-US" sz="1200" dirty="0">
                <a:solidFill>
                  <a:schemeClr val="tx1"/>
                </a:solidFill>
              </a:rPr>
              <a:t>Threats:</a:t>
            </a:r>
            <a:br>
              <a:rPr lang="en-US" sz="1200" dirty="0"/>
            </a:br>
            <a:r>
              <a:rPr lang="en-US" sz="1200" b="0" dirty="0">
                <a:solidFill>
                  <a:schemeClr val="tx1"/>
                </a:solidFill>
              </a:rPr>
              <a:t>Competition</a:t>
            </a:r>
            <a:br>
              <a:rPr lang="en-US" sz="1200" b="0" dirty="0"/>
            </a:br>
            <a:r>
              <a:rPr lang="en-US" sz="1200" b="0" dirty="0">
                <a:solidFill>
                  <a:schemeClr val="tx1"/>
                </a:solidFill>
              </a:rPr>
              <a:t>Regulation</a:t>
            </a:r>
            <a:br>
              <a:rPr lang="en-US" sz="1200" b="0" dirty="0"/>
            </a:br>
            <a:r>
              <a:rPr lang="en-US" sz="1200" b="0" dirty="0">
                <a:solidFill>
                  <a:schemeClr val="tx1"/>
                </a:solidFill>
              </a:rPr>
              <a:t>Competitors</a:t>
            </a:r>
            <a:br>
              <a:rPr lang="en-US" sz="1200" dirty="0"/>
            </a:br>
            <a:r>
              <a:rPr lang="en-US" sz="1200" dirty="0">
                <a:solidFill>
                  <a:schemeClr val="tx1"/>
                </a:solidFill>
              </a:rPr>
              <a:t>Direct:</a:t>
            </a:r>
            <a:br>
              <a:rPr lang="en-US" sz="1200" dirty="0"/>
            </a:br>
            <a:r>
              <a:rPr lang="en-US" sz="1200" b="0" dirty="0">
                <a:solidFill>
                  <a:schemeClr val="tx1"/>
                </a:solidFill>
              </a:rPr>
              <a:t>Uber Eats</a:t>
            </a:r>
            <a:br>
              <a:rPr lang="en-US" sz="1200" b="0" dirty="0"/>
            </a:br>
            <a:r>
              <a:rPr lang="en-US" sz="1200" b="0" dirty="0">
                <a:solidFill>
                  <a:schemeClr val="tx1"/>
                </a:solidFill>
              </a:rPr>
              <a:t>Just Eat</a:t>
            </a:r>
            <a:r>
              <a:rPr lang="en-US" sz="1200" dirty="0">
                <a:solidFill>
                  <a:schemeClr val="tx1"/>
                </a:solidFill>
              </a:rPr>
              <a:t>/</a:t>
            </a:r>
            <a:br>
              <a:rPr lang="en-US" sz="1200" dirty="0"/>
            </a:br>
            <a:r>
              <a:rPr lang="en-US" sz="1200" dirty="0">
                <a:solidFill>
                  <a:schemeClr val="tx1"/>
                </a:solidFill>
              </a:rPr>
              <a:t>Indirect:</a:t>
            </a:r>
            <a:br>
              <a:rPr lang="en-US" sz="1200" dirty="0"/>
            </a:br>
            <a:r>
              <a:rPr lang="en-US" sz="1200" b="0" dirty="0">
                <a:solidFill>
                  <a:schemeClr val="tx1"/>
                </a:solidFill>
              </a:rPr>
              <a:t>Tesco</a:t>
            </a:r>
            <a:br>
              <a:rPr lang="en-US" sz="1200" b="0" dirty="0"/>
            </a:br>
            <a:r>
              <a:rPr lang="en-US" sz="1200" b="0" dirty="0">
                <a:solidFill>
                  <a:schemeClr val="tx1"/>
                </a:solidFill>
              </a:rPr>
              <a:t>Restaurant direct ordering</a:t>
            </a:r>
            <a:br>
              <a:rPr lang="en-US" sz="1200" dirty="0"/>
            </a:br>
            <a:endParaRPr lang="en-US" sz="1200">
              <a:solidFill>
                <a:schemeClr val="tx1"/>
              </a:solidFill>
            </a:endParaRPr>
          </a:p>
        </p:txBody>
      </p:sp>
      <p:pic>
        <p:nvPicPr>
          <p:cNvPr id="4" name="Picture 3" descr="SWOT: Strengths, Weaknesses, Opportunities, Threats">
            <a:extLst>
              <a:ext uri="{FF2B5EF4-FFF2-40B4-BE49-F238E27FC236}">
                <a16:creationId xmlns:a16="http://schemas.microsoft.com/office/drawing/2014/main" id="{4EBE39AF-F237-A791-7BE7-65AACEE61C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633" y="1429601"/>
            <a:ext cx="4004489" cy="3674119"/>
          </a:xfrm>
          <a:prstGeom prst="rect">
            <a:avLst/>
          </a:pr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25123E6E-F713-4254-A6BF-358CC8EC6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F690FE0-5412-4598-8AD6-769BB36E2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4850BB6-6709-408E-BEFD-24DC5E3C2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4A03B410-983E-40D8-A4EA-2BB747CB0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2B92421-6A58-4A51-AB7D-B97EA85E3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D092B0B-C6FB-4CDC-ABE8-5C817CAC6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29539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512F9CB-A1A0-4043-A103-F6A4B94B6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DBE6588-EE16-4389-857C-86A156D49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17FD48D2-B0A7-413D-B947-AA55AC129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2BE668D0-D906-4EEE-B32F-8C028624B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D1DE67A3-B8F6-4CFD-A8E0-D15200F23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ectangle 37">
            <a:extLst>
              <a:ext uri="{FF2B5EF4-FFF2-40B4-BE49-F238E27FC236}">
                <a16:creationId xmlns:a16="http://schemas.microsoft.com/office/drawing/2014/main" id="{DF17025D-0558-4BB1-932D-D407F5BDC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4753" y="621360"/>
            <a:ext cx="6559859" cy="528595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200" b="1" dirty="0">
                <a:solidFill>
                  <a:srgbClr val="FFFFFF"/>
                </a:solidFill>
              </a:rPr>
              <a:t>Marketing Strategy</a:t>
            </a:r>
            <a:br>
              <a:rPr lang="en-US" sz="1200" dirty="0"/>
            </a:br>
            <a:r>
              <a:rPr lang="en-US" sz="1200" b="0" dirty="0">
                <a:solidFill>
                  <a:srgbClr val="FFFFFF"/>
                </a:solidFill>
              </a:rPr>
              <a:t>Market Segmentation</a:t>
            </a:r>
            <a:br>
              <a:rPr lang="en-US" sz="1200" b="0" dirty="0"/>
            </a:br>
            <a:r>
              <a:rPr lang="en-US" sz="1200" b="0" dirty="0">
                <a:solidFill>
                  <a:srgbClr val="FFFFFF"/>
                </a:solidFill>
              </a:rPr>
              <a:t>Students</a:t>
            </a:r>
            <a:br>
              <a:rPr lang="en-US" sz="1200" b="0" dirty="0"/>
            </a:br>
            <a:r>
              <a:rPr lang="en-US" sz="1200" b="0" dirty="0">
                <a:solidFill>
                  <a:srgbClr val="FFFFFF"/>
                </a:solidFill>
              </a:rPr>
              <a:t>Professionals</a:t>
            </a:r>
            <a:br>
              <a:rPr lang="en-US" sz="1200" b="0" dirty="0"/>
            </a:br>
            <a:r>
              <a:rPr lang="en-US" sz="1200" b="0" dirty="0">
                <a:solidFill>
                  <a:srgbClr val="FFFFFF"/>
                </a:solidFill>
              </a:rPr>
              <a:t>Families</a:t>
            </a:r>
            <a:br>
              <a:rPr lang="en-US" sz="1200" dirty="0"/>
            </a:br>
            <a:br>
              <a:rPr lang="en-US" sz="1200" dirty="0"/>
            </a:br>
            <a:r>
              <a:rPr lang="en-US" sz="1200" b="1" dirty="0">
                <a:solidFill>
                  <a:srgbClr val="FFFFFF"/>
                </a:solidFill>
              </a:rPr>
              <a:t>4Ps</a:t>
            </a:r>
            <a:br>
              <a:rPr lang="en-US" sz="1200" dirty="0"/>
            </a:br>
            <a:r>
              <a:rPr lang="en-US" sz="1200" b="0" dirty="0">
                <a:solidFill>
                  <a:srgbClr val="FFFFFF"/>
                </a:solidFill>
              </a:rPr>
              <a:t>Product → Convenience ecosystem</a:t>
            </a:r>
            <a:br>
              <a:rPr lang="en-US" sz="1200" b="0" dirty="0"/>
            </a:br>
            <a:r>
              <a:rPr lang="en-US" sz="1200" b="0" dirty="0">
                <a:solidFill>
                  <a:srgbClr val="FFFFFF"/>
                </a:solidFill>
              </a:rPr>
              <a:t>Price → Fees + subscriptions</a:t>
            </a:r>
            <a:br>
              <a:rPr lang="en-US" sz="1200" b="0" dirty="0"/>
            </a:br>
            <a:r>
              <a:rPr lang="en-US" sz="1200" b="0" dirty="0">
                <a:solidFill>
                  <a:srgbClr val="FFFFFF"/>
                </a:solidFill>
              </a:rPr>
              <a:t>Place → Digital platform</a:t>
            </a:r>
            <a:br>
              <a:rPr lang="en-US" sz="1200" b="0" dirty="0"/>
            </a:br>
            <a:r>
              <a:rPr lang="en-US" sz="1200" b="0" dirty="0">
                <a:solidFill>
                  <a:srgbClr val="FFFFFF"/>
                </a:solidFill>
              </a:rPr>
              <a:t>Promotion → Social media + </a:t>
            </a:r>
            <a:r>
              <a:rPr lang="en-US" sz="1200" b="0" dirty="0" err="1">
                <a:solidFill>
                  <a:srgbClr val="FFFFFF"/>
                </a:solidFill>
              </a:rPr>
              <a:t>personalised</a:t>
            </a:r>
            <a:r>
              <a:rPr lang="en-US" sz="1200" b="0" dirty="0">
                <a:solidFill>
                  <a:srgbClr val="FFFFFF"/>
                </a:solidFill>
              </a:rPr>
              <a:t> campaigns</a:t>
            </a:r>
            <a:br>
              <a:rPr lang="en-US" sz="1200" b="0" dirty="0"/>
            </a:br>
            <a:r>
              <a:rPr lang="en-US" sz="1200" b="0" dirty="0">
                <a:solidFill>
                  <a:srgbClr val="FFFFFF"/>
                </a:solidFill>
              </a:rPr>
              <a:t>Online Marketing</a:t>
            </a:r>
            <a:br>
              <a:rPr lang="en-US" sz="1200" b="0" dirty="0"/>
            </a:br>
            <a:r>
              <a:rPr lang="en-US" sz="1200" b="0" dirty="0">
                <a:solidFill>
                  <a:srgbClr val="FFFFFF"/>
                </a:solidFill>
              </a:rPr>
              <a:t>App experience</a:t>
            </a:r>
            <a:br>
              <a:rPr lang="en-US" sz="1200" b="0" dirty="0"/>
            </a:br>
            <a:r>
              <a:rPr lang="en-US" sz="1200" b="0" dirty="0">
                <a:solidFill>
                  <a:srgbClr val="FFFFFF"/>
                </a:solidFill>
              </a:rPr>
              <a:t>Push notifications</a:t>
            </a:r>
            <a:br>
              <a:rPr lang="en-US" sz="1200" b="0" dirty="0"/>
            </a:br>
            <a:r>
              <a:rPr lang="en-US" sz="1200" b="0" dirty="0">
                <a:solidFill>
                  <a:srgbClr val="FFFFFF"/>
                </a:solidFill>
              </a:rPr>
              <a:t>CRM</a:t>
            </a:r>
            <a:br>
              <a:rPr lang="en-US" sz="1200" dirty="0"/>
            </a:br>
            <a:r>
              <a:rPr lang="en-US" sz="1200" b="0" dirty="0" err="1">
                <a:solidFill>
                  <a:srgbClr val="FFFFFF"/>
                </a:solidFill>
              </a:rPr>
              <a:t>Deliveroo</a:t>
            </a:r>
            <a:r>
              <a:rPr lang="en-US" sz="1200" b="0" dirty="0">
                <a:solidFill>
                  <a:srgbClr val="FFFFFF"/>
                </a:solidFill>
              </a:rPr>
              <a:t> Plus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sz="1200" dirty="0"/>
            </a:br>
            <a:endParaRPr lang="en-US" sz="1200" b="0">
              <a:solidFill>
                <a:srgbClr val="FFFFFF"/>
              </a:solidFill>
            </a:endParaRPr>
          </a:p>
        </p:txBody>
      </p:sp>
      <p:sp useBgFill="1">
        <p:nvSpPr>
          <p:cNvPr id="40" name="Snip Diagonal Corner Rectangle 6">
            <a:extLst>
              <a:ext uri="{FF2B5EF4-FFF2-40B4-BE49-F238E27FC236}">
                <a16:creationId xmlns:a16="http://schemas.microsoft.com/office/drawing/2014/main" id="{23897308-2491-4C39-B764-46DCD1CAD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1" y="620722"/>
            <a:ext cx="3670674" cy="5286838"/>
          </a:xfrm>
          <a:prstGeom prst="snip2DiagRect">
            <a:avLst>
              <a:gd name="adj1" fmla="val 15804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0BBA7E-E20B-EE10-F64E-D9D85523E3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306" t="852" r="19523" b="-392"/>
          <a:stretch>
            <a:fillRect/>
          </a:stretch>
        </p:blipFill>
        <p:spPr>
          <a:xfrm>
            <a:off x="667512" y="1499648"/>
            <a:ext cx="3604172" cy="3258940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C050D-BAF4-C23C-F8EC-24DEC4293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63200" y="5578475"/>
            <a:ext cx="1142245" cy="66992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>
                <a:solidFill>
                  <a:srgbClr val="0A304A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rgbClr val="0A304A"/>
              </a:solidFill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37C3370-E183-40E3-8F06-FDD26E64D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37774F20-3F21-44FE-976F-CC336A7482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CA342010-2E15-4FE2-8956-F562BBF500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772C8931-1DC1-48FA-878F-2B7CB813D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03285CBA-1A56-43E8-8B87-570C461DA3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204A0B30-03E2-41DD-B443-95E7FB70E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463722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8FD48FB1-66D8-4676-B0AA-C139A1DB7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F033F5AE-6728-4F19-8DED-658E674B3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82C7D74A-18BA-4709-A808-44E8815C4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B5164A3F-1561-4039-8185-AB0EEB713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2A35DB53-42BE-460E-9CA1-1294C9846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BDA3A76A-4B4C-456C-9E11-7C85352E4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44753" y="628617"/>
            <a:ext cx="6559859" cy="302898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1900" b="1">
                <a:solidFill>
                  <a:schemeClr val="tx1"/>
                </a:solidFill>
              </a:rPr>
              <a:t>Strategic Challenges &amp; Future Opportunities</a:t>
            </a:r>
            <a:br>
              <a:rPr lang="en-US" sz="1900" dirty="0"/>
            </a:br>
            <a:r>
              <a:rPr lang="en-US" sz="1900" b="1">
                <a:solidFill>
                  <a:schemeClr val="tx1"/>
                </a:solidFill>
              </a:rPr>
              <a:t>Challenges</a:t>
            </a:r>
            <a:br>
              <a:rPr lang="en-US" sz="1900" dirty="0"/>
            </a:br>
            <a:r>
              <a:rPr lang="en-US" sz="1600" b="0">
                <a:solidFill>
                  <a:schemeClr val="tx1"/>
                </a:solidFill>
              </a:rPr>
              <a:t>Low profitability</a:t>
            </a:r>
            <a:br>
              <a:rPr lang="en-US" sz="1600" b="0" dirty="0"/>
            </a:br>
            <a:r>
              <a:rPr lang="en-US" sz="1600" b="0">
                <a:solidFill>
                  <a:schemeClr val="tx1"/>
                </a:solidFill>
              </a:rPr>
              <a:t>Gig economy regulation</a:t>
            </a:r>
            <a:br>
              <a:rPr lang="en-US" sz="1600" b="0" dirty="0"/>
            </a:br>
            <a:r>
              <a:rPr lang="en-US" sz="1600" b="0">
                <a:solidFill>
                  <a:schemeClr val="tx1"/>
                </a:solidFill>
              </a:rPr>
              <a:t>Competitive pressure</a:t>
            </a:r>
            <a:br>
              <a:rPr lang="en-US" sz="1600" b="0" dirty="0"/>
            </a:br>
            <a:r>
              <a:rPr lang="en-US" sz="1600" b="0">
                <a:solidFill>
                  <a:schemeClr val="tx1"/>
                </a:solidFill>
              </a:rPr>
              <a:t>Opportunities</a:t>
            </a:r>
            <a:br>
              <a:rPr lang="en-US" sz="1600" b="0" dirty="0"/>
            </a:br>
            <a:r>
              <a:rPr lang="en-US" sz="1600" b="0">
                <a:solidFill>
                  <a:schemeClr val="tx1"/>
                </a:solidFill>
              </a:rPr>
              <a:t>Grocery expansion</a:t>
            </a:r>
            <a:br>
              <a:rPr lang="en-US" sz="1600" b="0" dirty="0"/>
            </a:br>
            <a:r>
              <a:rPr lang="en-US" sz="1600" b="0">
                <a:solidFill>
                  <a:schemeClr val="tx1"/>
                </a:solidFill>
              </a:rPr>
              <a:t>AI and automation</a:t>
            </a:r>
            <a:br>
              <a:rPr lang="en-US" sz="1600" b="0" dirty="0"/>
            </a:br>
            <a:r>
              <a:rPr lang="en-US" sz="1600" b="0">
                <a:solidFill>
                  <a:schemeClr val="tx1"/>
                </a:solidFill>
              </a:rPr>
              <a:t>Sustainability</a:t>
            </a:r>
            <a:br>
              <a:rPr lang="en-US" sz="1900" dirty="0"/>
            </a:br>
            <a:endParaRPr lang="en-US" sz="1900">
              <a:solidFill>
                <a:schemeClr val="tx1"/>
              </a:solidFill>
            </a:endParaRPr>
          </a:p>
        </p:txBody>
      </p:sp>
      <p:pic>
        <p:nvPicPr>
          <p:cNvPr id="3" name="Picture 2" descr="Re-Thinking The Future Of Work: Six Priorities For The Gig Economy">
            <a:extLst>
              <a:ext uri="{FF2B5EF4-FFF2-40B4-BE49-F238E27FC236}">
                <a16:creationId xmlns:a16="http://schemas.microsoft.com/office/drawing/2014/main" id="{4106BCE1-C0BC-F941-AFAB-FE5378776A7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317" r="18072" b="2"/>
          <a:stretch>
            <a:fillRect/>
          </a:stretch>
        </p:blipFill>
        <p:spPr>
          <a:xfrm>
            <a:off x="633999" y="620721"/>
            <a:ext cx="4001315" cy="5277159"/>
          </a:xfrm>
          <a:custGeom>
            <a:avLst/>
            <a:gdLst/>
            <a:ahLst/>
            <a:cxnLst/>
            <a:rect l="l" t="t" r="r" b="b"/>
            <a:pathLst>
              <a:path w="3280141" h="4571999">
                <a:moveTo>
                  <a:pt x="344814" y="0"/>
                </a:moveTo>
                <a:lnTo>
                  <a:pt x="3280141" y="0"/>
                </a:lnTo>
                <a:lnTo>
                  <a:pt x="3280141" y="4172808"/>
                </a:lnTo>
                <a:lnTo>
                  <a:pt x="2880950" y="4571999"/>
                </a:lnTo>
                <a:lnTo>
                  <a:pt x="0" y="4571999"/>
                </a:lnTo>
                <a:lnTo>
                  <a:pt x="0" y="344814"/>
                </a:lnTo>
                <a:close/>
              </a:path>
            </a:pathLst>
          </a:cu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8D8EF-09F7-2BAC-3EC4-6E8F40515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63200" y="5578475"/>
            <a:ext cx="1142245" cy="66992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>
                <a:solidFill>
                  <a:schemeClr val="bg2">
                    <a:lumMod val="50000"/>
                  </a:schemeClr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chemeClr val="bg2">
                  <a:lumMod val="50000"/>
                </a:schemeClr>
              </a:solidFill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DD4CBF5D-710D-4A8C-B442-E5D986747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D9ADFAC-F7DF-40A7-8F80-B7A92671EA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483F67D8-5F47-449F-990F-A3EAD3DDB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C5A41C4-4EA6-4CBD-A7CE-467A86B980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25FA7EA-F587-4CA2-8409-5BC791A45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DA58F87-0089-45DB-BDA9-0CF6C0ABD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03251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6886" y="685799"/>
            <a:ext cx="7077667" cy="48926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>
                <a:solidFill>
                  <a:schemeClr val="tx1"/>
                </a:solidFill>
              </a:rPr>
              <a:t>​</a:t>
            </a:r>
            <a:r>
              <a:rPr lang="en-US" sz="2300" b="1">
                <a:solidFill>
                  <a:schemeClr val="tx1"/>
                </a:solidFill>
              </a:rPr>
              <a:t>Conclusion</a:t>
            </a:r>
            <a:br>
              <a:rPr lang="en-US" sz="2300">
                <a:solidFill>
                  <a:schemeClr val="tx1"/>
                </a:solidFill>
              </a:rPr>
            </a:br>
            <a:br>
              <a:rPr lang="en-US" sz="2300" b="0">
                <a:solidFill>
                  <a:schemeClr val="tx1"/>
                </a:solidFill>
              </a:rPr>
            </a:br>
            <a:br>
              <a:rPr lang="en-US" sz="2300" b="0">
                <a:solidFill>
                  <a:schemeClr val="tx1"/>
                </a:solidFill>
              </a:rPr>
            </a:br>
            <a:r>
              <a:rPr lang="en-US" sz="2300" b="0">
                <a:solidFill>
                  <a:schemeClr val="tx1"/>
                </a:solidFill>
              </a:rPr>
              <a:t>Deliveroo demonstrates entrepreneurial growth through digital innovation and platform strategy.</a:t>
            </a:r>
            <a:br>
              <a:rPr lang="en-US" sz="2300" b="0">
                <a:solidFill>
                  <a:schemeClr val="tx1"/>
                </a:solidFill>
              </a:rPr>
            </a:br>
            <a:r>
              <a:rPr lang="en-US" sz="2300" b="0">
                <a:solidFill>
                  <a:schemeClr val="tx1"/>
                </a:solidFill>
              </a:rPr>
              <a:t>Long-term success depends on:</a:t>
            </a:r>
            <a:br>
              <a:rPr lang="en-US" sz="2300" b="0">
                <a:solidFill>
                  <a:schemeClr val="tx1"/>
                </a:solidFill>
              </a:rPr>
            </a:br>
            <a:r>
              <a:rPr lang="en-US" sz="2300" b="0">
                <a:solidFill>
                  <a:schemeClr val="tx1"/>
                </a:solidFill>
              </a:rPr>
              <a:t>✓ Sustainable profitability</a:t>
            </a:r>
            <a:br>
              <a:rPr lang="en-US" sz="2300" b="0">
                <a:solidFill>
                  <a:schemeClr val="tx1"/>
                </a:solidFill>
              </a:rPr>
            </a:br>
            <a:r>
              <a:rPr lang="en-US" sz="2300" b="0">
                <a:solidFill>
                  <a:schemeClr val="tx1"/>
                </a:solidFill>
              </a:rPr>
              <a:t>✓ Customer retention</a:t>
            </a:r>
            <a:br>
              <a:rPr lang="en-US" sz="2300" b="0">
                <a:solidFill>
                  <a:schemeClr val="tx1"/>
                </a:solidFill>
              </a:rPr>
            </a:br>
            <a:r>
              <a:rPr lang="en-US" sz="2300" b="0">
                <a:solidFill>
                  <a:schemeClr val="tx1"/>
                </a:solidFill>
              </a:rPr>
              <a:t>✓ Innovation</a:t>
            </a:r>
            <a:br>
              <a:rPr lang="en-US" sz="2300" b="0">
                <a:solidFill>
                  <a:schemeClr val="tx1"/>
                </a:solidFill>
              </a:rPr>
            </a:br>
            <a:r>
              <a:rPr lang="en-US" sz="2300" b="0">
                <a:solidFill>
                  <a:schemeClr val="tx1"/>
                </a:solidFill>
              </a:rPr>
              <a:t>✓ Competitive differentiation</a:t>
            </a:r>
            <a:br>
              <a:rPr lang="en-US" sz="2300" b="0">
                <a:solidFill>
                  <a:schemeClr val="tx1"/>
                </a:solidFill>
              </a:rPr>
            </a:br>
            <a:r>
              <a:rPr lang="en-US" sz="2300" b="0">
                <a:solidFill>
                  <a:schemeClr val="tx1"/>
                </a:solidFill>
              </a:rPr>
              <a:t>Final Evaluation: Deliveroo remains strongly positioned but must balance growth with long-term sustainability</a:t>
            </a:r>
            <a:r>
              <a:rPr lang="en-US" sz="2300">
                <a:solidFill>
                  <a:schemeClr val="tx1"/>
                </a:solidFill>
              </a:rPr>
              <a:t>.</a:t>
            </a:r>
            <a:br>
              <a:rPr lang="en-US" sz="2300">
                <a:solidFill>
                  <a:schemeClr val="tx1"/>
                </a:solidFill>
              </a:rPr>
            </a:br>
            <a:endParaRPr lang="en-US" sz="2300">
              <a:solidFill>
                <a:schemeClr val="tx1"/>
              </a:solidFill>
            </a:endParaRPr>
          </a:p>
        </p:txBody>
      </p: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ABEC335A-D1CD-4687-AB54-7E9FEC72B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9935" y="1532691"/>
            <a:ext cx="0" cy="3198892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61B51-19E8-1412-3155-39DDEACA1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63200" y="5578475"/>
            <a:ext cx="1142245" cy="669925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600"/>
              </a:spcAft>
            </a:pPr>
            <a:fld id="{B5CEABB6-07DC-46E8-9B57-56EC44A396E5}" type="slidenum">
              <a:rPr lang="en-US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7</a:t>
            </a:fld>
            <a:endParaRPr lang="en-US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6CC7770B-E4E1-42D6-9437-DAA4A3A9E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A26DE5B-A1A6-4746-8EF7-4D6809ED7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77A3DDA-BF17-4302-867E-EBFD777B0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BE30704-4227-4B7B-BDB8-BFCF3908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B923B1E7-AEA4-42D8-8F4A-9D116F296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21B6244-6EAE-442C-ACCF-8146103EC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00DF21D5-92B5-4D0E-8ACB-CD3732E40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Snip Diagonal Corner Rectangle 21">
            <a:extLst>
              <a:ext uri="{FF2B5EF4-FFF2-40B4-BE49-F238E27FC236}">
                <a16:creationId xmlns:a16="http://schemas.microsoft.com/office/drawing/2014/main" id="{B729B08C-A8E8-4A5F-BE85-F0B9269F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3AF0DAB2-66C2-4FB9-A4F3-E117F1D1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C7822CD-C541-4174-B43B-4A5E288187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A98BC445-D166-4C73-9048-E9EAA3130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0D18988-C2FA-49D2-BDF7-5C3060944B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2EBDE56-D9C2-4852-B55B-3DB8E67955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B5952F4-0479-49EC-8294-C078F23532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2083" y="941424"/>
            <a:ext cx="4060474" cy="324861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3251268-42B4-3B45-A59B-740E2DB97A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212" y="941424"/>
            <a:ext cx="6261337" cy="47589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panose="05040102010807070707" pitchFamily="18" charset="2"/>
              <a:buChar char=""/>
            </a:pPr>
            <a:r>
              <a:rPr lang="en-US" b="0" i="0"/>
              <a:t>Chaffey, D. and Ellis-Chadwick, F. (2019) </a:t>
            </a:r>
            <a:r>
              <a:rPr lang="en-US" b="0" i="1"/>
              <a:t>Digital Marketing: Strategy, Implementation and Practice</a:t>
            </a:r>
            <a:r>
              <a:rPr lang="en-US" b="0" i="0"/>
              <a:t>. 8th edn. Harlow: Pearson.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b="0" i="0"/>
              <a:t>Deliveroo plc (2025) </a:t>
            </a:r>
            <a:r>
              <a:rPr lang="en-US" b="0" i="1"/>
              <a:t>Annual Report and Accounts 2024</a:t>
            </a:r>
            <a:r>
              <a:rPr lang="en-US" b="0" i="0"/>
              <a:t>. London: Deliveroo plc. Available at: https://corporate.deliveroo.co.uk/investors/results-and-reports/ (Accessed: 25 July 2026).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b="0" i="0"/>
              <a:t>Johnson, G., Scholes, K., Whittington, R. and Angwin, D. (2020) </a:t>
            </a:r>
            <a:r>
              <a:rPr lang="en-US" b="0" i="1"/>
              <a:t>Exploring Strategy: Text and Cases</a:t>
            </a:r>
            <a:r>
              <a:rPr lang="en-US" b="0" i="0"/>
              <a:t>. 12th edn. Harlow: Pearson.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b="0" i="0"/>
              <a:t>Kotler, P. and Armstrong, G. (2021) </a:t>
            </a:r>
            <a:r>
              <a:rPr lang="en-US" b="0" i="1"/>
              <a:t>Principles of Marketing</a:t>
            </a:r>
            <a:r>
              <a:rPr lang="en-US" b="0" i="0"/>
              <a:t>. 18th Global edn. Harlow: Pearson.</a:t>
            </a:r>
          </a:p>
          <a:p>
            <a:pPr>
              <a:buFont typeface="Wingdings 3" panose="05040102010807070707" pitchFamily="18" charset="2"/>
              <a:buChar char=""/>
            </a:pPr>
            <a:r>
              <a:rPr lang="en-US" b="0" i="0"/>
              <a:t>Porter, M.E. (2008) 'The five competitive forces that shape strategy', </a:t>
            </a:r>
            <a:r>
              <a:rPr lang="en-US" b="0" i="1"/>
              <a:t>Harvard Business Review</a:t>
            </a:r>
            <a:r>
              <a:rPr lang="en-US" b="0" i="0"/>
              <a:t>, 86(1), pp. 78–93.</a:t>
            </a:r>
          </a:p>
          <a:p>
            <a:pPr>
              <a:buFont typeface="Wingdings 3" panose="05040102010807070707" pitchFamily="18" charset="2"/>
              <a:buChar char=""/>
            </a:pPr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3DE1AA4-0AE6-C6D5-E252-BBD5ED259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63200" y="5578475"/>
            <a:ext cx="1142245" cy="669925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600"/>
              </a:spcAft>
            </a:pPr>
            <a:fld id="{B5CEABB6-07DC-46E8-9B57-56EC44A396E5}" type="slidenum">
              <a:rPr lang="en-US" b="0" i="0" kern="1200">
                <a:solidFill>
                  <a:srgbClr val="0A304A"/>
                </a:solidFill>
                <a:effectLst/>
                <a:latin typeface="+mn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8</a:t>
            </a:fld>
            <a:endParaRPr lang="en-US" b="0" i="0" kern="1200">
              <a:solidFill>
                <a:srgbClr val="0A304A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8789964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F65614A-92F9-4391-AC3D-F3F5B0704F99}">
  <ds:schemaRefs>
    <ds:schemaRef ds:uri="http://schemas.microsoft.com/office/2006/metadata/properties"/>
    <ds:schemaRef ds:uri="http://www.w3.org/2000/xmlns/"/>
    <ds:schemaRef ds:uri="71af3243-3dd4-4a8d-8c0d-dd76da1f02a5"/>
    <ds:schemaRef ds:uri="http://schemas.microsoft.com/sharepoint/v3"/>
    <ds:schemaRef ds:uri="http://www.w3.org/2001/XMLSchema-instance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18903D25-5BE2-4D9E-B7D8-BE1DCAE2DC41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8451406B-581B-4C29-A833-E33D8A6AB07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499</Words>
  <Application>Microsoft Office PowerPoint</Application>
  <PresentationFormat>Widescreen</PresentationFormat>
  <Paragraphs>124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Slice</vt:lpstr>
      <vt:lpstr>Business Plan Portfolio – Deliveroo  Name: Kiran Begum  Programme: BA (Hons) Business Management  Module: Entrepreneurship (LCBB5013)  Module Leader: Vasilios Tavlaridis, Balendran Kandasamy </vt:lpstr>
      <vt:lpstr> Company Overview  -Founded in London in 2013 by Will Shu and Greg Orlowski  -Digital platform connecting customers, restaurants and riders  -Revenue generated through commissions, subscriptions and delivery fees  -Expanded from restaurant delivery into grocery and retail services  -Key message: Deliveroo creates value through platform coordination rather than ownership. </vt:lpstr>
      <vt:lpstr>Products, Objectives and USP  Products &amp; Services  -Restaurant delivery -Grocery and retail delivery -Deliveroo Plus subscriptions -Merchant services  Objectives Short-term: -Customer growth -Operational efficiency -Retention Long-term: -Sustainable profitability -Innovation -Market expansion  USP Convenience + technology + customer experience.       </vt:lpstr>
      <vt:lpstr>SWOT and Competitor Analysis Strengths: Strong brand Technology capability Weaknesses: Profitability challenges Competitors  technology capability Opportunities: Grocery growth AI and personalisation Threats: Competition Regulation Competitors Direct: Uber Eats Just Eat/ Indirect: Tesco Restaurant direct ordering </vt:lpstr>
      <vt:lpstr>Marketing Strategy Market Segmentation Students Professionals Families  4Ps Product → Convenience ecosystem Price → Fees + subscriptions Place → Digital platform Promotion → Social media + personalised campaigns Online Marketing App experience Push notifications CRM Deliveroo Plus      </vt:lpstr>
      <vt:lpstr>Strategic Challenges &amp; Future Opportunities Challenges Low profitability Gig economy regulation Competitive pressure Opportunities Grocery expansion AI and automation Sustainability </vt:lpstr>
      <vt:lpstr>​Conclusion   Deliveroo demonstrates entrepreneurial growth through digital innovation and platform strategy. Long-term success depends on: ✓ Sustainable profitability ✓ Customer retention ✓ Innovation ✓ Competitive differentiation Final Evaluation: Deliveroo remains strongly positioned but must balance growth with long-term sustainability.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 Portfolio – Deliveroo  Name: Kiran Begum  Programme: BA (Hons) Business Management  Module: Entrepreneurship (LCBB5013)  Module Leader: Vasilios Tavlaridis, Balendran Kandasamy </dc:title>
  <dc:creator>Kiran Begum (2106720)</dc:creator>
  <cp:lastModifiedBy>Kiran Begum (2106720)</cp:lastModifiedBy>
  <cp:revision>77</cp:revision>
  <dcterms:created xsi:type="dcterms:W3CDTF">2026-07-25T20:57:13Z</dcterms:created>
  <dcterms:modified xsi:type="dcterms:W3CDTF">2026-07-27T22:33:10Z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