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56" r:id="rId5"/>
    <p:sldId id="257" r:id="rId6"/>
    <p:sldId id="306" r:id="rId7"/>
    <p:sldId id="307" r:id="rId8"/>
    <p:sldId id="308" r:id="rId9"/>
    <p:sldId id="309" r:id="rId10"/>
    <p:sldId id="310" r:id="rId11"/>
    <p:sldId id="312" r:id="rId12"/>
    <p:sldId id="320" r:id="rId13"/>
    <p:sldId id="299" r:id="rId14"/>
    <p:sldId id="317" r:id="rId15"/>
    <p:sldId id="323" r:id="rId16"/>
    <p:sldId id="324" r:id="rId17"/>
    <p:sldId id="327" r:id="rId18"/>
    <p:sldId id="325" r:id="rId19"/>
    <p:sldId id="326" r:id="rId20"/>
    <p:sldId id="328" r:id="rId21"/>
    <p:sldId id="329" r:id="rId22"/>
    <p:sldId id="330" r:id="rId23"/>
    <p:sldId id="331" r:id="rId24"/>
    <p:sldId id="332" r:id="rId25"/>
    <p:sldId id="333" r:id="rId26"/>
    <p:sldId id="334" r:id="rId27"/>
    <p:sldId id="335" r:id="rId28"/>
    <p:sldId id="336" r:id="rId29"/>
    <p:sldId id="337" r:id="rId30"/>
    <p:sldId id="338" r:id="rId31"/>
    <p:sldId id="339" r:id="rId32"/>
    <p:sldId id="340" r:id="rId33"/>
    <p:sldId id="341" r:id="rId34"/>
    <p:sldId id="301" r:id="rId35"/>
    <p:sldId id="302" r:id="rId36"/>
    <p:sldId id="321" r:id="rId37"/>
    <p:sldId id="300" r:id="rId3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71767" autoAdjust="0"/>
  </p:normalViewPr>
  <p:slideViewPr>
    <p:cSldViewPr>
      <p:cViewPr varScale="1">
        <p:scale>
          <a:sx n="83" d="100"/>
          <a:sy n="83" d="100"/>
        </p:scale>
        <p:origin x="2424" y="78"/>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15/10/2018</a:t>
            </a:fld>
            <a:endParaRPr lang="en-GB" dirty="0"/>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8D4FFA4-F19C-4939-B9A9-9C60295EBF09}" type="datetimeFigureOut">
              <a:rPr lang="en-GB" smtClean="0"/>
              <a:t>15/10/2018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1</a:t>
            </a:fld>
            <a:endParaRPr lang="en-GB"/>
          </a:p>
        </p:txBody>
      </p:sp>
    </p:spTree>
    <p:extLst>
      <p:ext uri="{BB962C8B-B14F-4D97-AF65-F5344CB8AC3E}">
        <p14:creationId xmlns:p14="http://schemas.microsoft.com/office/powerpoint/2010/main" val="3782009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2</a:t>
            </a:fld>
            <a:endParaRPr lang="en-GB"/>
          </a:p>
        </p:txBody>
      </p:sp>
    </p:spTree>
    <p:extLst>
      <p:ext uri="{BB962C8B-B14F-4D97-AF65-F5344CB8AC3E}">
        <p14:creationId xmlns:p14="http://schemas.microsoft.com/office/powerpoint/2010/main" val="1303951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3</a:t>
            </a:fld>
            <a:endParaRPr lang="en-GB"/>
          </a:p>
        </p:txBody>
      </p:sp>
    </p:spTree>
    <p:extLst>
      <p:ext uri="{BB962C8B-B14F-4D97-AF65-F5344CB8AC3E}">
        <p14:creationId xmlns:p14="http://schemas.microsoft.com/office/powerpoint/2010/main" val="3542064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Delegation is a developmental tool – it helps the team member develop and practice new skills and have new experiences, and it frees up the Team Leader to develop their own skills and complete other tasks in a timely fashion.</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a:p>
        </p:txBody>
      </p:sp>
    </p:spTree>
    <p:extLst>
      <p:ext uri="{BB962C8B-B14F-4D97-AF65-F5344CB8AC3E}">
        <p14:creationId xmlns:p14="http://schemas.microsoft.com/office/powerpoint/2010/main" val="2614207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5</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6</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7</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smtClean="0"/>
              <a:t>Delegation </a:t>
            </a:r>
            <a:r>
              <a:rPr lang="en-GB" dirty="0"/>
              <a:t>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8</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36146151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often comes about as the result of passion – passion for a certain course of action, passion over poor performance, frustration at lack of progress or inability to get ‘heard’, lack of direction……perceived ‘wrong’ direction, and many more situations.   It can also come about because of a fear of change.</a:t>
            </a:r>
          </a:p>
          <a:p>
            <a:endParaRPr lang="en-GB" dirty="0"/>
          </a:p>
          <a:p>
            <a:r>
              <a:rPr lang="en-GB" dirty="0"/>
              <a:t>The key to overcoming conflict is recognising that there is conflict, communicating openly and constructively to discuss the impact and the issues, and working together to resolve it – leadership is vital to making these things happen.  If </a:t>
            </a:r>
            <a:r>
              <a:rPr lang="en-GB" dirty="0" err="1"/>
              <a:t>youdo</a:t>
            </a:r>
            <a:r>
              <a:rPr lang="en-GB" dirty="0"/>
              <a:t> this, then you can get to the facts and understand what the issues are, and then work to resolve them for the benefit of the team and the individuals.</a:t>
            </a:r>
          </a:p>
        </p:txBody>
      </p:sp>
      <p:sp>
        <p:nvSpPr>
          <p:cNvPr id="4" name="Slide Number Placeholder 3"/>
          <p:cNvSpPr>
            <a:spLocks noGrp="1"/>
          </p:cNvSpPr>
          <p:nvPr>
            <p:ph type="sldNum" sz="quarter" idx="10"/>
          </p:nvPr>
        </p:nvSpPr>
        <p:spPr/>
        <p:txBody>
          <a:bodyPr/>
          <a:lstStyle/>
          <a:p>
            <a:fld id="{371B1ABB-E222-4BE5-99F1-9FD156E85ACA}" type="slidenum">
              <a:rPr lang="en-GB" smtClean="0"/>
              <a:t>10</a:t>
            </a:fld>
            <a:endParaRPr lang="en-GB"/>
          </a:p>
        </p:txBody>
      </p:sp>
    </p:spTree>
    <p:extLst>
      <p:ext uri="{BB962C8B-B14F-4D97-AF65-F5344CB8AC3E}">
        <p14:creationId xmlns:p14="http://schemas.microsoft.com/office/powerpoint/2010/main" val="38809656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11</a:t>
            </a:fld>
            <a:endParaRPr lang="en-GB"/>
          </a:p>
        </p:txBody>
      </p:sp>
    </p:spTree>
    <p:extLst>
      <p:ext uri="{BB962C8B-B14F-4D97-AF65-F5344CB8AC3E}">
        <p14:creationId xmlns:p14="http://schemas.microsoft.com/office/powerpoint/2010/main" val="7425109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18283734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13</a:t>
            </a:fld>
            <a:endParaRPr lang="en-GB"/>
          </a:p>
        </p:txBody>
      </p:sp>
    </p:spTree>
    <p:extLst>
      <p:ext uri="{BB962C8B-B14F-4D97-AF65-F5344CB8AC3E}">
        <p14:creationId xmlns:p14="http://schemas.microsoft.com/office/powerpoint/2010/main" val="28591670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800"/>
          </a:p>
        </p:txBody>
      </p:sp>
      <p:sp>
        <p:nvSpPr>
          <p:cNvPr id="78851" name="Rectangle 3"/>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3226620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15</a:t>
            </a:fld>
            <a:endParaRPr lang="en-GB"/>
          </a:p>
        </p:txBody>
      </p:sp>
    </p:spTree>
    <p:extLst>
      <p:ext uri="{BB962C8B-B14F-4D97-AF65-F5344CB8AC3E}">
        <p14:creationId xmlns:p14="http://schemas.microsoft.com/office/powerpoint/2010/main" val="22587443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16</a:t>
            </a:fld>
            <a:endParaRPr lang="en-GB"/>
          </a:p>
        </p:txBody>
      </p:sp>
    </p:spTree>
    <p:extLst>
      <p:ext uri="{BB962C8B-B14F-4D97-AF65-F5344CB8AC3E}">
        <p14:creationId xmlns:p14="http://schemas.microsoft.com/office/powerpoint/2010/main" val="22263807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17</a:t>
            </a:fld>
            <a:endParaRPr lang="en-GB"/>
          </a:p>
        </p:txBody>
      </p:sp>
    </p:spTree>
    <p:extLst>
      <p:ext uri="{BB962C8B-B14F-4D97-AF65-F5344CB8AC3E}">
        <p14:creationId xmlns:p14="http://schemas.microsoft.com/office/powerpoint/2010/main" val="42557719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18</a:t>
            </a:fld>
            <a:endParaRPr lang="en-GB"/>
          </a:p>
        </p:txBody>
      </p:sp>
    </p:spTree>
    <p:extLst>
      <p:ext uri="{BB962C8B-B14F-4D97-AF65-F5344CB8AC3E}">
        <p14:creationId xmlns:p14="http://schemas.microsoft.com/office/powerpoint/2010/main" val="29618355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19</a:t>
            </a:fld>
            <a:endParaRPr lang="en-GB"/>
          </a:p>
        </p:txBody>
      </p:sp>
    </p:spTree>
    <p:extLst>
      <p:ext uri="{BB962C8B-B14F-4D97-AF65-F5344CB8AC3E}">
        <p14:creationId xmlns:p14="http://schemas.microsoft.com/office/powerpoint/2010/main" val="23445688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20</a:t>
            </a:fld>
            <a:endParaRPr lang="en-GB"/>
          </a:p>
        </p:txBody>
      </p:sp>
    </p:spTree>
    <p:extLst>
      <p:ext uri="{BB962C8B-B14F-4D97-AF65-F5344CB8AC3E}">
        <p14:creationId xmlns:p14="http://schemas.microsoft.com/office/powerpoint/2010/main" val="21733478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21</a:t>
            </a:fld>
            <a:endParaRPr lang="en-GB"/>
          </a:p>
        </p:txBody>
      </p:sp>
    </p:spTree>
    <p:extLst>
      <p:ext uri="{BB962C8B-B14F-4D97-AF65-F5344CB8AC3E}">
        <p14:creationId xmlns:p14="http://schemas.microsoft.com/office/powerpoint/2010/main" val="29249852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22</a:t>
            </a:fld>
            <a:endParaRPr lang="en-GB"/>
          </a:p>
        </p:txBody>
      </p:sp>
    </p:spTree>
    <p:extLst>
      <p:ext uri="{BB962C8B-B14F-4D97-AF65-F5344CB8AC3E}">
        <p14:creationId xmlns:p14="http://schemas.microsoft.com/office/powerpoint/2010/main" val="4933625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23</a:t>
            </a:fld>
            <a:endParaRPr lang="en-GB"/>
          </a:p>
        </p:txBody>
      </p:sp>
    </p:spTree>
    <p:extLst>
      <p:ext uri="{BB962C8B-B14F-4D97-AF65-F5344CB8AC3E}">
        <p14:creationId xmlns:p14="http://schemas.microsoft.com/office/powerpoint/2010/main" val="40429255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24</a:t>
            </a:fld>
            <a:endParaRPr lang="en-GB"/>
          </a:p>
        </p:txBody>
      </p:sp>
    </p:spTree>
    <p:extLst>
      <p:ext uri="{BB962C8B-B14F-4D97-AF65-F5344CB8AC3E}">
        <p14:creationId xmlns:p14="http://schemas.microsoft.com/office/powerpoint/2010/main" val="5775717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25</a:t>
            </a:fld>
            <a:endParaRPr lang="en-GB"/>
          </a:p>
        </p:txBody>
      </p:sp>
    </p:spTree>
    <p:extLst>
      <p:ext uri="{BB962C8B-B14F-4D97-AF65-F5344CB8AC3E}">
        <p14:creationId xmlns:p14="http://schemas.microsoft.com/office/powerpoint/2010/main" val="573074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26</a:t>
            </a:fld>
            <a:endParaRPr lang="en-GB"/>
          </a:p>
        </p:txBody>
      </p:sp>
    </p:spTree>
    <p:extLst>
      <p:ext uri="{BB962C8B-B14F-4D97-AF65-F5344CB8AC3E}">
        <p14:creationId xmlns:p14="http://schemas.microsoft.com/office/powerpoint/2010/main" val="8457785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27</a:t>
            </a:fld>
            <a:endParaRPr lang="en-GB"/>
          </a:p>
        </p:txBody>
      </p:sp>
    </p:spTree>
    <p:extLst>
      <p:ext uri="{BB962C8B-B14F-4D97-AF65-F5344CB8AC3E}">
        <p14:creationId xmlns:p14="http://schemas.microsoft.com/office/powerpoint/2010/main" val="3946529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28</a:t>
            </a:fld>
            <a:endParaRPr lang="en-GB"/>
          </a:p>
        </p:txBody>
      </p:sp>
    </p:spTree>
    <p:extLst>
      <p:ext uri="{BB962C8B-B14F-4D97-AF65-F5344CB8AC3E}">
        <p14:creationId xmlns:p14="http://schemas.microsoft.com/office/powerpoint/2010/main" val="705563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body" idx="1"/>
          </p:nvPr>
        </p:nvSpPr>
        <p:spPr bwMode="auto">
          <a:xfrm>
            <a:off x="864718" y="3417373"/>
            <a:ext cx="4755946" cy="590815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700"/>
          </a:p>
        </p:txBody>
      </p:sp>
      <p:sp>
        <p:nvSpPr>
          <p:cNvPr id="79875" name="Rectangle 3"/>
          <p:cNvSpPr>
            <a:spLocks noGrp="1" noRot="1" noChangeAspect="1" noChangeArrowheads="1" noTextEdit="1"/>
          </p:cNvSpPr>
          <p:nvPr>
            <p:ph type="sldImg"/>
          </p:nvPr>
        </p:nvSpPr>
        <p:spPr bwMode="auto">
          <a:xfrm>
            <a:off x="1090613" y="100013"/>
            <a:ext cx="4305300" cy="322897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22328742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30</a:t>
            </a:fld>
            <a:endParaRPr lang="en-GB"/>
          </a:p>
        </p:txBody>
      </p:sp>
    </p:spTree>
    <p:extLst>
      <p:ext uri="{BB962C8B-B14F-4D97-AF65-F5344CB8AC3E}">
        <p14:creationId xmlns:p14="http://schemas.microsoft.com/office/powerpoint/2010/main" val="22230165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to bring out here is how conflict can be about different ideas, views, ambitions, concerns, and much more.  Conflict, therefore, affords the team and the team leader with the opportunity to build and develop ideas, through discussion and joint problem solving.  Conflict generates energy, which can be harnessed for the good of the team and the individuals within it.  Bring out the role of ‘negotiation’ in working towards a ‘win-win’ outcome.  The key is to avoid ‘losers’, because this only stores up resentment and anger for a future date!</a:t>
            </a:r>
          </a:p>
        </p:txBody>
      </p:sp>
      <p:sp>
        <p:nvSpPr>
          <p:cNvPr id="4" name="Slide Number Placeholder 3"/>
          <p:cNvSpPr>
            <a:spLocks noGrp="1"/>
          </p:cNvSpPr>
          <p:nvPr>
            <p:ph type="sldNum" sz="quarter" idx="10"/>
          </p:nvPr>
        </p:nvSpPr>
        <p:spPr/>
        <p:txBody>
          <a:bodyPr/>
          <a:lstStyle/>
          <a:p>
            <a:fld id="{371B1ABB-E222-4BE5-99F1-9FD156E85ACA}" type="slidenum">
              <a:rPr lang="en-GB" smtClean="0"/>
              <a:t>31</a:t>
            </a:fld>
            <a:endParaRPr lang="en-GB"/>
          </a:p>
        </p:txBody>
      </p:sp>
    </p:spTree>
    <p:extLst>
      <p:ext uri="{BB962C8B-B14F-4D97-AF65-F5344CB8AC3E}">
        <p14:creationId xmlns:p14="http://schemas.microsoft.com/office/powerpoint/2010/main" val="29532119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32</a:t>
            </a:fld>
            <a:endParaRPr lang="en-GB"/>
          </a:p>
        </p:txBody>
      </p:sp>
    </p:spTree>
    <p:extLst>
      <p:ext uri="{BB962C8B-B14F-4D97-AF65-F5344CB8AC3E}">
        <p14:creationId xmlns:p14="http://schemas.microsoft.com/office/powerpoint/2010/main" val="7357870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33</a:t>
            </a:fld>
            <a:endParaRPr lang="en-GB"/>
          </a:p>
        </p:txBody>
      </p:sp>
    </p:spTree>
    <p:extLst>
      <p:ext uri="{BB962C8B-B14F-4D97-AF65-F5344CB8AC3E}">
        <p14:creationId xmlns:p14="http://schemas.microsoft.com/office/powerpoint/2010/main" val="35804109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34</a:t>
            </a:fld>
            <a:endParaRPr lang="en-GB"/>
          </a:p>
        </p:txBody>
      </p:sp>
    </p:spTree>
    <p:extLst>
      <p:ext uri="{BB962C8B-B14F-4D97-AF65-F5344CB8AC3E}">
        <p14:creationId xmlns:p14="http://schemas.microsoft.com/office/powerpoint/2010/main" val="33066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15/10/2018</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leadershipfreak.wordpress.com/category/delegation/"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hortformblog.com/post/27344520602/author-stephen-covey-dies"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44kHp0hmEtA&amp;index=1&amp;list=PLqN3xqoWyrcAL9W8AAEGaJlzwmzqgzqF2"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6.wmf"/><Relationship Id="rId4" Type="http://schemas.openxmlformats.org/officeDocument/2006/relationships/oleObject" Target="../embeddings/oleObject1.bin"/></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mindtools.com/pages/videos/conflict-resolution-transcript.htm"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Week </a:t>
            </a:r>
            <a:r>
              <a:rPr lang="en-GB" altLang="en-US" sz="2000" b="1" dirty="0" smtClean="0"/>
              <a:t>5</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smtClean="0"/>
              <a:t>Delegation</a:t>
            </a:r>
            <a:endParaRPr lang="en-GB" dirty="0"/>
          </a:p>
          <a:p>
            <a:r>
              <a:rPr lang="en-GB" dirty="0" smtClean="0"/>
              <a:t>Conflict</a:t>
            </a:r>
          </a:p>
          <a:p>
            <a:r>
              <a:rPr lang="en-GB" dirty="0" smtClean="0"/>
              <a:t>Thomas-</a:t>
            </a:r>
            <a:r>
              <a:rPr lang="en-GB" dirty="0" err="1" smtClean="0"/>
              <a:t>Kilmann</a:t>
            </a:r>
            <a:r>
              <a:rPr lang="en-GB" dirty="0" smtClean="0"/>
              <a:t> Conflict Resolution</a:t>
            </a:r>
            <a:endParaRPr lang="en-GB" dirty="0" smtClean="0"/>
          </a:p>
          <a:p>
            <a:r>
              <a:rPr lang="en-GB" dirty="0" smtClean="0"/>
              <a:t>Preparation for </a:t>
            </a:r>
            <a:r>
              <a:rPr lang="en-GB" dirty="0" smtClean="0"/>
              <a:t>Presentation</a:t>
            </a:r>
            <a:r>
              <a:rPr lang="en-GB" dirty="0" smtClean="0"/>
              <a:t> </a:t>
            </a:r>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B944F2-30CB-4C74-86A0-B4F753FEE68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57200" y="1297003"/>
            <a:ext cx="8229600" cy="4041649"/>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p:txBody>
          <a:bodyPr/>
          <a:lstStyle/>
          <a:p>
            <a:r>
              <a:rPr lang="en-GB" dirty="0"/>
              <a:t>Delegation</a:t>
            </a:r>
          </a:p>
        </p:txBody>
      </p:sp>
      <p:sp>
        <p:nvSpPr>
          <p:cNvPr id="3" name="Content Placeholder 2">
            <a:extLst>
              <a:ext uri="{FF2B5EF4-FFF2-40B4-BE49-F238E27FC236}">
                <a16:creationId xmlns:a16="http://schemas.microsoft.com/office/drawing/2014/main" id="{8EF288AB-8D8C-496B-A608-4F8B8D04871E}"/>
              </a:ext>
            </a:extLst>
          </p:cNvPr>
          <p:cNvSpPr>
            <a:spLocks noGrp="1"/>
          </p:cNvSpPr>
          <p:nvPr>
            <p:ph idx="1"/>
          </p:nvPr>
        </p:nvSpPr>
        <p:spPr>
          <a:xfrm>
            <a:off x="457200" y="1417638"/>
            <a:ext cx="8003232" cy="4099595"/>
          </a:xfrm>
        </p:spPr>
        <p:txBody>
          <a:bodyPr/>
          <a:lstStyle/>
          <a:p>
            <a:pPr algn="ctr"/>
            <a:r>
              <a:rPr lang="en-GB" b="1" dirty="0">
                <a:solidFill>
                  <a:srgbClr val="FF0000"/>
                </a:solidFill>
              </a:rPr>
              <a:t>What do we mean by the term ‘delegation’ – what does it mean to ‘delegate’</a:t>
            </a:r>
          </a:p>
          <a:p>
            <a:pPr marL="0" indent="0">
              <a:buNone/>
            </a:pPr>
            <a:endParaRPr lang="en-GB" dirty="0">
              <a:solidFill>
                <a:srgbClr val="FF0000"/>
              </a:solidFill>
            </a:endParaRPr>
          </a:p>
        </p:txBody>
      </p:sp>
    </p:spTree>
    <p:extLst>
      <p:ext uri="{BB962C8B-B14F-4D97-AF65-F5344CB8AC3E}">
        <p14:creationId xmlns:p14="http://schemas.microsoft.com/office/powerpoint/2010/main" val="3995818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E743-387A-4AEA-8FCC-90466C054B81}"/>
              </a:ext>
            </a:extLst>
          </p:cNvPr>
          <p:cNvSpPr>
            <a:spLocks noGrp="1"/>
          </p:cNvSpPr>
          <p:nvPr>
            <p:ph type="title"/>
          </p:nvPr>
        </p:nvSpPr>
        <p:spPr/>
        <p:txBody>
          <a:bodyPr/>
          <a:lstStyle/>
          <a:p>
            <a:r>
              <a:rPr lang="en-GB" dirty="0"/>
              <a:t>Delegation: Definition</a:t>
            </a:r>
          </a:p>
        </p:txBody>
      </p:sp>
      <p:sp>
        <p:nvSpPr>
          <p:cNvPr id="3" name="Content Placeholder 2">
            <a:extLst>
              <a:ext uri="{FF2B5EF4-FFF2-40B4-BE49-F238E27FC236}">
                <a16:creationId xmlns:a16="http://schemas.microsoft.com/office/drawing/2014/main" id="{C41E8367-41A1-4BD8-AAB5-A5B0A6036093}"/>
              </a:ext>
            </a:extLst>
          </p:cNvPr>
          <p:cNvSpPr>
            <a:spLocks noGrp="1"/>
          </p:cNvSpPr>
          <p:nvPr>
            <p:ph idx="1"/>
          </p:nvPr>
        </p:nvSpPr>
        <p:spPr/>
        <p:txBody>
          <a:bodyPr/>
          <a:lstStyle/>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A person or group of persons officially elected to represent another or others.</a:t>
            </a:r>
          </a:p>
          <a:p>
            <a:pPr>
              <a:spcBef>
                <a:spcPts val="2000"/>
              </a:spcBef>
              <a:buClr>
                <a:srgbClr val="333399"/>
              </a:buClr>
              <a:buFont typeface="Tahoma"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Or</a:t>
            </a:r>
          </a:p>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ea typeface="Tahoma" pitchFamily="34" charset="0"/>
                <a:cs typeface="Tahoma" pitchFamily="34" charset="0"/>
              </a:rPr>
              <a:t>To entrust, to empower, to mandate, to hand over, to authorise.</a:t>
            </a:r>
          </a:p>
          <a:p>
            <a:endParaRPr lang="en-GB" dirty="0">
              <a:latin typeface="+mj-lt"/>
            </a:endParaRPr>
          </a:p>
        </p:txBody>
      </p:sp>
    </p:spTree>
    <p:extLst>
      <p:ext uri="{BB962C8B-B14F-4D97-AF65-F5344CB8AC3E}">
        <p14:creationId xmlns:p14="http://schemas.microsoft.com/office/powerpoint/2010/main" val="24883551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318356" y="67588"/>
            <a:ext cx="8507288" cy="649585"/>
          </a:xfrm>
        </p:spPr>
        <p:txBody>
          <a:bodyPr>
            <a:noAutofit/>
          </a:bodyPr>
          <a:lstStyle/>
          <a:p>
            <a:r>
              <a:rPr lang="en-GB" sz="3200" dirty="0"/>
              <a:t>Stephen Covey – Styles of Delegation</a:t>
            </a:r>
          </a:p>
        </p:txBody>
      </p:sp>
      <p:graphicFrame>
        <p:nvGraphicFramePr>
          <p:cNvPr id="4" name="Table 3">
            <a:extLst>
              <a:ext uri="{FF2B5EF4-FFF2-40B4-BE49-F238E27FC236}">
                <a16:creationId xmlns:a16="http://schemas.microsoft.com/office/drawing/2014/main" id="{33BA7CCA-0F2B-40F7-8DB2-C6E7D9A54CA7}"/>
              </a:ext>
            </a:extLst>
          </p:cNvPr>
          <p:cNvGraphicFramePr>
            <a:graphicFrameLocks noGrp="1"/>
          </p:cNvGraphicFramePr>
          <p:nvPr>
            <p:extLst>
              <p:ext uri="{D42A27DB-BD31-4B8C-83A1-F6EECF244321}">
                <p14:modId xmlns:p14="http://schemas.microsoft.com/office/powerpoint/2010/main" val="2150025711"/>
              </p:ext>
            </p:extLst>
          </p:nvPr>
        </p:nvGraphicFramePr>
        <p:xfrm>
          <a:off x="323476" y="717173"/>
          <a:ext cx="7571184" cy="4786248"/>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val="2954737100"/>
                    </a:ext>
                  </a:extLst>
                </a:gridCol>
                <a:gridCol w="3785592">
                  <a:extLst>
                    <a:ext uri="{9D8B030D-6E8A-4147-A177-3AD203B41FA5}">
                      <a16:colId xmlns:a16="http://schemas.microsoft.com/office/drawing/2014/main" val="2224500938"/>
                    </a:ext>
                  </a:extLst>
                </a:gridCol>
              </a:tblGrid>
              <a:tr h="58000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val="3054231654"/>
                  </a:ext>
                </a:extLst>
              </a:tr>
              <a:tr h="580008">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val="2063315985"/>
                  </a:ext>
                </a:extLst>
              </a:tr>
              <a:tr h="58000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val="398904692"/>
                  </a:ext>
                </a:extLst>
              </a:tr>
              <a:tr h="580008">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val="2988763944"/>
                  </a:ext>
                </a:extLst>
              </a:tr>
              <a:tr h="580008">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val="1241960897"/>
                  </a:ext>
                </a:extLst>
              </a:tr>
            </a:tbl>
          </a:graphicData>
        </a:graphic>
      </p:graphicFrame>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380312" y="4528824"/>
            <a:ext cx="1763688" cy="1205187"/>
          </a:xfrm>
          <a:prstGeom prst="rect">
            <a:avLst/>
          </a:prstGeom>
        </p:spPr>
      </p:pic>
      <p:sp>
        <p:nvSpPr>
          <p:cNvPr id="7" name="TextBox 6">
            <a:extLst>
              <a:ext uri="{FF2B5EF4-FFF2-40B4-BE49-F238E27FC236}">
                <a16:creationId xmlns:a16="http://schemas.microsoft.com/office/drawing/2014/main" id="{0E74F6F7-1A93-4AF3-BEFA-1061DF6E5064}"/>
              </a:ext>
            </a:extLst>
          </p:cNvPr>
          <p:cNvSpPr txBox="1"/>
          <p:nvPr/>
        </p:nvSpPr>
        <p:spPr>
          <a:xfrm>
            <a:off x="8012271" y="5942940"/>
            <a:ext cx="1131730" cy="646331"/>
          </a:xfrm>
          <a:prstGeom prst="rect">
            <a:avLst/>
          </a:prstGeom>
          <a:noFill/>
        </p:spPr>
        <p:txBody>
          <a:bodyPr wrap="square" rtlCol="0">
            <a:spAutoFit/>
          </a:bodyPr>
          <a:lstStyle/>
          <a:p>
            <a:r>
              <a:rPr lang="en-GB" sz="900">
                <a:hlinkClick r:id="rId4" tooltip="http://shortformblog.com/post/27344520602/author-stephen-covey-dies"/>
              </a:rPr>
              <a:t>This Photo</a:t>
            </a:r>
            <a:r>
              <a:rPr lang="en-GB" sz="900"/>
              <a:t> by Unknown Author is licensed under </a:t>
            </a:r>
            <a:r>
              <a:rPr lang="en-GB" sz="900">
                <a:hlinkClick r:id="rId5" tooltip="https://creativecommons.org/licenses/by-nc/3.0/"/>
              </a:rPr>
              <a:t>CC BY-NC</a:t>
            </a:r>
            <a:endParaRPr lang="en-GB" sz="900"/>
          </a:p>
        </p:txBody>
      </p:sp>
      <p:sp>
        <p:nvSpPr>
          <p:cNvPr id="8" name="Rectangle 7">
            <a:extLst>
              <a:ext uri="{FF2B5EF4-FFF2-40B4-BE49-F238E27FC236}">
                <a16:creationId xmlns:a16="http://schemas.microsoft.com/office/drawing/2014/main" id="{9C017701-083E-4D0B-B605-765BB8EF171E}"/>
              </a:ext>
            </a:extLst>
          </p:cNvPr>
          <p:cNvSpPr/>
          <p:nvPr/>
        </p:nvSpPr>
        <p:spPr>
          <a:xfrm>
            <a:off x="500912" y="5318755"/>
            <a:ext cx="6731124" cy="276999"/>
          </a:xfrm>
          <a:prstGeom prst="rect">
            <a:avLst/>
          </a:prstGeom>
        </p:spPr>
        <p:txBody>
          <a:bodyPr wrap="square">
            <a:spAutoFit/>
          </a:bodyPr>
          <a:lstStyle/>
          <a:p>
            <a:pPr algn="r"/>
            <a:r>
              <a:rPr lang="en-GB" sz="1200" dirty="0"/>
              <a:t>Adapted from Covey, S. The 7</a:t>
            </a:r>
            <a:r>
              <a:rPr lang="en-GB" sz="1200" i="1" dirty="0"/>
              <a:t> Habits of Highly Effective People</a:t>
            </a:r>
          </a:p>
        </p:txBody>
      </p:sp>
    </p:spTree>
    <p:extLst>
      <p:ext uri="{BB962C8B-B14F-4D97-AF65-F5344CB8AC3E}">
        <p14:creationId xmlns:p14="http://schemas.microsoft.com/office/powerpoint/2010/main" val="22535370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p:txBody>
          <a:bodyPr/>
          <a:lstStyle/>
          <a:p>
            <a:r>
              <a:rPr lang="en-GB" dirty="0"/>
              <a:t>Alternative Delegation Style</a:t>
            </a:r>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idx="1"/>
          </p:nvPr>
        </p:nvSpPr>
        <p:spPr>
          <a:xfrm>
            <a:off x="457200" y="2276871"/>
            <a:ext cx="8229600" cy="3240361"/>
          </a:xfrm>
        </p:spPr>
        <p:txBody>
          <a:bodyPr/>
          <a:lstStyle/>
          <a:p>
            <a:r>
              <a:rPr lang="en-GB" dirty="0">
                <a:latin typeface="+mj-lt"/>
              </a:rPr>
              <a:t>Broad outline of what is required is provided</a:t>
            </a:r>
          </a:p>
          <a:p>
            <a:r>
              <a:rPr lang="en-GB" dirty="0">
                <a:latin typeface="+mj-lt"/>
              </a:rPr>
              <a:t>No standards</a:t>
            </a:r>
          </a:p>
          <a:p>
            <a:r>
              <a:rPr lang="en-GB" dirty="0">
                <a:latin typeface="+mj-lt"/>
              </a:rPr>
              <a:t>No focus on resource requirements</a:t>
            </a:r>
          </a:p>
          <a:p>
            <a:r>
              <a:rPr lang="en-GB" dirty="0">
                <a:latin typeface="+mj-lt"/>
              </a:rPr>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3131840" y="1417638"/>
            <a:ext cx="2880320" cy="584775"/>
          </a:xfrm>
          <a:prstGeom prst="rect">
            <a:avLst/>
          </a:prstGeom>
        </p:spPr>
        <p:txBody>
          <a:bodyPr wrap="square">
            <a:spAutoFit/>
          </a:bodyPr>
          <a:lstStyle/>
          <a:p>
            <a:r>
              <a:rPr lang="en-GB" sz="3200" b="1" dirty="0">
                <a:latin typeface="+mj-lt"/>
                <a:cs typeface="Arial" pitchFamily="34" charset="0"/>
              </a:rPr>
              <a:t>ABDICATION</a:t>
            </a:r>
          </a:p>
        </p:txBody>
      </p:sp>
    </p:spTree>
    <p:extLst>
      <p:ext uri="{BB962C8B-B14F-4D97-AF65-F5344CB8AC3E}">
        <p14:creationId xmlns:p14="http://schemas.microsoft.com/office/powerpoint/2010/main" val="35784249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179512" y="1268760"/>
            <a:ext cx="8784976" cy="4248473"/>
          </a:xfrm>
        </p:spPr>
        <p:txBody>
          <a:bodyPr>
            <a:noAutofit/>
          </a:bodyPr>
          <a:lstStyle/>
          <a:p>
            <a:pPr marL="0" indent="0">
              <a:lnSpc>
                <a:spcPct val="90000"/>
              </a:lnSpc>
              <a:spcBef>
                <a:spcPct val="50000"/>
              </a:spcBef>
              <a:buClr>
                <a:srgbClr val="395A79"/>
              </a:buClr>
              <a:buNone/>
            </a:pPr>
            <a:r>
              <a:rPr lang="en-GB" sz="2500" b="1" dirty="0">
                <a:latin typeface="+mj-lt"/>
              </a:rPr>
              <a:t>The Team Leader: -</a:t>
            </a:r>
          </a:p>
          <a:p>
            <a:pPr>
              <a:lnSpc>
                <a:spcPct val="90000"/>
              </a:lnSpc>
              <a:spcBef>
                <a:spcPct val="50000"/>
              </a:spcBef>
              <a:buClr>
                <a:srgbClr val="395A79"/>
              </a:buClr>
            </a:pPr>
            <a:r>
              <a:rPr lang="en-GB" sz="2500" b="1" i="1" dirty="0">
                <a:latin typeface="+mj-lt"/>
              </a:rPr>
              <a:t>Sets boundaries but allows freedom over approach.</a:t>
            </a:r>
          </a:p>
          <a:p>
            <a:pPr>
              <a:lnSpc>
                <a:spcPct val="90000"/>
              </a:lnSpc>
              <a:spcBef>
                <a:spcPct val="50000"/>
              </a:spcBef>
              <a:buClr>
                <a:srgbClr val="395A79"/>
              </a:buClr>
            </a:pPr>
            <a:r>
              <a:rPr lang="en-GB" sz="2500" b="1" i="1" dirty="0">
                <a:latin typeface="+mj-lt"/>
              </a:rPr>
              <a:t>Uses clear communication.</a:t>
            </a:r>
          </a:p>
          <a:p>
            <a:pPr>
              <a:lnSpc>
                <a:spcPct val="90000"/>
              </a:lnSpc>
              <a:spcBef>
                <a:spcPct val="50000"/>
              </a:spcBef>
              <a:buClr>
                <a:srgbClr val="395A79"/>
              </a:buClr>
            </a:pPr>
            <a:r>
              <a:rPr lang="en-GB" sz="2500" b="1" i="1" dirty="0">
                <a:latin typeface="+mj-lt"/>
              </a:rPr>
              <a:t>Makes time for questions.</a:t>
            </a:r>
          </a:p>
          <a:p>
            <a:pPr>
              <a:lnSpc>
                <a:spcPct val="90000"/>
              </a:lnSpc>
              <a:spcBef>
                <a:spcPct val="50000"/>
              </a:spcBef>
              <a:buClr>
                <a:srgbClr val="395A79"/>
              </a:buClr>
            </a:pPr>
            <a:r>
              <a:rPr lang="en-GB" sz="2500" b="1" i="1" dirty="0">
                <a:latin typeface="+mj-lt"/>
              </a:rPr>
              <a:t>Allows alternate solutions.</a:t>
            </a:r>
          </a:p>
          <a:p>
            <a:pPr>
              <a:lnSpc>
                <a:spcPct val="90000"/>
              </a:lnSpc>
              <a:spcBef>
                <a:spcPct val="50000"/>
              </a:spcBef>
              <a:buClr>
                <a:srgbClr val="395A79"/>
              </a:buClr>
            </a:pPr>
            <a:r>
              <a:rPr lang="en-GB" sz="2500" b="1" i="1" dirty="0">
                <a:latin typeface="+mj-lt"/>
              </a:rPr>
              <a:t>Builds trust and confidence, motivates and develops.</a:t>
            </a:r>
          </a:p>
          <a:p>
            <a:pPr>
              <a:lnSpc>
                <a:spcPct val="90000"/>
              </a:lnSpc>
              <a:spcBef>
                <a:spcPct val="50000"/>
              </a:spcBef>
              <a:buClr>
                <a:srgbClr val="395A79"/>
              </a:buClr>
            </a:pPr>
            <a:r>
              <a:rPr lang="en-GB" sz="2500" b="1" i="1" dirty="0">
                <a:latin typeface="+mj-lt"/>
              </a:rPr>
              <a:t>Requires regular progress reports.</a:t>
            </a:r>
          </a:p>
          <a:p>
            <a:pPr>
              <a:lnSpc>
                <a:spcPct val="90000"/>
              </a:lnSpc>
              <a:spcBef>
                <a:spcPct val="50000"/>
              </a:spcBef>
              <a:buClr>
                <a:srgbClr val="395A79"/>
              </a:buClr>
            </a:pPr>
            <a:r>
              <a:rPr lang="en-GB" sz="2500" b="1" i="1" dirty="0">
                <a:latin typeface="+mj-lt"/>
              </a:rPr>
              <a:t>Accepts that final accountability resides with manager.</a:t>
            </a:r>
          </a:p>
          <a:p>
            <a:endParaRPr lang="en-GB" sz="2500" b="1" dirty="0">
              <a:latin typeface="+mj-lt"/>
            </a:endParaRPr>
          </a:p>
        </p:txBody>
      </p:sp>
    </p:spTree>
    <p:extLst>
      <p:ext uri="{BB962C8B-B14F-4D97-AF65-F5344CB8AC3E}">
        <p14:creationId xmlns:p14="http://schemas.microsoft.com/office/powerpoint/2010/main" val="5945101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fontScale="85000" lnSpcReduction="20000"/>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results</a:t>
            </a:r>
          </a:p>
          <a:p>
            <a:endParaRPr lang="en-GB" b="1" dirty="0">
              <a:latin typeface="+mj-lt"/>
            </a:endParaRPr>
          </a:p>
        </p:txBody>
      </p:sp>
    </p:spTree>
    <p:extLst>
      <p:ext uri="{BB962C8B-B14F-4D97-AF65-F5344CB8AC3E}">
        <p14:creationId xmlns:p14="http://schemas.microsoft.com/office/powerpoint/2010/main" val="1608331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conflict?</a:t>
            </a:r>
          </a:p>
        </p:txBody>
      </p:sp>
      <p:sp>
        <p:nvSpPr>
          <p:cNvPr id="3" name="Content Placeholder 2"/>
          <p:cNvSpPr>
            <a:spLocks noGrp="1"/>
          </p:cNvSpPr>
          <p:nvPr>
            <p:ph idx="1"/>
          </p:nvPr>
        </p:nvSpPr>
        <p:spPr/>
        <p:txBody>
          <a:bodyPr/>
          <a:lstStyle/>
          <a:p>
            <a:pPr marL="0" indent="0">
              <a:buNone/>
            </a:pPr>
            <a:r>
              <a:rPr lang="en-GB" i="1" dirty="0"/>
              <a:t>“A process that begins when one party perceives that another party has negatively affected, or is about to negatively affect, something that the first party cares about.” </a:t>
            </a:r>
          </a:p>
          <a:p>
            <a:pPr marL="0" indent="0">
              <a:buNone/>
            </a:pPr>
            <a:endParaRPr lang="en-GB" dirty="0"/>
          </a:p>
          <a:p>
            <a:pPr marL="0" indent="0">
              <a:buNone/>
            </a:pPr>
            <a:r>
              <a:rPr lang="en-GB" dirty="0"/>
              <a:t>(S. P. Robbins &amp; T. A. Judge, </a:t>
            </a:r>
            <a:r>
              <a:rPr lang="en-GB" i="1" dirty="0"/>
              <a:t>Essentials of Organizational </a:t>
            </a:r>
            <a:r>
              <a:rPr lang="en-GB" i="1" dirty="0" err="1"/>
              <a:t>Behavior</a:t>
            </a:r>
            <a:r>
              <a:rPr lang="en-GB" dirty="0"/>
              <a:t>, 2008)</a:t>
            </a:r>
          </a:p>
        </p:txBody>
      </p:sp>
    </p:spTree>
    <p:extLst>
      <p:ext uri="{BB962C8B-B14F-4D97-AF65-F5344CB8AC3E}">
        <p14:creationId xmlns:p14="http://schemas.microsoft.com/office/powerpoint/2010/main" val="19167972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DED1-7590-4C4C-8493-50E603D930FD}"/>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C434E761-F7E1-4471-B8AD-03048EF5C5CD}"/>
              </a:ext>
            </a:extLst>
          </p:cNvPr>
          <p:cNvSpPr>
            <a:spLocks noGrp="1"/>
          </p:cNvSpPr>
          <p:nvPr>
            <p:ph idx="1"/>
          </p:nvPr>
        </p:nvSpPr>
        <p:spPr/>
        <p:txBody>
          <a:bodyPr/>
          <a:lstStyle/>
          <a:p>
            <a:r>
              <a:rPr lang="en-GB" dirty="0"/>
              <a:t>Conflict is natural phenomenon within teams</a:t>
            </a:r>
          </a:p>
          <a:p>
            <a:r>
              <a:rPr lang="en-GB" dirty="0"/>
              <a:t>It is expected within the ‘Storming’ phase of team development</a:t>
            </a:r>
          </a:p>
          <a:p>
            <a:r>
              <a:rPr lang="en-GB" dirty="0"/>
              <a:t>However, it can, and will, occur at any time</a:t>
            </a:r>
          </a:p>
          <a:p>
            <a:r>
              <a:rPr lang="en-GB" dirty="0"/>
              <a:t>It is an important element in group development and team performance</a:t>
            </a:r>
          </a:p>
        </p:txBody>
      </p:sp>
    </p:spTree>
    <p:extLst>
      <p:ext uri="{BB962C8B-B14F-4D97-AF65-F5344CB8AC3E}">
        <p14:creationId xmlns:p14="http://schemas.microsoft.com/office/powerpoint/2010/main" val="37188322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intro to workplace conflict</a:t>
            </a:r>
          </a:p>
        </p:txBody>
      </p:sp>
      <p:sp>
        <p:nvSpPr>
          <p:cNvPr id="3" name="Content Placeholder 2"/>
          <p:cNvSpPr>
            <a:spLocks noGrp="1"/>
          </p:cNvSpPr>
          <p:nvPr>
            <p:ph idx="1"/>
          </p:nvPr>
        </p:nvSpPr>
        <p:spPr/>
        <p:txBody>
          <a:bodyPr/>
          <a:lstStyle/>
          <a:p>
            <a:pPr marL="0" indent="0">
              <a:buNone/>
            </a:pPr>
            <a:r>
              <a:rPr lang="en-GB" dirty="0">
                <a:hlinkClick r:id="rId3"/>
              </a:rPr>
              <a:t>https://www.youtube.com/watch?v=44kHp0hmEtA&amp;index=1&amp;list=PLqN3xqoWyrcAL9W8AAEGaJlzwmzqgzqF2</a:t>
            </a:r>
            <a:endParaRPr lang="en-GB" dirty="0"/>
          </a:p>
          <a:p>
            <a:endParaRPr lang="en-GB" dirty="0"/>
          </a:p>
        </p:txBody>
      </p:sp>
    </p:spTree>
    <p:extLst>
      <p:ext uri="{BB962C8B-B14F-4D97-AF65-F5344CB8AC3E}">
        <p14:creationId xmlns:p14="http://schemas.microsoft.com/office/powerpoint/2010/main" val="10761044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p:txBody>
          <a:bodyPr>
            <a:normAutofit/>
          </a:bodyPr>
          <a:lstStyle/>
          <a:p>
            <a:r>
              <a:rPr lang="en-GB" sz="4400" dirty="0"/>
              <a:t>Why would conflict occur in a workplace?</a:t>
            </a:r>
          </a:p>
        </p:txBody>
      </p:sp>
    </p:spTree>
    <p:extLst>
      <p:ext uri="{BB962C8B-B14F-4D97-AF65-F5344CB8AC3E}">
        <p14:creationId xmlns:p14="http://schemas.microsoft.com/office/powerpoint/2010/main" val="19799355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68" y="332657"/>
            <a:ext cx="9157568" cy="6500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547664" y="6021288"/>
            <a:ext cx="2016224" cy="369332"/>
          </a:xfrm>
          <a:prstGeom prst="rect">
            <a:avLst/>
          </a:prstGeom>
          <a:noFill/>
        </p:spPr>
        <p:txBody>
          <a:bodyPr wrap="square" rtlCol="0">
            <a:spAutoFit/>
          </a:bodyPr>
          <a:lstStyle/>
          <a:p>
            <a:r>
              <a:rPr lang="en-GB" b="1" dirty="0"/>
              <a:t>POWER</a:t>
            </a:r>
          </a:p>
        </p:txBody>
      </p:sp>
    </p:spTree>
    <p:extLst>
      <p:ext uri="{BB962C8B-B14F-4D97-AF65-F5344CB8AC3E}">
        <p14:creationId xmlns:p14="http://schemas.microsoft.com/office/powerpoint/2010/main" val="12560968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38" name="Rectangle 3"/>
          <p:cNvSpPr>
            <a:spLocks noGrp="1" noChangeArrowheads="1"/>
          </p:cNvSpPr>
          <p:nvPr>
            <p:ph type="body" idx="1"/>
          </p:nvPr>
        </p:nvSpPr>
        <p:spPr>
          <a:xfrm>
            <a:off x="2123256" y="1254968"/>
            <a:ext cx="6553200" cy="5486400"/>
          </a:xfrm>
          <a:noFill/>
        </p:spPr>
        <p:txBody>
          <a:bodyPr/>
          <a:lstStyle/>
          <a:p>
            <a:pPr>
              <a:buFont typeface="Wingdings" pitchFamily="2" charset="2"/>
              <a:buNone/>
            </a:pPr>
            <a:r>
              <a:rPr lang="en-GB" altLang="en-US" sz="2000" b="1">
                <a:solidFill>
                  <a:srgbClr val="F8007C"/>
                </a:solidFill>
              </a:rPr>
              <a:t>Misunderstandings</a:t>
            </a:r>
            <a:endParaRPr lang="en-GB" altLang="en-US" sz="2000" b="1">
              <a:solidFill>
                <a:srgbClr val="FF99CC"/>
              </a:solidFill>
            </a:endParaRPr>
          </a:p>
          <a:p>
            <a:pPr lvl="1">
              <a:buFontTx/>
              <a:buNone/>
            </a:pPr>
            <a:endParaRPr lang="en-GB" altLang="en-US" sz="2000" b="1"/>
          </a:p>
          <a:p>
            <a:pPr lvl="1">
              <a:buFontTx/>
              <a:buNone/>
            </a:pPr>
            <a:r>
              <a:rPr lang="en-GB" altLang="en-US" sz="2000" b="1">
                <a:solidFill>
                  <a:srgbClr val="E400E4"/>
                </a:solidFill>
              </a:rPr>
              <a:t>Interpersonal differences (personality clashes)</a:t>
            </a:r>
            <a:endParaRPr lang="en-GB" altLang="en-US" sz="2000" b="1"/>
          </a:p>
          <a:p>
            <a:pPr lvl="1">
              <a:buFontTx/>
              <a:buNone/>
            </a:pPr>
            <a:endParaRPr lang="en-GB" altLang="en-US" sz="2000" b="1"/>
          </a:p>
          <a:p>
            <a:pPr lvl="2">
              <a:buFontTx/>
              <a:buNone/>
            </a:pPr>
            <a:r>
              <a:rPr lang="en-GB" altLang="en-US" b="1">
                <a:solidFill>
                  <a:srgbClr val="C600C6"/>
                </a:solidFill>
              </a:rPr>
              <a:t>Differing interests (e.g. resource battles) - these are typically </a:t>
            </a:r>
            <a:r>
              <a:rPr lang="en-GB" altLang="en-US" b="1">
                <a:solidFill>
                  <a:schemeClr val="folHlink"/>
                </a:solidFill>
              </a:rPr>
              <a:t>hidden</a:t>
            </a:r>
            <a:endParaRPr lang="en-GB" altLang="en-US" sz="2800" b="1">
              <a:solidFill>
                <a:srgbClr val="FF66FF"/>
              </a:solidFill>
            </a:endParaRPr>
          </a:p>
          <a:p>
            <a:pPr lvl="2">
              <a:buFontTx/>
              <a:buNone/>
            </a:pPr>
            <a:endParaRPr lang="en-GB" altLang="en-US" sz="2000" b="1"/>
          </a:p>
          <a:p>
            <a:pPr lvl="3">
              <a:buFont typeface="Wingdings" pitchFamily="2" charset="2"/>
              <a:buNone/>
            </a:pPr>
            <a:r>
              <a:rPr lang="en-GB" altLang="en-US" sz="2400" b="1">
                <a:solidFill>
                  <a:srgbClr val="98004C"/>
                </a:solidFill>
              </a:rPr>
              <a:t>Differing beliefs (e.g. about how to increase profits)</a:t>
            </a:r>
            <a:endParaRPr lang="en-GB" altLang="en-US" sz="2400" b="1"/>
          </a:p>
          <a:p>
            <a:pPr lvl="3">
              <a:buFont typeface="Wingdings" pitchFamily="2" charset="2"/>
              <a:buNone/>
            </a:pPr>
            <a:endParaRPr lang="en-GB" altLang="en-US" b="1"/>
          </a:p>
          <a:p>
            <a:pPr lvl="4">
              <a:buFontTx/>
              <a:buNone/>
            </a:pPr>
            <a:r>
              <a:rPr lang="en-GB" altLang="en-US" sz="2800" b="1">
                <a:solidFill>
                  <a:srgbClr val="6E006E"/>
                </a:solidFill>
              </a:rPr>
              <a:t>Differing values (e.g. about what is right or wrong)</a:t>
            </a:r>
            <a:endParaRPr lang="en-GB" altLang="en-US" sz="2800" b="1"/>
          </a:p>
        </p:txBody>
      </p:sp>
      <p:sp>
        <p:nvSpPr>
          <p:cNvPr id="39939" name="Rectangle 2"/>
          <p:cNvSpPr>
            <a:spLocks noGrp="1" noChangeArrowheads="1"/>
          </p:cNvSpPr>
          <p:nvPr>
            <p:ph type="title"/>
          </p:nvPr>
        </p:nvSpPr>
        <p:spPr bwMode="auto">
          <a:xfrm>
            <a:off x="251520" y="332656"/>
            <a:ext cx="7772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p>
            <a:pPr algn="l"/>
            <a:r>
              <a:rPr lang="en-GB" altLang="en-US" sz="3600" dirty="0"/>
              <a:t>Layers in Organisational Conflict</a:t>
            </a:r>
          </a:p>
        </p:txBody>
      </p:sp>
      <p:sp>
        <p:nvSpPr>
          <p:cNvPr id="39940" name="Line 4"/>
          <p:cNvSpPr>
            <a:spLocks noChangeShapeType="1"/>
          </p:cNvSpPr>
          <p:nvPr/>
        </p:nvSpPr>
        <p:spPr bwMode="auto">
          <a:xfrm>
            <a:off x="2199456" y="1559768"/>
            <a:ext cx="0" cy="6096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1" name="Line 5"/>
          <p:cNvSpPr>
            <a:spLocks noChangeShapeType="1"/>
          </p:cNvSpPr>
          <p:nvPr/>
        </p:nvSpPr>
        <p:spPr bwMode="auto">
          <a:xfrm>
            <a:off x="2199456" y="21693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2" name="Line 6"/>
          <p:cNvSpPr>
            <a:spLocks noChangeShapeType="1"/>
          </p:cNvSpPr>
          <p:nvPr/>
        </p:nvSpPr>
        <p:spPr bwMode="auto">
          <a:xfrm>
            <a:off x="2732856" y="2321768"/>
            <a:ext cx="0" cy="8382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3" name="Line 7"/>
          <p:cNvSpPr>
            <a:spLocks noChangeShapeType="1"/>
          </p:cNvSpPr>
          <p:nvPr/>
        </p:nvSpPr>
        <p:spPr bwMode="auto">
          <a:xfrm>
            <a:off x="2732856" y="31599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4" name="Line 8"/>
          <p:cNvSpPr>
            <a:spLocks noChangeShapeType="1"/>
          </p:cNvSpPr>
          <p:nvPr/>
        </p:nvSpPr>
        <p:spPr bwMode="auto">
          <a:xfrm>
            <a:off x="3266256" y="3540968"/>
            <a:ext cx="1587" cy="1066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5" name="Line 9"/>
          <p:cNvSpPr>
            <a:spLocks noChangeShapeType="1"/>
          </p:cNvSpPr>
          <p:nvPr/>
        </p:nvSpPr>
        <p:spPr bwMode="auto">
          <a:xfrm>
            <a:off x="3266256" y="46077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6" name="Line 10"/>
          <p:cNvSpPr>
            <a:spLocks noChangeShapeType="1"/>
          </p:cNvSpPr>
          <p:nvPr/>
        </p:nvSpPr>
        <p:spPr bwMode="auto">
          <a:xfrm>
            <a:off x="3647256" y="4836368"/>
            <a:ext cx="1587" cy="685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7" name="Line 11"/>
          <p:cNvSpPr>
            <a:spLocks noChangeShapeType="1"/>
          </p:cNvSpPr>
          <p:nvPr/>
        </p:nvSpPr>
        <p:spPr bwMode="auto">
          <a:xfrm>
            <a:off x="3647256" y="55221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9948" name="Object 12"/>
          <p:cNvGraphicFramePr>
            <a:graphicFrameLocks noChangeAspect="1"/>
          </p:cNvGraphicFramePr>
          <p:nvPr>
            <p:extLst/>
          </p:nvPr>
        </p:nvGraphicFramePr>
        <p:xfrm>
          <a:off x="750068" y="4652218"/>
          <a:ext cx="2514600" cy="1614488"/>
        </p:xfrm>
        <a:graphic>
          <a:graphicData uri="http://schemas.openxmlformats.org/presentationml/2006/ole">
            <mc:AlternateContent xmlns:mc="http://schemas.openxmlformats.org/markup-compatibility/2006">
              <mc:Choice xmlns:v="urn:schemas-microsoft-com:vml" Requires="v">
                <p:oleObj spid="_x0000_s1031" name="Clip" r:id="rId4" imgW="4010025" imgH="2571750" progId="MS_ClipArt_Gallery.2">
                  <p:embed/>
                </p:oleObj>
              </mc:Choice>
              <mc:Fallback>
                <p:oleObj name="Clip" r:id="rId4" imgW="4010025" imgH="2571750" progId="MS_ClipArt_Gallery.2">
                  <p:embed/>
                  <p:pic>
                    <p:nvPicPr>
                      <p:cNvPr id="39948" name="Object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0068" y="4652218"/>
                        <a:ext cx="2514600" cy="16144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145606290"/>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are the signs that there is conflict?</a:t>
            </a:r>
          </a:p>
        </p:txBody>
      </p:sp>
      <p:sp>
        <p:nvSpPr>
          <p:cNvPr id="3" name="Content Placeholder 2"/>
          <p:cNvSpPr>
            <a:spLocks noGrp="1"/>
          </p:cNvSpPr>
          <p:nvPr>
            <p:ph idx="1"/>
          </p:nvPr>
        </p:nvSpPr>
        <p:spPr/>
        <p:txBody>
          <a:bodyPr>
            <a:normAutofit fontScale="92500" lnSpcReduction="20000"/>
          </a:bodyPr>
          <a:lstStyle/>
          <a:p>
            <a:r>
              <a:rPr lang="en-GB" dirty="0"/>
              <a:t>Poor communication</a:t>
            </a:r>
          </a:p>
          <a:p>
            <a:r>
              <a:rPr lang="en-GB" dirty="0"/>
              <a:t>Lack of cooperation</a:t>
            </a:r>
          </a:p>
          <a:p>
            <a:r>
              <a:rPr lang="en-GB" dirty="0"/>
              <a:t>Rudeness and sarcasm</a:t>
            </a:r>
          </a:p>
          <a:p>
            <a:r>
              <a:rPr lang="en-GB" dirty="0"/>
              <a:t>Talking behind backs</a:t>
            </a:r>
          </a:p>
          <a:p>
            <a:r>
              <a:rPr lang="en-GB" dirty="0"/>
              <a:t>Blaming / passing the buck</a:t>
            </a:r>
          </a:p>
          <a:p>
            <a:r>
              <a:rPr lang="en-GB" dirty="0"/>
              <a:t>Argumentativeness</a:t>
            </a:r>
          </a:p>
          <a:p>
            <a:r>
              <a:rPr lang="en-GB" dirty="0"/>
              <a:t>Anger/intimidation</a:t>
            </a:r>
          </a:p>
          <a:p>
            <a:r>
              <a:rPr lang="en-GB" dirty="0"/>
              <a:t>Harassment, discrimination and bullying</a:t>
            </a:r>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1556793"/>
            <a:ext cx="2852935"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39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42801"/>
            <a:ext cx="8229600" cy="1143000"/>
          </a:xfrm>
        </p:spPr>
        <p:txBody>
          <a:bodyPr/>
          <a:lstStyle/>
          <a:p>
            <a:r>
              <a:rPr lang="en-GB" dirty="0"/>
              <a:t>Positive aspects of conflict?</a:t>
            </a:r>
          </a:p>
        </p:txBody>
      </p:sp>
      <p:sp>
        <p:nvSpPr>
          <p:cNvPr id="3" name="Content Placeholder 2"/>
          <p:cNvSpPr>
            <a:spLocks noGrp="1"/>
          </p:cNvSpPr>
          <p:nvPr>
            <p:ph idx="1"/>
          </p:nvPr>
        </p:nvSpPr>
        <p:spPr/>
        <p:txBody>
          <a:bodyPr>
            <a:normAutofit fontScale="85000" lnSpcReduction="10000"/>
          </a:bodyPr>
          <a:lstStyle/>
          <a:p>
            <a:r>
              <a:rPr lang="en-GB" dirty="0"/>
              <a:t>Can lay problems on the table</a:t>
            </a:r>
          </a:p>
          <a:p>
            <a:pPr marL="0" indent="0">
              <a:buNone/>
            </a:pPr>
            <a:r>
              <a:rPr lang="en-GB" dirty="0"/>
              <a:t> and opens up discussion</a:t>
            </a:r>
          </a:p>
          <a:p>
            <a:r>
              <a:rPr lang="en-GB" dirty="0"/>
              <a:t>Lead to solutions and happier outcomes for all</a:t>
            </a:r>
          </a:p>
          <a:p>
            <a:r>
              <a:rPr lang="en-GB" dirty="0"/>
              <a:t>Increases communication between people and leads to a greater mutual understanding</a:t>
            </a:r>
          </a:p>
          <a:p>
            <a:r>
              <a:rPr lang="en-GB" dirty="0"/>
              <a:t>It gives opportunity to explore problems and find creative solutions</a:t>
            </a:r>
          </a:p>
          <a:p>
            <a:r>
              <a:rPr lang="en-GB" dirty="0"/>
              <a:t>It releases emotions that have been hidden away</a:t>
            </a:r>
          </a:p>
        </p:txBody>
      </p:sp>
      <p:pic>
        <p:nvPicPr>
          <p:cNvPr id="14338" name="Picture 2" descr="http://cdn.tinybuddha.com/wp-content/uploads/2015/03/Friends-High-Fiving.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5109" y="980728"/>
            <a:ext cx="2241691" cy="1512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621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652334"/>
            <a:ext cx="4799409" cy="4288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36090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2525" y="1715616"/>
            <a:ext cx="6840760" cy="1569660"/>
          </a:xfrm>
          <a:prstGeom prst="rect">
            <a:avLst/>
          </a:prstGeom>
        </p:spPr>
        <p:txBody>
          <a:bodyPr wrap="square">
            <a:spAutoFit/>
          </a:bodyPr>
          <a:lstStyle/>
          <a:p>
            <a:r>
              <a:rPr lang="en-GB" sz="2400" b="1" dirty="0">
                <a:latin typeface="Calibri" panose="020F0502020204030204" pitchFamily="34" charset="0"/>
              </a:rPr>
              <a:t>Assertiveness</a:t>
            </a:r>
            <a:r>
              <a:rPr lang="en-GB" sz="2400" dirty="0">
                <a:latin typeface="Calibri" panose="020F0502020204030204" pitchFamily="34" charset="0"/>
              </a:rPr>
              <a:t> is a communication style. It is being able to express your feelings, thoughts, beliefs, and opinions in an open manner that doesn't violate the rights of others.</a:t>
            </a:r>
          </a:p>
        </p:txBody>
      </p:sp>
      <p:sp>
        <p:nvSpPr>
          <p:cNvPr id="3" name="TextBox 2"/>
          <p:cNvSpPr txBox="1"/>
          <p:nvPr/>
        </p:nvSpPr>
        <p:spPr>
          <a:xfrm>
            <a:off x="827584" y="471155"/>
            <a:ext cx="4608512" cy="461665"/>
          </a:xfrm>
          <a:prstGeom prst="rect">
            <a:avLst/>
          </a:prstGeom>
          <a:noFill/>
        </p:spPr>
        <p:txBody>
          <a:bodyPr wrap="square" rtlCol="0">
            <a:spAutoFit/>
          </a:bodyPr>
          <a:lstStyle/>
          <a:p>
            <a:r>
              <a:rPr lang="en-GB" sz="2400" b="1" dirty="0">
                <a:latin typeface="Calibri" panose="020F0502020204030204" pitchFamily="34" charset="0"/>
              </a:rPr>
              <a:t>2 key terms</a:t>
            </a:r>
          </a:p>
        </p:txBody>
      </p:sp>
      <p:sp>
        <p:nvSpPr>
          <p:cNvPr id="4" name="TextBox 3"/>
          <p:cNvSpPr txBox="1"/>
          <p:nvPr/>
        </p:nvSpPr>
        <p:spPr>
          <a:xfrm>
            <a:off x="722525" y="1181943"/>
            <a:ext cx="3492174" cy="461665"/>
          </a:xfrm>
          <a:prstGeom prst="rect">
            <a:avLst/>
          </a:prstGeom>
          <a:noFill/>
        </p:spPr>
        <p:txBody>
          <a:bodyPr wrap="none" rtlCol="0">
            <a:spAutoFit/>
          </a:bodyPr>
          <a:lstStyle/>
          <a:p>
            <a:r>
              <a:rPr lang="en-GB" sz="2400" dirty="0">
                <a:latin typeface="Calibri" panose="020F0502020204030204" pitchFamily="34" charset="0"/>
              </a:rPr>
              <a:t>Assertiveness?  What is it?</a:t>
            </a:r>
          </a:p>
        </p:txBody>
      </p:sp>
      <p:sp>
        <p:nvSpPr>
          <p:cNvPr id="5" name="TextBox 4"/>
          <p:cNvSpPr txBox="1"/>
          <p:nvPr/>
        </p:nvSpPr>
        <p:spPr>
          <a:xfrm>
            <a:off x="722525" y="3270175"/>
            <a:ext cx="3861313" cy="461665"/>
          </a:xfrm>
          <a:prstGeom prst="rect">
            <a:avLst/>
          </a:prstGeom>
          <a:noFill/>
        </p:spPr>
        <p:txBody>
          <a:bodyPr wrap="none" rtlCol="0">
            <a:spAutoFit/>
          </a:bodyPr>
          <a:lstStyle/>
          <a:p>
            <a:r>
              <a:rPr lang="en-GB" sz="2400" dirty="0">
                <a:solidFill>
                  <a:srgbClr val="7030A0"/>
                </a:solidFill>
                <a:latin typeface="Calibri" panose="020F0502020204030204" pitchFamily="34" charset="0"/>
              </a:rPr>
              <a:t>Cooperativeness?  What is it?</a:t>
            </a:r>
          </a:p>
        </p:txBody>
      </p:sp>
      <p:sp>
        <p:nvSpPr>
          <p:cNvPr id="6" name="Rectangle 5"/>
          <p:cNvSpPr/>
          <p:nvPr/>
        </p:nvSpPr>
        <p:spPr>
          <a:xfrm>
            <a:off x="722525" y="3846239"/>
            <a:ext cx="7318825" cy="1569660"/>
          </a:xfrm>
          <a:prstGeom prst="rect">
            <a:avLst/>
          </a:prstGeom>
        </p:spPr>
        <p:txBody>
          <a:bodyPr wrap="square">
            <a:spAutoFit/>
          </a:bodyPr>
          <a:lstStyle/>
          <a:p>
            <a:r>
              <a:rPr lang="en-GB" sz="2400" b="1" dirty="0">
                <a:solidFill>
                  <a:srgbClr val="7030A0"/>
                </a:solidFill>
                <a:latin typeface="Calibri" panose="020F0502020204030204" pitchFamily="34" charset="0"/>
              </a:rPr>
              <a:t>Cooperativeness</a:t>
            </a:r>
            <a:r>
              <a:rPr lang="en-GB" sz="2400" dirty="0">
                <a:solidFill>
                  <a:srgbClr val="7030A0"/>
                </a:solidFill>
                <a:latin typeface="Calibri" panose="020F0502020204030204" pitchFamily="34" charset="0"/>
              </a:rPr>
              <a:t> is a personality trait concerning the degree to which a person is generally agreeable in their relations with other people as opposed to aggressively self-centred and hostile.</a:t>
            </a:r>
          </a:p>
        </p:txBody>
      </p:sp>
    </p:spTree>
    <p:extLst>
      <p:ext uri="{BB962C8B-B14F-4D97-AF65-F5344CB8AC3E}">
        <p14:creationId xmlns:p14="http://schemas.microsoft.com/office/powerpoint/2010/main" val="428259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2"/>
          <p:cNvGrpSpPr>
            <a:grpSpLocks/>
          </p:cNvGrpSpPr>
          <p:nvPr/>
        </p:nvGrpSpPr>
        <p:grpSpPr bwMode="auto">
          <a:xfrm>
            <a:off x="397396" y="836712"/>
            <a:ext cx="7847012" cy="4875212"/>
            <a:chOff x="384" y="1009"/>
            <a:chExt cx="3878" cy="3057"/>
          </a:xfrm>
        </p:grpSpPr>
        <p:sp>
          <p:nvSpPr>
            <p:cNvPr id="57349" name="Rectangle 3"/>
            <p:cNvSpPr>
              <a:spLocks noChangeArrowheads="1"/>
            </p:cNvSpPr>
            <p:nvPr/>
          </p:nvSpPr>
          <p:spPr bwMode="auto">
            <a:xfrm rot="-5400000">
              <a:off x="-187" y="2372"/>
              <a:ext cx="1365" cy="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Assertiveness</a:t>
              </a:r>
            </a:p>
          </p:txBody>
        </p:sp>
        <p:sp>
          <p:nvSpPr>
            <p:cNvPr id="57350" name="Rectangle 4"/>
            <p:cNvSpPr>
              <a:spLocks noChangeArrowheads="1"/>
            </p:cNvSpPr>
            <p:nvPr/>
          </p:nvSpPr>
          <p:spPr bwMode="auto">
            <a:xfrm>
              <a:off x="1967" y="3781"/>
              <a:ext cx="1290" cy="2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Co-operativeness</a:t>
              </a:r>
            </a:p>
          </p:txBody>
        </p:sp>
        <p:grpSp>
          <p:nvGrpSpPr>
            <p:cNvPr id="57351" name="Group 5"/>
            <p:cNvGrpSpPr>
              <a:grpSpLocks/>
            </p:cNvGrpSpPr>
            <p:nvPr/>
          </p:nvGrpSpPr>
          <p:grpSpPr bwMode="auto">
            <a:xfrm>
              <a:off x="3408" y="1440"/>
              <a:ext cx="854" cy="621"/>
              <a:chOff x="3115" y="2552"/>
              <a:chExt cx="854" cy="621"/>
            </a:xfrm>
          </p:grpSpPr>
          <p:sp>
            <p:nvSpPr>
              <p:cNvPr id="57434" name="Freeform 6"/>
              <p:cNvSpPr>
                <a:spLocks/>
              </p:cNvSpPr>
              <p:nvPr/>
            </p:nvSpPr>
            <p:spPr bwMode="auto">
              <a:xfrm>
                <a:off x="3171" y="2563"/>
                <a:ext cx="798" cy="610"/>
              </a:xfrm>
              <a:custGeom>
                <a:avLst/>
                <a:gdLst>
                  <a:gd name="T0" fmla="*/ 102 w 798"/>
                  <a:gd name="T1" fmla="*/ 609 h 610"/>
                  <a:gd name="T2" fmla="*/ 147 w 798"/>
                  <a:gd name="T3" fmla="*/ 550 h 610"/>
                  <a:gd name="T4" fmla="*/ 198 w 798"/>
                  <a:gd name="T5" fmla="*/ 483 h 610"/>
                  <a:gd name="T6" fmla="*/ 247 w 798"/>
                  <a:gd name="T7" fmla="*/ 418 h 610"/>
                  <a:gd name="T8" fmla="*/ 286 w 798"/>
                  <a:gd name="T9" fmla="*/ 362 h 610"/>
                  <a:gd name="T10" fmla="*/ 325 w 798"/>
                  <a:gd name="T11" fmla="*/ 303 h 610"/>
                  <a:gd name="T12" fmla="*/ 360 w 798"/>
                  <a:gd name="T13" fmla="*/ 238 h 610"/>
                  <a:gd name="T14" fmla="*/ 389 w 798"/>
                  <a:gd name="T15" fmla="*/ 174 h 610"/>
                  <a:gd name="T16" fmla="*/ 413 w 798"/>
                  <a:gd name="T17" fmla="*/ 239 h 610"/>
                  <a:gd name="T18" fmla="*/ 445 w 798"/>
                  <a:gd name="T19" fmla="*/ 315 h 610"/>
                  <a:gd name="T20" fmla="*/ 482 w 798"/>
                  <a:gd name="T21" fmla="*/ 388 h 610"/>
                  <a:gd name="T22" fmla="*/ 543 w 798"/>
                  <a:gd name="T23" fmla="*/ 474 h 610"/>
                  <a:gd name="T24" fmla="*/ 600 w 798"/>
                  <a:gd name="T25" fmla="*/ 540 h 610"/>
                  <a:gd name="T26" fmla="*/ 685 w 798"/>
                  <a:gd name="T27" fmla="*/ 609 h 610"/>
                  <a:gd name="T28" fmla="*/ 757 w 798"/>
                  <a:gd name="T29" fmla="*/ 576 h 610"/>
                  <a:gd name="T30" fmla="*/ 683 w 798"/>
                  <a:gd name="T31" fmla="*/ 502 h 610"/>
                  <a:gd name="T32" fmla="*/ 614 w 798"/>
                  <a:gd name="T33" fmla="*/ 423 h 610"/>
                  <a:gd name="T34" fmla="*/ 561 w 798"/>
                  <a:gd name="T35" fmla="*/ 349 h 610"/>
                  <a:gd name="T36" fmla="*/ 519 w 798"/>
                  <a:gd name="T37" fmla="*/ 273 h 610"/>
                  <a:gd name="T38" fmla="*/ 487 w 798"/>
                  <a:gd name="T39" fmla="*/ 204 h 610"/>
                  <a:gd name="T40" fmla="*/ 467 w 798"/>
                  <a:gd name="T41" fmla="*/ 154 h 610"/>
                  <a:gd name="T42" fmla="*/ 452 w 798"/>
                  <a:gd name="T43" fmla="*/ 103 h 610"/>
                  <a:gd name="T44" fmla="*/ 404 w 798"/>
                  <a:gd name="T45" fmla="*/ 0 h 610"/>
                  <a:gd name="T46" fmla="*/ 348 w 798"/>
                  <a:gd name="T47" fmla="*/ 103 h 610"/>
                  <a:gd name="T48" fmla="*/ 335 w 798"/>
                  <a:gd name="T49" fmla="*/ 142 h 610"/>
                  <a:gd name="T50" fmla="*/ 308 w 798"/>
                  <a:gd name="T51" fmla="*/ 192 h 610"/>
                  <a:gd name="T52" fmla="*/ 276 w 798"/>
                  <a:gd name="T53" fmla="*/ 244 h 610"/>
                  <a:gd name="T54" fmla="*/ 243 w 798"/>
                  <a:gd name="T55" fmla="*/ 295 h 610"/>
                  <a:gd name="T56" fmla="*/ 210 w 798"/>
                  <a:gd name="T57" fmla="*/ 343 h 610"/>
                  <a:gd name="T58" fmla="*/ 150 w 798"/>
                  <a:gd name="T59" fmla="*/ 424 h 610"/>
                  <a:gd name="T60" fmla="*/ 110 w 798"/>
                  <a:gd name="T61" fmla="*/ 476 h 610"/>
                  <a:gd name="T62" fmla="*/ 55 w 798"/>
                  <a:gd name="T63" fmla="*/ 543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5" y="578"/>
                    </a:lnTo>
                    <a:lnTo>
                      <a:pt x="147" y="550"/>
                    </a:lnTo>
                    <a:lnTo>
                      <a:pt x="170" y="518"/>
                    </a:lnTo>
                    <a:lnTo>
                      <a:pt x="198" y="483"/>
                    </a:lnTo>
                    <a:lnTo>
                      <a:pt x="224" y="448"/>
                    </a:lnTo>
                    <a:lnTo>
                      <a:pt x="247" y="418"/>
                    </a:lnTo>
                    <a:lnTo>
                      <a:pt x="267" y="389"/>
                    </a:lnTo>
                    <a:lnTo>
                      <a:pt x="286" y="362"/>
                    </a:lnTo>
                    <a:lnTo>
                      <a:pt x="307" y="331"/>
                    </a:lnTo>
                    <a:lnTo>
                      <a:pt x="325" y="303"/>
                    </a:lnTo>
                    <a:lnTo>
                      <a:pt x="343" y="272"/>
                    </a:lnTo>
                    <a:lnTo>
                      <a:pt x="360" y="238"/>
                    </a:lnTo>
                    <a:lnTo>
                      <a:pt x="375" y="207"/>
                    </a:lnTo>
                    <a:lnTo>
                      <a:pt x="389" y="174"/>
                    </a:lnTo>
                    <a:lnTo>
                      <a:pt x="400" y="204"/>
                    </a:lnTo>
                    <a:lnTo>
                      <a:pt x="413" y="239"/>
                    </a:lnTo>
                    <a:lnTo>
                      <a:pt x="428" y="277"/>
                    </a:lnTo>
                    <a:lnTo>
                      <a:pt x="445" y="315"/>
                    </a:lnTo>
                    <a:lnTo>
                      <a:pt x="462" y="351"/>
                    </a:lnTo>
                    <a:lnTo>
                      <a:pt x="482" y="388"/>
                    </a:lnTo>
                    <a:lnTo>
                      <a:pt x="507" y="427"/>
                    </a:lnTo>
                    <a:lnTo>
                      <a:pt x="543" y="474"/>
                    </a:lnTo>
                    <a:lnTo>
                      <a:pt x="570" y="508"/>
                    </a:lnTo>
                    <a:lnTo>
                      <a:pt x="600" y="540"/>
                    </a:lnTo>
                    <a:lnTo>
                      <a:pt x="632" y="568"/>
                    </a:lnTo>
                    <a:lnTo>
                      <a:pt x="685" y="609"/>
                    </a:lnTo>
                    <a:lnTo>
                      <a:pt x="797" y="609"/>
                    </a:lnTo>
                    <a:lnTo>
                      <a:pt x="757" y="576"/>
                    </a:lnTo>
                    <a:lnTo>
                      <a:pt x="718" y="538"/>
                    </a:lnTo>
                    <a:lnTo>
                      <a:pt x="683" y="502"/>
                    </a:lnTo>
                    <a:lnTo>
                      <a:pt x="649" y="466"/>
                    </a:lnTo>
                    <a:lnTo>
                      <a:pt x="614" y="423"/>
                    </a:lnTo>
                    <a:lnTo>
                      <a:pt x="583" y="381"/>
                    </a:lnTo>
                    <a:lnTo>
                      <a:pt x="561" y="349"/>
                    </a:lnTo>
                    <a:lnTo>
                      <a:pt x="539" y="309"/>
                    </a:lnTo>
                    <a:lnTo>
                      <a:pt x="519" y="273"/>
                    </a:lnTo>
                    <a:lnTo>
                      <a:pt x="504" y="243"/>
                    </a:lnTo>
                    <a:lnTo>
                      <a:pt x="487" y="204"/>
                    </a:lnTo>
                    <a:lnTo>
                      <a:pt x="475" y="175"/>
                    </a:lnTo>
                    <a:lnTo>
                      <a:pt x="467" y="154"/>
                    </a:lnTo>
                    <a:lnTo>
                      <a:pt x="458" y="126"/>
                    </a:lnTo>
                    <a:lnTo>
                      <a:pt x="452" y="103"/>
                    </a:lnTo>
                    <a:lnTo>
                      <a:pt x="509" y="103"/>
                    </a:lnTo>
                    <a:lnTo>
                      <a:pt x="404" y="0"/>
                    </a:lnTo>
                    <a:lnTo>
                      <a:pt x="291" y="103"/>
                    </a:lnTo>
                    <a:lnTo>
                      <a:pt x="348" y="103"/>
                    </a:lnTo>
                    <a:lnTo>
                      <a:pt x="344" y="121"/>
                    </a:lnTo>
                    <a:lnTo>
                      <a:pt x="335" y="142"/>
                    </a:lnTo>
                    <a:lnTo>
                      <a:pt x="324" y="165"/>
                    </a:lnTo>
                    <a:lnTo>
                      <a:pt x="308" y="192"/>
                    </a:lnTo>
                    <a:lnTo>
                      <a:pt x="291" y="220"/>
                    </a:lnTo>
                    <a:lnTo>
                      <a:pt x="276" y="244"/>
                    </a:lnTo>
                    <a:lnTo>
                      <a:pt x="260" y="268"/>
                    </a:lnTo>
                    <a:lnTo>
                      <a:pt x="243" y="295"/>
                    </a:lnTo>
                    <a:lnTo>
                      <a:pt x="227" y="317"/>
                    </a:lnTo>
                    <a:lnTo>
                      <a:pt x="210" y="343"/>
                    </a:lnTo>
                    <a:lnTo>
                      <a:pt x="176" y="390"/>
                    </a:lnTo>
                    <a:lnTo>
                      <a:pt x="150" y="424"/>
                    </a:lnTo>
                    <a:lnTo>
                      <a:pt x="129" y="452"/>
                    </a:lnTo>
                    <a:lnTo>
                      <a:pt x="110" y="476"/>
                    </a:lnTo>
                    <a:lnTo>
                      <a:pt x="81" y="511"/>
                    </a:lnTo>
                    <a:lnTo>
                      <a:pt x="55" y="543"/>
                    </a:lnTo>
                    <a:lnTo>
                      <a:pt x="29" y="575"/>
                    </a:lnTo>
                    <a:lnTo>
                      <a:pt x="0" y="609"/>
                    </a:lnTo>
                  </a:path>
                </a:pathLst>
              </a:custGeom>
              <a:gradFill rotWithShape="0">
                <a:gsLst>
                  <a:gs pos="0">
                    <a:srgbClr val="008000"/>
                  </a:gs>
                  <a:gs pos="100000">
                    <a:srgbClr val="7FBF7F"/>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5" name="Freeform 7"/>
              <p:cNvSpPr>
                <a:spLocks/>
              </p:cNvSpPr>
              <p:nvPr/>
            </p:nvSpPr>
            <p:spPr bwMode="auto">
              <a:xfrm>
                <a:off x="3573" y="2657"/>
                <a:ext cx="88" cy="3"/>
              </a:xfrm>
              <a:custGeom>
                <a:avLst/>
                <a:gdLst>
                  <a:gd name="T0" fmla="*/ 0 w 88"/>
                  <a:gd name="T1" fmla="*/ 0 h 3"/>
                  <a:gd name="T2" fmla="*/ 34 w 88"/>
                  <a:gd name="T3" fmla="*/ 2 h 3"/>
                  <a:gd name="T4" fmla="*/ 87 w 88"/>
                  <a:gd name="T5" fmla="*/ 2 h 3"/>
                  <a:gd name="T6" fmla="*/ 50 w 88"/>
                  <a:gd name="T7" fmla="*/ 0 h 3"/>
                  <a:gd name="T8" fmla="*/ 0 w 88"/>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 h="3">
                    <a:moveTo>
                      <a:pt x="0" y="0"/>
                    </a:moveTo>
                    <a:lnTo>
                      <a:pt x="34" y="2"/>
                    </a:lnTo>
                    <a:lnTo>
                      <a:pt x="87" y="2"/>
                    </a:lnTo>
                    <a:lnTo>
                      <a:pt x="50"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6" name="Freeform 8"/>
              <p:cNvSpPr>
                <a:spLocks/>
              </p:cNvSpPr>
              <p:nvPr/>
            </p:nvSpPr>
            <p:spPr bwMode="auto">
              <a:xfrm>
                <a:off x="3524" y="2552"/>
                <a:ext cx="136" cy="108"/>
              </a:xfrm>
              <a:custGeom>
                <a:avLst/>
                <a:gdLst>
                  <a:gd name="T0" fmla="*/ 0 w 136"/>
                  <a:gd name="T1" fmla="*/ 0 h 108"/>
                  <a:gd name="T2" fmla="*/ 36 w 136"/>
                  <a:gd name="T3" fmla="*/ 10 h 108"/>
                  <a:gd name="T4" fmla="*/ 135 w 136"/>
                  <a:gd name="T5" fmla="*/ 107 h 108"/>
                  <a:gd name="T6" fmla="*/ 99 w 136"/>
                  <a:gd name="T7" fmla="*/ 98 h 108"/>
                  <a:gd name="T8" fmla="*/ 0 w 136"/>
                  <a:gd name="T9" fmla="*/ 0 h 10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08">
                    <a:moveTo>
                      <a:pt x="0" y="0"/>
                    </a:moveTo>
                    <a:lnTo>
                      <a:pt x="36" y="10"/>
                    </a:lnTo>
                    <a:lnTo>
                      <a:pt x="135" y="107"/>
                    </a:lnTo>
                    <a:lnTo>
                      <a:pt x="99" y="98"/>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7" name="Freeform 9"/>
              <p:cNvSpPr>
                <a:spLocks/>
              </p:cNvSpPr>
              <p:nvPr/>
            </p:nvSpPr>
            <p:spPr bwMode="auto">
              <a:xfrm>
                <a:off x="3410" y="2657"/>
                <a:ext cx="64" cy="3"/>
              </a:xfrm>
              <a:custGeom>
                <a:avLst/>
                <a:gdLst>
                  <a:gd name="T0" fmla="*/ 0 w 64"/>
                  <a:gd name="T1" fmla="*/ 0 h 3"/>
                  <a:gd name="T2" fmla="*/ 52 w 64"/>
                  <a:gd name="T3" fmla="*/ 0 h 3"/>
                  <a:gd name="T4" fmla="*/ 63 w 64"/>
                  <a:gd name="T5" fmla="*/ 2 h 3"/>
                  <a:gd name="T6" fmla="*/ 32 w 64"/>
                  <a:gd name="T7" fmla="*/ 2 h 3"/>
                  <a:gd name="T8" fmla="*/ 0 w 64"/>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 h="3">
                    <a:moveTo>
                      <a:pt x="0" y="0"/>
                    </a:moveTo>
                    <a:lnTo>
                      <a:pt x="52" y="0"/>
                    </a:lnTo>
                    <a:lnTo>
                      <a:pt x="63" y="2"/>
                    </a:lnTo>
                    <a:lnTo>
                      <a:pt x="32" y="2"/>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8" name="Freeform 10"/>
              <p:cNvSpPr>
                <a:spLocks/>
              </p:cNvSpPr>
              <p:nvPr/>
            </p:nvSpPr>
            <p:spPr bwMode="auto">
              <a:xfrm>
                <a:off x="3809" y="3170"/>
                <a:ext cx="141" cy="3"/>
              </a:xfrm>
              <a:custGeom>
                <a:avLst/>
                <a:gdLst>
                  <a:gd name="T0" fmla="*/ 0 w 141"/>
                  <a:gd name="T1" fmla="*/ 0 h 3"/>
                  <a:gd name="T2" fmla="*/ 35 w 141"/>
                  <a:gd name="T3" fmla="*/ 2 h 3"/>
                  <a:gd name="T4" fmla="*/ 140 w 141"/>
                  <a:gd name="T5" fmla="*/ 2 h 3"/>
                  <a:gd name="T6" fmla="*/ 105 w 141"/>
                  <a:gd name="T7" fmla="*/ 0 h 3"/>
                  <a:gd name="T8" fmla="*/ 0 w 141"/>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 h="3">
                    <a:moveTo>
                      <a:pt x="0" y="0"/>
                    </a:moveTo>
                    <a:lnTo>
                      <a:pt x="35" y="2"/>
                    </a:lnTo>
                    <a:lnTo>
                      <a:pt x="140" y="2"/>
                    </a:lnTo>
                    <a:lnTo>
                      <a:pt x="105"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9" name="Freeform 11"/>
              <p:cNvSpPr>
                <a:spLocks/>
              </p:cNvSpPr>
              <p:nvPr/>
            </p:nvSpPr>
            <p:spPr bwMode="auto">
              <a:xfrm>
                <a:off x="3115" y="3169"/>
                <a:ext cx="133" cy="4"/>
              </a:xfrm>
              <a:custGeom>
                <a:avLst/>
                <a:gdLst>
                  <a:gd name="T0" fmla="*/ 0 w 133"/>
                  <a:gd name="T1" fmla="*/ 0 h 4"/>
                  <a:gd name="T2" fmla="*/ 37 w 133"/>
                  <a:gd name="T3" fmla="*/ 3 h 4"/>
                  <a:gd name="T4" fmla="*/ 132 w 133"/>
                  <a:gd name="T5" fmla="*/ 3 h 4"/>
                  <a:gd name="T6" fmla="*/ 96 w 133"/>
                  <a:gd name="T7" fmla="*/ 0 h 4"/>
                  <a:gd name="T8" fmla="*/ 0 w 133"/>
                  <a:gd name="T9" fmla="*/ 0 h 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 h="4">
                    <a:moveTo>
                      <a:pt x="0" y="0"/>
                    </a:moveTo>
                    <a:lnTo>
                      <a:pt x="37" y="3"/>
                    </a:lnTo>
                    <a:lnTo>
                      <a:pt x="132" y="3"/>
                    </a:lnTo>
                    <a:lnTo>
                      <a:pt x="96"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40" name="Freeform 12"/>
              <p:cNvSpPr>
                <a:spLocks/>
              </p:cNvSpPr>
              <p:nvPr/>
            </p:nvSpPr>
            <p:spPr bwMode="auto">
              <a:xfrm>
                <a:off x="3122" y="2562"/>
                <a:ext cx="798" cy="610"/>
              </a:xfrm>
              <a:custGeom>
                <a:avLst/>
                <a:gdLst>
                  <a:gd name="T0" fmla="*/ 102 w 798"/>
                  <a:gd name="T1" fmla="*/ 609 h 610"/>
                  <a:gd name="T2" fmla="*/ 146 w 798"/>
                  <a:gd name="T3" fmla="*/ 550 h 610"/>
                  <a:gd name="T4" fmla="*/ 197 w 798"/>
                  <a:gd name="T5" fmla="*/ 483 h 610"/>
                  <a:gd name="T6" fmla="*/ 247 w 798"/>
                  <a:gd name="T7" fmla="*/ 418 h 610"/>
                  <a:gd name="T8" fmla="*/ 285 w 798"/>
                  <a:gd name="T9" fmla="*/ 362 h 610"/>
                  <a:gd name="T10" fmla="*/ 324 w 798"/>
                  <a:gd name="T11" fmla="*/ 303 h 610"/>
                  <a:gd name="T12" fmla="*/ 360 w 798"/>
                  <a:gd name="T13" fmla="*/ 239 h 610"/>
                  <a:gd name="T14" fmla="*/ 389 w 798"/>
                  <a:gd name="T15" fmla="*/ 175 h 610"/>
                  <a:gd name="T16" fmla="*/ 413 w 798"/>
                  <a:gd name="T17" fmla="*/ 240 h 610"/>
                  <a:gd name="T18" fmla="*/ 445 w 798"/>
                  <a:gd name="T19" fmla="*/ 315 h 610"/>
                  <a:gd name="T20" fmla="*/ 482 w 798"/>
                  <a:gd name="T21" fmla="*/ 388 h 610"/>
                  <a:gd name="T22" fmla="*/ 543 w 798"/>
                  <a:gd name="T23" fmla="*/ 474 h 610"/>
                  <a:gd name="T24" fmla="*/ 600 w 798"/>
                  <a:gd name="T25" fmla="*/ 541 h 610"/>
                  <a:gd name="T26" fmla="*/ 685 w 798"/>
                  <a:gd name="T27" fmla="*/ 609 h 610"/>
                  <a:gd name="T28" fmla="*/ 757 w 798"/>
                  <a:gd name="T29" fmla="*/ 577 h 610"/>
                  <a:gd name="T30" fmla="*/ 682 w 798"/>
                  <a:gd name="T31" fmla="*/ 502 h 610"/>
                  <a:gd name="T32" fmla="*/ 614 w 798"/>
                  <a:gd name="T33" fmla="*/ 423 h 610"/>
                  <a:gd name="T34" fmla="*/ 561 w 798"/>
                  <a:gd name="T35" fmla="*/ 350 h 610"/>
                  <a:gd name="T36" fmla="*/ 518 w 798"/>
                  <a:gd name="T37" fmla="*/ 273 h 610"/>
                  <a:gd name="T38" fmla="*/ 487 w 798"/>
                  <a:gd name="T39" fmla="*/ 205 h 610"/>
                  <a:gd name="T40" fmla="*/ 467 w 798"/>
                  <a:gd name="T41" fmla="*/ 154 h 610"/>
                  <a:gd name="T42" fmla="*/ 451 w 798"/>
                  <a:gd name="T43" fmla="*/ 104 h 610"/>
                  <a:gd name="T44" fmla="*/ 404 w 798"/>
                  <a:gd name="T45" fmla="*/ 0 h 610"/>
                  <a:gd name="T46" fmla="*/ 348 w 798"/>
                  <a:gd name="T47" fmla="*/ 104 h 610"/>
                  <a:gd name="T48" fmla="*/ 335 w 798"/>
                  <a:gd name="T49" fmla="*/ 142 h 610"/>
                  <a:gd name="T50" fmla="*/ 308 w 798"/>
                  <a:gd name="T51" fmla="*/ 192 h 610"/>
                  <a:gd name="T52" fmla="*/ 276 w 798"/>
                  <a:gd name="T53" fmla="*/ 244 h 610"/>
                  <a:gd name="T54" fmla="*/ 242 w 798"/>
                  <a:gd name="T55" fmla="*/ 295 h 610"/>
                  <a:gd name="T56" fmla="*/ 210 w 798"/>
                  <a:gd name="T57" fmla="*/ 343 h 610"/>
                  <a:gd name="T58" fmla="*/ 149 w 798"/>
                  <a:gd name="T59" fmla="*/ 424 h 610"/>
                  <a:gd name="T60" fmla="*/ 110 w 798"/>
                  <a:gd name="T61" fmla="*/ 476 h 610"/>
                  <a:gd name="T62" fmla="*/ 55 w 798"/>
                  <a:gd name="T63" fmla="*/ 544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4" y="578"/>
                    </a:lnTo>
                    <a:lnTo>
                      <a:pt x="146" y="550"/>
                    </a:lnTo>
                    <a:lnTo>
                      <a:pt x="169" y="518"/>
                    </a:lnTo>
                    <a:lnTo>
                      <a:pt x="197" y="483"/>
                    </a:lnTo>
                    <a:lnTo>
                      <a:pt x="223" y="448"/>
                    </a:lnTo>
                    <a:lnTo>
                      <a:pt x="247" y="418"/>
                    </a:lnTo>
                    <a:lnTo>
                      <a:pt x="266" y="390"/>
                    </a:lnTo>
                    <a:lnTo>
                      <a:pt x="285" y="362"/>
                    </a:lnTo>
                    <a:lnTo>
                      <a:pt x="307" y="331"/>
                    </a:lnTo>
                    <a:lnTo>
                      <a:pt x="324" y="303"/>
                    </a:lnTo>
                    <a:lnTo>
                      <a:pt x="342" y="272"/>
                    </a:lnTo>
                    <a:lnTo>
                      <a:pt x="360" y="239"/>
                    </a:lnTo>
                    <a:lnTo>
                      <a:pt x="375" y="207"/>
                    </a:lnTo>
                    <a:lnTo>
                      <a:pt x="389" y="175"/>
                    </a:lnTo>
                    <a:lnTo>
                      <a:pt x="400" y="204"/>
                    </a:lnTo>
                    <a:lnTo>
                      <a:pt x="413" y="240"/>
                    </a:lnTo>
                    <a:lnTo>
                      <a:pt x="428" y="277"/>
                    </a:lnTo>
                    <a:lnTo>
                      <a:pt x="445" y="315"/>
                    </a:lnTo>
                    <a:lnTo>
                      <a:pt x="462" y="352"/>
                    </a:lnTo>
                    <a:lnTo>
                      <a:pt x="482" y="388"/>
                    </a:lnTo>
                    <a:lnTo>
                      <a:pt x="507" y="427"/>
                    </a:lnTo>
                    <a:lnTo>
                      <a:pt x="543" y="474"/>
                    </a:lnTo>
                    <a:lnTo>
                      <a:pt x="570" y="508"/>
                    </a:lnTo>
                    <a:lnTo>
                      <a:pt x="600" y="541"/>
                    </a:lnTo>
                    <a:lnTo>
                      <a:pt x="632" y="568"/>
                    </a:lnTo>
                    <a:lnTo>
                      <a:pt x="685" y="609"/>
                    </a:lnTo>
                    <a:lnTo>
                      <a:pt x="797" y="609"/>
                    </a:lnTo>
                    <a:lnTo>
                      <a:pt x="757" y="577"/>
                    </a:lnTo>
                    <a:lnTo>
                      <a:pt x="717" y="538"/>
                    </a:lnTo>
                    <a:lnTo>
                      <a:pt x="682" y="502"/>
                    </a:lnTo>
                    <a:lnTo>
                      <a:pt x="649" y="467"/>
                    </a:lnTo>
                    <a:lnTo>
                      <a:pt x="614" y="423"/>
                    </a:lnTo>
                    <a:lnTo>
                      <a:pt x="582" y="381"/>
                    </a:lnTo>
                    <a:lnTo>
                      <a:pt x="561" y="350"/>
                    </a:lnTo>
                    <a:lnTo>
                      <a:pt x="538" y="309"/>
                    </a:lnTo>
                    <a:lnTo>
                      <a:pt x="518" y="273"/>
                    </a:lnTo>
                    <a:lnTo>
                      <a:pt x="504" y="243"/>
                    </a:lnTo>
                    <a:lnTo>
                      <a:pt x="487" y="205"/>
                    </a:lnTo>
                    <a:lnTo>
                      <a:pt x="475" y="175"/>
                    </a:lnTo>
                    <a:lnTo>
                      <a:pt x="467" y="154"/>
                    </a:lnTo>
                    <a:lnTo>
                      <a:pt x="458" y="126"/>
                    </a:lnTo>
                    <a:lnTo>
                      <a:pt x="451" y="104"/>
                    </a:lnTo>
                    <a:lnTo>
                      <a:pt x="508" y="104"/>
                    </a:lnTo>
                    <a:lnTo>
                      <a:pt x="404" y="0"/>
                    </a:lnTo>
                    <a:lnTo>
                      <a:pt x="291" y="104"/>
                    </a:lnTo>
                    <a:lnTo>
                      <a:pt x="348" y="104"/>
                    </a:lnTo>
                    <a:lnTo>
                      <a:pt x="343" y="121"/>
                    </a:lnTo>
                    <a:lnTo>
                      <a:pt x="335" y="142"/>
                    </a:lnTo>
                    <a:lnTo>
                      <a:pt x="323" y="165"/>
                    </a:lnTo>
                    <a:lnTo>
                      <a:pt x="308" y="192"/>
                    </a:lnTo>
                    <a:lnTo>
                      <a:pt x="291" y="220"/>
                    </a:lnTo>
                    <a:lnTo>
                      <a:pt x="276" y="244"/>
                    </a:lnTo>
                    <a:lnTo>
                      <a:pt x="260" y="268"/>
                    </a:lnTo>
                    <a:lnTo>
                      <a:pt x="242" y="295"/>
                    </a:lnTo>
                    <a:lnTo>
                      <a:pt x="227" y="317"/>
                    </a:lnTo>
                    <a:lnTo>
                      <a:pt x="210" y="343"/>
                    </a:lnTo>
                    <a:lnTo>
                      <a:pt x="176" y="390"/>
                    </a:lnTo>
                    <a:lnTo>
                      <a:pt x="149" y="424"/>
                    </a:lnTo>
                    <a:lnTo>
                      <a:pt x="129" y="453"/>
                    </a:lnTo>
                    <a:lnTo>
                      <a:pt x="110" y="476"/>
                    </a:lnTo>
                    <a:lnTo>
                      <a:pt x="81" y="511"/>
                    </a:lnTo>
                    <a:lnTo>
                      <a:pt x="55" y="544"/>
                    </a:lnTo>
                    <a:lnTo>
                      <a:pt x="29" y="575"/>
                    </a:lnTo>
                    <a:lnTo>
                      <a:pt x="0" y="609"/>
                    </a:lnTo>
                  </a:path>
                </a:pathLst>
              </a:custGeom>
              <a:gradFill rotWithShape="0">
                <a:gsLst>
                  <a:gs pos="0">
                    <a:srgbClr val="3365FB"/>
                  </a:gs>
                  <a:gs pos="100000">
                    <a:srgbClr val="99B2FD"/>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2" name="Group 13"/>
            <p:cNvGrpSpPr>
              <a:grpSpLocks/>
            </p:cNvGrpSpPr>
            <p:nvPr/>
          </p:nvGrpSpPr>
          <p:grpSpPr bwMode="auto">
            <a:xfrm>
              <a:off x="1258" y="2821"/>
              <a:ext cx="852" cy="277"/>
              <a:chOff x="974" y="3933"/>
              <a:chExt cx="852" cy="277"/>
            </a:xfrm>
          </p:grpSpPr>
          <p:grpSp>
            <p:nvGrpSpPr>
              <p:cNvPr id="57422" name="Group 14"/>
              <p:cNvGrpSpPr>
                <a:grpSpLocks/>
              </p:cNvGrpSpPr>
              <p:nvPr/>
            </p:nvGrpSpPr>
            <p:grpSpPr bwMode="auto">
              <a:xfrm>
                <a:off x="1462" y="3933"/>
                <a:ext cx="364" cy="277"/>
                <a:chOff x="1462" y="3933"/>
                <a:chExt cx="364" cy="277"/>
              </a:xfrm>
            </p:grpSpPr>
            <p:sp>
              <p:nvSpPr>
                <p:cNvPr id="57429" name="Freeform 15"/>
                <p:cNvSpPr>
                  <a:spLocks/>
                </p:cNvSpPr>
                <p:nvPr/>
              </p:nvSpPr>
              <p:spPr bwMode="auto">
                <a:xfrm>
                  <a:off x="1478" y="3933"/>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0" name="Freeform 16"/>
                <p:cNvSpPr>
                  <a:spLocks/>
                </p:cNvSpPr>
                <p:nvPr/>
              </p:nvSpPr>
              <p:spPr bwMode="auto">
                <a:xfrm>
                  <a:off x="1462" y="4137"/>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1" name="Freeform 17"/>
                <p:cNvSpPr>
                  <a:spLocks/>
                </p:cNvSpPr>
                <p:nvPr/>
              </p:nvSpPr>
              <p:spPr bwMode="auto">
                <a:xfrm>
                  <a:off x="1679" y="4137"/>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2" name="Freeform 18"/>
                <p:cNvSpPr>
                  <a:spLocks/>
                </p:cNvSpPr>
                <p:nvPr/>
              </p:nvSpPr>
              <p:spPr bwMode="auto">
                <a:xfrm>
                  <a:off x="1462" y="3991"/>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3" name="Freeform 19"/>
                <p:cNvSpPr>
                  <a:spLocks/>
                </p:cNvSpPr>
                <p:nvPr/>
              </p:nvSpPr>
              <p:spPr bwMode="auto">
                <a:xfrm>
                  <a:off x="1679" y="3933"/>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423" name="Group 20"/>
              <p:cNvGrpSpPr>
                <a:grpSpLocks/>
              </p:cNvGrpSpPr>
              <p:nvPr/>
            </p:nvGrpSpPr>
            <p:grpSpPr bwMode="auto">
              <a:xfrm>
                <a:off x="974" y="3933"/>
                <a:ext cx="364" cy="277"/>
                <a:chOff x="974" y="3933"/>
                <a:chExt cx="364" cy="277"/>
              </a:xfrm>
            </p:grpSpPr>
            <p:sp>
              <p:nvSpPr>
                <p:cNvPr id="57424" name="Freeform 21"/>
                <p:cNvSpPr>
                  <a:spLocks/>
                </p:cNvSpPr>
                <p:nvPr/>
              </p:nvSpPr>
              <p:spPr bwMode="auto">
                <a:xfrm>
                  <a:off x="974" y="3933"/>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5" name="Freeform 22"/>
                <p:cNvSpPr>
                  <a:spLocks/>
                </p:cNvSpPr>
                <p:nvPr/>
              </p:nvSpPr>
              <p:spPr bwMode="auto">
                <a:xfrm>
                  <a:off x="1105" y="4137"/>
                  <a:ext cx="233" cy="17"/>
                </a:xfrm>
                <a:custGeom>
                  <a:avLst/>
                  <a:gdLst>
                    <a:gd name="T0" fmla="*/ 16 w 233"/>
                    <a:gd name="T1" fmla="*/ 16 h 17"/>
                    <a:gd name="T2" fmla="*/ 0 w 233"/>
                    <a:gd name="T3" fmla="*/ 0 h 17"/>
                    <a:gd name="T4" fmla="*/ 217 w 233"/>
                    <a:gd name="T5" fmla="*/ 0 h 17"/>
                    <a:gd name="T6" fmla="*/ 232 w 233"/>
                    <a:gd name="T7" fmla="*/ 16 h 17"/>
                    <a:gd name="T8" fmla="*/ 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16" y="16"/>
                      </a:moveTo>
                      <a:lnTo>
                        <a:pt x="0" y="0"/>
                      </a:lnTo>
                      <a:lnTo>
                        <a:pt x="217" y="0"/>
                      </a:lnTo>
                      <a:lnTo>
                        <a:pt x="232" y="16"/>
                      </a:lnTo>
                      <a:lnTo>
                        <a:pt x="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6" name="Freeform 23"/>
                <p:cNvSpPr>
                  <a:spLocks/>
                </p:cNvSpPr>
                <p:nvPr/>
              </p:nvSpPr>
              <p:spPr bwMode="auto">
                <a:xfrm>
                  <a:off x="1105" y="4137"/>
                  <a:ext cx="17" cy="73"/>
                </a:xfrm>
                <a:custGeom>
                  <a:avLst/>
                  <a:gdLst>
                    <a:gd name="T0" fmla="*/ 16 w 17"/>
                    <a:gd name="T1" fmla="*/ 16 h 73"/>
                    <a:gd name="T2" fmla="*/ 0 w 17"/>
                    <a:gd name="T3" fmla="*/ 0 h 73"/>
                    <a:gd name="T4" fmla="*/ 0 w 17"/>
                    <a:gd name="T5" fmla="*/ 57 h 73"/>
                    <a:gd name="T6" fmla="*/ 16 w 17"/>
                    <a:gd name="T7" fmla="*/ 72 h 73"/>
                    <a:gd name="T8" fmla="*/ 16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16" y="16"/>
                      </a:moveTo>
                      <a:lnTo>
                        <a:pt x="0" y="0"/>
                      </a:lnTo>
                      <a:lnTo>
                        <a:pt x="0" y="57"/>
                      </a:lnTo>
                      <a:lnTo>
                        <a:pt x="16" y="72"/>
                      </a:lnTo>
                      <a:lnTo>
                        <a:pt x="16"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7" name="Freeform 24"/>
                <p:cNvSpPr>
                  <a:spLocks/>
                </p:cNvSpPr>
                <p:nvPr/>
              </p:nvSpPr>
              <p:spPr bwMode="auto">
                <a:xfrm>
                  <a:off x="1321" y="3991"/>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8" name="Freeform 25"/>
                <p:cNvSpPr>
                  <a:spLocks/>
                </p:cNvSpPr>
                <p:nvPr/>
              </p:nvSpPr>
              <p:spPr bwMode="auto">
                <a:xfrm>
                  <a:off x="1105" y="3933"/>
                  <a:ext cx="17" cy="59"/>
                </a:xfrm>
                <a:custGeom>
                  <a:avLst/>
                  <a:gdLst>
                    <a:gd name="T0" fmla="*/ 16 w 17"/>
                    <a:gd name="T1" fmla="*/ 58 h 59"/>
                    <a:gd name="T2" fmla="*/ 0 w 17"/>
                    <a:gd name="T3" fmla="*/ 58 h 59"/>
                    <a:gd name="T4" fmla="*/ 0 w 17"/>
                    <a:gd name="T5" fmla="*/ 0 h 59"/>
                    <a:gd name="T6" fmla="*/ 16 w 17"/>
                    <a:gd name="T7" fmla="*/ 16 h 59"/>
                    <a:gd name="T8" fmla="*/ 16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16" y="58"/>
                      </a:moveTo>
                      <a:lnTo>
                        <a:pt x="0" y="58"/>
                      </a:lnTo>
                      <a:lnTo>
                        <a:pt x="0" y="0"/>
                      </a:lnTo>
                      <a:lnTo>
                        <a:pt x="16" y="16"/>
                      </a:lnTo>
                      <a:lnTo>
                        <a:pt x="16"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3" name="Group 26"/>
            <p:cNvGrpSpPr>
              <a:grpSpLocks/>
            </p:cNvGrpSpPr>
            <p:nvPr/>
          </p:nvGrpSpPr>
          <p:grpSpPr bwMode="auto">
            <a:xfrm>
              <a:off x="2948" y="3067"/>
              <a:ext cx="1148" cy="232"/>
              <a:chOff x="2664" y="4179"/>
              <a:chExt cx="1148" cy="232"/>
            </a:xfrm>
          </p:grpSpPr>
          <p:sp>
            <p:nvSpPr>
              <p:cNvPr id="57417" name="Freeform 27"/>
              <p:cNvSpPr>
                <a:spLocks/>
              </p:cNvSpPr>
              <p:nvPr/>
            </p:nvSpPr>
            <p:spPr bwMode="auto">
              <a:xfrm>
                <a:off x="2715" y="4179"/>
                <a:ext cx="1097" cy="219"/>
              </a:xfrm>
              <a:custGeom>
                <a:avLst/>
                <a:gdLst>
                  <a:gd name="T0" fmla="*/ 0 w 1097"/>
                  <a:gd name="T1" fmla="*/ 48 h 219"/>
                  <a:gd name="T2" fmla="*/ 0 w 1097"/>
                  <a:gd name="T3" fmla="*/ 170 h 219"/>
                  <a:gd name="T4" fmla="*/ 682 w 1097"/>
                  <a:gd name="T5" fmla="*/ 170 h 219"/>
                  <a:gd name="T6" fmla="*/ 682 w 1097"/>
                  <a:gd name="T7" fmla="*/ 218 h 219"/>
                  <a:gd name="T8" fmla="*/ 1096 w 1097"/>
                  <a:gd name="T9" fmla="*/ 109 h 219"/>
                  <a:gd name="T10" fmla="*/ 682 w 1097"/>
                  <a:gd name="T11" fmla="*/ 0 h 219"/>
                  <a:gd name="T12" fmla="*/ 682 w 1097"/>
                  <a:gd name="T13" fmla="*/ 48 h 219"/>
                  <a:gd name="T14" fmla="*/ 0 w 1097"/>
                  <a:gd name="T15" fmla="*/ 48 h 21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97" h="219">
                    <a:moveTo>
                      <a:pt x="0" y="48"/>
                    </a:moveTo>
                    <a:lnTo>
                      <a:pt x="0" y="170"/>
                    </a:lnTo>
                    <a:lnTo>
                      <a:pt x="682" y="170"/>
                    </a:lnTo>
                    <a:lnTo>
                      <a:pt x="682" y="218"/>
                    </a:lnTo>
                    <a:lnTo>
                      <a:pt x="1096" y="109"/>
                    </a:lnTo>
                    <a:lnTo>
                      <a:pt x="682" y="0"/>
                    </a:lnTo>
                    <a:lnTo>
                      <a:pt x="682" y="48"/>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8" name="Freeform 28"/>
              <p:cNvSpPr>
                <a:spLocks/>
              </p:cNvSpPr>
              <p:nvPr/>
            </p:nvSpPr>
            <p:spPr bwMode="auto">
              <a:xfrm>
                <a:off x="2664" y="4349"/>
                <a:ext cx="738" cy="15"/>
              </a:xfrm>
              <a:custGeom>
                <a:avLst/>
                <a:gdLst>
                  <a:gd name="T0" fmla="*/ 686 w 738"/>
                  <a:gd name="T1" fmla="*/ 14 h 15"/>
                  <a:gd name="T2" fmla="*/ 737 w 738"/>
                  <a:gd name="T3" fmla="*/ 0 h 15"/>
                  <a:gd name="T4" fmla="*/ 51 w 738"/>
                  <a:gd name="T5" fmla="*/ 0 h 15"/>
                  <a:gd name="T6" fmla="*/ 0 w 738"/>
                  <a:gd name="T7" fmla="*/ 14 h 15"/>
                  <a:gd name="T8" fmla="*/ 686 w 738"/>
                  <a:gd name="T9" fmla="*/ 14 h 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38" h="15">
                    <a:moveTo>
                      <a:pt x="686" y="14"/>
                    </a:moveTo>
                    <a:lnTo>
                      <a:pt x="737" y="0"/>
                    </a:lnTo>
                    <a:lnTo>
                      <a:pt x="51" y="0"/>
                    </a:lnTo>
                    <a:lnTo>
                      <a:pt x="0" y="14"/>
                    </a:lnTo>
                    <a:lnTo>
                      <a:pt x="686"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9" name="Freeform 29"/>
              <p:cNvSpPr>
                <a:spLocks/>
              </p:cNvSpPr>
              <p:nvPr/>
            </p:nvSpPr>
            <p:spPr bwMode="auto">
              <a:xfrm>
                <a:off x="3350" y="4349"/>
                <a:ext cx="47" cy="62"/>
              </a:xfrm>
              <a:custGeom>
                <a:avLst/>
                <a:gdLst>
                  <a:gd name="T0" fmla="*/ 0 w 47"/>
                  <a:gd name="T1" fmla="*/ 14 h 62"/>
                  <a:gd name="T2" fmla="*/ 46 w 47"/>
                  <a:gd name="T3" fmla="*/ 0 h 62"/>
                  <a:gd name="T4" fmla="*/ 46 w 47"/>
                  <a:gd name="T5" fmla="*/ 48 h 62"/>
                  <a:gd name="T6" fmla="*/ 0 w 47"/>
                  <a:gd name="T7" fmla="*/ 61 h 62"/>
                  <a:gd name="T8" fmla="*/ 0 w 47"/>
                  <a:gd name="T9" fmla="*/ 14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62">
                    <a:moveTo>
                      <a:pt x="0" y="14"/>
                    </a:moveTo>
                    <a:lnTo>
                      <a:pt x="46" y="0"/>
                    </a:lnTo>
                    <a:lnTo>
                      <a:pt x="46" y="48"/>
                    </a:lnTo>
                    <a:lnTo>
                      <a:pt x="0" y="61"/>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0" name="Freeform 30"/>
              <p:cNvSpPr>
                <a:spLocks/>
              </p:cNvSpPr>
              <p:nvPr/>
            </p:nvSpPr>
            <p:spPr bwMode="auto">
              <a:xfrm>
                <a:off x="2664" y="4227"/>
                <a:ext cx="52" cy="137"/>
              </a:xfrm>
              <a:custGeom>
                <a:avLst/>
                <a:gdLst>
                  <a:gd name="T0" fmla="*/ 0 w 52"/>
                  <a:gd name="T1" fmla="*/ 14 h 137"/>
                  <a:gd name="T2" fmla="*/ 51 w 52"/>
                  <a:gd name="T3" fmla="*/ 0 h 137"/>
                  <a:gd name="T4" fmla="*/ 51 w 52"/>
                  <a:gd name="T5" fmla="*/ 123 h 137"/>
                  <a:gd name="T6" fmla="*/ 0 w 52"/>
                  <a:gd name="T7" fmla="*/ 136 h 137"/>
                  <a:gd name="T8" fmla="*/ 0 w 52"/>
                  <a:gd name="T9" fmla="*/ 14 h 1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2" h="137">
                    <a:moveTo>
                      <a:pt x="0" y="14"/>
                    </a:moveTo>
                    <a:lnTo>
                      <a:pt x="51" y="0"/>
                    </a:lnTo>
                    <a:lnTo>
                      <a:pt x="51" y="123"/>
                    </a:lnTo>
                    <a:lnTo>
                      <a:pt x="0" y="136"/>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1" name="Freeform 31"/>
              <p:cNvSpPr>
                <a:spLocks/>
              </p:cNvSpPr>
              <p:nvPr/>
            </p:nvSpPr>
            <p:spPr bwMode="auto">
              <a:xfrm>
                <a:off x="3350" y="4179"/>
                <a:ext cx="47" cy="49"/>
              </a:xfrm>
              <a:custGeom>
                <a:avLst/>
                <a:gdLst>
                  <a:gd name="T0" fmla="*/ 0 w 47"/>
                  <a:gd name="T1" fmla="*/ 48 h 49"/>
                  <a:gd name="T2" fmla="*/ 46 w 47"/>
                  <a:gd name="T3" fmla="*/ 48 h 49"/>
                  <a:gd name="T4" fmla="*/ 46 w 47"/>
                  <a:gd name="T5" fmla="*/ 0 h 49"/>
                  <a:gd name="T6" fmla="*/ 0 w 47"/>
                  <a:gd name="T7" fmla="*/ 13 h 49"/>
                  <a:gd name="T8" fmla="*/ 0 w 47"/>
                  <a:gd name="T9" fmla="*/ 48 h 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49">
                    <a:moveTo>
                      <a:pt x="0" y="48"/>
                    </a:moveTo>
                    <a:lnTo>
                      <a:pt x="46" y="48"/>
                    </a:lnTo>
                    <a:lnTo>
                      <a:pt x="46" y="0"/>
                    </a:lnTo>
                    <a:lnTo>
                      <a:pt x="0" y="13"/>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4" name="Group 32"/>
            <p:cNvGrpSpPr>
              <a:grpSpLocks/>
            </p:cNvGrpSpPr>
            <p:nvPr/>
          </p:nvGrpSpPr>
          <p:grpSpPr bwMode="auto">
            <a:xfrm>
              <a:off x="3128" y="2803"/>
              <a:ext cx="660" cy="262"/>
              <a:chOff x="2844" y="3915"/>
              <a:chExt cx="660" cy="262"/>
            </a:xfrm>
          </p:grpSpPr>
          <p:sp>
            <p:nvSpPr>
              <p:cNvPr id="57412" name="Freeform 33"/>
              <p:cNvSpPr>
                <a:spLocks/>
              </p:cNvSpPr>
              <p:nvPr/>
            </p:nvSpPr>
            <p:spPr bwMode="auto">
              <a:xfrm>
                <a:off x="2873" y="3915"/>
                <a:ext cx="631" cy="248"/>
              </a:xfrm>
              <a:custGeom>
                <a:avLst/>
                <a:gdLst>
                  <a:gd name="T0" fmla="*/ 0 w 631"/>
                  <a:gd name="T1" fmla="*/ 55 h 248"/>
                  <a:gd name="T2" fmla="*/ 0 w 631"/>
                  <a:gd name="T3" fmla="*/ 193 h 248"/>
                  <a:gd name="T4" fmla="*/ 392 w 631"/>
                  <a:gd name="T5" fmla="*/ 193 h 248"/>
                  <a:gd name="T6" fmla="*/ 392 w 631"/>
                  <a:gd name="T7" fmla="*/ 247 h 248"/>
                  <a:gd name="T8" fmla="*/ 630 w 631"/>
                  <a:gd name="T9" fmla="*/ 124 h 248"/>
                  <a:gd name="T10" fmla="*/ 392 w 631"/>
                  <a:gd name="T11" fmla="*/ 0 h 248"/>
                  <a:gd name="T12" fmla="*/ 392 w 631"/>
                  <a:gd name="T13" fmla="*/ 55 h 248"/>
                  <a:gd name="T14" fmla="*/ 0 w 631"/>
                  <a:gd name="T15" fmla="*/ 55 h 24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31" h="248">
                    <a:moveTo>
                      <a:pt x="0" y="55"/>
                    </a:moveTo>
                    <a:lnTo>
                      <a:pt x="0" y="193"/>
                    </a:lnTo>
                    <a:lnTo>
                      <a:pt x="392" y="193"/>
                    </a:lnTo>
                    <a:lnTo>
                      <a:pt x="392" y="247"/>
                    </a:lnTo>
                    <a:lnTo>
                      <a:pt x="630" y="124"/>
                    </a:lnTo>
                    <a:lnTo>
                      <a:pt x="392" y="0"/>
                    </a:lnTo>
                    <a:lnTo>
                      <a:pt x="392" y="55"/>
                    </a:lnTo>
                    <a:lnTo>
                      <a:pt x="0" y="55"/>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3" name="Freeform 34"/>
              <p:cNvSpPr>
                <a:spLocks/>
              </p:cNvSpPr>
              <p:nvPr/>
            </p:nvSpPr>
            <p:spPr bwMode="auto">
              <a:xfrm>
                <a:off x="2844" y="4108"/>
                <a:ext cx="422" cy="16"/>
              </a:xfrm>
              <a:custGeom>
                <a:avLst/>
                <a:gdLst>
                  <a:gd name="T0" fmla="*/ 392 w 422"/>
                  <a:gd name="T1" fmla="*/ 15 h 16"/>
                  <a:gd name="T2" fmla="*/ 421 w 422"/>
                  <a:gd name="T3" fmla="*/ 0 h 16"/>
                  <a:gd name="T4" fmla="*/ 27 w 422"/>
                  <a:gd name="T5" fmla="*/ 0 h 16"/>
                  <a:gd name="T6" fmla="*/ 0 w 422"/>
                  <a:gd name="T7" fmla="*/ 15 h 16"/>
                  <a:gd name="T8" fmla="*/ 392 w 422"/>
                  <a:gd name="T9" fmla="*/ 15 h 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2" h="16">
                    <a:moveTo>
                      <a:pt x="392" y="15"/>
                    </a:moveTo>
                    <a:lnTo>
                      <a:pt x="421" y="0"/>
                    </a:lnTo>
                    <a:lnTo>
                      <a:pt x="27" y="0"/>
                    </a:lnTo>
                    <a:lnTo>
                      <a:pt x="0" y="15"/>
                    </a:lnTo>
                    <a:lnTo>
                      <a:pt x="392" y="15"/>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4" name="Freeform 35"/>
              <p:cNvSpPr>
                <a:spLocks/>
              </p:cNvSpPr>
              <p:nvPr/>
            </p:nvSpPr>
            <p:spPr bwMode="auto">
              <a:xfrm>
                <a:off x="3236" y="4108"/>
                <a:ext cx="30" cy="69"/>
              </a:xfrm>
              <a:custGeom>
                <a:avLst/>
                <a:gdLst>
                  <a:gd name="T0" fmla="*/ 0 w 30"/>
                  <a:gd name="T1" fmla="*/ 15 h 69"/>
                  <a:gd name="T2" fmla="*/ 29 w 30"/>
                  <a:gd name="T3" fmla="*/ 0 h 69"/>
                  <a:gd name="T4" fmla="*/ 29 w 30"/>
                  <a:gd name="T5" fmla="*/ 54 h 69"/>
                  <a:gd name="T6" fmla="*/ 0 w 30"/>
                  <a:gd name="T7" fmla="*/ 68 h 69"/>
                  <a:gd name="T8" fmla="*/ 0 w 30"/>
                  <a:gd name="T9" fmla="*/ 15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69">
                    <a:moveTo>
                      <a:pt x="0" y="15"/>
                    </a:moveTo>
                    <a:lnTo>
                      <a:pt x="29" y="0"/>
                    </a:lnTo>
                    <a:lnTo>
                      <a:pt x="29" y="54"/>
                    </a:lnTo>
                    <a:lnTo>
                      <a:pt x="0" y="68"/>
                    </a:lnTo>
                    <a:lnTo>
                      <a:pt x="0" y="1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5" name="Freeform 36"/>
              <p:cNvSpPr>
                <a:spLocks/>
              </p:cNvSpPr>
              <p:nvPr/>
            </p:nvSpPr>
            <p:spPr bwMode="auto">
              <a:xfrm>
                <a:off x="2844" y="3970"/>
                <a:ext cx="30" cy="154"/>
              </a:xfrm>
              <a:custGeom>
                <a:avLst/>
                <a:gdLst>
                  <a:gd name="T0" fmla="*/ 0 w 30"/>
                  <a:gd name="T1" fmla="*/ 16 h 154"/>
                  <a:gd name="T2" fmla="*/ 29 w 30"/>
                  <a:gd name="T3" fmla="*/ 0 h 154"/>
                  <a:gd name="T4" fmla="*/ 29 w 30"/>
                  <a:gd name="T5" fmla="*/ 138 h 154"/>
                  <a:gd name="T6" fmla="*/ 0 w 30"/>
                  <a:gd name="T7" fmla="*/ 153 h 154"/>
                  <a:gd name="T8" fmla="*/ 0 w 30"/>
                  <a:gd name="T9" fmla="*/ 16 h 1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154">
                    <a:moveTo>
                      <a:pt x="0" y="16"/>
                    </a:moveTo>
                    <a:lnTo>
                      <a:pt x="29" y="0"/>
                    </a:lnTo>
                    <a:lnTo>
                      <a:pt x="29" y="138"/>
                    </a:lnTo>
                    <a:lnTo>
                      <a:pt x="0" y="153"/>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6" name="Freeform 37"/>
              <p:cNvSpPr>
                <a:spLocks/>
              </p:cNvSpPr>
              <p:nvPr/>
            </p:nvSpPr>
            <p:spPr bwMode="auto">
              <a:xfrm>
                <a:off x="3236" y="3915"/>
                <a:ext cx="30" cy="56"/>
              </a:xfrm>
              <a:custGeom>
                <a:avLst/>
                <a:gdLst>
                  <a:gd name="T0" fmla="*/ 0 w 30"/>
                  <a:gd name="T1" fmla="*/ 55 h 56"/>
                  <a:gd name="T2" fmla="*/ 29 w 30"/>
                  <a:gd name="T3" fmla="*/ 55 h 56"/>
                  <a:gd name="T4" fmla="*/ 29 w 30"/>
                  <a:gd name="T5" fmla="*/ 0 h 56"/>
                  <a:gd name="T6" fmla="*/ 0 w 30"/>
                  <a:gd name="T7" fmla="*/ 15 h 56"/>
                  <a:gd name="T8" fmla="*/ 0 w 30"/>
                  <a:gd name="T9" fmla="*/ 55 h 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56">
                    <a:moveTo>
                      <a:pt x="0" y="55"/>
                    </a:moveTo>
                    <a:lnTo>
                      <a:pt x="29" y="55"/>
                    </a:lnTo>
                    <a:lnTo>
                      <a:pt x="29" y="0"/>
                    </a:lnTo>
                    <a:lnTo>
                      <a:pt x="0" y="15"/>
                    </a:lnTo>
                    <a:lnTo>
                      <a:pt x="0" y="5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5" name="Group 38"/>
            <p:cNvGrpSpPr>
              <a:grpSpLocks/>
            </p:cNvGrpSpPr>
            <p:nvPr/>
          </p:nvGrpSpPr>
          <p:grpSpPr bwMode="auto">
            <a:xfrm>
              <a:off x="1258" y="1447"/>
              <a:ext cx="852" cy="286"/>
              <a:chOff x="974" y="2559"/>
              <a:chExt cx="852" cy="286"/>
            </a:xfrm>
          </p:grpSpPr>
          <p:grpSp>
            <p:nvGrpSpPr>
              <p:cNvPr id="57394" name="Group 39"/>
              <p:cNvGrpSpPr>
                <a:grpSpLocks/>
              </p:cNvGrpSpPr>
              <p:nvPr/>
            </p:nvGrpSpPr>
            <p:grpSpPr bwMode="auto">
              <a:xfrm>
                <a:off x="1462" y="2568"/>
                <a:ext cx="364" cy="277"/>
                <a:chOff x="1462" y="2568"/>
                <a:chExt cx="364" cy="277"/>
              </a:xfrm>
            </p:grpSpPr>
            <p:sp>
              <p:nvSpPr>
                <p:cNvPr id="57407" name="Freeform 40"/>
                <p:cNvSpPr>
                  <a:spLocks/>
                </p:cNvSpPr>
                <p:nvPr/>
              </p:nvSpPr>
              <p:spPr bwMode="auto">
                <a:xfrm>
                  <a:off x="1462" y="2568"/>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8" name="Freeform 41"/>
                <p:cNvSpPr>
                  <a:spLocks/>
                </p:cNvSpPr>
                <p:nvPr/>
              </p:nvSpPr>
              <p:spPr bwMode="auto">
                <a:xfrm>
                  <a:off x="1592" y="2772"/>
                  <a:ext cx="234" cy="17"/>
                </a:xfrm>
                <a:custGeom>
                  <a:avLst/>
                  <a:gdLst>
                    <a:gd name="T0" fmla="*/ 16 w 234"/>
                    <a:gd name="T1" fmla="*/ 16 h 17"/>
                    <a:gd name="T2" fmla="*/ 0 w 234"/>
                    <a:gd name="T3" fmla="*/ 0 h 17"/>
                    <a:gd name="T4" fmla="*/ 217 w 234"/>
                    <a:gd name="T5" fmla="*/ 0 h 17"/>
                    <a:gd name="T6" fmla="*/ 233 w 234"/>
                    <a:gd name="T7" fmla="*/ 16 h 17"/>
                    <a:gd name="T8" fmla="*/ 16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16" y="16"/>
                      </a:moveTo>
                      <a:lnTo>
                        <a:pt x="0" y="0"/>
                      </a:lnTo>
                      <a:lnTo>
                        <a:pt x="217" y="0"/>
                      </a:lnTo>
                      <a:lnTo>
                        <a:pt x="233" y="16"/>
                      </a:lnTo>
                      <a:lnTo>
                        <a:pt x="16"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9" name="Freeform 42"/>
                <p:cNvSpPr>
                  <a:spLocks/>
                </p:cNvSpPr>
                <p:nvPr/>
              </p:nvSpPr>
              <p:spPr bwMode="auto">
                <a:xfrm>
                  <a:off x="1593" y="2772"/>
                  <a:ext cx="16" cy="73"/>
                </a:xfrm>
                <a:custGeom>
                  <a:avLst/>
                  <a:gdLst>
                    <a:gd name="T0" fmla="*/ 15 w 16"/>
                    <a:gd name="T1" fmla="*/ 16 h 73"/>
                    <a:gd name="T2" fmla="*/ 0 w 16"/>
                    <a:gd name="T3" fmla="*/ 0 h 73"/>
                    <a:gd name="T4" fmla="*/ 0 w 16"/>
                    <a:gd name="T5" fmla="*/ 57 h 73"/>
                    <a:gd name="T6" fmla="*/ 15 w 16"/>
                    <a:gd name="T7" fmla="*/ 72 h 73"/>
                    <a:gd name="T8" fmla="*/ 15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15" y="16"/>
                      </a:moveTo>
                      <a:lnTo>
                        <a:pt x="0" y="0"/>
                      </a:lnTo>
                      <a:lnTo>
                        <a:pt x="0" y="57"/>
                      </a:lnTo>
                      <a:lnTo>
                        <a:pt x="15" y="72"/>
                      </a:lnTo>
                      <a:lnTo>
                        <a:pt x="15"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0" name="Freeform 43"/>
                <p:cNvSpPr>
                  <a:spLocks/>
                </p:cNvSpPr>
                <p:nvPr/>
              </p:nvSpPr>
              <p:spPr bwMode="auto">
                <a:xfrm>
                  <a:off x="1809" y="2626"/>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1" name="Freeform 44"/>
                <p:cNvSpPr>
                  <a:spLocks/>
                </p:cNvSpPr>
                <p:nvPr/>
              </p:nvSpPr>
              <p:spPr bwMode="auto">
                <a:xfrm>
                  <a:off x="1593" y="2568"/>
                  <a:ext cx="16" cy="59"/>
                </a:xfrm>
                <a:custGeom>
                  <a:avLst/>
                  <a:gdLst>
                    <a:gd name="T0" fmla="*/ 15 w 16"/>
                    <a:gd name="T1" fmla="*/ 58 h 59"/>
                    <a:gd name="T2" fmla="*/ 0 w 16"/>
                    <a:gd name="T3" fmla="*/ 58 h 59"/>
                    <a:gd name="T4" fmla="*/ 0 w 16"/>
                    <a:gd name="T5" fmla="*/ 0 h 59"/>
                    <a:gd name="T6" fmla="*/ 15 w 16"/>
                    <a:gd name="T7" fmla="*/ 16 h 59"/>
                    <a:gd name="T8" fmla="*/ 15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15" y="58"/>
                      </a:moveTo>
                      <a:lnTo>
                        <a:pt x="0" y="58"/>
                      </a:lnTo>
                      <a:lnTo>
                        <a:pt x="0" y="0"/>
                      </a:lnTo>
                      <a:lnTo>
                        <a:pt x="15" y="16"/>
                      </a:lnTo>
                      <a:lnTo>
                        <a:pt x="15"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5" name="Group 45"/>
              <p:cNvGrpSpPr>
                <a:grpSpLocks/>
              </p:cNvGrpSpPr>
              <p:nvPr/>
            </p:nvGrpSpPr>
            <p:grpSpPr bwMode="auto">
              <a:xfrm>
                <a:off x="974" y="2568"/>
                <a:ext cx="364" cy="277"/>
                <a:chOff x="974" y="2568"/>
                <a:chExt cx="364" cy="277"/>
              </a:xfrm>
            </p:grpSpPr>
            <p:sp>
              <p:nvSpPr>
                <p:cNvPr id="57402" name="Freeform 46"/>
                <p:cNvSpPr>
                  <a:spLocks/>
                </p:cNvSpPr>
                <p:nvPr/>
              </p:nvSpPr>
              <p:spPr bwMode="auto">
                <a:xfrm>
                  <a:off x="990" y="2568"/>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3" name="Freeform 47"/>
                <p:cNvSpPr>
                  <a:spLocks/>
                </p:cNvSpPr>
                <p:nvPr/>
              </p:nvSpPr>
              <p:spPr bwMode="auto">
                <a:xfrm>
                  <a:off x="974" y="2772"/>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4" name="Freeform 48"/>
                <p:cNvSpPr>
                  <a:spLocks/>
                </p:cNvSpPr>
                <p:nvPr/>
              </p:nvSpPr>
              <p:spPr bwMode="auto">
                <a:xfrm>
                  <a:off x="1190" y="2772"/>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5" name="Freeform 49"/>
                <p:cNvSpPr>
                  <a:spLocks/>
                </p:cNvSpPr>
                <p:nvPr/>
              </p:nvSpPr>
              <p:spPr bwMode="auto">
                <a:xfrm>
                  <a:off x="974" y="2626"/>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6" name="Freeform 50"/>
                <p:cNvSpPr>
                  <a:spLocks/>
                </p:cNvSpPr>
                <p:nvPr/>
              </p:nvSpPr>
              <p:spPr bwMode="auto">
                <a:xfrm>
                  <a:off x="1190" y="2568"/>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6" name="Group 51"/>
              <p:cNvGrpSpPr>
                <a:grpSpLocks/>
              </p:cNvGrpSpPr>
              <p:nvPr/>
            </p:nvGrpSpPr>
            <p:grpSpPr bwMode="auto">
              <a:xfrm>
                <a:off x="974" y="2559"/>
                <a:ext cx="364" cy="277"/>
                <a:chOff x="974" y="2559"/>
                <a:chExt cx="364" cy="277"/>
              </a:xfrm>
            </p:grpSpPr>
            <p:sp>
              <p:nvSpPr>
                <p:cNvPr id="57397" name="Freeform 52"/>
                <p:cNvSpPr>
                  <a:spLocks/>
                </p:cNvSpPr>
                <p:nvPr/>
              </p:nvSpPr>
              <p:spPr bwMode="auto">
                <a:xfrm>
                  <a:off x="990" y="255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8" name="Freeform 53"/>
                <p:cNvSpPr>
                  <a:spLocks/>
                </p:cNvSpPr>
                <p:nvPr/>
              </p:nvSpPr>
              <p:spPr bwMode="auto">
                <a:xfrm>
                  <a:off x="974" y="276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9" name="Freeform 54"/>
                <p:cNvSpPr>
                  <a:spLocks/>
                </p:cNvSpPr>
                <p:nvPr/>
              </p:nvSpPr>
              <p:spPr bwMode="auto">
                <a:xfrm>
                  <a:off x="1190" y="276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0" name="Freeform 55"/>
                <p:cNvSpPr>
                  <a:spLocks/>
                </p:cNvSpPr>
                <p:nvPr/>
              </p:nvSpPr>
              <p:spPr bwMode="auto">
                <a:xfrm>
                  <a:off x="974" y="261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1" name="Freeform 56"/>
                <p:cNvSpPr>
                  <a:spLocks/>
                </p:cNvSpPr>
                <p:nvPr/>
              </p:nvSpPr>
              <p:spPr bwMode="auto">
                <a:xfrm>
                  <a:off x="1190" y="255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6" name="Group 57"/>
            <p:cNvGrpSpPr>
              <a:grpSpLocks/>
            </p:cNvGrpSpPr>
            <p:nvPr/>
          </p:nvGrpSpPr>
          <p:grpSpPr bwMode="auto">
            <a:xfrm>
              <a:off x="2646" y="1459"/>
              <a:ext cx="364" cy="277"/>
              <a:chOff x="2362" y="2571"/>
              <a:chExt cx="364" cy="277"/>
            </a:xfrm>
          </p:grpSpPr>
          <p:sp>
            <p:nvSpPr>
              <p:cNvPr id="57389" name="Freeform 58"/>
              <p:cNvSpPr>
                <a:spLocks/>
              </p:cNvSpPr>
              <p:nvPr/>
            </p:nvSpPr>
            <p:spPr bwMode="auto">
              <a:xfrm>
                <a:off x="2378" y="2571"/>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0" name="Freeform 59"/>
              <p:cNvSpPr>
                <a:spLocks/>
              </p:cNvSpPr>
              <p:nvPr/>
            </p:nvSpPr>
            <p:spPr bwMode="auto">
              <a:xfrm>
                <a:off x="2362" y="2775"/>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1" name="Freeform 60"/>
              <p:cNvSpPr>
                <a:spLocks/>
              </p:cNvSpPr>
              <p:nvPr/>
            </p:nvSpPr>
            <p:spPr bwMode="auto">
              <a:xfrm>
                <a:off x="2579" y="2775"/>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2" name="Freeform 61"/>
              <p:cNvSpPr>
                <a:spLocks/>
              </p:cNvSpPr>
              <p:nvPr/>
            </p:nvSpPr>
            <p:spPr bwMode="auto">
              <a:xfrm>
                <a:off x="2362" y="2629"/>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3" name="Freeform 62"/>
              <p:cNvSpPr>
                <a:spLocks/>
              </p:cNvSpPr>
              <p:nvPr/>
            </p:nvSpPr>
            <p:spPr bwMode="auto">
              <a:xfrm>
                <a:off x="2579" y="2571"/>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7" name="Group 63"/>
            <p:cNvGrpSpPr>
              <a:grpSpLocks/>
            </p:cNvGrpSpPr>
            <p:nvPr/>
          </p:nvGrpSpPr>
          <p:grpSpPr bwMode="auto">
            <a:xfrm>
              <a:off x="2644" y="1807"/>
              <a:ext cx="364" cy="277"/>
              <a:chOff x="2360" y="2919"/>
              <a:chExt cx="364" cy="277"/>
            </a:xfrm>
          </p:grpSpPr>
          <p:sp>
            <p:nvSpPr>
              <p:cNvPr id="57384" name="Freeform 64"/>
              <p:cNvSpPr>
                <a:spLocks/>
              </p:cNvSpPr>
              <p:nvPr/>
            </p:nvSpPr>
            <p:spPr bwMode="auto">
              <a:xfrm>
                <a:off x="2376" y="291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7FFF7F"/>
                  </a:gs>
                  <a:gs pos="100000">
                    <a:srgbClr val="00FF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5" name="Freeform 65"/>
              <p:cNvSpPr>
                <a:spLocks/>
              </p:cNvSpPr>
              <p:nvPr/>
            </p:nvSpPr>
            <p:spPr bwMode="auto">
              <a:xfrm>
                <a:off x="2360" y="312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7F9F7F"/>
                  </a:gs>
                  <a:gs pos="100000">
                    <a:srgbClr val="004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6" name="Freeform 66"/>
              <p:cNvSpPr>
                <a:spLocks/>
              </p:cNvSpPr>
              <p:nvPr/>
            </p:nvSpPr>
            <p:spPr bwMode="auto">
              <a:xfrm>
                <a:off x="2576" y="312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7" name="Freeform 67"/>
              <p:cNvSpPr>
                <a:spLocks/>
              </p:cNvSpPr>
              <p:nvPr/>
            </p:nvSpPr>
            <p:spPr bwMode="auto">
              <a:xfrm>
                <a:off x="2360" y="297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8" name="Freeform 68"/>
              <p:cNvSpPr>
                <a:spLocks/>
              </p:cNvSpPr>
              <p:nvPr/>
            </p:nvSpPr>
            <p:spPr bwMode="auto">
              <a:xfrm>
                <a:off x="2576" y="291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8" name="Group 69"/>
            <p:cNvGrpSpPr>
              <a:grpSpLocks/>
            </p:cNvGrpSpPr>
            <p:nvPr/>
          </p:nvGrpSpPr>
          <p:grpSpPr bwMode="auto">
            <a:xfrm>
              <a:off x="2460" y="1523"/>
              <a:ext cx="154" cy="148"/>
              <a:chOff x="2176" y="2635"/>
              <a:chExt cx="154" cy="148"/>
            </a:xfrm>
          </p:grpSpPr>
          <p:sp>
            <p:nvSpPr>
              <p:cNvPr id="57382" name="Rectangle 70"/>
              <p:cNvSpPr>
                <a:spLocks noChangeArrowheads="1"/>
              </p:cNvSpPr>
              <p:nvPr/>
            </p:nvSpPr>
            <p:spPr bwMode="auto">
              <a:xfrm>
                <a:off x="2176" y="2647"/>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3" name="Rectangle 71"/>
              <p:cNvSpPr>
                <a:spLocks noChangeArrowheads="1"/>
              </p:cNvSpPr>
              <p:nvPr/>
            </p:nvSpPr>
            <p:spPr bwMode="auto">
              <a:xfrm>
                <a:off x="2194" y="2635"/>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grpSp>
          <p:nvGrpSpPr>
            <p:cNvPr id="57359" name="Group 72"/>
            <p:cNvGrpSpPr>
              <a:grpSpLocks/>
            </p:cNvGrpSpPr>
            <p:nvPr/>
          </p:nvGrpSpPr>
          <p:grpSpPr bwMode="auto">
            <a:xfrm>
              <a:off x="2460" y="1871"/>
              <a:ext cx="154" cy="148"/>
              <a:chOff x="2176" y="2983"/>
              <a:chExt cx="154" cy="148"/>
            </a:xfrm>
          </p:grpSpPr>
          <p:sp>
            <p:nvSpPr>
              <p:cNvPr id="57380" name="Rectangle 73"/>
              <p:cNvSpPr>
                <a:spLocks noChangeArrowheads="1"/>
              </p:cNvSpPr>
              <p:nvPr/>
            </p:nvSpPr>
            <p:spPr bwMode="auto">
              <a:xfrm>
                <a:off x="2176" y="2995"/>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1" name="Rectangle 74"/>
              <p:cNvSpPr>
                <a:spLocks noChangeArrowheads="1"/>
              </p:cNvSpPr>
              <p:nvPr/>
            </p:nvSpPr>
            <p:spPr bwMode="auto">
              <a:xfrm>
                <a:off x="2194" y="2983"/>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sp>
          <p:nvSpPr>
            <p:cNvPr id="57360" name="Rectangle 75"/>
            <p:cNvSpPr>
              <a:spLocks noChangeArrowheads="1"/>
            </p:cNvSpPr>
            <p:nvPr/>
          </p:nvSpPr>
          <p:spPr bwMode="auto">
            <a:xfrm rot="-5400000">
              <a:off x="401" y="3018"/>
              <a:ext cx="910" cy="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800">
                  <a:latin typeface="Comic Sans MS" pitchFamily="66" charset="0"/>
                </a:rPr>
                <a:t>Unassertive</a:t>
              </a:r>
              <a:endParaRPr lang="en-US" altLang="zh-TW" sz="1800">
                <a:latin typeface="Times New Roman" pitchFamily="18" charset="0"/>
              </a:endParaRPr>
            </a:p>
          </p:txBody>
        </p:sp>
        <p:sp>
          <p:nvSpPr>
            <p:cNvPr id="57361" name="Rectangle 76"/>
            <p:cNvSpPr>
              <a:spLocks noChangeArrowheads="1"/>
            </p:cNvSpPr>
            <p:nvPr/>
          </p:nvSpPr>
          <p:spPr bwMode="auto">
            <a:xfrm rot="-5400000">
              <a:off x="447" y="1328"/>
              <a:ext cx="834" cy="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000">
                  <a:latin typeface="Comic Sans MS" pitchFamily="66" charset="0"/>
                </a:rPr>
                <a:t>Assertive</a:t>
              </a:r>
            </a:p>
          </p:txBody>
        </p:sp>
        <p:sp>
          <p:nvSpPr>
            <p:cNvPr id="57362" name="Rectangle 77"/>
            <p:cNvSpPr>
              <a:spLocks noChangeArrowheads="1"/>
            </p:cNvSpPr>
            <p:nvPr/>
          </p:nvSpPr>
          <p:spPr bwMode="auto">
            <a:xfrm>
              <a:off x="1023" y="3584"/>
              <a:ext cx="892"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Unco-operative</a:t>
              </a:r>
            </a:p>
          </p:txBody>
        </p:sp>
        <p:sp>
          <p:nvSpPr>
            <p:cNvPr id="57363" name="Rectangle 78"/>
            <p:cNvSpPr>
              <a:spLocks noChangeArrowheads="1"/>
            </p:cNvSpPr>
            <p:nvPr/>
          </p:nvSpPr>
          <p:spPr bwMode="auto">
            <a:xfrm>
              <a:off x="3288" y="3584"/>
              <a:ext cx="76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Co-operative</a:t>
              </a:r>
            </a:p>
          </p:txBody>
        </p:sp>
        <p:grpSp>
          <p:nvGrpSpPr>
            <p:cNvPr id="57364" name="Group 79"/>
            <p:cNvGrpSpPr>
              <a:grpSpLocks/>
            </p:cNvGrpSpPr>
            <p:nvPr/>
          </p:nvGrpSpPr>
          <p:grpSpPr bwMode="auto">
            <a:xfrm>
              <a:off x="1100" y="1231"/>
              <a:ext cx="36" cy="2287"/>
              <a:chOff x="816" y="2343"/>
              <a:chExt cx="36" cy="2287"/>
            </a:xfrm>
          </p:grpSpPr>
          <p:sp>
            <p:nvSpPr>
              <p:cNvPr id="57378" name="Line 80"/>
              <p:cNvSpPr>
                <a:spLocks noChangeShapeType="1"/>
              </p:cNvSpPr>
              <p:nvPr/>
            </p:nvSpPr>
            <p:spPr bwMode="auto">
              <a:xfrm>
                <a:off x="852" y="2343"/>
                <a:ext cx="0" cy="2287"/>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9" name="Line 81"/>
              <p:cNvSpPr>
                <a:spLocks noChangeShapeType="1"/>
              </p:cNvSpPr>
              <p:nvPr/>
            </p:nvSpPr>
            <p:spPr bwMode="auto">
              <a:xfrm>
                <a:off x="816" y="2343"/>
                <a:ext cx="0" cy="2287"/>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65" name="Group 82"/>
            <p:cNvGrpSpPr>
              <a:grpSpLocks/>
            </p:cNvGrpSpPr>
            <p:nvPr/>
          </p:nvGrpSpPr>
          <p:grpSpPr bwMode="auto">
            <a:xfrm>
              <a:off x="1127" y="3496"/>
              <a:ext cx="2989" cy="42"/>
              <a:chOff x="843" y="4608"/>
              <a:chExt cx="2989" cy="42"/>
            </a:xfrm>
          </p:grpSpPr>
          <p:sp>
            <p:nvSpPr>
              <p:cNvPr id="57376" name="Line 83"/>
              <p:cNvSpPr>
                <a:spLocks noChangeShapeType="1"/>
              </p:cNvSpPr>
              <p:nvPr/>
            </p:nvSpPr>
            <p:spPr bwMode="auto">
              <a:xfrm>
                <a:off x="843" y="4608"/>
                <a:ext cx="2989" cy="0"/>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7" name="Line 84"/>
              <p:cNvSpPr>
                <a:spLocks noChangeShapeType="1"/>
              </p:cNvSpPr>
              <p:nvPr/>
            </p:nvSpPr>
            <p:spPr bwMode="auto">
              <a:xfrm>
                <a:off x="843" y="4650"/>
                <a:ext cx="2989" cy="0"/>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7366" name="Oval 85"/>
            <p:cNvSpPr>
              <a:spLocks noChangeArrowheads="1"/>
            </p:cNvSpPr>
            <p:nvPr/>
          </p:nvSpPr>
          <p:spPr bwMode="auto">
            <a:xfrm>
              <a:off x="1068" y="1152"/>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7" name="Oval 86"/>
            <p:cNvSpPr>
              <a:spLocks noChangeArrowheads="1"/>
            </p:cNvSpPr>
            <p:nvPr/>
          </p:nvSpPr>
          <p:spPr bwMode="auto">
            <a:xfrm>
              <a:off x="1056"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8" name="Oval 87"/>
            <p:cNvSpPr>
              <a:spLocks noChangeArrowheads="1"/>
            </p:cNvSpPr>
            <p:nvPr/>
          </p:nvSpPr>
          <p:spPr bwMode="auto">
            <a:xfrm>
              <a:off x="4080"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9" name="Oval 88"/>
            <p:cNvSpPr>
              <a:spLocks noChangeArrowheads="1"/>
            </p:cNvSpPr>
            <p:nvPr/>
          </p:nvSpPr>
          <p:spPr bwMode="auto">
            <a:xfrm>
              <a:off x="2640" y="2126"/>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0" name="Oval 89"/>
            <p:cNvSpPr>
              <a:spLocks noChangeArrowheads="1"/>
            </p:cNvSpPr>
            <p:nvPr/>
          </p:nvSpPr>
          <p:spPr bwMode="auto">
            <a:xfrm>
              <a:off x="4068" y="1250"/>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1" name="Rectangle 90"/>
            <p:cNvSpPr>
              <a:spLocks noChangeArrowheads="1"/>
            </p:cNvSpPr>
            <p:nvPr/>
          </p:nvSpPr>
          <p:spPr bwMode="auto">
            <a:xfrm>
              <a:off x="1361" y="1232"/>
              <a:ext cx="63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Competing</a:t>
              </a:r>
            </a:p>
          </p:txBody>
        </p:sp>
        <p:sp>
          <p:nvSpPr>
            <p:cNvPr id="57372" name="Rectangle 91"/>
            <p:cNvSpPr>
              <a:spLocks noChangeArrowheads="1"/>
            </p:cNvSpPr>
            <p:nvPr/>
          </p:nvSpPr>
          <p:spPr bwMode="auto">
            <a:xfrm>
              <a:off x="3219" y="1184"/>
              <a:ext cx="779"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Collaborating</a:t>
              </a:r>
              <a:endParaRPr lang="en-US" altLang="zh-TW" sz="1800">
                <a:latin typeface="Times New Roman" pitchFamily="18" charset="0"/>
              </a:endParaRPr>
            </a:p>
          </p:txBody>
        </p:sp>
        <p:sp>
          <p:nvSpPr>
            <p:cNvPr id="57373" name="Rectangle 92"/>
            <p:cNvSpPr>
              <a:spLocks noChangeArrowheads="1"/>
            </p:cNvSpPr>
            <p:nvPr/>
          </p:nvSpPr>
          <p:spPr bwMode="auto">
            <a:xfrm>
              <a:off x="2306" y="2288"/>
              <a:ext cx="80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Compromising</a:t>
              </a:r>
            </a:p>
          </p:txBody>
        </p:sp>
        <p:sp>
          <p:nvSpPr>
            <p:cNvPr id="57374" name="Rectangle 93"/>
            <p:cNvSpPr>
              <a:spLocks noChangeArrowheads="1"/>
            </p:cNvSpPr>
            <p:nvPr/>
          </p:nvSpPr>
          <p:spPr bwMode="auto">
            <a:xfrm>
              <a:off x="1432" y="3140"/>
              <a:ext cx="53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Avoiding</a:t>
              </a:r>
            </a:p>
          </p:txBody>
        </p:sp>
        <p:sp>
          <p:nvSpPr>
            <p:cNvPr id="57375" name="Rectangle 94"/>
            <p:cNvSpPr>
              <a:spLocks noChangeArrowheads="1"/>
            </p:cNvSpPr>
            <p:nvPr/>
          </p:nvSpPr>
          <p:spPr bwMode="auto">
            <a:xfrm>
              <a:off x="2913" y="3284"/>
              <a:ext cx="910"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Accommodating</a:t>
              </a:r>
            </a:p>
          </p:txBody>
        </p:sp>
      </p:grpSp>
      <p:sp>
        <p:nvSpPr>
          <p:cNvPr id="57347" name="Text Box 95"/>
          <p:cNvSpPr txBox="1">
            <a:spLocks noChangeArrowheads="1"/>
          </p:cNvSpPr>
          <p:nvPr/>
        </p:nvSpPr>
        <p:spPr bwMode="auto">
          <a:xfrm>
            <a:off x="1239838" y="534988"/>
            <a:ext cx="647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endParaRPr lang="en-US" altLang="en-US" sz="2400">
              <a:latin typeface="Times New Roman" pitchFamily="18" charset="0"/>
            </a:endParaRPr>
          </a:p>
        </p:txBody>
      </p:sp>
      <p:sp>
        <p:nvSpPr>
          <p:cNvPr id="98400" name="Text Box 96"/>
          <p:cNvSpPr txBox="1">
            <a:spLocks noChangeArrowheads="1"/>
          </p:cNvSpPr>
          <p:nvPr/>
        </p:nvSpPr>
        <p:spPr bwMode="auto">
          <a:xfrm>
            <a:off x="19050" y="115888"/>
            <a:ext cx="8153400"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TW" sz="3600" dirty="0">
                <a:latin typeface="+mj-lt"/>
                <a:cs typeface="Arial" charset="0"/>
              </a:rPr>
              <a:t>Conflict Handling Styles</a:t>
            </a:r>
          </a:p>
        </p:txBody>
      </p:sp>
      <p:sp>
        <p:nvSpPr>
          <p:cNvPr id="2" name="TextBox 1"/>
          <p:cNvSpPr txBox="1"/>
          <p:nvPr/>
        </p:nvSpPr>
        <p:spPr>
          <a:xfrm>
            <a:off x="6127510" y="255072"/>
            <a:ext cx="2619068" cy="369332"/>
          </a:xfrm>
          <a:prstGeom prst="rect">
            <a:avLst/>
          </a:prstGeom>
          <a:noFill/>
        </p:spPr>
        <p:txBody>
          <a:bodyPr wrap="square" rtlCol="0">
            <a:spAutoFit/>
          </a:bodyPr>
          <a:lstStyle/>
          <a:p>
            <a:r>
              <a:rPr lang="en-GB" dirty="0"/>
              <a:t>Thomas/</a:t>
            </a:r>
            <a:r>
              <a:rPr lang="en-GB" dirty="0" err="1"/>
              <a:t>Kilman</a:t>
            </a:r>
            <a:endParaRPr lang="en-GB" dirty="0"/>
          </a:p>
        </p:txBody>
      </p:sp>
    </p:spTree>
    <p:extLst>
      <p:ext uri="{BB962C8B-B14F-4D97-AF65-F5344CB8AC3E}">
        <p14:creationId xmlns:p14="http://schemas.microsoft.com/office/powerpoint/2010/main" val="2904210493"/>
      </p:ext>
    </p:extLst>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p:txBody>
          <a:bodyPr/>
          <a:lstStyle/>
          <a:p>
            <a:r>
              <a:rPr lang="en-US" altLang="en-US"/>
              <a:t>Avoiding  </a:t>
            </a:r>
          </a:p>
          <a:p>
            <a:r>
              <a:rPr lang="en-US" altLang="en-US"/>
              <a:t>Accommodating </a:t>
            </a:r>
          </a:p>
          <a:p>
            <a:r>
              <a:rPr lang="en-US" altLang="en-US"/>
              <a:t>Competing</a:t>
            </a:r>
          </a:p>
          <a:p>
            <a:r>
              <a:rPr lang="en-US" altLang="en-US"/>
              <a:t>Compromising</a:t>
            </a:r>
          </a:p>
          <a:p>
            <a:r>
              <a:rPr lang="en-US" altLang="en-US"/>
              <a:t>Collaborating</a:t>
            </a:r>
          </a:p>
        </p:txBody>
      </p:sp>
      <p:sp>
        <p:nvSpPr>
          <p:cNvPr id="26627" name="Title 2"/>
          <p:cNvSpPr>
            <a:spLocks noGrp="1"/>
          </p:cNvSpPr>
          <p:nvPr>
            <p:ph type="title"/>
          </p:nvPr>
        </p:nvSpPr>
        <p:spPr/>
        <p:txBody>
          <a:bodyPr/>
          <a:lstStyle/>
          <a:p>
            <a:r>
              <a:rPr lang="en-US" altLang="en-US"/>
              <a:t>Ways we handle conflict</a:t>
            </a:r>
            <a:endParaRPr lang="en-US" altLang="en-US">
              <a:solidFill>
                <a:srgbClr val="FF0000"/>
              </a:solidFill>
            </a:endParaRPr>
          </a:p>
        </p:txBody>
      </p:sp>
    </p:spTree>
    <p:extLst>
      <p:ext uri="{BB962C8B-B14F-4D97-AF65-F5344CB8AC3E}">
        <p14:creationId xmlns:p14="http://schemas.microsoft.com/office/powerpoint/2010/main" val="12341466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US" altLang="en-US"/>
              <a:t>Avoiding </a:t>
            </a:r>
          </a:p>
          <a:p>
            <a:pPr lvl="1"/>
            <a:r>
              <a:rPr lang="en-US" altLang="en-US"/>
              <a:t>Ignoring the conflict</a:t>
            </a:r>
          </a:p>
          <a:p>
            <a:pPr lvl="1"/>
            <a:r>
              <a:rPr lang="en-US" altLang="en-US"/>
              <a:t>Lose-lose situation</a:t>
            </a:r>
          </a:p>
          <a:p>
            <a:pPr lvl="1"/>
            <a:r>
              <a:rPr lang="en-US" altLang="en-US"/>
              <a:t>Physical</a:t>
            </a:r>
          </a:p>
          <a:p>
            <a:pPr lvl="1"/>
            <a:r>
              <a:rPr lang="en-US" altLang="en-US"/>
              <a:t>Conversational </a:t>
            </a:r>
          </a:p>
        </p:txBody>
      </p:sp>
      <p:sp>
        <p:nvSpPr>
          <p:cNvPr id="27651"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9903639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p:txBody>
          <a:bodyPr/>
          <a:lstStyle/>
          <a:p>
            <a:r>
              <a:rPr lang="en-US" altLang="en-US"/>
              <a:t>Accommodating</a:t>
            </a:r>
          </a:p>
          <a:p>
            <a:pPr lvl="1"/>
            <a:r>
              <a:rPr lang="en-US" altLang="en-US"/>
              <a:t>The act of giving in to one's needs while ignoring your own</a:t>
            </a:r>
          </a:p>
          <a:p>
            <a:pPr lvl="1"/>
            <a:r>
              <a:rPr lang="en-US" altLang="en-US"/>
              <a:t>Lose-win situation</a:t>
            </a:r>
          </a:p>
          <a:p>
            <a:pPr lvl="2"/>
            <a:r>
              <a:rPr lang="en-US" altLang="en-US"/>
              <a:t>Low concern for self</a:t>
            </a:r>
          </a:p>
          <a:p>
            <a:pPr lvl="2"/>
            <a:r>
              <a:rPr lang="en-US" altLang="en-US"/>
              <a:t>High concern for other party</a:t>
            </a:r>
          </a:p>
          <a:p>
            <a:pPr lvl="1"/>
            <a:endParaRPr lang="en-US" altLang="en-US"/>
          </a:p>
        </p:txBody>
      </p:sp>
      <p:sp>
        <p:nvSpPr>
          <p:cNvPr id="28675"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255915579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r>
              <a:rPr lang="en-US" altLang="en-US"/>
              <a:t>Competing</a:t>
            </a:r>
          </a:p>
          <a:p>
            <a:pPr lvl="1"/>
            <a:r>
              <a:rPr lang="en-US" altLang="en-US" sz="2400"/>
              <a:t>Win-lose</a:t>
            </a:r>
          </a:p>
          <a:p>
            <a:pPr lvl="2"/>
            <a:r>
              <a:rPr lang="en-US" altLang="en-US"/>
              <a:t>High concern for personal needs</a:t>
            </a:r>
          </a:p>
          <a:p>
            <a:pPr lvl="2"/>
            <a:r>
              <a:rPr lang="en-US" altLang="en-US"/>
              <a:t>Low concern for other party</a:t>
            </a:r>
          </a:p>
          <a:p>
            <a:pPr lvl="1"/>
            <a:r>
              <a:rPr lang="en-US" altLang="en-US"/>
              <a:t>Friendly competition</a:t>
            </a:r>
          </a:p>
        </p:txBody>
      </p:sp>
      <p:sp>
        <p:nvSpPr>
          <p:cNvPr id="29699"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8832065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p:txBody>
          <a:bodyPr/>
          <a:lstStyle/>
          <a:p>
            <a:r>
              <a:rPr lang="en-US" altLang="en-US"/>
              <a:t>Compromise</a:t>
            </a:r>
          </a:p>
          <a:p>
            <a:pPr lvl="1"/>
            <a:r>
              <a:rPr lang="en-US" altLang="en-US"/>
              <a:t>Both parties give up something to receive something</a:t>
            </a:r>
          </a:p>
          <a:p>
            <a:pPr lvl="1"/>
            <a:r>
              <a:rPr lang="en-US" altLang="en-US"/>
              <a:t>Partial lose-lose</a:t>
            </a:r>
          </a:p>
          <a:p>
            <a:pPr lvl="1"/>
            <a:r>
              <a:rPr lang="en-US" altLang="en-US"/>
              <a:t>Goals are not worth disruption</a:t>
            </a:r>
          </a:p>
        </p:txBody>
      </p:sp>
      <p:sp>
        <p:nvSpPr>
          <p:cNvPr id="30723"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8141000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p:txBody>
          <a:bodyPr/>
          <a:lstStyle/>
          <a:p>
            <a:r>
              <a:rPr lang="en-US" altLang="en-US"/>
              <a:t>Collaborating</a:t>
            </a:r>
          </a:p>
          <a:p>
            <a:pPr lvl="1"/>
            <a:r>
              <a:rPr lang="en-US" altLang="en-US"/>
              <a:t>Working towards a solution that will satisfy both parties</a:t>
            </a:r>
          </a:p>
          <a:p>
            <a:pPr lvl="2"/>
            <a:r>
              <a:rPr lang="en-US" altLang="en-US"/>
              <a:t>High concern for self</a:t>
            </a:r>
          </a:p>
          <a:p>
            <a:pPr lvl="2"/>
            <a:r>
              <a:rPr lang="en-US" altLang="en-US"/>
              <a:t>High concern for other party</a:t>
            </a:r>
          </a:p>
          <a:p>
            <a:pPr lvl="1"/>
            <a:r>
              <a:rPr lang="en-US" altLang="en-US"/>
              <a:t>Win-win</a:t>
            </a:r>
          </a:p>
        </p:txBody>
      </p:sp>
      <p:sp>
        <p:nvSpPr>
          <p:cNvPr id="31747"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5048588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Find out your style</a:t>
            </a:r>
          </a:p>
          <a:p>
            <a:r>
              <a:rPr lang="en-GB" dirty="0"/>
              <a:t>Use the </a:t>
            </a:r>
            <a:r>
              <a:rPr lang="en-GB" b="1" dirty="0"/>
              <a:t>Thomas-</a:t>
            </a:r>
            <a:r>
              <a:rPr lang="en-GB" b="1" dirty="0" err="1"/>
              <a:t>Kilmann</a:t>
            </a:r>
            <a:r>
              <a:rPr lang="en-GB" b="1" dirty="0"/>
              <a:t> </a:t>
            </a:r>
            <a:r>
              <a:rPr lang="en-GB" dirty="0"/>
              <a:t>Conflict Handling Questionnaire to identify your preferred style of conflict resolution</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3446677"/>
            <a:ext cx="3024336" cy="197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467932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Forum Activity</a:t>
            </a:r>
          </a:p>
        </p:txBody>
      </p:sp>
      <p:sp>
        <p:nvSpPr>
          <p:cNvPr id="3" name="Content Placeholder 2"/>
          <p:cNvSpPr>
            <a:spLocks noGrp="1"/>
          </p:cNvSpPr>
          <p:nvPr>
            <p:ph idx="1"/>
          </p:nvPr>
        </p:nvSpPr>
        <p:spPr/>
        <p:txBody>
          <a:bodyPr>
            <a:normAutofit fontScale="85000" lnSpcReduction="10000"/>
          </a:bodyPr>
          <a:lstStyle/>
          <a:p>
            <a:r>
              <a:rPr lang="en-GB" dirty="0"/>
              <a:t>Share your style with your groups:</a:t>
            </a:r>
          </a:p>
          <a:p>
            <a:r>
              <a:rPr lang="en-US" dirty="0"/>
              <a:t>Students should talk through their results within their assignment groups</a:t>
            </a:r>
          </a:p>
          <a:p>
            <a:r>
              <a:rPr lang="en-US" dirty="0"/>
              <a:t>Reflect on the strengths and weaknesses of the style that the questionnaire indicates as their strongest, or most preferred, style.  </a:t>
            </a:r>
          </a:p>
          <a:p>
            <a:r>
              <a:rPr lang="en-US" dirty="0"/>
              <a:t>Reflect on when this kind of conflict style is useful, what can be difficult about it, how well they think it works for them in group settings, etc.  </a:t>
            </a:r>
            <a:endParaRPr lang="en-GB" dirty="0"/>
          </a:p>
          <a:p>
            <a:endParaRPr lang="en-GB" dirty="0"/>
          </a:p>
        </p:txBody>
      </p:sp>
    </p:spTree>
    <p:extLst>
      <p:ext uri="{BB962C8B-B14F-4D97-AF65-F5344CB8AC3E}">
        <p14:creationId xmlns:p14="http://schemas.microsoft.com/office/powerpoint/2010/main" val="18013509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616624"/>
          </a:xfrm>
        </p:spPr>
        <p:txBody>
          <a:bodyPr>
            <a:normAutofit fontScale="62500" lnSpcReduction="20000"/>
          </a:bodyPr>
          <a:lstStyle/>
          <a:p>
            <a:r>
              <a:rPr lang="en-GB" dirty="0"/>
              <a:t>Usually, after getting the results of any test or assessment, the first question people ask is: "What are the right answers?" In the case of conflict-handling behaviour, there are no universal right answers. </a:t>
            </a:r>
          </a:p>
          <a:p>
            <a:pPr marL="0" indent="0">
              <a:buNone/>
            </a:pPr>
            <a:endParaRPr lang="en-GB" dirty="0"/>
          </a:p>
          <a:p>
            <a:r>
              <a:rPr lang="en-GB" dirty="0"/>
              <a:t>All five modes are useful in some situations: each represents a set of useful social skills. Our conventional wisdom recognises, for example, that often “two heads are better than one” (Collaborating). But it also says, “"Kill your enemies with kindness” (Accommodating), “Split the difference” (Compromising), “Leave well enough alone” (Avoiding), and “Might makes right” (Competing). The effectiveness of a given conflict-handling mode depends upon the requirements of the specific conflict situation and the skill with which the mode is used.</a:t>
            </a:r>
          </a:p>
          <a:p>
            <a:endParaRPr lang="en-GB" dirty="0"/>
          </a:p>
          <a:p>
            <a:r>
              <a:rPr lang="en-GB" dirty="0"/>
              <a:t>Each of us is capable of using all five conflict-handling modes: none of us can be characterized as having a single, rigid style of dealing with conflict. However, any given individual uses some modes better than others and therefore, tends to rely upon those modes more heavily than others.</a:t>
            </a:r>
          </a:p>
          <a:p>
            <a:endParaRPr lang="en-GB" dirty="0"/>
          </a:p>
        </p:txBody>
      </p:sp>
    </p:spTree>
    <p:extLst>
      <p:ext uri="{BB962C8B-B14F-4D97-AF65-F5344CB8AC3E}">
        <p14:creationId xmlns:p14="http://schemas.microsoft.com/office/powerpoint/2010/main" val="340687322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179388" y="44624"/>
            <a:ext cx="6477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pPr algn="l"/>
            <a:r>
              <a:rPr lang="en-GB" altLang="en-US" sz="3600" dirty="0"/>
              <a:t>Dealing With Conflict</a:t>
            </a:r>
          </a:p>
        </p:txBody>
      </p:sp>
      <p:sp>
        <p:nvSpPr>
          <p:cNvPr id="61443" name="Rectangle 3"/>
          <p:cNvSpPr>
            <a:spLocks noGrp="1" noChangeArrowheads="1"/>
          </p:cNvSpPr>
          <p:nvPr>
            <p:ph type="body" idx="1"/>
          </p:nvPr>
        </p:nvSpPr>
        <p:spPr>
          <a:xfrm>
            <a:off x="457200" y="548680"/>
            <a:ext cx="7772400" cy="4800600"/>
          </a:xfrm>
          <a:noFill/>
        </p:spPr>
        <p:txBody>
          <a:bodyPr/>
          <a:lstStyle/>
          <a:p>
            <a:pPr>
              <a:lnSpc>
                <a:spcPct val="130000"/>
              </a:lnSpc>
            </a:pPr>
            <a:r>
              <a:rPr lang="en-GB" altLang="en-US" sz="2000" b="1"/>
              <a:t>Encourage openness</a:t>
            </a:r>
          </a:p>
          <a:p>
            <a:pPr>
              <a:lnSpc>
                <a:spcPct val="130000"/>
              </a:lnSpc>
            </a:pPr>
            <a:r>
              <a:rPr lang="en-GB" altLang="en-US" sz="2000" b="1"/>
              <a:t>Model appropriate responses</a:t>
            </a:r>
          </a:p>
          <a:p>
            <a:pPr>
              <a:lnSpc>
                <a:spcPct val="130000"/>
              </a:lnSpc>
            </a:pPr>
            <a:r>
              <a:rPr lang="en-GB" altLang="en-US" sz="2000" b="1"/>
              <a:t>Provide summaries and restatements of the position</a:t>
            </a:r>
          </a:p>
          <a:p>
            <a:pPr>
              <a:lnSpc>
                <a:spcPct val="130000"/>
              </a:lnSpc>
            </a:pPr>
            <a:r>
              <a:rPr lang="en-GB" altLang="en-US" sz="2000" b="1"/>
              <a:t>Bring in people who are not directly involved</a:t>
            </a:r>
          </a:p>
          <a:p>
            <a:pPr>
              <a:lnSpc>
                <a:spcPct val="130000"/>
              </a:lnSpc>
            </a:pPr>
            <a:r>
              <a:rPr lang="en-GB" altLang="en-US" sz="2000" b="1"/>
              <a:t>Encourage people to take time to think and reassess</a:t>
            </a:r>
          </a:p>
          <a:p>
            <a:pPr>
              <a:lnSpc>
                <a:spcPct val="130000"/>
              </a:lnSpc>
            </a:pPr>
            <a:r>
              <a:rPr lang="en-GB" altLang="en-US" sz="2000" b="1"/>
              <a:t>Use the strengths of the group</a:t>
            </a:r>
          </a:p>
          <a:p>
            <a:pPr>
              <a:lnSpc>
                <a:spcPct val="130000"/>
              </a:lnSpc>
            </a:pPr>
            <a:r>
              <a:rPr lang="en-GB" altLang="en-US" sz="2000" b="1"/>
              <a:t>Focus on shared goals</a:t>
            </a:r>
          </a:p>
          <a:p>
            <a:pPr>
              <a:lnSpc>
                <a:spcPct val="130000"/>
              </a:lnSpc>
            </a:pPr>
            <a:r>
              <a:rPr lang="en-GB" altLang="en-US" sz="2000" b="1"/>
              <a:t>Use directions and interests to develop areas of new gain</a:t>
            </a:r>
          </a:p>
          <a:p>
            <a:pPr>
              <a:lnSpc>
                <a:spcPct val="130000"/>
              </a:lnSpc>
            </a:pPr>
            <a:r>
              <a:rPr lang="en-GB" altLang="en-US" sz="2000" b="1"/>
              <a:t>Try to build objectivity into the process</a:t>
            </a:r>
          </a:p>
          <a:p>
            <a:pPr>
              <a:lnSpc>
                <a:spcPct val="130000"/>
              </a:lnSpc>
            </a:pPr>
            <a:r>
              <a:rPr lang="en-GB" altLang="en-US" sz="2000" b="1"/>
              <a:t>Adopt an enquiring approach to managing</a:t>
            </a:r>
          </a:p>
        </p:txBody>
      </p:sp>
      <p:sp>
        <p:nvSpPr>
          <p:cNvPr id="61444" name="Rectangle 4"/>
          <p:cNvSpPr>
            <a:spLocks noChangeArrowheads="1"/>
          </p:cNvSpPr>
          <p:nvPr/>
        </p:nvSpPr>
        <p:spPr bwMode="auto">
          <a:xfrm>
            <a:off x="457200" y="5165130"/>
            <a:ext cx="7620000" cy="58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r>
              <a:rPr lang="en-GB" altLang="en-US" sz="1600">
                <a:latin typeface="Arial" pitchFamily="34" charset="0"/>
              </a:rPr>
              <a:t>Based on Furze, D. &amp; Gale, C. (1996) </a:t>
            </a:r>
            <a:r>
              <a:rPr lang="en-GB" altLang="en-US" sz="1600" i="1">
                <a:latin typeface="Arial" pitchFamily="34" charset="0"/>
              </a:rPr>
              <a:t>Interpreting Management, Exploring Change and Complexity</a:t>
            </a:r>
            <a:r>
              <a:rPr lang="en-GB" altLang="en-US" sz="1600">
                <a:latin typeface="Arial" pitchFamily="34" charset="0"/>
              </a:rPr>
              <a:t>, Thompson International Press, pp. 312-317.</a:t>
            </a:r>
          </a:p>
        </p:txBody>
      </p:sp>
    </p:spTree>
    <p:extLst>
      <p:ext uri="{BB962C8B-B14F-4D97-AF65-F5344CB8AC3E}">
        <p14:creationId xmlns:p14="http://schemas.microsoft.com/office/powerpoint/2010/main" val="4071939897"/>
      </p:ext>
    </p:extLst>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One Approach - Mindtools Video</a:t>
            </a:r>
          </a:p>
        </p:txBody>
      </p:sp>
      <p:sp>
        <p:nvSpPr>
          <p:cNvPr id="3" name="Content Placeholder 2"/>
          <p:cNvSpPr>
            <a:spLocks noGrp="1"/>
          </p:cNvSpPr>
          <p:nvPr>
            <p:ph idx="1"/>
          </p:nvPr>
        </p:nvSpPr>
        <p:spPr/>
        <p:txBody>
          <a:bodyPr>
            <a:normAutofit fontScale="85000" lnSpcReduction="20000"/>
          </a:bodyPr>
          <a:lstStyle/>
          <a:p>
            <a:r>
              <a:rPr lang="en-GB" dirty="0">
                <a:hlinkClick r:id="rId3"/>
              </a:rPr>
              <a:t>https://www.mindtools.com/pages/videos/conflict-resolution-transcript.htm</a:t>
            </a:r>
            <a:endParaRPr lang="en-GB" dirty="0"/>
          </a:p>
          <a:p>
            <a:pPr marL="0" indent="0">
              <a:buNone/>
            </a:pPr>
            <a:endParaRPr lang="en-GB" dirty="0"/>
          </a:p>
          <a:p>
            <a:pPr marL="0" indent="0">
              <a:buNone/>
            </a:pPr>
            <a:r>
              <a:rPr lang="en-GB" dirty="0"/>
              <a:t>Five stages to Conflict Resolution</a:t>
            </a:r>
          </a:p>
          <a:p>
            <a:pPr marL="514350" indent="-514350">
              <a:buFont typeface="+mj-lt"/>
              <a:buAutoNum type="arabicPeriod"/>
            </a:pPr>
            <a:r>
              <a:rPr lang="en-GB" dirty="0"/>
              <a:t>Set the scene</a:t>
            </a:r>
          </a:p>
          <a:p>
            <a:pPr marL="514350" indent="-514350">
              <a:buFont typeface="+mj-lt"/>
              <a:buAutoNum type="arabicPeriod"/>
            </a:pPr>
            <a:r>
              <a:rPr lang="en-GB" dirty="0"/>
              <a:t>Gather information</a:t>
            </a:r>
          </a:p>
          <a:p>
            <a:pPr marL="514350" indent="-514350">
              <a:buFont typeface="+mj-lt"/>
              <a:buAutoNum type="arabicPeriod"/>
            </a:pPr>
            <a:r>
              <a:rPr lang="en-GB" dirty="0"/>
              <a:t>Agree on the problem</a:t>
            </a:r>
          </a:p>
          <a:p>
            <a:pPr marL="514350" indent="-514350">
              <a:buFont typeface="+mj-lt"/>
              <a:buAutoNum type="arabicPeriod"/>
            </a:pPr>
            <a:r>
              <a:rPr lang="en-GB" dirty="0"/>
              <a:t>Brainstorm solutions</a:t>
            </a:r>
          </a:p>
          <a:p>
            <a:pPr marL="514350" indent="-514350">
              <a:buFont typeface="+mj-lt"/>
              <a:buAutoNum type="arabicPeriod"/>
            </a:pPr>
            <a:r>
              <a:rPr lang="en-GB" dirty="0"/>
              <a:t>Negotiate a solution (win-win)</a:t>
            </a:r>
          </a:p>
        </p:txBody>
      </p:sp>
    </p:spTree>
    <p:extLst>
      <p:ext uri="{BB962C8B-B14F-4D97-AF65-F5344CB8AC3E}">
        <p14:creationId xmlns:p14="http://schemas.microsoft.com/office/powerpoint/2010/main" val="186410601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5139-6960-4493-B606-63B41C83ED9B}"/>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37348D3F-01B1-4230-983A-F5A6B6916546}"/>
              </a:ext>
            </a:extLst>
          </p:cNvPr>
          <p:cNvSpPr>
            <a:spLocks noGrp="1"/>
          </p:cNvSpPr>
          <p:nvPr>
            <p:ph idx="1"/>
          </p:nvPr>
        </p:nvSpPr>
        <p:spPr/>
        <p:txBody>
          <a:bodyPr>
            <a:normAutofit/>
          </a:bodyPr>
          <a:lstStyle/>
          <a:p>
            <a:pPr marL="0" indent="0">
              <a:buNone/>
            </a:pPr>
            <a:r>
              <a:rPr lang="en-GB" dirty="0"/>
              <a:t>I</a:t>
            </a:r>
            <a:r>
              <a:rPr lang="en-GB" dirty="0" smtClean="0"/>
              <a:t>dentify </a:t>
            </a:r>
            <a:r>
              <a:rPr lang="en-GB" dirty="0"/>
              <a:t>the Team Leader’s role in managing conflict</a:t>
            </a:r>
          </a:p>
          <a:p>
            <a:pPr marL="0" indent="0">
              <a:buNone/>
            </a:pPr>
            <a:endParaRPr lang="en-GB" dirty="0"/>
          </a:p>
          <a:p>
            <a:pPr marL="0" indent="0">
              <a:buNone/>
            </a:pPr>
            <a:r>
              <a:rPr lang="en-GB" dirty="0"/>
              <a:t>Be prepared to share your ideas a group discussion.  20 mins.</a:t>
            </a:r>
          </a:p>
        </p:txBody>
      </p:sp>
    </p:spTree>
    <p:extLst>
      <p:ext uri="{BB962C8B-B14F-4D97-AF65-F5344CB8AC3E}">
        <p14:creationId xmlns:p14="http://schemas.microsoft.com/office/powerpoint/2010/main" val="12871261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B4D6-01C0-463B-B9CB-C8B43A358FB8}"/>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06B9AC10-18F4-4E6D-B03C-762150A05B73}"/>
              </a:ext>
            </a:extLst>
          </p:cNvPr>
          <p:cNvSpPr>
            <a:spLocks noGrp="1"/>
          </p:cNvSpPr>
          <p:nvPr>
            <p:ph idx="1"/>
          </p:nvPr>
        </p:nvSpPr>
        <p:spPr/>
        <p:txBody>
          <a:bodyPr>
            <a:normAutofit fontScale="92500" lnSpcReduction="20000"/>
          </a:bodyPr>
          <a:lstStyle/>
          <a:p>
            <a:r>
              <a:rPr lang="en-GB" dirty="0"/>
              <a:t>Conflict is needed for team success</a:t>
            </a:r>
          </a:p>
          <a:p>
            <a:r>
              <a:rPr lang="en-GB" dirty="0"/>
              <a:t>Conflict surfaces differences of opinion, beliefs, points of view and, importantly, </a:t>
            </a:r>
            <a:r>
              <a:rPr lang="en-GB" b="1" i="1" dirty="0"/>
              <a:t>ideas</a:t>
            </a:r>
          </a:p>
          <a:p>
            <a:r>
              <a:rPr lang="en-GB" dirty="0"/>
              <a:t>Discussion and </a:t>
            </a:r>
            <a:r>
              <a:rPr lang="en-GB" b="1" i="1" dirty="0"/>
              <a:t>negotiation</a:t>
            </a:r>
            <a:r>
              <a:rPr lang="en-GB" dirty="0"/>
              <a:t> are key processes</a:t>
            </a:r>
          </a:p>
          <a:p>
            <a:r>
              <a:rPr lang="en-GB" dirty="0"/>
              <a:t>We are always looking for ‘win-win’ conflict resolution…..this helps build </a:t>
            </a:r>
            <a:r>
              <a:rPr lang="en-GB" b="1" i="1" dirty="0"/>
              <a:t>synergy</a:t>
            </a:r>
          </a:p>
          <a:p>
            <a:r>
              <a:rPr lang="en-GB" dirty="0"/>
              <a:t>Conflict is like a growing pain…a little uncomfortable but it leads to development</a:t>
            </a:r>
          </a:p>
        </p:txBody>
      </p:sp>
    </p:spTree>
    <p:extLst>
      <p:ext uri="{BB962C8B-B14F-4D97-AF65-F5344CB8AC3E}">
        <p14:creationId xmlns:p14="http://schemas.microsoft.com/office/powerpoint/2010/main" val="66706206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Conflict</a:t>
            </a:r>
          </a:p>
        </p:txBody>
      </p:sp>
      <p:sp>
        <p:nvSpPr>
          <p:cNvPr id="5" name="Content Placeholder 4"/>
          <p:cNvSpPr>
            <a:spLocks noGrp="1"/>
          </p:cNvSpPr>
          <p:nvPr>
            <p:ph idx="1"/>
          </p:nvPr>
        </p:nvSpPr>
        <p:spPr/>
        <p:txBody>
          <a:bodyPr>
            <a:normAutofit fontScale="85000" lnSpcReduction="10000"/>
          </a:bodyPr>
          <a:lstStyle/>
          <a:p>
            <a:r>
              <a:rPr lang="en-GB" dirty="0"/>
              <a:t>Conflict is inevitable in organisations because they are places of compromises and adjustment and change. People feel threatened and may resist.</a:t>
            </a:r>
          </a:p>
          <a:p>
            <a:r>
              <a:rPr lang="en-GB" dirty="0"/>
              <a:t>Conflict is not always negative – it may result from or lead to progress if handled constructively</a:t>
            </a:r>
          </a:p>
          <a:p>
            <a:r>
              <a:rPr lang="en-GB" dirty="0"/>
              <a:t>Creative conflict can improve ideas but personality clashes may lead to less productive outcomes</a:t>
            </a:r>
          </a:p>
        </p:txBody>
      </p:sp>
    </p:spTree>
    <p:extLst>
      <p:ext uri="{BB962C8B-B14F-4D97-AF65-F5344CB8AC3E}">
        <p14:creationId xmlns:p14="http://schemas.microsoft.com/office/powerpoint/2010/main" val="23799374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9C687-6743-4011-A7AE-CDB42F030573}"/>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EE0E44FF-563A-46FB-9DEA-B77DC6AE9CDE}"/>
              </a:ext>
            </a:extLst>
          </p:cNvPr>
          <p:cNvSpPr>
            <a:spLocks noGrp="1"/>
          </p:cNvSpPr>
          <p:nvPr>
            <p:ph idx="1"/>
          </p:nvPr>
        </p:nvSpPr>
        <p:spPr/>
        <p:txBody>
          <a:bodyPr>
            <a:normAutofit fontScale="85000" lnSpcReduction="10000"/>
          </a:bodyPr>
          <a:lstStyle/>
          <a:p>
            <a:r>
              <a:rPr lang="en-GB" dirty="0"/>
              <a:t>Griffith, B.A. &amp; Dunham, E.B. (2015). </a:t>
            </a:r>
            <a:r>
              <a:rPr lang="en-GB" i="1" dirty="0"/>
              <a:t>Working in Teams: Moving from high potential to high performance.</a:t>
            </a:r>
            <a:r>
              <a:rPr lang="en-GB" dirty="0"/>
              <a:t> California: Sage Publications Inc.</a:t>
            </a:r>
          </a:p>
          <a:p>
            <a:r>
              <a:rPr lang="en-GB" dirty="0" err="1"/>
              <a:t>Karlgaard</a:t>
            </a:r>
            <a:r>
              <a:rPr lang="en-GB" dirty="0"/>
              <a:t>, R. &amp; Malone, M.S. (2015) </a:t>
            </a:r>
            <a:r>
              <a:rPr lang="en-GB" i="1" dirty="0"/>
              <a:t>Team Genius: The New Science of High-Performing Organisations. </a:t>
            </a:r>
            <a:r>
              <a:rPr lang="en-GB" dirty="0"/>
              <a:t>New York: HarperCollins Publishing</a:t>
            </a:r>
          </a:p>
          <a:p>
            <a:r>
              <a:rPr lang="en-GB" dirty="0"/>
              <a:t>Morgan, P. (2017). The Business Student’s Guide To Employability. London: Sage Publications Ltd.</a:t>
            </a:r>
          </a:p>
          <a:p>
            <a:r>
              <a:rPr lang="en-GB" dirty="0"/>
              <a:t>Level 4 </a:t>
            </a:r>
            <a:r>
              <a:rPr lang="en-GB"/>
              <a:t>Student Yearbook (2017</a:t>
            </a:r>
            <a:r>
              <a:rPr lang="en-GB" dirty="0"/>
              <a:t>)</a:t>
            </a:r>
          </a:p>
        </p:txBody>
      </p:sp>
    </p:spTree>
    <p:extLst>
      <p:ext uri="{BB962C8B-B14F-4D97-AF65-F5344CB8AC3E}">
        <p14:creationId xmlns:p14="http://schemas.microsoft.com/office/powerpoint/2010/main" val="365619976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a908d394-d138-480e-87a3-ff44c37f991a"/>
    <ds:schemaRef ds:uri="http://purl.org/dc/terms/"/>
    <ds:schemaRef ds:uri="f66716c4-314f-46c1-b01e-5a44c61897d8"/>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2014</TotalTime>
  <Words>1863</Words>
  <Application>Microsoft Office PowerPoint</Application>
  <PresentationFormat>On-screen Show (4:3)</PresentationFormat>
  <Paragraphs>240</Paragraphs>
  <Slides>34</Slides>
  <Notes>34</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43" baseType="lpstr">
      <vt:lpstr>Arial</vt:lpstr>
      <vt:lpstr>Calibri</vt:lpstr>
      <vt:lpstr>Comic Sans MS</vt:lpstr>
      <vt:lpstr>Myriad Pro</vt:lpstr>
      <vt:lpstr>Tahoma</vt:lpstr>
      <vt:lpstr>Times New Roman</vt:lpstr>
      <vt:lpstr>Wingdings</vt:lpstr>
      <vt:lpstr>20140311PresentationUWTSDTemplate</vt:lpstr>
      <vt:lpstr>Clip</vt:lpstr>
      <vt:lpstr>CertHE Skills for the Workplace Module: BMSK4002</vt:lpstr>
      <vt:lpstr>Overview of Workshop</vt:lpstr>
      <vt:lpstr>Delegation</vt:lpstr>
      <vt:lpstr>Delegation: Definition</vt:lpstr>
      <vt:lpstr>Stephen Covey – Styles of Delegation</vt:lpstr>
      <vt:lpstr>Alternative Delegation Style</vt:lpstr>
      <vt:lpstr>Effective Delegation</vt:lpstr>
      <vt:lpstr>Delegation Process</vt:lpstr>
      <vt:lpstr>What is conflict?</vt:lpstr>
      <vt:lpstr>Conflict</vt:lpstr>
      <vt:lpstr>Quick intro to workplace conflict</vt:lpstr>
      <vt:lpstr>Q&amp;A</vt:lpstr>
      <vt:lpstr>PowerPoint Presentation</vt:lpstr>
      <vt:lpstr>Layers in Organisational Conflict</vt:lpstr>
      <vt:lpstr>What are the signs that there is conflict?</vt:lpstr>
      <vt:lpstr>Positive aspects of conflict?</vt:lpstr>
      <vt:lpstr>PowerPoint Presentation</vt:lpstr>
      <vt:lpstr>PowerPoint Presentation</vt:lpstr>
      <vt:lpstr>PowerPoint Presentation</vt:lpstr>
      <vt:lpstr>Ways we handle conflict</vt:lpstr>
      <vt:lpstr>Ways we handle conflict (cont…)</vt:lpstr>
      <vt:lpstr>Ways we handle conflict (cont…)</vt:lpstr>
      <vt:lpstr>Ways we handle conflict (cont…)</vt:lpstr>
      <vt:lpstr>Ways we handle conflict (cont…)</vt:lpstr>
      <vt:lpstr>Ways we handle conflict (cont…)</vt:lpstr>
      <vt:lpstr>PowerPoint Presentation</vt:lpstr>
      <vt:lpstr>Forum Activity</vt:lpstr>
      <vt:lpstr>PowerPoint Presentation</vt:lpstr>
      <vt:lpstr>Dealing With Conflict</vt:lpstr>
      <vt:lpstr>One Approach - Mindtools Video</vt:lpstr>
      <vt:lpstr>Conflict</vt:lpstr>
      <vt:lpstr>Conflict</vt:lpstr>
      <vt:lpstr>Conflict</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41</cp:revision>
  <cp:lastPrinted>2018-10-15T09:38:10Z</cp:lastPrinted>
  <dcterms:created xsi:type="dcterms:W3CDTF">2015-04-14T15:21:28Z</dcterms:created>
  <dcterms:modified xsi:type="dcterms:W3CDTF">2018-10-15T09:38:26Z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