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67" autoAdjust="0"/>
    <p:restoredTop sz="76840" autoAdjust="0"/>
  </p:normalViewPr>
  <p:slideViewPr>
    <p:cSldViewPr snapToGrid="0">
      <p:cViewPr varScale="1">
        <p:scale>
          <a:sx n="85" d="100"/>
          <a:sy n="85" d="100"/>
        </p:scale>
        <p:origin x="12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169BB-BB52-4897-A2FB-8AB14FCD9814}" type="datetimeFigureOut">
              <a:rPr lang="en-IN" smtClean="0"/>
              <a:t>21-02-2024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C34919-0A5B-4479-8F77-FD0FC58B481B}" type="slidenum">
              <a:rPr lang="en-IN" smtClean="0"/>
              <a:t>‹#›</a:t>
            </a:fld>
            <a:endParaRPr lang="en-IN"/>
          </a:p>
        </p:txBody>
      </p:sp>
    </p:spTree>
    <p:extLst>
      <p:ext uri="{BB962C8B-B14F-4D97-AF65-F5344CB8AC3E}">
        <p14:creationId xmlns:p14="http://schemas.microsoft.com/office/powerpoint/2010/main" val="3894044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C34919-0A5B-4479-8F77-FD0FC58B481B}" type="slidenum">
              <a:rPr lang="en-IN" smtClean="0"/>
              <a:t>1</a:t>
            </a:fld>
            <a:endParaRPr lang="en-IN"/>
          </a:p>
        </p:txBody>
      </p:sp>
    </p:spTree>
    <p:extLst>
      <p:ext uri="{BB962C8B-B14F-4D97-AF65-F5344CB8AC3E}">
        <p14:creationId xmlns:p14="http://schemas.microsoft.com/office/powerpoint/2010/main" val="3858403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practice of safety is having control of the hazards and accepting the risk level while working in the hotel. As per </a:t>
            </a:r>
            <a:r>
              <a:rPr lang="en-GB" sz="1200" kern="1200" dirty="0" err="1">
                <a:solidFill>
                  <a:schemeClr val="tx1"/>
                </a:solidFill>
                <a:effectLst/>
                <a:latin typeface="Arial" panose="020B0604020202020204" pitchFamily="34" charset="0"/>
                <a:ea typeface="+mn-ea"/>
                <a:cs typeface="Arial" panose="020B0604020202020204" pitchFamily="34" charset="0"/>
              </a:rPr>
              <a:t>Leiter</a:t>
            </a:r>
            <a:r>
              <a:rPr lang="en-GB" sz="1200" kern="1200" dirty="0">
                <a:solidFill>
                  <a:schemeClr val="tx1"/>
                </a:solidFill>
                <a:effectLst/>
                <a:latin typeface="Arial" panose="020B0604020202020204" pitchFamily="34" charset="0"/>
                <a:ea typeface="+mn-ea"/>
                <a:cs typeface="Arial" panose="020B0604020202020204" pitchFamily="34" charset="0"/>
              </a:rPr>
              <a:t> and Bakker, (2010), safe working practices outline the ways to perform tasks and address issues in safety aspects. For housekeeping activities, safety practices are important to ensure regular inspections and make the warning signs visible.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3</a:t>
            </a:fld>
            <a:endParaRPr lang="en-IN"/>
          </a:p>
        </p:txBody>
      </p:sp>
    </p:spTree>
    <p:extLst>
      <p:ext uri="{BB962C8B-B14F-4D97-AF65-F5344CB8AC3E}">
        <p14:creationId xmlns:p14="http://schemas.microsoft.com/office/powerpoint/2010/main" val="1047160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Good housekeeping training is important for reducing incidents with handling materials, boosting the morale of the employees, and creating a healthy environment in the workplace. Training provides education to the housekeeping staff to meet the standards and requirements of the hotel. Housekeepers require familiarity with the hotel layouts in order to be more efficient.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4</a:t>
            </a:fld>
            <a:endParaRPr lang="en-IN"/>
          </a:p>
        </p:txBody>
      </p:sp>
    </p:spTree>
    <p:extLst>
      <p:ext uri="{BB962C8B-B14F-4D97-AF65-F5344CB8AC3E}">
        <p14:creationId xmlns:p14="http://schemas.microsoft.com/office/powerpoint/2010/main" val="1027007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use of training facilities are important for keeping the staff of the hotel in shape. Training helps in keeping the employees and staff developing good habits and safety practices for their professional growth.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5</a:t>
            </a:fld>
            <a:endParaRPr lang="en-IN"/>
          </a:p>
        </p:txBody>
      </p:sp>
    </p:spTree>
    <p:extLst>
      <p:ext uri="{BB962C8B-B14F-4D97-AF65-F5344CB8AC3E}">
        <p14:creationId xmlns:p14="http://schemas.microsoft.com/office/powerpoint/2010/main" val="2101088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housekeeping activities with health and safety procedures make the staff more consistent and committed to their work. The safety practices make the job easier for the housekeepers and stay on top of the organising and cleaning activities within the workplace. Housekeeping activities undertaken with the maintenance of a safe and clean environment. Effective safety practices in the housekeeping department eliminate hazards and help in work conducted in a proper way. Safety procedures are an important responsibility of the management to promote a safety culture in the workplace and promote the safety and well-being of the employees and staff.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6</a:t>
            </a:fld>
            <a:endParaRPr lang="en-IN"/>
          </a:p>
        </p:txBody>
      </p:sp>
    </p:spTree>
    <p:extLst>
      <p:ext uri="{BB962C8B-B14F-4D97-AF65-F5344CB8AC3E}">
        <p14:creationId xmlns:p14="http://schemas.microsoft.com/office/powerpoint/2010/main" val="1402085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the guidelines of housekeeping activities, regular inspections are important to ensure spills cleaned effectively. The warning signs are required to be visible to avoid accidents of falling or slipping. Keeping the walkways clean is a must requirement for preventing any obstructions in the workplace and ensures the provision for labels, directions and signs items.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7</a:t>
            </a:fld>
            <a:endParaRPr lang="en-IN"/>
          </a:p>
        </p:txBody>
      </p:sp>
    </p:spTree>
    <p:extLst>
      <p:ext uri="{BB962C8B-B14F-4D97-AF65-F5344CB8AC3E}">
        <p14:creationId xmlns:p14="http://schemas.microsoft.com/office/powerpoint/2010/main" val="1905186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nature of the housekeeping work involves staff and workers who are prone to accidents if not careful (hotelowner.co.uk, 2022). The proper use of cleaning methods and equipment is important to prevent potential hazards like chemical exposure, slips or falls on wet surfaces. As per </a:t>
            </a:r>
            <a:r>
              <a:rPr lang="en-GB" sz="1200" kern="1200" dirty="0" err="1">
                <a:solidFill>
                  <a:schemeClr val="tx1"/>
                </a:solidFill>
                <a:effectLst/>
                <a:latin typeface="Arial" panose="020B0604020202020204" pitchFamily="34" charset="0"/>
                <a:ea typeface="+mn-ea"/>
                <a:cs typeface="Arial" panose="020B0604020202020204" pitchFamily="34" charset="0"/>
              </a:rPr>
              <a:t>Tesone</a:t>
            </a:r>
            <a:r>
              <a:rPr lang="en-GB" sz="1200" kern="1200" dirty="0">
                <a:solidFill>
                  <a:schemeClr val="tx1"/>
                </a:solidFill>
                <a:effectLst/>
                <a:latin typeface="Arial" panose="020B0604020202020204" pitchFamily="34" charset="0"/>
                <a:ea typeface="+mn-ea"/>
                <a:cs typeface="Arial" panose="020B0604020202020204" pitchFamily="34" charset="0"/>
              </a:rPr>
              <a:t>, (2010), the housekeeping department has the highest workforce in the hotel industry. It is imperative to maintain health and safety procedures to ensure safer conditions in the workplace.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8</a:t>
            </a:fld>
            <a:endParaRPr lang="en-IN"/>
          </a:p>
        </p:txBody>
      </p:sp>
    </p:spTree>
    <p:extLst>
      <p:ext uri="{BB962C8B-B14F-4D97-AF65-F5344CB8AC3E}">
        <p14:creationId xmlns:p14="http://schemas.microsoft.com/office/powerpoint/2010/main" val="3377983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As per </a:t>
            </a:r>
            <a:r>
              <a:rPr lang="en-GB" sz="1200" kern="1200" dirty="0" err="1">
                <a:solidFill>
                  <a:schemeClr val="tx1"/>
                </a:solidFill>
                <a:effectLst/>
                <a:latin typeface="Arial" panose="020B0604020202020204" pitchFamily="34" charset="0"/>
                <a:ea typeface="+mn-ea"/>
                <a:cs typeface="Arial" panose="020B0604020202020204" pitchFamily="34" charset="0"/>
              </a:rPr>
              <a:t>Vallen</a:t>
            </a:r>
            <a:r>
              <a:rPr lang="en-GB" sz="1200" kern="1200" dirty="0">
                <a:solidFill>
                  <a:schemeClr val="tx1"/>
                </a:solidFill>
                <a:effectLst/>
                <a:latin typeface="Arial" panose="020B0604020202020204" pitchFamily="34" charset="0"/>
                <a:ea typeface="+mn-ea"/>
                <a:cs typeface="Arial" panose="020B0604020202020204" pitchFamily="34" charset="0"/>
              </a:rPr>
              <a:t> and </a:t>
            </a:r>
            <a:r>
              <a:rPr lang="en-GB" sz="1200" kern="1200" dirty="0" err="1">
                <a:solidFill>
                  <a:schemeClr val="tx1"/>
                </a:solidFill>
                <a:effectLst/>
                <a:latin typeface="Arial" panose="020B0604020202020204" pitchFamily="34" charset="0"/>
                <a:ea typeface="+mn-ea"/>
                <a:cs typeface="Arial" panose="020B0604020202020204" pitchFamily="34" charset="0"/>
              </a:rPr>
              <a:t>Vallen</a:t>
            </a:r>
            <a:r>
              <a:rPr lang="en-GB" sz="1200" kern="1200" dirty="0">
                <a:solidFill>
                  <a:schemeClr val="tx1"/>
                </a:solidFill>
                <a:effectLst/>
                <a:latin typeface="Arial" panose="020B0604020202020204" pitchFamily="34" charset="0"/>
                <a:ea typeface="+mn-ea"/>
                <a:cs typeface="Arial" panose="020B0604020202020204" pitchFamily="34" charset="0"/>
              </a:rPr>
              <a:t>, (2012), good housekeeping activities are important factors in health and safety programs to prevent hazards. The activity of housekeeping involves keeping the working area clean and free from all chemicals ensuring safer working environment.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9</a:t>
            </a:fld>
            <a:endParaRPr lang="en-IN"/>
          </a:p>
        </p:txBody>
      </p:sp>
    </p:spTree>
    <p:extLst>
      <p:ext uri="{BB962C8B-B14F-4D97-AF65-F5344CB8AC3E}">
        <p14:creationId xmlns:p14="http://schemas.microsoft.com/office/powerpoint/2010/main" val="3497902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Good housekeeping activities are an important element for preventing falls or slipping from wet surfaces. The safety practices include mopping or sweeping the floors, and marking the areas that are wet to avoid falling. Closing the file cabinet and drawers are important practice that reduces the chance of head injury (hospitalitynet.org, 2024). Further, keeping the working areas clean and maintaining stairways are important to improve safety practices. The replacement of light bulbs or the removal of faulty switches is important to prevent electric shock in the workplace. It is evident that without health and safety practices of housekeeping, the preventive measures lack efficacy such as the inclusion of sophisticated flooring cleaning techniques and the practice of safe falling.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10</a:t>
            </a:fld>
            <a:endParaRPr lang="en-IN"/>
          </a:p>
        </p:txBody>
      </p:sp>
    </p:spTree>
    <p:extLst>
      <p:ext uri="{BB962C8B-B14F-4D97-AF65-F5344CB8AC3E}">
        <p14:creationId xmlns:p14="http://schemas.microsoft.com/office/powerpoint/2010/main" val="1754355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Room dusting requires starting from the entrance place to the clockwise direction full circle cleaning. As cited by Wood, (2013), high-level dusting is a safety practice for removing allergens and chemicals benefiting the staff. In-room cleaning, the removal of dust takes several actions like shaking, sweeping, mopping, polishing and washing the area. The role of the housekeeper is to change the bed linen, take out </a:t>
            </a:r>
            <a:r>
              <a:rPr lang="en-GB" sz="1200" kern="1200" dirty="0" err="1">
                <a:solidFill>
                  <a:schemeClr val="tx1"/>
                </a:solidFill>
                <a:effectLst/>
                <a:latin typeface="Arial" panose="020B0604020202020204" pitchFamily="34" charset="0"/>
                <a:ea typeface="+mn-ea"/>
                <a:cs typeface="Arial" panose="020B0604020202020204" pitchFamily="34" charset="0"/>
              </a:rPr>
              <a:t>rubish</a:t>
            </a:r>
            <a:r>
              <a:rPr lang="en-GB" sz="1200" kern="1200" dirty="0">
                <a:solidFill>
                  <a:schemeClr val="tx1"/>
                </a:solidFill>
                <a:effectLst/>
                <a:latin typeface="Arial" panose="020B0604020202020204" pitchFamily="34" charset="0"/>
                <a:ea typeface="+mn-ea"/>
                <a:cs typeface="Arial" panose="020B0604020202020204" pitchFamily="34" charset="0"/>
              </a:rPr>
              <a:t> and dust hard surfaces that are difficult to reach. The use of feathers is important for dust removal in high-area surfaces including windowsills and blinds.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11</a:t>
            </a:fld>
            <a:endParaRPr lang="en-IN"/>
          </a:p>
        </p:txBody>
      </p:sp>
    </p:spTree>
    <p:extLst>
      <p:ext uri="{BB962C8B-B14F-4D97-AF65-F5344CB8AC3E}">
        <p14:creationId xmlns:p14="http://schemas.microsoft.com/office/powerpoint/2010/main" val="2615559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Ensuring health and safety practices of housekeeping activities not only helps to prevent accidents but this associates the reputation and image of the hotel and creates a positive experience for the guests through improving the accommodation. </a:t>
            </a:r>
            <a:r>
              <a:rPr lang="en-GB" sz="1200" kern="1200" dirty="0">
                <a:solidFill>
                  <a:schemeClr val="tx1"/>
                </a:solidFill>
                <a:effectLst/>
                <a:latin typeface="+mn-lt"/>
                <a:ea typeface="+mn-ea"/>
                <a:cs typeface="+mn-cs"/>
              </a:rPr>
              <a:t>The safety practices in the housekeeping activities are essential in meeting the satisfaction of the customers. The safety practices help in taking precautions against accidental injuries and promoting safety and well-being to the employees and guests in the hotel industry.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4C34919-0A5B-4479-8F77-FD0FC58B481B}" type="slidenum">
              <a:rPr lang="en-IN" smtClean="0"/>
              <a:t>12</a:t>
            </a:fld>
            <a:endParaRPr lang="en-IN"/>
          </a:p>
        </p:txBody>
      </p:sp>
    </p:spTree>
    <p:extLst>
      <p:ext uri="{BB962C8B-B14F-4D97-AF65-F5344CB8AC3E}">
        <p14:creationId xmlns:p14="http://schemas.microsoft.com/office/powerpoint/2010/main" val="2144044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F789CE7F-13AC-4A3C-827F-11E3CC88C380}"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311874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789CE7F-13AC-4A3C-827F-11E3CC88C380}"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2345153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9CE7F-13AC-4A3C-827F-11E3CC88C380}"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1359696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F789CE7F-13AC-4A3C-827F-11E3CC88C380}"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157874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F789CE7F-13AC-4A3C-827F-11E3CC88C380}" type="datetimeFigureOut">
              <a:rPr lang="en-IN" smtClean="0"/>
              <a:t>21-02-2024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1367613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F789CE7F-13AC-4A3C-827F-11E3CC88C380}" type="datetimeFigureOut">
              <a:rPr lang="en-IN" smtClean="0"/>
              <a:t>21-02-2024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481599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9CE7F-13AC-4A3C-827F-11E3CC88C380}" type="datetimeFigureOut">
              <a:rPr lang="en-IN" smtClean="0"/>
              <a:t>21-02-2024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131904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9CE7F-13AC-4A3C-827F-11E3CC88C380}"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2157744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89CE7F-13AC-4A3C-827F-11E3CC88C380}" type="datetimeFigureOut">
              <a:rPr lang="en-IN" smtClean="0"/>
              <a:t>21-02-2024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2625658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789CE7F-13AC-4A3C-827F-11E3CC88C380}"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534637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789CE7F-13AC-4A3C-827F-11E3CC88C380}" type="datetimeFigureOut">
              <a:rPr lang="en-IN" smtClean="0"/>
              <a:t>21-02-2024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90F160-1C7D-4E87-AEC3-86C589B14B2C}" type="slidenum">
              <a:rPr lang="en-IN" smtClean="0"/>
              <a:t>‹#›</a:t>
            </a:fld>
            <a:endParaRPr lang="en-IN"/>
          </a:p>
        </p:txBody>
      </p:sp>
    </p:spTree>
    <p:extLst>
      <p:ext uri="{BB962C8B-B14F-4D97-AF65-F5344CB8AC3E}">
        <p14:creationId xmlns:p14="http://schemas.microsoft.com/office/powerpoint/2010/main" val="1085431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10000" b="-10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89CE7F-13AC-4A3C-827F-11E3CC88C380}" type="datetimeFigureOut">
              <a:rPr lang="en-IN" smtClean="0"/>
              <a:t>21-02-2024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90F160-1C7D-4E87-AEC3-86C589B14B2C}" type="slidenum">
              <a:rPr lang="en-IN" smtClean="0"/>
              <a:t>‹#›</a:t>
            </a:fld>
            <a:endParaRPr lang="en-IN"/>
          </a:p>
        </p:txBody>
      </p:sp>
    </p:spTree>
    <p:extLst>
      <p:ext uri="{BB962C8B-B14F-4D97-AF65-F5344CB8AC3E}">
        <p14:creationId xmlns:p14="http://schemas.microsoft.com/office/powerpoint/2010/main" val="2762476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hyperlink" Target="https://www.bighospitality.co.uk/" TargetMode="External"/><Relationship Id="rId2" Type="http://schemas.openxmlformats.org/officeDocument/2006/relationships/hyperlink" Target="https://www.nfumutual.co.uk/globalassets/business/rms/documents/guidance-notes-hospitality-sector.pdf"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hotelowner.co.uk/" TargetMode="External"/><Relationship Id="rId4" Type="http://schemas.openxmlformats.org/officeDocument/2006/relationships/hyperlink" Target="https://www.hospitalitynet.org/"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0902" y="266007"/>
            <a:ext cx="9160625" cy="1440410"/>
          </a:xfrm>
        </p:spPr>
        <p:txBody>
          <a:bodyPr>
            <a:normAutofit/>
          </a:bodyPr>
          <a:lstStyle/>
          <a:p>
            <a:r>
              <a:rPr lang="en-GB" sz="3000" b="1" u="sng" dirty="0">
                <a:latin typeface="Arial" panose="020B0604020202020204" pitchFamily="34" charset="0"/>
                <a:cs typeface="Arial" panose="020B0604020202020204" pitchFamily="34" charset="0"/>
              </a:rPr>
              <a:t>BMIH4006 Hotel Placement – Operating Hotel Facilities</a:t>
            </a:r>
            <a:br>
              <a:rPr lang="en-IN" sz="3000" dirty="0">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55624" y="1948721"/>
            <a:ext cx="2721354" cy="1062492"/>
          </a:xfrm>
        </p:spPr>
        <p:txBody>
          <a:bodyPr>
            <a:normAutofit/>
          </a:bodyPr>
          <a:lstStyle/>
          <a:p>
            <a:r>
              <a:rPr lang="en-GB" sz="1600" b="1" i="1" dirty="0">
                <a:latin typeface="Arial" panose="020B0604020202020204" pitchFamily="34" charset="0"/>
                <a:cs typeface="Arial" panose="020B0604020202020204" pitchFamily="34" charset="0"/>
              </a:rPr>
              <a:t>Student name: Loredana Turner</a:t>
            </a:r>
            <a:endParaRPr lang="en-IN" sz="1600" dirty="0">
              <a:latin typeface="Arial" panose="020B0604020202020204" pitchFamily="34" charset="0"/>
              <a:cs typeface="Arial" panose="020B0604020202020204" pitchFamily="34" charset="0"/>
            </a:endParaRPr>
          </a:p>
          <a:p>
            <a:r>
              <a:rPr lang="en-GB" sz="1600" b="1" i="1" dirty="0">
                <a:latin typeface="Arial" panose="020B0604020202020204" pitchFamily="34" charset="0"/>
                <a:cs typeface="Arial" panose="020B0604020202020204" pitchFamily="34" charset="0"/>
              </a:rPr>
              <a:t>Student ID: 2242724</a:t>
            </a: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6096000" y="1948721"/>
            <a:ext cx="5896711" cy="32549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p:blipFill>
        <p:spPr bwMode="auto">
          <a:xfrm>
            <a:off x="1104792" y="3846787"/>
            <a:ext cx="4177149" cy="27847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10865731" y="422721"/>
            <a:ext cx="1126981" cy="1126981"/>
          </a:xfrm>
          <a:prstGeom prst="rect">
            <a:avLst/>
          </a:prstGeom>
        </p:spPr>
      </p:pic>
    </p:spTree>
    <p:extLst>
      <p:ext uri="{BB962C8B-B14F-4D97-AF65-F5344CB8AC3E}">
        <p14:creationId xmlns:p14="http://schemas.microsoft.com/office/powerpoint/2010/main" val="3143529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8987444" cy="1101068"/>
          </a:xfrm>
        </p:spPr>
        <p:txBody>
          <a:bodyPr>
            <a:normAutofit/>
          </a:bodyPr>
          <a:lstStyle/>
          <a:p>
            <a:pPr algn="ctr"/>
            <a:r>
              <a:rPr lang="en-GB" sz="3000" b="1" dirty="0">
                <a:latin typeface="Arial" panose="020B0604020202020204" pitchFamily="34" charset="0"/>
                <a:cs typeface="Arial" panose="020B0604020202020204" pitchFamily="34" charset="0"/>
              </a:rPr>
              <a:t>Content page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Introduction ……………………………………………………………………………………...3</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Importance of training for the housekeeping team…………………………………..….4-5</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Guideline of health and safety for housekeeping work……………………………..…..6-7</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Purpose of safety training among housekeeping team……………………………….…8-9</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Essential health and safety practices effective for Housekeeping team………….…10-11</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Conclusion………………………………………………………………………………………..12</a:t>
            </a:r>
          </a:p>
          <a:p>
            <a:pPr marL="514350" indent="-514350" algn="just">
              <a:lnSpc>
                <a:spcPct val="150000"/>
              </a:lnSpc>
              <a:buFont typeface="+mj-lt"/>
              <a:buAutoNum type="arabicPeriod"/>
            </a:pPr>
            <a:r>
              <a:rPr lang="en-GB" sz="1600" b="1" dirty="0">
                <a:latin typeface="Arial" panose="020B0604020202020204" pitchFamily="34" charset="0"/>
                <a:cs typeface="Arial" panose="020B0604020202020204" pitchFamily="34" charset="0"/>
              </a:rPr>
              <a:t>References…………………………………………………………………………………..……13</a:t>
            </a:r>
          </a:p>
          <a:p>
            <a:pPr marL="0" indent="0" algn="just">
              <a:lnSpc>
                <a:spcPct val="150000"/>
              </a:lnSpc>
              <a:buNone/>
            </a:pPr>
            <a:r>
              <a:rPr lang="en-GB" sz="1600" b="1"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a:p>
            <a:pPr marL="514350" indent="-514350" algn="just">
              <a:lnSpc>
                <a:spcPct val="150000"/>
              </a:lnSpc>
              <a:buFont typeface="+mj-lt"/>
              <a:buAutoNum type="arabicPeriod"/>
            </a:pPr>
            <a:endParaRPr lang="en-IN" sz="1600" dirty="0">
              <a:latin typeface="Arial" panose="020B0604020202020204" pitchFamily="34" charset="0"/>
              <a:cs typeface="Arial" panose="020B0604020202020204" pitchFamily="34" charset="0"/>
            </a:endParaRPr>
          </a:p>
          <a:p>
            <a:pPr marL="514350" indent="-514350" algn="just">
              <a:lnSpc>
                <a:spcPct val="150000"/>
              </a:lnSpc>
              <a:buFont typeface="+mj-lt"/>
              <a:buAutoNum type="arabicPeriod"/>
            </a:pPr>
            <a:endParaRPr lang="en-IN" sz="1600" dirty="0">
              <a:latin typeface="Arial" panose="020B0604020202020204" pitchFamily="34" charset="0"/>
              <a:cs typeface="Arial" panose="020B0604020202020204" pitchFamily="34" charset="0"/>
            </a:endParaRPr>
          </a:p>
          <a:p>
            <a:pPr marL="514350" indent="-514350" algn="just">
              <a:lnSpc>
                <a:spcPct val="150000"/>
              </a:lnSpc>
              <a:buFont typeface="+mj-lt"/>
              <a:buAutoNum type="arabicPeriod"/>
            </a:pPr>
            <a:endParaRPr lang="en-IN" sz="1600" dirty="0">
              <a:latin typeface="Arial" panose="020B0604020202020204" pitchFamily="34" charset="0"/>
              <a:cs typeface="Arial" panose="020B0604020202020204" pitchFamily="34" charset="0"/>
            </a:endParaRPr>
          </a:p>
          <a:p>
            <a:pPr marL="514350" indent="-514350" algn="just">
              <a:lnSpc>
                <a:spcPct val="150000"/>
              </a:lnSpc>
              <a:buFont typeface="+mj-lt"/>
              <a:buAutoNum type="arabicPeriod"/>
            </a:pPr>
            <a:endParaRPr lang="en-IN" sz="16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10790309" y="365126"/>
            <a:ext cx="1126981" cy="1126981"/>
          </a:xfrm>
          <a:prstGeom prst="rect">
            <a:avLst/>
          </a:prstGeom>
        </p:spPr>
      </p:pic>
    </p:spTree>
    <p:extLst>
      <p:ext uri="{BB962C8B-B14F-4D97-AF65-F5344CB8AC3E}">
        <p14:creationId xmlns:p14="http://schemas.microsoft.com/office/powerpoint/2010/main" val="1671231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726" y="365125"/>
            <a:ext cx="8356536" cy="678740"/>
          </a:xfrm>
        </p:spPr>
        <p:txBody>
          <a:bodyPr>
            <a:normAutofit/>
          </a:bodyPr>
          <a:lstStyle/>
          <a:p>
            <a:pPr algn="ctr"/>
            <a:r>
              <a:rPr lang="en-GB" sz="3000" b="1" dirty="0">
                <a:latin typeface="Arial" panose="020B0604020202020204" pitchFamily="34" charset="0"/>
                <a:cs typeface="Arial" panose="020B0604020202020204" pitchFamily="34" charset="0"/>
              </a:rPr>
              <a:t>Introduction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95976" y="4719891"/>
            <a:ext cx="4616669" cy="1579727"/>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Safety practices are the state of being safe and secure from any dangerous conditions (bighospitality.co.uk, 2024).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2050" name="Picture 2" descr="Warehouse Housekeeping to Improve Safety - The Safegard Group, Inc.The  Safegard Group, In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5976" y="1554482"/>
            <a:ext cx="4608788" cy="2654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2" name="Picture 4" descr="Housekeeping Services For Company at Rs 15000/month in Surat | ID:  285043247924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28527" y="2606722"/>
            <a:ext cx="4861488" cy="34472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865731" y="422721"/>
            <a:ext cx="1126981" cy="1126981"/>
          </a:xfrm>
          <a:prstGeom prst="rect">
            <a:avLst/>
          </a:prstGeom>
        </p:spPr>
      </p:pic>
    </p:spTree>
    <p:extLst>
      <p:ext uri="{BB962C8B-B14F-4D97-AF65-F5344CB8AC3E}">
        <p14:creationId xmlns:p14="http://schemas.microsoft.com/office/powerpoint/2010/main" val="2342726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073" y="365126"/>
            <a:ext cx="10515600" cy="785758"/>
          </a:xfrm>
        </p:spPr>
        <p:txBody>
          <a:bodyPr>
            <a:normAutofit/>
          </a:bodyPr>
          <a:lstStyle/>
          <a:p>
            <a:pPr algn="ctr"/>
            <a:r>
              <a:rPr lang="en-GB" sz="3000" b="1" dirty="0">
                <a:latin typeface="Arial" panose="020B0604020202020204" pitchFamily="34" charset="0"/>
                <a:cs typeface="Arial" panose="020B0604020202020204" pitchFamily="34" charset="0"/>
              </a:rPr>
              <a:t>Importance of training for the housekeeping team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1042" y="4668943"/>
            <a:ext cx="4727028" cy="2021161"/>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The training for the housekeeping team ensures the staff understand the mission of the hotel and its values. </a:t>
            </a:r>
            <a:endParaRPr lang="en-IN" sz="1600" dirty="0">
              <a:latin typeface="Arial" panose="020B0604020202020204" pitchFamily="34" charset="0"/>
              <a:cs typeface="Arial" panose="020B0604020202020204" pitchFamily="34" charset="0"/>
            </a:endParaRPr>
          </a:p>
          <a:p>
            <a:pPr marL="0" indent="0" algn="just">
              <a:lnSpc>
                <a:spcPct val="150000"/>
              </a:lnSpc>
              <a:buNone/>
            </a:pPr>
            <a:endParaRPr lang="en-IN" sz="1600" dirty="0">
              <a:latin typeface="Arial" panose="020B0604020202020204" pitchFamily="34" charset="0"/>
              <a:cs typeface="Arial" panose="020B0604020202020204" pitchFamily="34" charset="0"/>
            </a:endParaRPr>
          </a:p>
        </p:txBody>
      </p:sp>
      <p:pic>
        <p:nvPicPr>
          <p:cNvPr id="3074" name="Picture 2" descr="Tips For Training Your Cleaning Team - Bright Academ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1514" y="2711670"/>
            <a:ext cx="5172505" cy="34526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p:blipFill>
        <p:spPr bwMode="auto">
          <a:xfrm>
            <a:off x="1307953" y="1565511"/>
            <a:ext cx="4033207" cy="26888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887038" y="1002020"/>
            <a:ext cx="1126981" cy="1126981"/>
          </a:xfrm>
          <a:prstGeom prst="rect">
            <a:avLst/>
          </a:prstGeom>
        </p:spPr>
      </p:pic>
    </p:spTree>
    <p:extLst>
      <p:ext uri="{BB962C8B-B14F-4D97-AF65-F5344CB8AC3E}">
        <p14:creationId xmlns:p14="http://schemas.microsoft.com/office/powerpoint/2010/main" val="2977042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9752215" cy="1164130"/>
          </a:xfrm>
        </p:spPr>
        <p:txBody>
          <a:bodyPr>
            <a:noAutofit/>
          </a:bodyPr>
          <a:lstStyle/>
          <a:p>
            <a:pPr algn="ct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Importance of training for housekeeping team </a:t>
            </a:r>
            <a:br>
              <a:rPr lang="en-IN" sz="3000" dirty="0">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5951" y="4601944"/>
            <a:ext cx="5247290" cy="1895037"/>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According to Johnston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(2012), training facilities are important for ensuring that employees are familiar with equipment used for different cleaning purposes.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7303700" y="3438931"/>
            <a:ext cx="4083319" cy="27222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100" name="Picture 4" descr="Training Topics for Housekeeping Supervisors | Polo &amp; Twe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228" y="2000634"/>
            <a:ext cx="5092261" cy="21299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784567" y="605601"/>
            <a:ext cx="1126981" cy="1126981"/>
          </a:xfrm>
          <a:prstGeom prst="rect">
            <a:avLst/>
          </a:prstGeom>
        </p:spPr>
      </p:pic>
    </p:spTree>
    <p:extLst>
      <p:ext uri="{BB962C8B-B14F-4D97-AF65-F5344CB8AC3E}">
        <p14:creationId xmlns:p14="http://schemas.microsoft.com/office/powerpoint/2010/main" val="255987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0418" y="365126"/>
            <a:ext cx="9386455" cy="930164"/>
          </a:xfrm>
        </p:spPr>
        <p:txBody>
          <a:bodyPr>
            <a:noAutofit/>
          </a:bodyPr>
          <a:lstStyle/>
          <a:p>
            <a:pPr algn="ct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Guideline of health and safety for housekeeping work</a:t>
            </a:r>
            <a:br>
              <a:rPr lang="en-IN" sz="3000" dirty="0">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70418" y="4525964"/>
            <a:ext cx="5357648" cy="1860330"/>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The guidelines for health and safety are creating a cleaning schedule and setting the place needed and tied to avoid accidental injuries.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5122" name="Picture 2" descr="7 Safe Housekeeping Practices Hospitality Brands Should Fo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6977" y="2412125"/>
            <a:ext cx="4821836" cy="32161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24" name="Picture 4" descr="Cleaning Risk Assessment | Guidance &amp; Free Templa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2484" y="1690688"/>
            <a:ext cx="4893516" cy="24398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771832" y="563707"/>
            <a:ext cx="1126981" cy="1126981"/>
          </a:xfrm>
          <a:prstGeom prst="rect">
            <a:avLst/>
          </a:prstGeom>
        </p:spPr>
      </p:pic>
    </p:spTree>
    <p:extLst>
      <p:ext uri="{BB962C8B-B14F-4D97-AF65-F5344CB8AC3E}">
        <p14:creationId xmlns:p14="http://schemas.microsoft.com/office/powerpoint/2010/main" val="3479857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338" y="365126"/>
            <a:ext cx="10203204" cy="974944"/>
          </a:xfrm>
        </p:spPr>
        <p:txBody>
          <a:bodyPr>
            <a:noAutofit/>
          </a:bodyPr>
          <a:lstStyle/>
          <a:p>
            <a:pPr algn="ct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Guideline of health and safety for housekeeping work</a:t>
            </a:r>
            <a:br>
              <a:rPr lang="en-IN" sz="3000" dirty="0">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8514" y="4746021"/>
            <a:ext cx="5625662" cy="1721616"/>
          </a:xfrm>
        </p:spPr>
        <p:txBody>
          <a:bodyPr>
            <a:normAutofit/>
          </a:bodyPr>
          <a:lstStyle/>
          <a:p>
            <a:pPr lvl="0" algn="just">
              <a:lnSpc>
                <a:spcPct val="150000"/>
              </a:lnSpc>
            </a:pPr>
            <a:r>
              <a:rPr lang="en-GB" sz="1600">
                <a:latin typeface="Arial" panose="020B0604020202020204" pitchFamily="34" charset="0"/>
                <a:cs typeface="Arial" panose="020B0604020202020204" pitchFamily="34" charset="0"/>
              </a:rPr>
              <a:t>As per Sharma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(2019), regular inspections and repair of equipment and tools are safety guidelines for housekeeping activities.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6146" name="Picture 2" descr="Three Keys to Improving Janitorial Inspections | CleanTelligent Softw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457" y="1849519"/>
            <a:ext cx="4463722" cy="25108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6148" name="Picture 4" descr="Complete Moving Out Cleaning Checklist for Home/Apart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7630" y="3105807"/>
            <a:ext cx="5068879" cy="33618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832480" y="852598"/>
            <a:ext cx="1126981" cy="1126981"/>
          </a:xfrm>
          <a:prstGeom prst="rect">
            <a:avLst/>
          </a:prstGeom>
        </p:spPr>
      </p:pic>
    </p:spTree>
    <p:extLst>
      <p:ext uri="{BB962C8B-B14F-4D97-AF65-F5344CB8AC3E}">
        <p14:creationId xmlns:p14="http://schemas.microsoft.com/office/powerpoint/2010/main" val="821055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070571" cy="1463675"/>
          </a:xfrm>
        </p:spPr>
        <p:txBody>
          <a:bodyPr>
            <a:noAutofit/>
          </a:bodyPr>
          <a:lstStyle/>
          <a:p>
            <a:pPr algn="ct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Purpose of safety training among housekeeping team </a:t>
            </a:r>
            <a:br>
              <a:rPr lang="en-IN" sz="3000" dirty="0">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1194" y="5030260"/>
            <a:ext cx="5964071" cy="1547961"/>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The purpose of a safety training management programme is to reduce the hazards and issues causing accidents in the workplace (nfumutual.co.uk, 2024).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7170" name="Picture 2" descr="Cal/OSHA unanimously approves standard to protect hotel housekeepers |  2018-01-25 | Safety+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274" y="3214745"/>
            <a:ext cx="4985492" cy="31938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172" name="Picture 4" descr="Housekeeping Training Program for Hospitality | Ecola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002" y="2055489"/>
            <a:ext cx="4952453" cy="24003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865731" y="831301"/>
            <a:ext cx="1126981" cy="1126981"/>
          </a:xfrm>
          <a:prstGeom prst="rect">
            <a:avLst/>
          </a:prstGeom>
        </p:spPr>
      </p:pic>
    </p:spTree>
    <p:extLst>
      <p:ext uri="{BB962C8B-B14F-4D97-AF65-F5344CB8AC3E}">
        <p14:creationId xmlns:p14="http://schemas.microsoft.com/office/powerpoint/2010/main" val="3183626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768840" cy="1325563"/>
          </a:xfrm>
        </p:spPr>
        <p:txBody>
          <a:bodyPr>
            <a:normAutofit/>
          </a:bodyPr>
          <a:lstStyle/>
          <a:p>
            <a:pPr algn="ctr"/>
            <a:r>
              <a:rPr lang="en-GB" sz="3000" b="1" dirty="0">
                <a:latin typeface="Arial" panose="020B0604020202020204" pitchFamily="34" charset="0"/>
                <a:cs typeface="Arial" panose="020B0604020202020204" pitchFamily="34" charset="0"/>
              </a:rPr>
              <a:t>Purpose of safety training among housekeeping team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23306"/>
            <a:ext cx="5420710" cy="1803618"/>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The purpose of safety training deals with incorporating best safety practices such as handling chemicals, selection of personal protective equipment and prevention of falls.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8194" name="Picture 2" descr="Housekeeping Staff Personal Protective Equipment Ppe Editorial Stock Photo  - Stock Image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8391" y="1965953"/>
            <a:ext cx="4782864" cy="23874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8196" name="Picture 4" descr="Hotel News: Hoteliers Share Their Opinion On Whether The Post-COVID Era  Require A Different Skillset From Housekeepers? – Atlantic Coast Carpet  Clean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3199" y="2383530"/>
            <a:ext cx="4859948" cy="32415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845796" y="640788"/>
            <a:ext cx="1126981" cy="1126981"/>
          </a:xfrm>
          <a:prstGeom prst="rect">
            <a:avLst/>
          </a:prstGeom>
        </p:spPr>
      </p:pic>
    </p:spTree>
    <p:extLst>
      <p:ext uri="{BB962C8B-B14F-4D97-AF65-F5344CB8AC3E}">
        <p14:creationId xmlns:p14="http://schemas.microsoft.com/office/powerpoint/2010/main" val="176589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669" y="365125"/>
            <a:ext cx="10148120" cy="1085303"/>
          </a:xfrm>
        </p:spPr>
        <p:txBody>
          <a:bodyPr>
            <a:normAutofit/>
          </a:bodyPr>
          <a:lstStyle/>
          <a:p>
            <a:pPr algn="ctr"/>
            <a:r>
              <a:rPr lang="en-GB" sz="3000" b="1" dirty="0">
                <a:latin typeface="Arial" panose="020B0604020202020204" pitchFamily="34" charset="0"/>
                <a:cs typeface="Arial" panose="020B0604020202020204" pitchFamily="34" charset="0"/>
              </a:rPr>
              <a:t>Essential health and safety practices effective for Housekeeping team</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4422" y="4600356"/>
            <a:ext cx="5326117" cy="2021161"/>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Prevention of trips slips and falls: The practice shows that housekeeping activities need more attention to clean the spills immediately and mark properly the wet and spill areas. </a:t>
            </a:r>
            <a:endParaRPr lang="en-IN" sz="1600" dirty="0">
              <a:latin typeface="Arial" panose="020B0604020202020204" pitchFamily="34" charset="0"/>
              <a:cs typeface="Arial" panose="020B0604020202020204" pitchFamily="34" charset="0"/>
            </a:endParaRPr>
          </a:p>
          <a:p>
            <a:pPr marL="0" indent="0" algn="just">
              <a:lnSpc>
                <a:spcPct val="150000"/>
              </a:lnSpc>
              <a:buNone/>
            </a:pPr>
            <a:endParaRPr lang="en-IN" sz="1600" dirty="0">
              <a:latin typeface="Arial" panose="020B0604020202020204" pitchFamily="34" charset="0"/>
              <a:cs typeface="Arial" panose="020B0604020202020204" pitchFamily="34" charset="0"/>
            </a:endParaRPr>
          </a:p>
        </p:txBody>
      </p:sp>
      <p:pic>
        <p:nvPicPr>
          <p:cNvPr id="9218" name="Picture 2" descr="Preventing Slips, Trips, and Fa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9705" y="3405351"/>
            <a:ext cx="5121283" cy="26801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1040360" y="1912950"/>
            <a:ext cx="4840179" cy="24651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5"/>
          <a:stretch>
            <a:fillRect/>
          </a:stretch>
        </p:blipFill>
        <p:spPr>
          <a:xfrm>
            <a:off x="10894007" y="737418"/>
            <a:ext cx="1126981" cy="1126981"/>
          </a:xfrm>
          <a:prstGeom prst="rect">
            <a:avLst/>
          </a:prstGeom>
        </p:spPr>
      </p:pic>
    </p:spTree>
    <p:extLst>
      <p:ext uri="{BB962C8B-B14F-4D97-AF65-F5344CB8AC3E}">
        <p14:creationId xmlns:p14="http://schemas.microsoft.com/office/powerpoint/2010/main" val="1307225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654" y="365125"/>
            <a:ext cx="10068386" cy="1325563"/>
          </a:xfrm>
        </p:spPr>
        <p:txBody>
          <a:bodyPr>
            <a:normAutofit/>
          </a:bodyPr>
          <a:lstStyle/>
          <a:p>
            <a:pPr algn="ctr"/>
            <a:r>
              <a:rPr lang="en-GB" sz="3000" b="1" dirty="0">
                <a:latin typeface="Arial" panose="020B0604020202020204" pitchFamily="34" charset="0"/>
                <a:cs typeface="Arial" panose="020B0604020202020204" pitchFamily="34" charset="0"/>
              </a:rPr>
              <a:t>Essential health and safety practices effective for housekeeping team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13016" y="4898313"/>
            <a:ext cx="5231524" cy="1485134"/>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Dust control: The adaptation of microfiber clothes is important to control the dust with the microfiber dusting method. </a:t>
            </a:r>
            <a:endParaRPr lang="en-IN" sz="1600" dirty="0">
              <a:latin typeface="Arial" panose="020B0604020202020204" pitchFamily="34" charset="0"/>
              <a:cs typeface="Arial" panose="020B0604020202020204" pitchFamily="34" charset="0"/>
            </a:endParaRPr>
          </a:p>
        </p:txBody>
      </p:sp>
      <p:pic>
        <p:nvPicPr>
          <p:cNvPr id="10242" name="Picture 2" descr="Using Microfiber Cleaning Products at Your Hotel | Venus Group - Global  Textiles Manufacturer and Distribu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8607" y="3200400"/>
            <a:ext cx="4766627" cy="31830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1282425" y="2059569"/>
            <a:ext cx="4692706" cy="23984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5"/>
          <a:stretch>
            <a:fillRect/>
          </a:stretch>
        </p:blipFill>
        <p:spPr>
          <a:xfrm>
            <a:off x="10865731" y="755073"/>
            <a:ext cx="1126981" cy="1126981"/>
          </a:xfrm>
          <a:prstGeom prst="rect">
            <a:avLst/>
          </a:prstGeom>
        </p:spPr>
      </p:pic>
    </p:spTree>
    <p:extLst>
      <p:ext uri="{BB962C8B-B14F-4D97-AF65-F5344CB8AC3E}">
        <p14:creationId xmlns:p14="http://schemas.microsoft.com/office/powerpoint/2010/main" val="2590107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5001"/>
            <a:ext cx="9137073" cy="849526"/>
          </a:xfrm>
        </p:spPr>
        <p:txBody>
          <a:bodyPr>
            <a:normAutofit/>
          </a:bodyPr>
          <a:lstStyle/>
          <a:p>
            <a:pPr algn="ctr"/>
            <a:r>
              <a:rPr lang="en-GB" sz="3000" b="1" dirty="0">
                <a:latin typeface="Arial" panose="020B0604020202020204" pitchFamily="34" charset="0"/>
                <a:cs typeface="Arial" panose="020B0604020202020204" pitchFamily="34" charset="0"/>
              </a:rPr>
              <a:t>Conclusion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91055" y="5225053"/>
            <a:ext cx="5404945" cy="1093860"/>
          </a:xfrm>
        </p:spPr>
        <p:txBody>
          <a:bodyPr>
            <a:normAutofit/>
          </a:bodyPr>
          <a:lstStyle/>
          <a:p>
            <a:pPr lvl="0" algn="just">
              <a:lnSpc>
                <a:spcPct val="150000"/>
              </a:lnSpc>
            </a:pPr>
            <a:r>
              <a:rPr lang="en-GB" sz="1600" dirty="0">
                <a:latin typeface="Arial" panose="020B0604020202020204" pitchFamily="34" charset="0"/>
                <a:cs typeface="Arial" panose="020B0604020202020204" pitchFamily="34" charset="0"/>
              </a:rPr>
              <a:t>In conclusion, adequate training programme is important for preparing employees for emergencies.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60358" y="2844144"/>
            <a:ext cx="4848794" cy="3638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6" name="Picture 2" descr="New Workplace Safety Rules for Hotel Housekeepers Effective July 1 -  HRWatchdo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02286" y="1780570"/>
            <a:ext cx="4875433" cy="28828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10682171" y="501036"/>
            <a:ext cx="1126981" cy="1126981"/>
          </a:xfrm>
          <a:prstGeom prst="rect">
            <a:avLst/>
          </a:prstGeom>
        </p:spPr>
      </p:pic>
    </p:spTree>
    <p:extLst>
      <p:ext uri="{BB962C8B-B14F-4D97-AF65-F5344CB8AC3E}">
        <p14:creationId xmlns:p14="http://schemas.microsoft.com/office/powerpoint/2010/main" val="1666083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170324" cy="794935"/>
          </a:xfrm>
        </p:spPr>
        <p:txBody>
          <a:bodyPr>
            <a:normAutofit/>
          </a:bodyPr>
          <a:lstStyle/>
          <a:p>
            <a:pPr algn="ctr"/>
            <a:r>
              <a:rPr lang="en-GB" sz="3000" b="1" dirty="0">
                <a:latin typeface="Arial" panose="020B0604020202020204" pitchFamily="34" charset="0"/>
                <a:cs typeface="Arial" panose="020B0604020202020204" pitchFamily="34" charset="0"/>
              </a:rPr>
              <a:t>References </a:t>
            </a:r>
            <a:endParaRPr lang="en-IN"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0376" y="1762298"/>
            <a:ext cx="11436824" cy="4738255"/>
          </a:xfrm>
        </p:spPr>
        <p:txBody>
          <a:bodyPr>
            <a:normAutofit/>
          </a:bodyPr>
          <a:lstStyle/>
          <a:p>
            <a:pPr algn="just"/>
            <a:r>
              <a:rPr lang="en-GB" sz="1600" dirty="0">
                <a:latin typeface="Arial" panose="020B0604020202020204" pitchFamily="34" charset="0"/>
                <a:cs typeface="Arial" panose="020B0604020202020204" pitchFamily="34" charset="0"/>
              </a:rPr>
              <a:t>nfumutual.co.uk, (2024). Preventing slips, trips and falls in the hospitality sector. Available at </a:t>
            </a:r>
            <a:r>
              <a:rPr lang="en-GB" sz="1600" dirty="0">
                <a:latin typeface="Arial" panose="020B0604020202020204" pitchFamily="34" charset="0"/>
                <a:cs typeface="Arial" panose="020B0604020202020204" pitchFamily="34" charset="0"/>
                <a:hlinkClick r:id="rId2"/>
              </a:rPr>
              <a:t> </a:t>
            </a:r>
            <a:r>
              <a:rPr lang="en-GB" sz="1600" u="sng" dirty="0">
                <a:latin typeface="Arial" panose="020B0604020202020204" pitchFamily="34" charset="0"/>
                <a:cs typeface="Arial" panose="020B0604020202020204" pitchFamily="34" charset="0"/>
                <a:hlinkClick r:id="rId2"/>
              </a:rPr>
              <a:t>https://www.nfumutual.co.uk/globalassets/business/rms/documents/guidance-notes-hospitality-sector.pdf</a:t>
            </a:r>
            <a:r>
              <a:rPr lang="en-GB" sz="1600"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bighospitality.co.uk, (2024). restaurantonline.co.uk. Restaurant.</a:t>
            </a:r>
            <a:r>
              <a:rPr lang="en-GB" sz="1600" dirty="0">
                <a:latin typeface="Arial" panose="020B0604020202020204" pitchFamily="34" charset="0"/>
                <a:cs typeface="Arial" panose="020B0604020202020204" pitchFamily="34" charset="0"/>
                <a:hlinkClick r:id="rId3"/>
              </a:rPr>
              <a:t> </a:t>
            </a:r>
            <a:r>
              <a:rPr lang="en-GB" sz="1600" u="sng" dirty="0">
                <a:latin typeface="Arial" panose="020B0604020202020204" pitchFamily="34" charset="0"/>
                <a:cs typeface="Arial" panose="020B0604020202020204" pitchFamily="34" charset="0"/>
                <a:hlinkClick r:id="rId3"/>
              </a:rPr>
              <a:t>https://www.bighospitality.co.uk/</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hospitalitynet.org, (2024). Hospitality net. Hospitality Net.</a:t>
            </a:r>
            <a:r>
              <a:rPr lang="en-GB" sz="1600" dirty="0">
                <a:latin typeface="Arial" panose="020B0604020202020204" pitchFamily="34" charset="0"/>
                <a:cs typeface="Arial" panose="020B0604020202020204" pitchFamily="34" charset="0"/>
                <a:hlinkClick r:id="rId4"/>
              </a:rPr>
              <a:t> </a:t>
            </a:r>
            <a:r>
              <a:rPr lang="en-GB" sz="1600" u="sng" dirty="0">
                <a:latin typeface="Arial" panose="020B0604020202020204" pitchFamily="34" charset="0"/>
                <a:cs typeface="Arial" panose="020B0604020202020204" pitchFamily="34" charset="0"/>
                <a:hlinkClick r:id="rId4"/>
              </a:rPr>
              <a:t>https://www.hospitalitynet.org/</a:t>
            </a:r>
            <a:endParaRPr lang="en-IN" sz="1600" dirty="0">
              <a:latin typeface="Arial" panose="020B0604020202020204" pitchFamily="34" charset="0"/>
              <a:cs typeface="Arial" panose="020B0604020202020204" pitchFamily="34" charset="0"/>
            </a:endParaRPr>
          </a:p>
          <a:p>
            <a:pPr algn="just"/>
            <a:r>
              <a:rPr lang="en-GB" sz="1600" dirty="0" err="1">
                <a:latin typeface="Arial" panose="020B0604020202020204" pitchFamily="34" charset="0"/>
                <a:cs typeface="Arial" panose="020B0604020202020204" pitchFamily="34" charset="0"/>
              </a:rPr>
              <a:t>Leiter</a:t>
            </a:r>
            <a:r>
              <a:rPr lang="en-GB" sz="1600" dirty="0">
                <a:latin typeface="Arial" panose="020B0604020202020204" pitchFamily="34" charset="0"/>
                <a:cs typeface="Arial" panose="020B0604020202020204" pitchFamily="34" charset="0"/>
              </a:rPr>
              <a:t>, M. P. and Bakker, A. B. (2010). Work Engagement: A Handbook of Essential Theory and Research. Hove [England]: Psychology Press.</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Johnston, R., Clark, G. and </a:t>
            </a:r>
            <a:r>
              <a:rPr lang="en-GB" sz="1600" dirty="0" err="1">
                <a:latin typeface="Arial" panose="020B0604020202020204" pitchFamily="34" charset="0"/>
                <a:cs typeface="Arial" panose="020B0604020202020204" pitchFamily="34" charset="0"/>
              </a:rPr>
              <a:t>Shulver</a:t>
            </a:r>
            <a:r>
              <a:rPr lang="en-GB" sz="1600" dirty="0">
                <a:latin typeface="Arial" panose="020B0604020202020204" pitchFamily="34" charset="0"/>
                <a:cs typeface="Arial" panose="020B0604020202020204" pitchFamily="34" charset="0"/>
              </a:rPr>
              <a:t>, M. (2012). Service Operations Management. London: Pearson.</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Sharma, N., Chaudhary, N. and Singh, V. (2019). Management Techniques For Employee Engagement In Contemporary Organizations. Hershey, Pennsylvania: IGI Global.</a:t>
            </a:r>
            <a:endParaRPr lang="en-IN" sz="1600" dirty="0">
              <a:latin typeface="Arial" panose="020B0604020202020204" pitchFamily="34" charset="0"/>
              <a:cs typeface="Arial" panose="020B0604020202020204" pitchFamily="34" charset="0"/>
            </a:endParaRPr>
          </a:p>
          <a:p>
            <a:pPr algn="just"/>
            <a:r>
              <a:rPr lang="en-GB" sz="1600" dirty="0" err="1">
                <a:latin typeface="Arial" panose="020B0604020202020204" pitchFamily="34" charset="0"/>
                <a:cs typeface="Arial" panose="020B0604020202020204" pitchFamily="34" charset="0"/>
              </a:rPr>
              <a:t>Tesone</a:t>
            </a:r>
            <a:r>
              <a:rPr lang="en-GB" sz="1600" dirty="0">
                <a:latin typeface="Arial" panose="020B0604020202020204" pitchFamily="34" charset="0"/>
                <a:cs typeface="Arial" panose="020B0604020202020204" pitchFamily="34" charset="0"/>
              </a:rPr>
              <a:t>, D. (2010). Principles Of Management For The Hospitality Industry. 1st ed. London: Routledge.</a:t>
            </a:r>
            <a:endParaRPr lang="en-IN" sz="1600" dirty="0">
              <a:latin typeface="Arial" panose="020B0604020202020204" pitchFamily="34" charset="0"/>
              <a:cs typeface="Arial" panose="020B0604020202020204" pitchFamily="34" charset="0"/>
            </a:endParaRPr>
          </a:p>
          <a:p>
            <a:pPr algn="just"/>
            <a:r>
              <a:rPr lang="en-GB" sz="1600" dirty="0" err="1">
                <a:latin typeface="Arial" panose="020B0604020202020204" pitchFamily="34" charset="0"/>
                <a:cs typeface="Arial" panose="020B0604020202020204" pitchFamily="34" charset="0"/>
              </a:rPr>
              <a:t>Vallen</a:t>
            </a:r>
            <a:r>
              <a:rPr lang="en-GB" sz="1600" dirty="0">
                <a:latin typeface="Arial" panose="020B0604020202020204" pitchFamily="34" charset="0"/>
                <a:cs typeface="Arial" panose="020B0604020202020204" pitchFamily="34" charset="0"/>
              </a:rPr>
              <a:t>, G. and </a:t>
            </a:r>
            <a:r>
              <a:rPr lang="en-GB" sz="1600" dirty="0" err="1">
                <a:latin typeface="Arial" panose="020B0604020202020204" pitchFamily="34" charset="0"/>
                <a:cs typeface="Arial" panose="020B0604020202020204" pitchFamily="34" charset="0"/>
              </a:rPr>
              <a:t>Vallen</a:t>
            </a:r>
            <a:r>
              <a:rPr lang="en-GB" sz="1600" dirty="0">
                <a:latin typeface="Arial" panose="020B0604020202020204" pitchFamily="34" charset="0"/>
                <a:cs typeface="Arial" panose="020B0604020202020204" pitchFamily="34" charset="0"/>
              </a:rPr>
              <a:t>, J. (2012). Managing Hotel Operations. London: Pearson.</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Wood, R. (2013). Key Concepts in Hospitality Management. London: Sage.</a:t>
            </a:r>
            <a:endParaRPr lang="en-IN"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hotelowner.co.uk, (2022). </a:t>
            </a:r>
            <a:r>
              <a:rPr lang="en-GB" sz="1600" dirty="0" err="1">
                <a:latin typeface="Arial" panose="020B0604020202020204" pitchFamily="34" charset="0"/>
                <a:cs typeface="Arial" panose="020B0604020202020204" pitchFamily="34" charset="0"/>
              </a:rPr>
              <a:t>Northcott</a:t>
            </a:r>
            <a:r>
              <a:rPr lang="en-GB" sz="1600" dirty="0">
                <a:latin typeface="Arial" panose="020B0604020202020204" pitchFamily="34" charset="0"/>
                <a:cs typeface="Arial" panose="020B0604020202020204" pitchFamily="34" charset="0"/>
              </a:rPr>
              <a:t>, M. (2022, November 11). Home. Hotel Owner.</a:t>
            </a:r>
            <a:r>
              <a:rPr lang="en-GB" sz="1600" dirty="0">
                <a:latin typeface="Arial" panose="020B0604020202020204" pitchFamily="34" charset="0"/>
                <a:cs typeface="Arial" panose="020B0604020202020204" pitchFamily="34" charset="0"/>
                <a:hlinkClick r:id="rId5"/>
              </a:rPr>
              <a:t> </a:t>
            </a:r>
            <a:r>
              <a:rPr lang="en-GB" sz="1600" u="sng" dirty="0">
                <a:latin typeface="Arial" panose="020B0604020202020204" pitchFamily="34" charset="0"/>
                <a:cs typeface="Arial" panose="020B0604020202020204" pitchFamily="34" charset="0"/>
                <a:hlinkClick r:id="rId5"/>
              </a:rPr>
              <a:t>https://www.hotelowner.co.uk/</a:t>
            </a:r>
            <a:endParaRPr lang="en-IN" sz="16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6"/>
          <a:stretch>
            <a:fillRect/>
          </a:stretch>
        </p:blipFill>
        <p:spPr>
          <a:xfrm>
            <a:off x="10760219" y="365125"/>
            <a:ext cx="1126981" cy="1126981"/>
          </a:xfrm>
          <a:prstGeom prst="rect">
            <a:avLst/>
          </a:prstGeom>
        </p:spPr>
      </p:pic>
    </p:spTree>
    <p:extLst>
      <p:ext uri="{BB962C8B-B14F-4D97-AF65-F5344CB8AC3E}">
        <p14:creationId xmlns:p14="http://schemas.microsoft.com/office/powerpoint/2010/main" val="2737396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0" name="Picture 12" descr="Thank you illustration, YouTube, thank you, blue, text, trademark png |  PNGW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7771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1431</Words>
  <Application>Microsoft Office PowerPoint</Application>
  <PresentationFormat>Widescreen</PresentationFormat>
  <Paragraphs>66</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BMIH4006 Hotel Placement – Operating Hotel Facilities </vt:lpstr>
      <vt:lpstr>Content page </vt:lpstr>
      <vt:lpstr>Introduction </vt:lpstr>
      <vt:lpstr>Importance of training for the housekeeping team </vt:lpstr>
      <vt:lpstr> Importance of training for housekeeping team  </vt:lpstr>
      <vt:lpstr> Guideline of health and safety for housekeeping work </vt:lpstr>
      <vt:lpstr> Guideline of health and safety for housekeeping work </vt:lpstr>
      <vt:lpstr> Purpose of safety training among housekeeping team  </vt:lpstr>
      <vt:lpstr>Purpose of safety training among housekeeping team </vt:lpstr>
      <vt:lpstr>Essential health and safety practices effective for Housekeeping team</vt:lpstr>
      <vt:lpstr>Essential health and safety practices effective for housekeeping team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Daniel Turner</cp:lastModifiedBy>
  <cp:revision>121</cp:revision>
  <dcterms:created xsi:type="dcterms:W3CDTF">2024-02-08T09:46:29Z</dcterms:created>
  <dcterms:modified xsi:type="dcterms:W3CDTF">2024-02-21T19:45:06Z</dcterms:modified>
</cp:coreProperties>
</file>