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56" y="1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F62D23A0-1361-43DD-A8C9-07085803B78A}" type="datetimeFigureOut">
              <a:rPr lang="en-GB" smtClean="0"/>
              <a:t>04/11/2023</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A5A6B41-7D22-4978-8AF8-1FE865BE6B45}"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0012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2D23A0-1361-43DD-A8C9-07085803B78A}" type="datetimeFigureOut">
              <a:rPr lang="en-GB" smtClean="0"/>
              <a:t>04/11/2023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2926770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2D23A0-1361-43DD-A8C9-07085803B78A}" type="datetimeFigureOut">
              <a:rPr lang="en-GB" smtClean="0"/>
              <a:t>04/11/2023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5A6B41-7D22-4978-8AF8-1FE865BE6B45}"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8208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2D23A0-1361-43DD-A8C9-07085803B78A}" type="datetimeFigureOut">
              <a:rPr lang="en-GB" smtClean="0"/>
              <a:t>04/11/2023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2652082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2D23A0-1361-43DD-A8C9-07085803B78A}" type="datetimeFigureOut">
              <a:rPr lang="en-GB" smtClean="0"/>
              <a:t>04/11/2023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1915970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2D23A0-1361-43DD-A8C9-07085803B78A}" type="datetimeFigureOut">
              <a:rPr lang="en-GB" smtClean="0"/>
              <a:t>04/11/2023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177316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2D23A0-1361-43DD-A8C9-07085803B78A}" type="datetimeFigureOut">
              <a:rPr lang="en-GB" smtClean="0"/>
              <a:t>04/11/2023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3918428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2D23A0-1361-43DD-A8C9-07085803B78A}" type="datetimeFigureOut">
              <a:rPr lang="en-GB" smtClean="0"/>
              <a:t>04/11/2023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2960773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2D23A0-1361-43DD-A8C9-07085803B78A}" type="datetimeFigureOut">
              <a:rPr lang="en-GB" smtClean="0"/>
              <a:t>04/11/2023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4262759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2D23A0-1361-43DD-A8C9-07085803B78A}" type="datetimeFigureOut">
              <a:rPr lang="en-GB" smtClean="0"/>
              <a:t>04/11/2023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3375330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2D23A0-1361-43DD-A8C9-07085803B78A}" type="datetimeFigureOut">
              <a:rPr lang="en-GB" smtClean="0"/>
              <a:t>04/11/2023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5A6B41-7D22-4978-8AF8-1FE865BE6B45}" type="slidenum">
              <a:rPr lang="en-GB" smtClean="0"/>
              <a:t>‹#›</a:t>
            </a:fld>
            <a:endParaRPr lang="en-GB"/>
          </a:p>
        </p:txBody>
      </p:sp>
    </p:spTree>
    <p:extLst>
      <p:ext uri="{BB962C8B-B14F-4D97-AF65-F5344CB8AC3E}">
        <p14:creationId xmlns:p14="http://schemas.microsoft.com/office/powerpoint/2010/main" val="3935894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F62D23A0-1361-43DD-A8C9-07085803B78A}" type="datetimeFigureOut">
              <a:rPr lang="en-GB" smtClean="0"/>
              <a:t>04/11/2023</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8A5A6B41-7D22-4978-8AF8-1FE865BE6B45}" type="slidenum">
              <a:rPr lang="en-GB" smtClean="0"/>
              <a:t>‹#›</a:t>
            </a:fld>
            <a:endParaRPr lang="en-GB"/>
          </a:p>
        </p:txBody>
      </p:sp>
    </p:spTree>
    <p:extLst>
      <p:ext uri="{BB962C8B-B14F-4D97-AF65-F5344CB8AC3E}">
        <p14:creationId xmlns:p14="http://schemas.microsoft.com/office/powerpoint/2010/main" val="41826512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172B6-D8B1-9B69-4A48-1270080F87AD}"/>
              </a:ext>
            </a:extLst>
          </p:cNvPr>
          <p:cNvSpPr>
            <a:spLocks noGrp="1"/>
          </p:cNvSpPr>
          <p:nvPr>
            <p:ph type="ctrTitle"/>
          </p:nvPr>
        </p:nvSpPr>
        <p:spPr/>
        <p:txBody>
          <a:bodyPr/>
          <a:lstStyle/>
          <a:p>
            <a:r>
              <a:rPr lang="en-GB" b="1" dirty="0"/>
              <a:t>OPERATING HOTEL FACILITIES</a:t>
            </a:r>
          </a:p>
        </p:txBody>
      </p:sp>
      <p:sp>
        <p:nvSpPr>
          <p:cNvPr id="3" name="Subtitle 2">
            <a:extLst>
              <a:ext uri="{FF2B5EF4-FFF2-40B4-BE49-F238E27FC236}">
                <a16:creationId xmlns:a16="http://schemas.microsoft.com/office/drawing/2014/main" id="{2A37AE15-A511-489A-CF30-811EC113B29F}"/>
              </a:ext>
            </a:extLst>
          </p:cNvPr>
          <p:cNvSpPr>
            <a:spLocks noGrp="1"/>
          </p:cNvSpPr>
          <p:nvPr>
            <p:ph type="subTitle" idx="1"/>
          </p:nvPr>
        </p:nvSpPr>
        <p:spPr/>
        <p:txBody>
          <a:bodyPr/>
          <a:lstStyle/>
          <a:p>
            <a:r>
              <a:rPr lang="en-GB" b="1" dirty="0"/>
              <a:t>STUDENT NAME: Iuliana-Daniela Giurea </a:t>
            </a:r>
            <a:br>
              <a:rPr lang="en-GB" b="1" dirty="0"/>
            </a:br>
            <a:r>
              <a:rPr lang="en-GB" b="1" dirty="0"/>
              <a:t>STUDENT ID: 2226406</a:t>
            </a:r>
          </a:p>
        </p:txBody>
      </p:sp>
    </p:spTree>
    <p:extLst>
      <p:ext uri="{BB962C8B-B14F-4D97-AF65-F5344CB8AC3E}">
        <p14:creationId xmlns:p14="http://schemas.microsoft.com/office/powerpoint/2010/main" val="2054604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B39B5-99D1-AAE5-FB18-C79AC641613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0A00E89-CC11-932B-6297-1E529DC38C47}"/>
              </a:ext>
            </a:extLst>
          </p:cNvPr>
          <p:cNvSpPr>
            <a:spLocks noGrp="1"/>
          </p:cNvSpPr>
          <p:nvPr>
            <p:ph idx="1"/>
          </p:nvPr>
        </p:nvSpPr>
        <p:spPr>
          <a:xfrm>
            <a:off x="747406" y="1965960"/>
            <a:ext cx="5092566" cy="4076066"/>
          </a:xfrm>
        </p:spPr>
        <p:txBody>
          <a:bodyPr>
            <a:normAutofit fontScale="77500" lnSpcReduction="20000"/>
          </a:bodyPr>
          <a:lstStyle/>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Room cleaning checklists are essential for ensuring the cleanliness and safety of </a:t>
            </a:r>
            <a:r>
              <a:rPr lang="en-US"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Bloc Hotel (2023).</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Employee engagement is crucial for providing excellent customer service.</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Best industry practices for room cleaning include using high-quality products, following strict sanitation procedures, and inspecting rooms for damages or stains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Tram, 2022).</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Many hotels have successfully implemented room cleaning checklists to improve guest satisfaction scores.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Health and safety are top priorities when cleaning hotel rooms.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4" name="image5.png">
            <a:extLst>
              <a:ext uri="{FF2B5EF4-FFF2-40B4-BE49-F238E27FC236}">
                <a16:creationId xmlns:a16="http://schemas.microsoft.com/office/drawing/2014/main" id="{61A5DFD1-65F9-B42E-F6CC-1055826251BD}"/>
              </a:ext>
            </a:extLst>
          </p:cNvPr>
          <p:cNvPicPr/>
          <p:nvPr/>
        </p:nvPicPr>
        <p:blipFill>
          <a:blip r:embed="rId2"/>
          <a:srcRect/>
          <a:stretch>
            <a:fillRect/>
          </a:stretch>
        </p:blipFill>
        <p:spPr>
          <a:xfrm>
            <a:off x="6266046" y="1819174"/>
            <a:ext cx="5178548" cy="3850105"/>
          </a:xfrm>
          <a:prstGeom prst="rect">
            <a:avLst/>
          </a:prstGeom>
          <a:ln w="12700">
            <a:solidFill>
              <a:srgbClr val="000000"/>
            </a:solidFill>
            <a:prstDash val="solid"/>
          </a:ln>
        </p:spPr>
      </p:pic>
    </p:spTree>
    <p:extLst>
      <p:ext uri="{BB962C8B-B14F-4D97-AF65-F5344CB8AC3E}">
        <p14:creationId xmlns:p14="http://schemas.microsoft.com/office/powerpoint/2010/main" val="2528314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Room Cleaning Checklist</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3558702" cy="4351338"/>
          </a:xfrm>
        </p:spPr>
        <p:txBody>
          <a:bodyPr/>
          <a:lstStyle/>
          <a:p>
            <a:pPr marL="342900" lvl="0" indent="-342900" algn="just">
              <a:lnSpc>
                <a:spcPct val="150000"/>
              </a:lnSpc>
              <a:spcBef>
                <a:spcPts val="1000"/>
              </a:spcBef>
              <a:spcAft>
                <a:spcPts val="1000"/>
              </a:spcAft>
              <a:buFont typeface="Arial" panose="020B0604020202020204" pitchFamily="34" charset="0"/>
              <a:buChar char="●"/>
            </a:pPr>
            <a:r>
              <a:rPr lang="en-US" sz="1800" u="none" strike="noStrike" dirty="0">
                <a:solidFill>
                  <a:schemeClr val="tx1"/>
                </a:solidFill>
                <a:effectLst/>
                <a:latin typeface="Arial" panose="020B0604020202020204" pitchFamily="34" charset="0"/>
                <a:ea typeface="Arial" panose="020B0604020202020204" pitchFamily="34" charset="0"/>
              </a:rPr>
              <a:t>Bed-Making</a:t>
            </a:r>
            <a:endParaRPr lang="en-IN" sz="18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50000"/>
              </a:lnSpc>
              <a:spcBef>
                <a:spcPts val="1000"/>
              </a:spcBef>
              <a:spcAft>
                <a:spcPts val="1000"/>
              </a:spcAft>
              <a:buFont typeface="Arial" panose="020B0604020202020204" pitchFamily="34" charset="0"/>
              <a:buChar char="●"/>
            </a:pPr>
            <a:r>
              <a:rPr lang="en-US" sz="1800" u="none" strike="noStrike" dirty="0">
                <a:solidFill>
                  <a:schemeClr val="tx1"/>
                </a:solidFill>
                <a:effectLst/>
                <a:latin typeface="Arial" panose="020B0604020202020204" pitchFamily="34" charset="0"/>
                <a:ea typeface="Arial" panose="020B0604020202020204" pitchFamily="34" charset="0"/>
              </a:rPr>
              <a:t>Bathroom Sanitation</a:t>
            </a:r>
            <a:endParaRPr lang="en-IN" sz="18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50000"/>
              </a:lnSpc>
              <a:spcBef>
                <a:spcPts val="1000"/>
              </a:spcBef>
              <a:spcAft>
                <a:spcPts val="1000"/>
              </a:spcAft>
              <a:buFont typeface="Arial" panose="020B0604020202020204" pitchFamily="34" charset="0"/>
              <a:buChar char="●"/>
            </a:pPr>
            <a:r>
              <a:rPr lang="en-US" sz="1800" u="none" strike="noStrike" dirty="0">
                <a:solidFill>
                  <a:schemeClr val="tx1"/>
                </a:solidFill>
                <a:effectLst/>
                <a:latin typeface="Arial" panose="020B0604020202020204" pitchFamily="34" charset="0"/>
                <a:ea typeface="Arial" panose="020B0604020202020204" pitchFamily="34" charset="0"/>
              </a:rPr>
              <a:t>Dusting</a:t>
            </a:r>
            <a:endParaRPr lang="en-IN" sz="18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50000"/>
              </a:lnSpc>
              <a:spcBef>
                <a:spcPts val="1000"/>
              </a:spcBef>
              <a:spcAft>
                <a:spcPts val="1000"/>
              </a:spcAft>
              <a:buFont typeface="Arial" panose="020B0604020202020204" pitchFamily="34" charset="0"/>
              <a:buChar char="●"/>
            </a:pPr>
            <a:r>
              <a:rPr lang="en-US" sz="1800" u="none" strike="noStrike" dirty="0">
                <a:solidFill>
                  <a:schemeClr val="tx1"/>
                </a:solidFill>
                <a:effectLst/>
                <a:latin typeface="Arial" panose="020B0604020202020204" pitchFamily="34" charset="0"/>
                <a:ea typeface="Arial" panose="020B0604020202020204" pitchFamily="34" charset="0"/>
              </a:rPr>
              <a:t>Vacuuming and Mopping</a:t>
            </a:r>
            <a:endParaRPr lang="en-IN" sz="1800" dirty="0">
              <a:solidFill>
                <a:schemeClr val="tx1"/>
              </a:solidFill>
              <a:latin typeface="Arial" panose="020B0604020202020204" pitchFamily="34" charset="0"/>
              <a:ea typeface="Arial" panose="020B0604020202020204" pitchFamily="34" charset="0"/>
            </a:endParaRPr>
          </a:p>
          <a:p>
            <a:pPr marL="342900" lvl="0" indent="-342900" algn="just">
              <a:lnSpc>
                <a:spcPct val="150000"/>
              </a:lnSpc>
              <a:spcBef>
                <a:spcPts val="1000"/>
              </a:spcBef>
              <a:spcAft>
                <a:spcPts val="1000"/>
              </a:spcAft>
              <a:buFont typeface="Arial" panose="020B0604020202020204" pitchFamily="34" charset="0"/>
              <a:buChar char="●"/>
            </a:pPr>
            <a:r>
              <a:rPr lang="en-US" sz="1800" dirty="0">
                <a:solidFill>
                  <a:schemeClr val="tx1"/>
                </a:solidFill>
                <a:effectLst/>
                <a:latin typeface="Arial" panose="020B0604020202020204" pitchFamily="34" charset="0"/>
                <a:ea typeface="Arial" panose="020B0604020202020204" pitchFamily="34" charset="0"/>
              </a:rPr>
              <a:t>Amenities and Supplies</a:t>
            </a:r>
            <a:endParaRPr lang="en-GB" dirty="0">
              <a:solidFill>
                <a:schemeClr val="tx1"/>
              </a:solidFill>
            </a:endParaRPr>
          </a:p>
        </p:txBody>
      </p:sp>
      <p:pic>
        <p:nvPicPr>
          <p:cNvPr id="4" name="image1.png">
            <a:extLst>
              <a:ext uri="{FF2B5EF4-FFF2-40B4-BE49-F238E27FC236}">
                <a16:creationId xmlns:a16="http://schemas.microsoft.com/office/drawing/2014/main" id="{F79082A2-E692-28B2-E5C5-607C0D74080D}"/>
              </a:ext>
            </a:extLst>
          </p:cNvPr>
          <p:cNvPicPr/>
          <p:nvPr/>
        </p:nvPicPr>
        <p:blipFill>
          <a:blip r:embed="rId2"/>
          <a:srcRect/>
          <a:stretch>
            <a:fillRect/>
          </a:stretch>
        </p:blipFill>
        <p:spPr>
          <a:xfrm>
            <a:off x="5411113" y="1980673"/>
            <a:ext cx="5942687" cy="3807183"/>
          </a:xfrm>
          <a:prstGeom prst="rect">
            <a:avLst/>
          </a:prstGeom>
          <a:ln w="12700">
            <a:solidFill>
              <a:srgbClr val="000000"/>
            </a:solidFill>
            <a:prstDash val="solid"/>
          </a:ln>
        </p:spPr>
      </p:pic>
    </p:spTree>
    <p:extLst>
      <p:ext uri="{BB962C8B-B14F-4D97-AF65-F5344CB8AC3E}">
        <p14:creationId xmlns:p14="http://schemas.microsoft.com/office/powerpoint/2010/main" val="2708480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Bed-Making</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4157312" cy="4351338"/>
          </a:xfrm>
        </p:spPr>
        <p:txBody>
          <a:bodyPr>
            <a:normAutofit fontScale="70000" lnSpcReduction="20000"/>
          </a:bodyPr>
          <a:lstStyle/>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Strip the bed of all used linens.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Make sure the mattress and box spring are clean and free of debris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Seferian, 2021).</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Put on a clean sheet, fitting it snugly over the corners of the mattress.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Add a blanket and tuck it in under the mattress at the foot of the bed.</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Fold down the top sheet and blanket to create a cuff.</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Add a decorative bedspread or throw pillows.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Inspect the bed for any damages or stains and if find any damages or stains, report them to the supervisor immediately.</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4" name="image4.png">
            <a:extLst>
              <a:ext uri="{FF2B5EF4-FFF2-40B4-BE49-F238E27FC236}">
                <a16:creationId xmlns:a16="http://schemas.microsoft.com/office/drawing/2014/main" id="{EEB4DC2D-2948-023B-D80F-AB68D8958AB4}"/>
              </a:ext>
            </a:extLst>
          </p:cNvPr>
          <p:cNvPicPr/>
          <p:nvPr/>
        </p:nvPicPr>
        <p:blipFill>
          <a:blip r:embed="rId2"/>
          <a:srcRect/>
          <a:stretch>
            <a:fillRect/>
          </a:stretch>
        </p:blipFill>
        <p:spPr>
          <a:xfrm>
            <a:off x="5862536" y="2343461"/>
            <a:ext cx="5943600" cy="2871470"/>
          </a:xfrm>
          <a:prstGeom prst="rect">
            <a:avLst/>
          </a:prstGeom>
          <a:ln w="12700">
            <a:solidFill>
              <a:srgbClr val="000000"/>
            </a:solidFill>
            <a:prstDash val="solid"/>
          </a:ln>
        </p:spPr>
      </p:pic>
    </p:spTree>
    <p:extLst>
      <p:ext uri="{BB962C8B-B14F-4D97-AF65-F5344CB8AC3E}">
        <p14:creationId xmlns:p14="http://schemas.microsoft.com/office/powerpoint/2010/main" val="21814479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Bathroom Sanitation</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4667655" cy="4351338"/>
          </a:xfrm>
        </p:spPr>
        <p:txBody>
          <a:bodyPr>
            <a:normAutofit fontScale="85000" lnSpcReduction="20000"/>
          </a:bodyPr>
          <a:lstStyle/>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Clean and sanitize the toilet bowl, including under the rim and around the seat.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Use a disinfectant cleaner to wipe down all surfaces in the sink and shower, paying special attention to the faucet handles and shower head (</a:t>
            </a:r>
            <a:r>
              <a:rPr lang="en-US" sz="1800" u="none" strike="noStrike" dirty="0" err="1">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Weinbren</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 Inkster and Lafferty, 2021).</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Clean the bathtub inside and out, including under the faucet and around the drain.</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Replenish all toiletries and amenities, such as towels, toilet paper, shampoo, and conditioner.</a:t>
            </a:r>
            <a:endParaRPr lang="en-IN" sz="1800" dirty="0">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dirty="0">
                <a:solidFill>
                  <a:srgbClr val="1F1F1F"/>
                </a:solidFill>
                <a:effectLst/>
                <a:latin typeface="Arial" panose="020B0604020202020204" pitchFamily="34" charset="0"/>
                <a:ea typeface="Arial" panose="020B0604020202020204" pitchFamily="34" charset="0"/>
              </a:rPr>
              <a:t>Check the quantity and quality of all toiletries and amenities, and replace anything that is running low or damaged.</a:t>
            </a:r>
            <a:endParaRPr lang="en-GB" dirty="0"/>
          </a:p>
        </p:txBody>
      </p:sp>
      <p:pic>
        <p:nvPicPr>
          <p:cNvPr id="4" name="image9.png">
            <a:extLst>
              <a:ext uri="{FF2B5EF4-FFF2-40B4-BE49-F238E27FC236}">
                <a16:creationId xmlns:a16="http://schemas.microsoft.com/office/drawing/2014/main" id="{5EF4F549-4EE6-E1FE-20E6-63575B2E6712}"/>
              </a:ext>
            </a:extLst>
          </p:cNvPr>
          <p:cNvPicPr/>
          <p:nvPr/>
        </p:nvPicPr>
        <p:blipFill>
          <a:blip r:embed="rId2"/>
          <a:srcRect/>
          <a:stretch>
            <a:fillRect/>
          </a:stretch>
        </p:blipFill>
        <p:spPr>
          <a:xfrm>
            <a:off x="6096000" y="2189176"/>
            <a:ext cx="5943600" cy="2907665"/>
          </a:xfrm>
          <a:prstGeom prst="rect">
            <a:avLst/>
          </a:prstGeom>
          <a:ln w="12700">
            <a:solidFill>
              <a:srgbClr val="000000"/>
            </a:solidFill>
            <a:prstDash val="solid"/>
          </a:ln>
        </p:spPr>
      </p:pic>
    </p:spTree>
    <p:extLst>
      <p:ext uri="{BB962C8B-B14F-4D97-AF65-F5344CB8AC3E}">
        <p14:creationId xmlns:p14="http://schemas.microsoft.com/office/powerpoint/2010/main" val="4090750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Dusting</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4940030" cy="4351338"/>
          </a:xfrm>
        </p:spPr>
        <p:txBody>
          <a:bodyPr>
            <a:normAutofit lnSpcReduction="10000"/>
          </a:bodyPr>
          <a:lstStyle/>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rPr>
              <a:t>Dust all surfaces, including hard-to-reach areas such as light fixtures, ceiling fans, and behind furniture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rPr>
              <a:t>Fu </a:t>
            </a:r>
            <a:r>
              <a:rPr lang="en-US" sz="1800" i="1" u="none" strike="noStrike" dirty="0">
                <a:solidFill>
                  <a:srgbClr val="222222"/>
                </a:solidFill>
                <a:effectLst/>
                <a:highlight>
                  <a:srgbClr val="FFFFFF"/>
                </a:highlight>
                <a:latin typeface="Arial" panose="020B0604020202020204" pitchFamily="34" charset="0"/>
                <a:ea typeface="Arial" panose="020B0604020202020204" pitchFamily="34" charset="0"/>
              </a:rPr>
              <a:t>et al.,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rPr>
              <a:t>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rPr>
              <a:t>Use a feather duster or microfiber cloth to remove dust and cobwebs.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rPr>
              <a:t>Pay special attention to corners, edges, and other areas where dust tends to accumulate.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rPr>
              <a:t>Be careful not to spread dust around by dusting too vigorously.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rPr>
              <a:t>Dispose of all dust and cobwebs properly.</a:t>
            </a:r>
            <a:endParaRPr lang="en-IN" sz="1800" u="none" strike="noStrike" dirty="0">
              <a:effectLst/>
              <a:latin typeface="Arial" panose="020B0604020202020204" pitchFamily="34" charset="0"/>
              <a:ea typeface="Arial" panose="020B0604020202020204" pitchFamily="34" charset="0"/>
            </a:endParaRPr>
          </a:p>
        </p:txBody>
      </p:sp>
      <p:pic>
        <p:nvPicPr>
          <p:cNvPr id="4" name="image7.png">
            <a:extLst>
              <a:ext uri="{FF2B5EF4-FFF2-40B4-BE49-F238E27FC236}">
                <a16:creationId xmlns:a16="http://schemas.microsoft.com/office/drawing/2014/main" id="{4C6A9444-9FA8-13B2-D571-A94B974FF166}"/>
              </a:ext>
            </a:extLst>
          </p:cNvPr>
          <p:cNvPicPr/>
          <p:nvPr/>
        </p:nvPicPr>
        <p:blipFill>
          <a:blip r:embed="rId2"/>
          <a:srcRect/>
          <a:stretch>
            <a:fillRect/>
          </a:stretch>
        </p:blipFill>
        <p:spPr>
          <a:xfrm>
            <a:off x="6096000" y="2307431"/>
            <a:ext cx="5943600" cy="3387725"/>
          </a:xfrm>
          <a:prstGeom prst="rect">
            <a:avLst/>
          </a:prstGeom>
          <a:ln w="12700">
            <a:solidFill>
              <a:srgbClr val="000000"/>
            </a:solidFill>
            <a:prstDash val="solid"/>
          </a:ln>
        </p:spPr>
      </p:pic>
    </p:spTree>
    <p:extLst>
      <p:ext uri="{BB962C8B-B14F-4D97-AF65-F5344CB8AC3E}">
        <p14:creationId xmlns:p14="http://schemas.microsoft.com/office/powerpoint/2010/main" val="4148122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Vacuuming and Mopping</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4434191" cy="4351338"/>
          </a:xfrm>
        </p:spPr>
        <p:txBody>
          <a:bodyPr>
            <a:normAutofit fontScale="92500"/>
          </a:bodyPr>
          <a:lstStyle/>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Vacuum all carpets and rugs thoroughly.</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Use the appropriate cleaning agent to mop the floors, depending on the type of flooring.</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Make sure to mop all areas of the floor, including corners and under furniture.</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Allow the floors to dry completely before allowing guests to enter the room.</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Dispose of all vacuum dust and mop water properly.</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5" name="image3.png">
            <a:extLst>
              <a:ext uri="{FF2B5EF4-FFF2-40B4-BE49-F238E27FC236}">
                <a16:creationId xmlns:a16="http://schemas.microsoft.com/office/drawing/2014/main" id="{D414EEC7-4754-23CF-E523-62FBE78F6C51}"/>
              </a:ext>
            </a:extLst>
          </p:cNvPr>
          <p:cNvPicPr/>
          <p:nvPr/>
        </p:nvPicPr>
        <p:blipFill>
          <a:blip r:embed="rId2"/>
          <a:srcRect/>
          <a:stretch>
            <a:fillRect/>
          </a:stretch>
        </p:blipFill>
        <p:spPr>
          <a:xfrm>
            <a:off x="5710541" y="2253926"/>
            <a:ext cx="5829300" cy="3050540"/>
          </a:xfrm>
          <a:prstGeom prst="rect">
            <a:avLst/>
          </a:prstGeom>
          <a:ln w="12700">
            <a:solidFill>
              <a:srgbClr val="000000"/>
            </a:solidFill>
            <a:prstDash val="solid"/>
          </a:ln>
        </p:spPr>
      </p:pic>
    </p:spTree>
    <p:extLst>
      <p:ext uri="{BB962C8B-B14F-4D97-AF65-F5344CB8AC3E}">
        <p14:creationId xmlns:p14="http://schemas.microsoft.com/office/powerpoint/2010/main" val="2467738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Amenities and Supplies</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4745477" cy="4351338"/>
          </a:xfrm>
        </p:spPr>
        <p:txBody>
          <a:bodyPr>
            <a:normAutofit fontScale="92500"/>
          </a:bodyPr>
          <a:lstStyle/>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Check and replenish coffee and tea supplies.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Verify the quantity and quality of all essentials, such as soap, tissues, and trash bags.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Replace any items that are running low or damaged.</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Ensure that all amenities and supplies are neatly arranged and accessible to guests.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1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Dispose of any empty or expired items properly.</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4" name="image10.png">
            <a:extLst>
              <a:ext uri="{FF2B5EF4-FFF2-40B4-BE49-F238E27FC236}">
                <a16:creationId xmlns:a16="http://schemas.microsoft.com/office/drawing/2014/main" id="{71FF1DAD-3DA8-D1E7-77AA-F66EB9251C89}"/>
              </a:ext>
            </a:extLst>
          </p:cNvPr>
          <p:cNvPicPr/>
          <p:nvPr/>
        </p:nvPicPr>
        <p:blipFill>
          <a:blip r:embed="rId2"/>
          <a:srcRect/>
          <a:stretch>
            <a:fillRect/>
          </a:stretch>
        </p:blipFill>
        <p:spPr>
          <a:xfrm>
            <a:off x="5906310" y="2463641"/>
            <a:ext cx="5943600" cy="3075305"/>
          </a:xfrm>
          <a:prstGeom prst="rect">
            <a:avLst/>
          </a:prstGeom>
          <a:ln w="12700">
            <a:solidFill>
              <a:srgbClr val="000000"/>
            </a:solidFill>
            <a:prstDash val="solid"/>
          </a:ln>
        </p:spPr>
      </p:pic>
    </p:spTree>
    <p:extLst>
      <p:ext uri="{BB962C8B-B14F-4D97-AF65-F5344CB8AC3E}">
        <p14:creationId xmlns:p14="http://schemas.microsoft.com/office/powerpoint/2010/main" val="2514812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Employee Engagement Model</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500514" y="1825625"/>
            <a:ext cx="4687503" cy="4351338"/>
          </a:xfrm>
        </p:spPr>
        <p:txBody>
          <a:bodyPr>
            <a:normAutofit fontScale="62500" lnSpcReduction="20000"/>
          </a:bodyPr>
          <a:lstStyle/>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Employee engagement is the emotional commitment an employee has to their </a:t>
            </a:r>
            <a:r>
              <a:rPr lang="en-US" sz="1800" u="none" strike="noStrike" dirty="0" err="1">
                <a:solidFill>
                  <a:srgbClr val="1F1F1F"/>
                </a:solidFill>
                <a:effectLst/>
                <a:latin typeface="Arial" panose="020B0604020202020204" pitchFamily="34" charset="0"/>
                <a:ea typeface="Arial" panose="020B0604020202020204" pitchFamily="34" charset="0"/>
                <a:cs typeface="Arial" panose="020B0604020202020204" pitchFamily="34" charset="0"/>
              </a:rPr>
              <a:t>organisation</a:t>
            </a: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 and its goals as stated by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Rameshkumar (2020).</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The Maslow model is a theory of human motivation that posits that people are motivated to fulfil certain needs in a hierarchical order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Acquah </a:t>
            </a:r>
            <a:r>
              <a:rPr lang="en-US" sz="1800" i="1"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et al.,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2021).</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The five levels of the Maslow model are </a:t>
            </a:r>
            <a:r>
              <a:rPr lang="en-US" sz="1800" i="1"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physiological needs, safety needs, love and belonging needs, esteem needs, and self-actualization needs</a:t>
            </a: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Employee engagement can be linked to team performance in a number of ways. Engaged employees are more likely to be productive, motivated, and committed to their work. They are also more likely to go the extra mile for their team and customers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Riyanto, Endri and </a:t>
            </a:r>
            <a:r>
              <a:rPr lang="en-US" sz="1800" u="none" strike="noStrike" dirty="0" err="1">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Herlisha</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 2021).</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Bloc Hotels Gatwick can promote employee engagement by creating a positive work environment, providing opportunities for growth and development, and recognizing and rewarding employees for their contributions.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4" name="image6.png">
            <a:extLst>
              <a:ext uri="{FF2B5EF4-FFF2-40B4-BE49-F238E27FC236}">
                <a16:creationId xmlns:a16="http://schemas.microsoft.com/office/drawing/2014/main" id="{3A638DD3-7BC8-0BC1-1D41-EA6A87204DA9}"/>
              </a:ext>
            </a:extLst>
          </p:cNvPr>
          <p:cNvPicPr/>
          <p:nvPr/>
        </p:nvPicPr>
        <p:blipFill>
          <a:blip r:embed="rId2"/>
          <a:srcRect/>
          <a:stretch>
            <a:fillRect/>
          </a:stretch>
        </p:blipFill>
        <p:spPr>
          <a:xfrm>
            <a:off x="5845743" y="2336959"/>
            <a:ext cx="5943600" cy="3328670"/>
          </a:xfrm>
          <a:prstGeom prst="rect">
            <a:avLst/>
          </a:prstGeom>
          <a:ln w="12700">
            <a:solidFill>
              <a:srgbClr val="000000"/>
            </a:solidFill>
            <a:prstDash val="solid"/>
          </a:ln>
        </p:spPr>
      </p:pic>
    </p:spTree>
    <p:extLst>
      <p:ext uri="{BB962C8B-B14F-4D97-AF65-F5344CB8AC3E}">
        <p14:creationId xmlns:p14="http://schemas.microsoft.com/office/powerpoint/2010/main" val="2890570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Health and Safety</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4782954" cy="4351338"/>
          </a:xfrm>
        </p:spPr>
        <p:txBody>
          <a:bodyPr>
            <a:normAutofit fontScale="77500" lnSpcReduction="20000"/>
          </a:bodyPr>
          <a:lstStyle/>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Following health and safety procedures is essential for the safety of both employees and guests.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Common health and safety hazards in hotel rooms include slips and falls, electrical hazards, and exposure to chemicals and cleaning products.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Employees should be trained on all health and safety procedures and should always follow them carefully as </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Hu </a:t>
            </a:r>
            <a:r>
              <a:rPr lang="en-US" sz="1800" i="1"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et al.</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cs typeface="Arial" panose="020B0604020202020204" pitchFamily="34" charset="0"/>
              </a:rPr>
              <a:t>, (2021) states.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Bloc Hotels Gatwick can promote health and safety by providing employees with the proper training and equipment, and by maintaining a safe work environment.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20000"/>
              </a:lnSpc>
              <a:spcBef>
                <a:spcPts val="1000"/>
              </a:spcBef>
              <a:spcAft>
                <a:spcPts val="1000"/>
              </a:spcAft>
              <a:buClr>
                <a:srgbClr val="1F1F1F"/>
              </a:buClr>
              <a:buSzPts val="1200"/>
              <a:buFont typeface="Arial" panose="020B0604020202020204" pitchFamily="34" charset="0"/>
              <a:buChar char="●"/>
            </a:pPr>
            <a:r>
              <a:rPr lang="en-US" sz="1800" u="none" strike="noStrike" dirty="0">
                <a:solidFill>
                  <a:srgbClr val="1F1F1F"/>
                </a:solidFill>
                <a:effectLst/>
                <a:latin typeface="Arial" panose="020B0604020202020204" pitchFamily="34" charset="0"/>
                <a:ea typeface="Arial" panose="020B0604020202020204" pitchFamily="34" charset="0"/>
                <a:cs typeface="Arial" panose="020B0604020202020204" pitchFamily="34" charset="0"/>
              </a:rPr>
              <a:t>Employees should report any health and safety hazards to their supervisor immediately.</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4" name="image2.png">
            <a:extLst>
              <a:ext uri="{FF2B5EF4-FFF2-40B4-BE49-F238E27FC236}">
                <a16:creationId xmlns:a16="http://schemas.microsoft.com/office/drawing/2014/main" id="{FD130A7D-5B7C-FC86-2AC7-E3B1B2498AEF}"/>
              </a:ext>
            </a:extLst>
          </p:cNvPr>
          <p:cNvPicPr/>
          <p:nvPr/>
        </p:nvPicPr>
        <p:blipFill>
          <a:blip r:embed="rId2"/>
          <a:srcRect/>
          <a:stretch>
            <a:fillRect/>
          </a:stretch>
        </p:blipFill>
        <p:spPr>
          <a:xfrm>
            <a:off x="5911516" y="2665229"/>
            <a:ext cx="5943600" cy="2528570"/>
          </a:xfrm>
          <a:prstGeom prst="rect">
            <a:avLst/>
          </a:prstGeom>
          <a:ln w="12700">
            <a:solidFill>
              <a:srgbClr val="000000"/>
            </a:solidFill>
            <a:prstDash val="solid"/>
          </a:ln>
        </p:spPr>
      </p:pic>
    </p:spTree>
    <p:extLst>
      <p:ext uri="{BB962C8B-B14F-4D97-AF65-F5344CB8AC3E}">
        <p14:creationId xmlns:p14="http://schemas.microsoft.com/office/powerpoint/2010/main" val="3311043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339C-4CA5-65CB-7F46-30EEFEC35F7A}"/>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059C8C51-3BE4-09E3-63CE-3511174EB11A}"/>
              </a:ext>
            </a:extLst>
          </p:cNvPr>
          <p:cNvSpPr>
            <a:spLocks noGrp="1"/>
          </p:cNvSpPr>
          <p:nvPr>
            <p:ph idx="1"/>
          </p:nvPr>
        </p:nvSpPr>
        <p:spPr>
          <a:xfrm>
            <a:off x="838200" y="1825625"/>
            <a:ext cx="4901119" cy="4351338"/>
          </a:xfrm>
        </p:spPr>
        <p:txBody>
          <a:bodyPr>
            <a:normAutofit lnSpcReduction="10000"/>
          </a:bodyPr>
          <a:lstStyle/>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000000"/>
                </a:solidFill>
                <a:effectLst/>
                <a:latin typeface="Arial" panose="020B0604020202020204" pitchFamily="34" charset="0"/>
                <a:ea typeface="Arial" panose="020B0604020202020204" pitchFamily="34" charset="0"/>
              </a:rPr>
              <a:t>Thus it can be concluded that Room cleaning checklists are essential for ensuring the cleanliness and safety of hotel rooms.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rPr>
              <a:t>Garrido-Moreno </a:t>
            </a:r>
            <a:r>
              <a:rPr lang="en-US" sz="1800" i="1" u="none" strike="noStrike" dirty="0">
                <a:solidFill>
                  <a:srgbClr val="222222"/>
                </a:solidFill>
                <a:effectLst/>
                <a:highlight>
                  <a:srgbClr val="FFFFFF"/>
                </a:highlight>
                <a:latin typeface="Arial" panose="020B0604020202020204" pitchFamily="34" charset="0"/>
                <a:ea typeface="Arial" panose="020B0604020202020204" pitchFamily="34" charset="0"/>
              </a:rPr>
              <a:t>et al.,</a:t>
            </a:r>
            <a:r>
              <a:rPr lang="en-US" sz="1800" u="none" strike="noStrike" dirty="0">
                <a:solidFill>
                  <a:srgbClr val="222222"/>
                </a:solidFill>
                <a:effectLst/>
                <a:highlight>
                  <a:srgbClr val="FFFFFF"/>
                </a:highlight>
                <a:latin typeface="Arial" panose="020B0604020202020204" pitchFamily="34" charset="0"/>
                <a:ea typeface="Arial" panose="020B0604020202020204" pitchFamily="34" charset="0"/>
              </a:rPr>
              <a:t> (2021) asserts that </a:t>
            </a:r>
            <a:r>
              <a:rPr lang="en-US" sz="1800" u="none" strike="noStrike" dirty="0">
                <a:solidFill>
                  <a:srgbClr val="000000"/>
                </a:solidFill>
                <a:effectLst/>
                <a:latin typeface="Arial" panose="020B0604020202020204" pitchFamily="34" charset="0"/>
                <a:ea typeface="Arial" panose="020B0604020202020204" pitchFamily="34" charset="0"/>
              </a:rPr>
              <a:t>employees should be trained on and follow all health and safety procedures.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10000"/>
              </a:lnSpc>
              <a:spcBef>
                <a:spcPts val="1000"/>
              </a:spcBef>
              <a:spcAft>
                <a:spcPts val="1000"/>
              </a:spcAft>
              <a:buFont typeface="Arial" panose="020B0604020202020204" pitchFamily="34" charset="0"/>
              <a:buChar char="●"/>
            </a:pPr>
            <a:r>
              <a:rPr lang="en-US" sz="1800" u="none" strike="noStrike" dirty="0">
                <a:solidFill>
                  <a:srgbClr val="000000"/>
                </a:solidFill>
                <a:effectLst/>
                <a:latin typeface="Arial" panose="020B0604020202020204" pitchFamily="34" charset="0"/>
                <a:ea typeface="Arial" panose="020B0604020202020204" pitchFamily="34" charset="0"/>
              </a:rPr>
              <a:t>Bloc Hotels Gatwick can promote employee engagement by creating a positive work environment, providing opportunities for growth and development, and recognizing and rewarding employees for their contributions.</a:t>
            </a:r>
            <a:endParaRPr lang="en-IN" sz="1800" u="none" strike="noStrike" dirty="0">
              <a:effectLst/>
              <a:latin typeface="Arial" panose="020B0604020202020204" pitchFamily="34" charset="0"/>
              <a:ea typeface="Arial" panose="020B0604020202020204" pitchFamily="34" charset="0"/>
            </a:endParaRPr>
          </a:p>
        </p:txBody>
      </p:sp>
      <p:pic>
        <p:nvPicPr>
          <p:cNvPr id="4" name="image8.png">
            <a:extLst>
              <a:ext uri="{FF2B5EF4-FFF2-40B4-BE49-F238E27FC236}">
                <a16:creationId xmlns:a16="http://schemas.microsoft.com/office/drawing/2014/main" id="{441B2551-C502-AE9C-DD94-1D09CBF8C5DE}"/>
              </a:ext>
            </a:extLst>
          </p:cNvPr>
          <p:cNvPicPr/>
          <p:nvPr/>
        </p:nvPicPr>
        <p:blipFill>
          <a:blip r:embed="rId2"/>
          <a:srcRect/>
          <a:stretch>
            <a:fillRect/>
          </a:stretch>
        </p:blipFill>
        <p:spPr>
          <a:xfrm>
            <a:off x="6021404" y="2644616"/>
            <a:ext cx="5943600" cy="2713355"/>
          </a:xfrm>
          <a:prstGeom prst="rect">
            <a:avLst/>
          </a:prstGeom>
          <a:ln w="12700">
            <a:solidFill>
              <a:srgbClr val="000000"/>
            </a:solidFill>
            <a:prstDash val="solid"/>
          </a:ln>
        </p:spPr>
      </p:pic>
    </p:spTree>
    <p:extLst>
      <p:ext uri="{BB962C8B-B14F-4D97-AF65-F5344CB8AC3E}">
        <p14:creationId xmlns:p14="http://schemas.microsoft.com/office/powerpoint/2010/main" val="2169629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36F5-3004-EB1B-C933-5654B2FD7610}"/>
              </a:ext>
            </a:extLst>
          </p:cNvPr>
          <p:cNvSpPr>
            <a:spLocks noGrp="1"/>
          </p:cNvSpPr>
          <p:nvPr>
            <p:ph type="title"/>
          </p:nvPr>
        </p:nvSpPr>
        <p:spPr>
          <a:xfrm>
            <a:off x="1143000" y="609600"/>
            <a:ext cx="9875520" cy="651309"/>
          </a:xfrm>
        </p:spPr>
        <p:txBody>
          <a:bodyPr>
            <a:normAutofit fontScale="90000"/>
          </a:bodyPr>
          <a:lstStyle/>
          <a:p>
            <a:pPr algn="ctr"/>
            <a:r>
              <a:rPr lang="en-GB" b="1" dirty="0"/>
              <a:t>References </a:t>
            </a:r>
          </a:p>
        </p:txBody>
      </p:sp>
      <p:sp>
        <p:nvSpPr>
          <p:cNvPr id="3" name="Content Placeholder 2">
            <a:extLst>
              <a:ext uri="{FF2B5EF4-FFF2-40B4-BE49-F238E27FC236}">
                <a16:creationId xmlns:a16="http://schemas.microsoft.com/office/drawing/2014/main" id="{B8FC0E93-A2DC-911A-C294-D355CE1A45EC}"/>
              </a:ext>
            </a:extLst>
          </p:cNvPr>
          <p:cNvSpPr>
            <a:spLocks noGrp="1"/>
          </p:cNvSpPr>
          <p:nvPr>
            <p:ph idx="1"/>
          </p:nvPr>
        </p:nvSpPr>
        <p:spPr>
          <a:xfrm>
            <a:off x="192505" y="1530417"/>
            <a:ext cx="11733195" cy="4976261"/>
          </a:xfrm>
        </p:spPr>
        <p:txBody>
          <a:bodyPr>
            <a:normAutofit/>
          </a:bodyPr>
          <a:lstStyle/>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Tram, B.T.A., (2022). Solutions to Enhance the Quality of the Housekeeping Department: Natural Homestay, Hoi An, Viet Nam.</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latin typeface="Arial" panose="020B0604020202020204" pitchFamily="34" charset="0"/>
                <a:ea typeface="Arial" panose="020B0604020202020204" pitchFamily="34" charset="0"/>
              </a:rPr>
              <a:t>Bloc Hotel. (2023). </a:t>
            </a:r>
            <a:r>
              <a:rPr lang="en-US" sz="1100" i="1" u="none" strike="noStrike" dirty="0">
                <a:solidFill>
                  <a:schemeClr val="tx1"/>
                </a:solidFill>
                <a:effectLst/>
                <a:latin typeface="Arial" panose="020B0604020202020204" pitchFamily="34" charset="0"/>
                <a:ea typeface="Arial" panose="020B0604020202020204" pitchFamily="34" charset="0"/>
              </a:rPr>
              <a:t>Bloc Hotel Gatwick Airport (South Terminal) | Save 10% today</a:t>
            </a:r>
            <a:r>
              <a:rPr lang="en-US" sz="1100" u="none" strike="noStrike" dirty="0">
                <a:solidFill>
                  <a:schemeClr val="tx1"/>
                </a:solidFill>
                <a:effectLst/>
                <a:latin typeface="Arial" panose="020B0604020202020204" pitchFamily="34" charset="0"/>
                <a:ea typeface="Arial" panose="020B0604020202020204" pitchFamily="34" charset="0"/>
              </a:rPr>
              <a:t>. [online] Available at: https://www.blochotels.com/gatwick.</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Seferian, S.M., (2021).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Sustainable minimalism: Embrace zero waste, build sustainability habits that last, and become a minimalist without sacrificing the planet</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Mango Media Inc.</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err="1">
                <a:solidFill>
                  <a:schemeClr val="tx1"/>
                </a:solidFill>
                <a:effectLst/>
                <a:highlight>
                  <a:srgbClr val="FFFFFF"/>
                </a:highlight>
                <a:latin typeface="Arial" panose="020B0604020202020204" pitchFamily="34" charset="0"/>
                <a:ea typeface="Arial" panose="020B0604020202020204" pitchFamily="34" charset="0"/>
              </a:rPr>
              <a:t>Weinbren</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M., Inkster, T. and Lafferty, F., (2021). Drains and the periphery of the water system–what do you do when the guidance is outdated?.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Infection Prevention in Practice</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3</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(4), p.100179.</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Fu, X., Li, Y., Yuan, Q., Cai, G.H., Deng, Y., Zhang, X., </a:t>
            </a:r>
            <a:r>
              <a:rPr lang="en-US" sz="1100" u="none" strike="noStrike" dirty="0" err="1">
                <a:solidFill>
                  <a:schemeClr val="tx1"/>
                </a:solidFill>
                <a:effectLst/>
                <a:highlight>
                  <a:srgbClr val="FFFFFF"/>
                </a:highlight>
                <a:latin typeface="Arial" panose="020B0604020202020204" pitchFamily="34" charset="0"/>
                <a:ea typeface="Arial" panose="020B0604020202020204" pitchFamily="34" charset="0"/>
              </a:rPr>
              <a:t>Norbäck</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D. and Sun, Y., (2020). Continental-scale microbiome study reveals different environmental characteristics determining microbial richness, composition, and quantity in hotel rooms. </a:t>
            </a:r>
            <a:r>
              <a:rPr lang="en-US" sz="1100" i="1" u="none" strike="noStrike" dirty="0" err="1">
                <a:solidFill>
                  <a:schemeClr val="tx1"/>
                </a:solidFill>
                <a:effectLst/>
                <a:highlight>
                  <a:srgbClr val="FFFFFF"/>
                </a:highlight>
                <a:latin typeface="Arial" panose="020B0604020202020204" pitchFamily="34" charset="0"/>
                <a:ea typeface="Arial" panose="020B0604020202020204" pitchFamily="34" charset="0"/>
              </a:rPr>
              <a:t>Msystems</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5</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(3), pp.e00119-20.</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Rameshkumar, M., (2020). Employee engagement as an antecedent of organizational commitment–A study on Indian seafaring officers.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The Asian Journal of Shipping and Logistics</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36</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(3), pp.105-112.</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Acquah, A., Nsiah, T.K., </a:t>
            </a:r>
            <a:r>
              <a:rPr lang="en-US" sz="1100" u="none" strike="noStrike" dirty="0" err="1">
                <a:solidFill>
                  <a:schemeClr val="tx1"/>
                </a:solidFill>
                <a:effectLst/>
                <a:highlight>
                  <a:srgbClr val="FFFFFF"/>
                </a:highlight>
                <a:latin typeface="Arial" panose="020B0604020202020204" pitchFamily="34" charset="0"/>
                <a:ea typeface="Arial" panose="020B0604020202020204" pitchFamily="34" charset="0"/>
              </a:rPr>
              <a:t>Antie</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E.N.A. and </a:t>
            </a:r>
            <a:r>
              <a:rPr lang="en-US" sz="1100" u="none" strike="noStrike" dirty="0" err="1">
                <a:solidFill>
                  <a:schemeClr val="tx1"/>
                </a:solidFill>
                <a:effectLst/>
                <a:highlight>
                  <a:srgbClr val="FFFFFF"/>
                </a:highlight>
                <a:latin typeface="Arial" panose="020B0604020202020204" pitchFamily="34" charset="0"/>
                <a:ea typeface="Arial" panose="020B0604020202020204" pitchFamily="34" charset="0"/>
              </a:rPr>
              <a:t>Otoo</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B., (2021). Literature review on theories of motivation.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EPRA International Journal of Economic and Business Review</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9</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(5), pp.25-29.</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Riyanto, S., Endri, E. and </a:t>
            </a:r>
            <a:r>
              <a:rPr lang="en-US" sz="1100" u="none" strike="noStrike" dirty="0" err="1">
                <a:solidFill>
                  <a:schemeClr val="tx1"/>
                </a:solidFill>
                <a:effectLst/>
                <a:highlight>
                  <a:srgbClr val="FFFFFF"/>
                </a:highlight>
                <a:latin typeface="Arial" panose="020B0604020202020204" pitchFamily="34" charset="0"/>
                <a:ea typeface="Arial" panose="020B0604020202020204" pitchFamily="34" charset="0"/>
              </a:rPr>
              <a:t>Herlisha</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N., (2021). Effect of work motivation and job satisfaction on employee performance: Mediating role of employee engagement.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Problems and Perspectives in Management</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19</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(3), p.162.</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Hu, X., Yan, H., Casey, T. and Wu, C.H., (2021). Creating a safe haven during the crisis: How organizations can achieve deep compliance with COVID-19 safety measures in the hospitality industry.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International Journal of Hospitality Management</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92</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p.102662.</a:t>
            </a:r>
            <a:endParaRPr lang="en-IN" sz="1100" u="none" strike="noStrike" dirty="0">
              <a:solidFill>
                <a:schemeClr val="tx1"/>
              </a:solidFill>
              <a:effectLst/>
              <a:latin typeface="Arial" panose="020B0604020202020204" pitchFamily="34" charset="0"/>
              <a:ea typeface="Arial" panose="020B0604020202020204" pitchFamily="34" charset="0"/>
            </a:endParaRPr>
          </a:p>
          <a:p>
            <a:pPr marL="342900" marR="374015" lvl="0" indent="-342900" algn="just">
              <a:lnSpc>
                <a:spcPct val="120000"/>
              </a:lnSpc>
              <a:spcBef>
                <a:spcPts val="100"/>
              </a:spcBef>
              <a:spcAft>
                <a:spcPts val="1000"/>
              </a:spcAft>
              <a:buFont typeface="Arial" panose="020B0604020202020204" pitchFamily="34" charset="0"/>
              <a:buChar char="●"/>
            </a:pP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Garrido-Moreno, A., Garcia-Morales, V.J. and Martin-Rojas, R., (2021). Going beyond the curve: Strategic measures to recover hotel activity in times of COVID-19.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International Journal of Hospitality Management</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a:t>
            </a:r>
            <a:r>
              <a:rPr lang="en-US" sz="1100" i="1" u="none" strike="noStrike" dirty="0">
                <a:solidFill>
                  <a:schemeClr val="tx1"/>
                </a:solidFill>
                <a:effectLst/>
                <a:highlight>
                  <a:srgbClr val="FFFFFF"/>
                </a:highlight>
                <a:latin typeface="Arial" panose="020B0604020202020204" pitchFamily="34" charset="0"/>
                <a:ea typeface="Arial" panose="020B0604020202020204" pitchFamily="34" charset="0"/>
              </a:rPr>
              <a:t>96</a:t>
            </a:r>
            <a:r>
              <a:rPr lang="en-US" sz="1100" u="none" strike="noStrike" dirty="0">
                <a:solidFill>
                  <a:schemeClr val="tx1"/>
                </a:solidFill>
                <a:effectLst/>
                <a:highlight>
                  <a:srgbClr val="FFFFFF"/>
                </a:highlight>
                <a:latin typeface="Arial" panose="020B0604020202020204" pitchFamily="34" charset="0"/>
                <a:ea typeface="Arial" panose="020B0604020202020204" pitchFamily="34" charset="0"/>
              </a:rPr>
              <a:t>, p.102928.</a:t>
            </a:r>
            <a:endParaRPr lang="en-IN" sz="1100" u="none" strike="noStrike" dirty="0">
              <a:solidFill>
                <a:schemeClr val="tx1"/>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987591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29,187 Thank You Images, Stock Photos, 3D objects, &amp; Vectors | Shutterstock">
            <a:extLst>
              <a:ext uri="{FF2B5EF4-FFF2-40B4-BE49-F238E27FC236}">
                <a16:creationId xmlns:a16="http://schemas.microsoft.com/office/drawing/2014/main" id="{5EF28BB0-7562-6AA1-DA72-F8486B797B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30" r="3937" b="25895"/>
          <a:stretch/>
        </p:blipFill>
        <p:spPr bwMode="auto">
          <a:xfrm>
            <a:off x="473413" y="1492621"/>
            <a:ext cx="11245174" cy="3872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206356"/>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9</TotalTime>
  <Words>1317</Words>
  <Application>Microsoft Office PowerPoint</Application>
  <PresentationFormat>Widescreen</PresentationFormat>
  <Paragraphs>73</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Corbel</vt:lpstr>
      <vt:lpstr>Basis</vt:lpstr>
      <vt:lpstr>OPERATING HOTEL FACILITIES</vt:lpstr>
      <vt:lpstr>Introduction</vt:lpstr>
      <vt:lpstr>Room Cleaning Checklist</vt:lpstr>
      <vt:lpstr>Bed-Making</vt:lpstr>
      <vt:lpstr>Bathroom Sanitation</vt:lpstr>
      <vt:lpstr>Dusting</vt:lpstr>
      <vt:lpstr>Vacuuming and Mopping</vt:lpstr>
      <vt:lpstr>Amenities and Supplies</vt:lpstr>
      <vt:lpstr>Employee Engagement Model</vt:lpstr>
      <vt:lpstr>Health and Safety</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sampurna roy</dc:creator>
  <cp:lastModifiedBy>Iuliana-Daniela Giurea (2226406)</cp:lastModifiedBy>
  <cp:revision>1</cp:revision>
  <dcterms:created xsi:type="dcterms:W3CDTF">2023-11-03T18:50:19Z</dcterms:created>
  <dcterms:modified xsi:type="dcterms:W3CDTF">2023-11-04T18:49:54Z</dcterms:modified>
</cp:coreProperties>
</file>