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sldIdLst>
    <p:sldId id="256" r:id="rId2"/>
    <p:sldId id="257" r:id="rId3"/>
    <p:sldId id="262" r:id="rId4"/>
    <p:sldId id="263" r:id="rId5"/>
    <p:sldId id="259" r:id="rId6"/>
    <p:sldId id="258" r:id="rId7"/>
    <p:sldId id="266" r:id="rId8"/>
    <p:sldId id="267"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85" d="100"/>
          <a:sy n="85" d="100"/>
        </p:scale>
        <p:origin x="13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A4CDA1E-53B2-4FE0-9B16-024C4473E0EC}" type="datetimeFigureOut">
              <a:rPr lang="en-GB" smtClean="0"/>
              <a:t>14/05/2019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C05147-67F0-4E3D-93B6-9618AE08EE22}" type="slidenum">
              <a:rPr lang="en-GB" smtClean="0"/>
              <a:t>‹#›</a:t>
            </a:fld>
            <a:endParaRPr lang="en-GB"/>
          </a:p>
        </p:txBody>
      </p:sp>
    </p:spTree>
    <p:extLst>
      <p:ext uri="{BB962C8B-B14F-4D97-AF65-F5344CB8AC3E}">
        <p14:creationId xmlns:p14="http://schemas.microsoft.com/office/powerpoint/2010/main" val="34251027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A4CDA1E-53B2-4FE0-9B16-024C4473E0EC}" type="datetimeFigureOut">
              <a:rPr lang="en-GB" smtClean="0"/>
              <a:t>14/05/2019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C05147-67F0-4E3D-93B6-9618AE08EE22}" type="slidenum">
              <a:rPr lang="en-GB" smtClean="0"/>
              <a:t>‹#›</a:t>
            </a:fld>
            <a:endParaRPr lang="en-GB"/>
          </a:p>
        </p:txBody>
      </p:sp>
    </p:spTree>
    <p:extLst>
      <p:ext uri="{BB962C8B-B14F-4D97-AF65-F5344CB8AC3E}">
        <p14:creationId xmlns:p14="http://schemas.microsoft.com/office/powerpoint/2010/main" val="15844105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A4CDA1E-53B2-4FE0-9B16-024C4473E0EC}" type="datetimeFigureOut">
              <a:rPr lang="en-GB" smtClean="0"/>
              <a:t>14/05/2019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C05147-67F0-4E3D-93B6-9618AE08EE22}" type="slidenum">
              <a:rPr lang="en-GB" smtClean="0"/>
              <a:t>‹#›</a:t>
            </a:fld>
            <a:endParaRPr lang="en-GB"/>
          </a:p>
        </p:txBody>
      </p:sp>
    </p:spTree>
    <p:extLst>
      <p:ext uri="{BB962C8B-B14F-4D97-AF65-F5344CB8AC3E}">
        <p14:creationId xmlns:p14="http://schemas.microsoft.com/office/powerpoint/2010/main" val="19716331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A4CDA1E-53B2-4FE0-9B16-024C4473E0EC}" type="datetimeFigureOut">
              <a:rPr lang="en-GB" smtClean="0"/>
              <a:t>14/05/2019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C05147-67F0-4E3D-93B6-9618AE08EE22}" type="slidenum">
              <a:rPr lang="en-GB" smtClean="0"/>
              <a:t>‹#›</a:t>
            </a:fld>
            <a:endParaRPr lang="en-GB"/>
          </a:p>
        </p:txBody>
      </p:sp>
    </p:spTree>
    <p:extLst>
      <p:ext uri="{BB962C8B-B14F-4D97-AF65-F5344CB8AC3E}">
        <p14:creationId xmlns:p14="http://schemas.microsoft.com/office/powerpoint/2010/main" val="4754468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A4CDA1E-53B2-4FE0-9B16-024C4473E0EC}" type="datetimeFigureOut">
              <a:rPr lang="en-GB" smtClean="0"/>
              <a:t>14/05/2019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DC05147-67F0-4E3D-93B6-9618AE08EE22}" type="slidenum">
              <a:rPr lang="en-GB" smtClean="0"/>
              <a:t>‹#›</a:t>
            </a:fld>
            <a:endParaRPr lang="en-GB"/>
          </a:p>
        </p:txBody>
      </p:sp>
    </p:spTree>
    <p:extLst>
      <p:ext uri="{BB962C8B-B14F-4D97-AF65-F5344CB8AC3E}">
        <p14:creationId xmlns:p14="http://schemas.microsoft.com/office/powerpoint/2010/main" val="31782814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A4CDA1E-53B2-4FE0-9B16-024C4473E0EC}" type="datetimeFigureOut">
              <a:rPr lang="en-GB" smtClean="0"/>
              <a:t>14/05/2019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C05147-67F0-4E3D-93B6-9618AE08EE22}" type="slidenum">
              <a:rPr lang="en-GB" smtClean="0"/>
              <a:t>‹#›</a:t>
            </a:fld>
            <a:endParaRPr lang="en-GB"/>
          </a:p>
        </p:txBody>
      </p:sp>
    </p:spTree>
    <p:extLst>
      <p:ext uri="{BB962C8B-B14F-4D97-AF65-F5344CB8AC3E}">
        <p14:creationId xmlns:p14="http://schemas.microsoft.com/office/powerpoint/2010/main" val="31608669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4CDA1E-53B2-4FE0-9B16-024C4473E0EC}" type="datetimeFigureOut">
              <a:rPr lang="en-GB" smtClean="0"/>
              <a:t>14/05/2019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DC05147-67F0-4E3D-93B6-9618AE08EE22}" type="slidenum">
              <a:rPr lang="en-GB" smtClean="0"/>
              <a:t>‹#›</a:t>
            </a:fld>
            <a:endParaRPr lang="en-GB"/>
          </a:p>
        </p:txBody>
      </p:sp>
    </p:spTree>
    <p:extLst>
      <p:ext uri="{BB962C8B-B14F-4D97-AF65-F5344CB8AC3E}">
        <p14:creationId xmlns:p14="http://schemas.microsoft.com/office/powerpoint/2010/main" val="16560752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A4CDA1E-53B2-4FE0-9B16-024C4473E0EC}" type="datetimeFigureOut">
              <a:rPr lang="en-GB" smtClean="0"/>
              <a:t>14/05/2019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C05147-67F0-4E3D-93B6-9618AE08EE22}" type="slidenum">
              <a:rPr lang="en-GB" smtClean="0"/>
              <a:t>‹#›</a:t>
            </a:fld>
            <a:endParaRPr lang="en-GB"/>
          </a:p>
        </p:txBody>
      </p:sp>
    </p:spTree>
    <p:extLst>
      <p:ext uri="{BB962C8B-B14F-4D97-AF65-F5344CB8AC3E}">
        <p14:creationId xmlns:p14="http://schemas.microsoft.com/office/powerpoint/2010/main" val="982169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A4CDA1E-53B2-4FE0-9B16-024C4473E0EC}" type="datetimeFigureOut">
              <a:rPr lang="en-GB" smtClean="0"/>
              <a:t>14/05/2019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C05147-67F0-4E3D-93B6-9618AE08EE22}" type="slidenum">
              <a:rPr lang="en-GB" smtClean="0"/>
              <a:t>‹#›</a:t>
            </a:fld>
            <a:endParaRPr lang="en-GB"/>
          </a:p>
        </p:txBody>
      </p:sp>
    </p:spTree>
    <p:extLst>
      <p:ext uri="{BB962C8B-B14F-4D97-AF65-F5344CB8AC3E}">
        <p14:creationId xmlns:p14="http://schemas.microsoft.com/office/powerpoint/2010/main" val="13033745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A4CDA1E-53B2-4FE0-9B16-024C4473E0EC}" type="datetimeFigureOut">
              <a:rPr lang="en-GB" smtClean="0"/>
              <a:t>14/05/2019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C05147-67F0-4E3D-93B6-9618AE08EE22}" type="slidenum">
              <a:rPr lang="en-GB" smtClean="0"/>
              <a:t>‹#›</a:t>
            </a:fld>
            <a:endParaRPr lang="en-GB"/>
          </a:p>
        </p:txBody>
      </p:sp>
    </p:spTree>
    <p:extLst>
      <p:ext uri="{BB962C8B-B14F-4D97-AF65-F5344CB8AC3E}">
        <p14:creationId xmlns:p14="http://schemas.microsoft.com/office/powerpoint/2010/main" val="32745976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A4CDA1E-53B2-4FE0-9B16-024C4473E0EC}" type="datetimeFigureOut">
              <a:rPr lang="en-GB" smtClean="0"/>
              <a:t>14/05/2019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C05147-67F0-4E3D-93B6-9618AE08EE2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6524867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A4CDA1E-53B2-4FE0-9B16-024C4473E0EC}" type="datetimeFigureOut">
              <a:rPr lang="en-GB" smtClean="0"/>
              <a:t>14/05/2019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C05147-67F0-4E3D-93B6-9618AE08EE22}" type="slidenum">
              <a:rPr lang="en-GB" smtClean="0"/>
              <a:t>‹#›</a:t>
            </a:fld>
            <a:endParaRPr lang="en-GB"/>
          </a:p>
        </p:txBody>
      </p:sp>
    </p:spTree>
    <p:extLst>
      <p:ext uri="{BB962C8B-B14F-4D97-AF65-F5344CB8AC3E}">
        <p14:creationId xmlns:p14="http://schemas.microsoft.com/office/powerpoint/2010/main" val="41381613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A4CDA1E-53B2-4FE0-9B16-024C4473E0EC}" type="datetimeFigureOut">
              <a:rPr lang="en-GB" smtClean="0"/>
              <a:t>14/05/2019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C05147-67F0-4E3D-93B6-9618AE08EE2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04819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A4CDA1E-53B2-4FE0-9B16-024C4473E0EC}" type="datetimeFigureOut">
              <a:rPr lang="en-GB" smtClean="0"/>
              <a:t>14/05/2019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C05147-67F0-4E3D-93B6-9618AE08EE22}" type="slidenum">
              <a:rPr lang="en-GB" smtClean="0"/>
              <a:t>‹#›</a:t>
            </a:fld>
            <a:endParaRPr lang="en-GB"/>
          </a:p>
        </p:txBody>
      </p:sp>
    </p:spTree>
    <p:extLst>
      <p:ext uri="{BB962C8B-B14F-4D97-AF65-F5344CB8AC3E}">
        <p14:creationId xmlns:p14="http://schemas.microsoft.com/office/powerpoint/2010/main" val="1541422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A4CDA1E-53B2-4FE0-9B16-024C4473E0EC}" type="datetimeFigureOut">
              <a:rPr lang="en-GB" smtClean="0"/>
              <a:t>14/05/2019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C05147-67F0-4E3D-93B6-9618AE08EE22}" type="slidenum">
              <a:rPr lang="en-GB" smtClean="0"/>
              <a:t>‹#›</a:t>
            </a:fld>
            <a:endParaRPr lang="en-GB"/>
          </a:p>
        </p:txBody>
      </p:sp>
    </p:spTree>
    <p:extLst>
      <p:ext uri="{BB962C8B-B14F-4D97-AF65-F5344CB8AC3E}">
        <p14:creationId xmlns:p14="http://schemas.microsoft.com/office/powerpoint/2010/main" val="31245260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A4CDA1E-53B2-4FE0-9B16-024C4473E0EC}" type="datetimeFigureOut">
              <a:rPr lang="en-GB" smtClean="0"/>
              <a:t>14/05/2019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C05147-67F0-4E3D-93B6-9618AE08EE22}" type="slidenum">
              <a:rPr lang="en-GB" smtClean="0"/>
              <a:t>‹#›</a:t>
            </a:fld>
            <a:endParaRPr lang="en-GB"/>
          </a:p>
        </p:txBody>
      </p:sp>
    </p:spTree>
    <p:extLst>
      <p:ext uri="{BB962C8B-B14F-4D97-AF65-F5344CB8AC3E}">
        <p14:creationId xmlns:p14="http://schemas.microsoft.com/office/powerpoint/2010/main" val="2150557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A4CDA1E-53B2-4FE0-9B16-024C4473E0EC}" type="datetimeFigureOut">
              <a:rPr lang="en-GB" smtClean="0"/>
              <a:t>14/05/2019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DC05147-67F0-4E3D-93B6-9618AE08EE22}" type="slidenum">
              <a:rPr lang="en-GB" smtClean="0"/>
              <a:t>‹#›</a:t>
            </a:fld>
            <a:endParaRPr lang="en-GB"/>
          </a:p>
        </p:txBody>
      </p:sp>
    </p:spTree>
    <p:extLst>
      <p:ext uri="{BB962C8B-B14F-4D97-AF65-F5344CB8AC3E}">
        <p14:creationId xmlns:p14="http://schemas.microsoft.com/office/powerpoint/2010/main" val="868063064"/>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nytimes.com/2017/02/14/opinion/an-eminent-psychiatrist-demurs-on-trumps-mental-state" TargetMode="External"/><Relationship Id="rId2" Type="http://schemas.openxmlformats.org/officeDocument/2006/relationships/hyperlink" Target="http://www.bps.org.uk/news-and-policy/bps-code-ethics-and-conduct" TargetMode="External"/><Relationship Id="rId1" Type="http://schemas.openxmlformats.org/officeDocument/2006/relationships/slideLayout" Target="../slideLayouts/slideLayout2.xml"/><Relationship Id="rId5" Type="http://schemas.openxmlformats.org/officeDocument/2006/relationships/hyperlink" Target="http://www.vanityfair.com/news/2015/11/donald-trump-narcissism-therapists" TargetMode="External"/><Relationship Id="rId4" Type="http://schemas.openxmlformats.org/officeDocument/2006/relationships/hyperlink" Target="http://www.nytimes.com/2016/03/07/opinion/campaign-stops/should-therapists-analyz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Was it ethical to remotely diagnose Donald Trump    </a:t>
            </a:r>
          </a:p>
        </p:txBody>
      </p:sp>
      <p:pic>
        <p:nvPicPr>
          <p:cNvPr id="1026" name="Picture 2" descr="Image result for Donald Trum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0840" y="3318679"/>
            <a:ext cx="3726469" cy="209613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54339" y="5577840"/>
            <a:ext cx="3200400" cy="369332"/>
          </a:xfrm>
          <a:prstGeom prst="rect">
            <a:avLst/>
          </a:prstGeom>
          <a:noFill/>
        </p:spPr>
        <p:txBody>
          <a:bodyPr wrap="square" rtlCol="0">
            <a:spAutoFit/>
          </a:bodyPr>
          <a:lstStyle/>
          <a:p>
            <a:r>
              <a:rPr lang="en-GB" dirty="0"/>
              <a:t>The </a:t>
            </a:r>
            <a:r>
              <a:rPr lang="en-GB" dirty="0" err="1"/>
              <a:t>atlantic</a:t>
            </a:r>
            <a:r>
              <a:rPr lang="en-GB" dirty="0"/>
              <a:t> (2016) </a:t>
            </a:r>
          </a:p>
        </p:txBody>
      </p:sp>
    </p:spTree>
    <p:extLst>
      <p:ext uri="{BB962C8B-B14F-4D97-AF65-F5344CB8AC3E}">
        <p14:creationId xmlns:p14="http://schemas.microsoft.com/office/powerpoint/2010/main" val="18916334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Who has been diagnosing Donald Trump?</a:t>
            </a:r>
          </a:p>
        </p:txBody>
      </p:sp>
      <p:sp>
        <p:nvSpPr>
          <p:cNvPr id="3" name="Content Placeholder 2"/>
          <p:cNvSpPr>
            <a:spLocks noGrp="1"/>
          </p:cNvSpPr>
          <p:nvPr>
            <p:ph idx="1"/>
          </p:nvPr>
        </p:nvSpPr>
        <p:spPr>
          <a:xfrm>
            <a:off x="677334" y="1399822"/>
            <a:ext cx="8596668" cy="5238045"/>
          </a:xfrm>
        </p:spPr>
        <p:txBody>
          <a:bodyPr/>
          <a:lstStyle/>
          <a:p>
            <a:pPr marL="0" indent="0">
              <a:buNone/>
            </a:pPr>
            <a:endParaRPr lang="en-GB" dirty="0"/>
          </a:p>
          <a:p>
            <a:pPr marL="0" indent="0">
              <a:buNone/>
            </a:pPr>
            <a:r>
              <a:rPr lang="en-GB" dirty="0"/>
              <a:t>Daniel McAdams personality psychologist “ I can discern little more than narcissistic motivations and a complimentary personal narrative about winning at any cost”. McAdams (2016).</a:t>
            </a:r>
          </a:p>
          <a:p>
            <a:pPr marL="0" indent="0">
              <a:buNone/>
            </a:pPr>
            <a:endParaRPr lang="en-GB" dirty="0"/>
          </a:p>
          <a:p>
            <a:pPr marL="0" indent="0">
              <a:buNone/>
            </a:pPr>
            <a:r>
              <a:rPr lang="en-GB" dirty="0"/>
              <a:t>Howard Gartner educational psychologist “Trump remarkably narcissistic”. </a:t>
            </a:r>
          </a:p>
          <a:p>
            <a:pPr marL="0" indent="0">
              <a:buNone/>
            </a:pPr>
            <a:r>
              <a:rPr lang="en-GB" dirty="0"/>
              <a:t>     Vanity fair(2015)</a:t>
            </a:r>
          </a:p>
          <a:p>
            <a:pPr marL="0" indent="0">
              <a:buNone/>
            </a:pPr>
            <a:r>
              <a:rPr lang="en-GB" dirty="0"/>
              <a:t> </a:t>
            </a:r>
          </a:p>
          <a:p>
            <a:pPr marL="0" indent="0">
              <a:buNone/>
            </a:pPr>
            <a:r>
              <a:rPr lang="en-GB" dirty="0"/>
              <a:t>John Gartner “is dangerously mentally ill and temperamentally incapable of being president." Although stated he had never examined trump in person he stated “we've seen enough public behaviour by Donald Trump now that we can make this diagnosis indisputably” Lilienfeld, Miller &amp; Lynam (2018). </a:t>
            </a:r>
          </a:p>
          <a:p>
            <a:pPr marL="0" indent="0">
              <a:buNone/>
            </a:pPr>
            <a:r>
              <a:rPr lang="en-GB" dirty="0"/>
              <a:t>John Gartner also organised an online petition to be signed by mental health professionals called “President Trump is Mentally Ill and Must be Removed,” .</a:t>
            </a:r>
          </a:p>
          <a:p>
            <a:pPr marL="0" indent="0">
              <a:buNone/>
            </a:pPr>
            <a:r>
              <a:rPr lang="en-GB" dirty="0"/>
              <a:t>Change.org</a:t>
            </a:r>
          </a:p>
        </p:txBody>
      </p:sp>
      <p:sp>
        <p:nvSpPr>
          <p:cNvPr id="4" name="Rectangle 3">
            <a:extLst>
              <a:ext uri="{FF2B5EF4-FFF2-40B4-BE49-F238E27FC236}">
                <a16:creationId xmlns:a16="http://schemas.microsoft.com/office/drawing/2014/main" id="{9DD03898-DA7C-4386-A3CB-7A2A30E6F200}"/>
              </a:ext>
            </a:extLst>
          </p:cNvPr>
          <p:cNvSpPr/>
          <p:nvPr/>
        </p:nvSpPr>
        <p:spPr>
          <a:xfrm>
            <a:off x="4878359" y="3244334"/>
            <a:ext cx="184731" cy="369332"/>
          </a:xfrm>
          <a:prstGeom prst="rect">
            <a:avLst/>
          </a:prstGeom>
        </p:spPr>
        <p:txBody>
          <a:bodyPr wrap="none">
            <a:spAutoFit/>
          </a:bodyPr>
          <a:lstStyle/>
          <a:p>
            <a:endParaRPr lang="en-GB" dirty="0"/>
          </a:p>
        </p:txBody>
      </p:sp>
    </p:spTree>
    <p:extLst>
      <p:ext uri="{BB962C8B-B14F-4D97-AF65-F5344CB8AC3E}">
        <p14:creationId xmlns:p14="http://schemas.microsoft.com/office/powerpoint/2010/main" val="39978567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Who was against diagnosing Donald Trump. </a:t>
            </a:r>
          </a:p>
        </p:txBody>
      </p:sp>
      <p:sp>
        <p:nvSpPr>
          <p:cNvPr id="3" name="Content Placeholder 2"/>
          <p:cNvSpPr>
            <a:spLocks noGrp="1"/>
          </p:cNvSpPr>
          <p:nvPr>
            <p:ph idx="1"/>
          </p:nvPr>
        </p:nvSpPr>
        <p:spPr/>
        <p:txBody>
          <a:bodyPr/>
          <a:lstStyle/>
          <a:p>
            <a:pPr marL="0" indent="0">
              <a:buNone/>
            </a:pPr>
            <a:r>
              <a:rPr lang="en-GB" dirty="0"/>
              <a:t>Robert Klitzman professor of psychiatry, wrote in 2016 in the New York times that to diagnose conditions in someone we have never met, let alone offer treatment recommendations is fraught both ethically and scientifically. New York times (2016).</a:t>
            </a:r>
          </a:p>
          <a:p>
            <a:pPr marL="0" indent="0">
              <a:buNone/>
            </a:pPr>
            <a:r>
              <a:rPr lang="en-GB" dirty="0"/>
              <a:t>Susan McDaniel. Former president of the American Psychologist Association Agreed with Klitzman she reminded psychologists to “ take precautions”. Lilienfeld, Miller &amp; Lynam (2018).</a:t>
            </a:r>
          </a:p>
          <a:p>
            <a:endParaRPr lang="en-GB" dirty="0"/>
          </a:p>
          <a:p>
            <a:pPr marL="0" indent="0">
              <a:buNone/>
            </a:pPr>
            <a:r>
              <a:rPr lang="en-GB" dirty="0"/>
              <a:t>Maria Oquendo. Former President of the American Psychiatrists Association reminded psychiatrists that the Goldwater rule was still in effect. </a:t>
            </a:r>
          </a:p>
          <a:p>
            <a:pPr marL="0" indent="0">
              <a:buNone/>
            </a:pPr>
            <a:r>
              <a:rPr lang="en-GB" dirty="0"/>
              <a:t>Lilienfeld, Miller &amp; Lynam (2018).</a:t>
            </a:r>
          </a:p>
        </p:txBody>
      </p:sp>
    </p:spTree>
    <p:extLst>
      <p:ext uri="{BB962C8B-B14F-4D97-AF65-F5344CB8AC3E}">
        <p14:creationId xmlns:p14="http://schemas.microsoft.com/office/powerpoint/2010/main" val="15251317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Johnson vs Goldwater Presidential Election 1964</a:t>
            </a:r>
          </a:p>
        </p:txBody>
      </p:sp>
      <p:sp>
        <p:nvSpPr>
          <p:cNvPr id="3" name="Content Placeholder 2"/>
          <p:cNvSpPr>
            <a:spLocks noGrp="1"/>
          </p:cNvSpPr>
          <p:nvPr>
            <p:ph idx="1"/>
          </p:nvPr>
        </p:nvSpPr>
        <p:spPr/>
        <p:txBody>
          <a:bodyPr/>
          <a:lstStyle/>
          <a:p>
            <a:pPr marL="0" indent="0">
              <a:buNone/>
            </a:pPr>
            <a:endParaRPr lang="en-GB" dirty="0"/>
          </a:p>
          <a:p>
            <a:pPr marL="0" indent="0">
              <a:buNone/>
            </a:pPr>
            <a:r>
              <a:rPr lang="en-GB" dirty="0"/>
              <a:t>During the 1964 presidential election between Senator Barry Goldwater and Lyndon Johnson.</a:t>
            </a:r>
          </a:p>
          <a:p>
            <a:pPr marL="0" indent="0">
              <a:buNone/>
            </a:pPr>
            <a:r>
              <a:rPr lang="en-GB" dirty="0"/>
              <a:t>Fact magazine released a survey to 12,356 members of the American Psychiatric Association (APA), they received responses from 2417 members. Out of the responses received 1189 responded and deemed Goldwater mentally unfit to be president. Although those responding was less then 10% the damage had been done. </a:t>
            </a:r>
          </a:p>
          <a:p>
            <a:pPr marL="0" indent="0">
              <a:buNone/>
            </a:pPr>
            <a:r>
              <a:rPr lang="en-GB" dirty="0"/>
              <a:t>Goldwater was remotely diagnosed as having the same pathological makeup as Hitler, Castro and Stalin. </a:t>
            </a:r>
          </a:p>
          <a:p>
            <a:pPr marL="0" indent="0">
              <a:buNone/>
            </a:pPr>
            <a:r>
              <a:rPr lang="en-GB" dirty="0"/>
              <a:t>Lilienfeld, Miller &amp; Lynam (2018).</a:t>
            </a:r>
          </a:p>
          <a:p>
            <a:pPr marL="0" indent="0">
              <a:buNone/>
            </a:pPr>
            <a:endParaRPr lang="en-GB" dirty="0"/>
          </a:p>
        </p:txBody>
      </p:sp>
    </p:spTree>
    <p:extLst>
      <p:ext uri="{BB962C8B-B14F-4D97-AF65-F5344CB8AC3E}">
        <p14:creationId xmlns:p14="http://schemas.microsoft.com/office/powerpoint/2010/main" val="32952294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APA code of ethics section 7.3                                           “Goldwater Rule”</a:t>
            </a:r>
          </a:p>
        </p:txBody>
      </p:sp>
      <p:sp>
        <p:nvSpPr>
          <p:cNvPr id="3" name="Content Placeholder 2"/>
          <p:cNvSpPr>
            <a:spLocks noGrp="1"/>
          </p:cNvSpPr>
          <p:nvPr>
            <p:ph idx="1"/>
          </p:nvPr>
        </p:nvSpPr>
        <p:spPr/>
        <p:txBody>
          <a:bodyPr>
            <a:normAutofit lnSpcReduction="10000"/>
          </a:bodyPr>
          <a:lstStyle/>
          <a:p>
            <a:pPr marL="0" indent="0">
              <a:buNone/>
            </a:pPr>
            <a:r>
              <a:rPr lang="en-GB" dirty="0"/>
              <a:t>The initial response to fact magazine in 1964 came swiftly. First a letter was written for the editors of Fact magazine, stating if they were to publish the results of the survey based on the psychiatric opinions. They would take every step possible to disavow its validity. Levin, A. (2019). </a:t>
            </a:r>
          </a:p>
          <a:p>
            <a:pPr marL="0" indent="0">
              <a:buNone/>
            </a:pPr>
            <a:r>
              <a:rPr lang="en-GB" dirty="0"/>
              <a:t>APA President Daniel Blain, M.D., Denounced the compilation calling it a “Hodge podge of the personal political opinions of selected psychiatrists speaking as individuals. Levin, A. (2019). </a:t>
            </a:r>
          </a:p>
          <a:p>
            <a:pPr marL="0" indent="0">
              <a:buNone/>
            </a:pPr>
            <a:r>
              <a:rPr lang="en-GB" dirty="0"/>
              <a:t>The APA formal response was not until 1973 when section 7.3 was drafted into the APA principles of medical ethics. Especially aimed at psychiatrists. The rule applies to public figures “ It is unethical for a psychiatrist to offer a professional unless he or she has conducted an examination and has been granted proper authorization for such a statement. Levin, A. (2019). </a:t>
            </a:r>
          </a:p>
          <a:p>
            <a:pPr marL="0" indent="0">
              <a:buNone/>
            </a:pPr>
            <a:r>
              <a:rPr lang="en-GB" dirty="0"/>
              <a:t>  </a:t>
            </a:r>
          </a:p>
        </p:txBody>
      </p:sp>
    </p:spTree>
    <p:extLst>
      <p:ext uri="{BB962C8B-B14F-4D97-AF65-F5344CB8AC3E}">
        <p14:creationId xmlns:p14="http://schemas.microsoft.com/office/powerpoint/2010/main" val="38133039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From a Psychological Perspective </a:t>
            </a:r>
          </a:p>
        </p:txBody>
      </p:sp>
      <p:sp>
        <p:nvSpPr>
          <p:cNvPr id="3" name="Content Placeholder 2"/>
          <p:cNvSpPr>
            <a:spLocks noGrp="1"/>
          </p:cNvSpPr>
          <p:nvPr>
            <p:ph idx="1"/>
          </p:nvPr>
        </p:nvSpPr>
        <p:spPr/>
        <p:txBody>
          <a:bodyPr/>
          <a:lstStyle/>
          <a:p>
            <a:r>
              <a:rPr lang="en-GB" dirty="0"/>
              <a:t> The BPS code of ethics is based on four main ethical principles, these four ethical principles constitute the main domains of responsibility within which ethical issues are considered. </a:t>
            </a:r>
          </a:p>
          <a:p>
            <a:pPr marL="0" indent="0">
              <a:buNone/>
            </a:pPr>
            <a:r>
              <a:rPr lang="en-GB" dirty="0"/>
              <a:t>The four principles are. </a:t>
            </a:r>
          </a:p>
          <a:p>
            <a:r>
              <a:rPr lang="en-GB" dirty="0"/>
              <a:t>Respect. </a:t>
            </a:r>
          </a:p>
          <a:p>
            <a:r>
              <a:rPr lang="en-GB" dirty="0"/>
              <a:t>Competence. </a:t>
            </a:r>
          </a:p>
          <a:p>
            <a:r>
              <a:rPr lang="en-GB" dirty="0"/>
              <a:t>Responsibility. </a:t>
            </a:r>
          </a:p>
          <a:p>
            <a:r>
              <a:rPr lang="en-GB" dirty="0"/>
              <a:t>Integrity. </a:t>
            </a:r>
          </a:p>
          <a:p>
            <a:pPr marL="0" indent="0">
              <a:buNone/>
            </a:pPr>
            <a:r>
              <a:rPr lang="en-GB" dirty="0"/>
              <a:t>BPS.org (2018)</a:t>
            </a:r>
          </a:p>
          <a:p>
            <a:pPr marL="0" indent="0">
              <a:buNone/>
            </a:pPr>
            <a:endParaRPr lang="en-GB" dirty="0"/>
          </a:p>
        </p:txBody>
      </p:sp>
    </p:spTree>
    <p:extLst>
      <p:ext uri="{BB962C8B-B14F-4D97-AF65-F5344CB8AC3E}">
        <p14:creationId xmlns:p14="http://schemas.microsoft.com/office/powerpoint/2010/main" val="5615283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013B4-251C-4EC7-A923-9ED74692B6F4}"/>
              </a:ext>
            </a:extLst>
          </p:cNvPr>
          <p:cNvSpPr>
            <a:spLocks noGrp="1"/>
          </p:cNvSpPr>
          <p:nvPr>
            <p:ph type="title"/>
          </p:nvPr>
        </p:nvSpPr>
        <p:spPr/>
        <p:txBody>
          <a:bodyPr/>
          <a:lstStyle/>
          <a:p>
            <a:r>
              <a:rPr lang="en-GB" dirty="0"/>
              <a:t>Do the public have a right to know? </a:t>
            </a:r>
          </a:p>
        </p:txBody>
      </p:sp>
      <p:sp>
        <p:nvSpPr>
          <p:cNvPr id="3" name="Content Placeholder 2">
            <a:extLst>
              <a:ext uri="{FF2B5EF4-FFF2-40B4-BE49-F238E27FC236}">
                <a16:creationId xmlns:a16="http://schemas.microsoft.com/office/drawing/2014/main" id="{F2101C7D-990D-4513-864E-80D9BD5F203F}"/>
              </a:ext>
            </a:extLst>
          </p:cNvPr>
          <p:cNvSpPr>
            <a:spLocks noGrp="1"/>
          </p:cNvSpPr>
          <p:nvPr>
            <p:ph idx="1"/>
          </p:nvPr>
        </p:nvSpPr>
        <p:spPr/>
        <p:txBody>
          <a:bodyPr/>
          <a:lstStyle/>
          <a:p>
            <a:pPr marL="0" indent="0">
              <a:buNone/>
            </a:pPr>
            <a:r>
              <a:rPr lang="en-GB" dirty="0"/>
              <a:t>Dr Judith Herman Psychiatrist (2016) wrote a letter to then President Barack Obama expressing concern with Donald Trumps mental health and asking him if it might be possible for Trump to undergo a full neuropsychiatric assessment. Mercer (2018).</a:t>
            </a:r>
          </a:p>
          <a:p>
            <a:pPr marL="0" indent="0">
              <a:buNone/>
            </a:pPr>
            <a:r>
              <a:rPr lang="en-GB" dirty="0"/>
              <a:t>Although Dr Herman agrees with the with the general ethical principle that psychiatrists should follow the basic professional standards of diagnosis, treatment and professional discretion that the Goldwater rule intends to uphold. She also argued that the public trust will also be violated if the profession fails in its duty to notify the public if a person who holds the power of life and death over all of us, shows clear signs of dangerous mental impairment. Mercer (2018).</a:t>
            </a:r>
          </a:p>
          <a:p>
            <a:pPr marL="0" indent="0">
              <a:buNone/>
            </a:pPr>
            <a:endParaRPr lang="en-GB" dirty="0"/>
          </a:p>
        </p:txBody>
      </p:sp>
    </p:spTree>
    <p:extLst>
      <p:ext uri="{BB962C8B-B14F-4D97-AF65-F5344CB8AC3E}">
        <p14:creationId xmlns:p14="http://schemas.microsoft.com/office/powerpoint/2010/main" val="29627108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9079A-73A1-4B14-912B-7A1CCFF84DAA}"/>
              </a:ext>
            </a:extLst>
          </p:cNvPr>
          <p:cNvSpPr>
            <a:spLocks noGrp="1"/>
          </p:cNvSpPr>
          <p:nvPr>
            <p:ph type="title"/>
          </p:nvPr>
        </p:nvSpPr>
        <p:spPr/>
        <p:txBody>
          <a:bodyPr/>
          <a:lstStyle/>
          <a:p>
            <a:r>
              <a:rPr lang="en-GB" dirty="0"/>
              <a:t>Is Trump Mentally ill?</a:t>
            </a:r>
          </a:p>
        </p:txBody>
      </p:sp>
      <p:sp>
        <p:nvSpPr>
          <p:cNvPr id="3" name="Content Placeholder 2">
            <a:extLst>
              <a:ext uri="{FF2B5EF4-FFF2-40B4-BE49-F238E27FC236}">
                <a16:creationId xmlns:a16="http://schemas.microsoft.com/office/drawing/2014/main" id="{5ACAEADC-257B-4FAF-B2D8-D96649DFC89D}"/>
              </a:ext>
            </a:extLst>
          </p:cNvPr>
          <p:cNvSpPr>
            <a:spLocks noGrp="1"/>
          </p:cNvSpPr>
          <p:nvPr>
            <p:ph idx="1"/>
          </p:nvPr>
        </p:nvSpPr>
        <p:spPr/>
        <p:txBody>
          <a:bodyPr/>
          <a:lstStyle/>
          <a:p>
            <a:pPr marL="0" indent="0">
              <a:buNone/>
            </a:pPr>
            <a:r>
              <a:rPr lang="en-GB" dirty="0"/>
              <a:t>Professor Allen Frances who co wrote the Diagnostics and Statistical Manual of Mental Disorders IV, wrote in the Ney York times February 14</a:t>
            </a:r>
            <a:r>
              <a:rPr lang="en-GB" baseline="30000" dirty="0"/>
              <a:t>th</a:t>
            </a:r>
            <a:r>
              <a:rPr lang="en-GB" dirty="0"/>
              <a:t>, 2017.  That although Trump maybe a world class narcissist, but he does not meet the criteria to be diagnosed with Narcistic personality disorder. He also argues that Trump does not suffer with distress and impairment to be diagnosed with a mental disorder. That trump causes severe distress rather than experiencing it he has been richly rewarded, rather than punished. For his grandiosity, self absorption and his lack of empathy.  He also argued that this is a stigmatizing insult to the mentally Ill. New York times (2017).</a:t>
            </a:r>
          </a:p>
        </p:txBody>
      </p:sp>
    </p:spTree>
    <p:extLst>
      <p:ext uri="{BB962C8B-B14F-4D97-AF65-F5344CB8AC3E}">
        <p14:creationId xmlns:p14="http://schemas.microsoft.com/office/powerpoint/2010/main" val="38819147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177A9-9AE8-4ACE-A92C-1C6C5ECCA2D8}"/>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FDDDEA71-8D1E-422E-BBA0-1D54EF5985C8}"/>
              </a:ext>
            </a:extLst>
          </p:cNvPr>
          <p:cNvSpPr>
            <a:spLocks noGrp="1"/>
          </p:cNvSpPr>
          <p:nvPr>
            <p:ph idx="1"/>
          </p:nvPr>
        </p:nvSpPr>
        <p:spPr>
          <a:xfrm>
            <a:off x="778933" y="1298222"/>
            <a:ext cx="8596668" cy="5559778"/>
          </a:xfrm>
        </p:spPr>
        <p:txBody>
          <a:bodyPr>
            <a:normAutofit fontScale="92500" lnSpcReduction="10000"/>
          </a:bodyPr>
          <a:lstStyle/>
          <a:p>
            <a:pPr marL="0" indent="0">
              <a:buNone/>
            </a:pPr>
            <a:r>
              <a:rPr lang="en-GB" dirty="0">
                <a:hlinkClick r:id="rId2"/>
              </a:rPr>
              <a:t>www.bps.org.uk/news-and-policy/bps-code-ethics-and-conduct</a:t>
            </a:r>
            <a:endParaRPr lang="en-GB" dirty="0"/>
          </a:p>
          <a:p>
            <a:pPr marL="0" indent="0">
              <a:buNone/>
            </a:pPr>
            <a:r>
              <a:rPr lang="en-GB" dirty="0"/>
              <a:t>www.change.org/p/trump-is-mentally-ill-and-must-be-removed.</a:t>
            </a:r>
          </a:p>
          <a:p>
            <a:pPr marL="0" indent="0">
              <a:buNone/>
            </a:pPr>
            <a:r>
              <a:rPr lang="en-GB" dirty="0"/>
              <a:t>Levin, A. (2019). </a:t>
            </a:r>
            <a:r>
              <a:rPr lang="en-GB" dirty="0" err="1"/>
              <a:t>Psychiatryorg</a:t>
            </a:r>
            <a:r>
              <a:rPr lang="en-GB" dirty="0"/>
              <a:t>. Retrieved 14 May, 2019, from  	https://www.psychiatry.org/newsroom/goldwater-rule</a:t>
            </a:r>
          </a:p>
          <a:p>
            <a:pPr marL="0" indent="0">
              <a:buNone/>
            </a:pPr>
            <a:r>
              <a:rPr lang="en-GB" dirty="0"/>
              <a:t>Lilienfeld, S. O., Miller, J. D., &amp; Lynam, D. R. (2018). The Goldwater Rule: 	Perspectives from, and implications for, psychological science. </a:t>
            </a:r>
            <a:r>
              <a:rPr lang="en-GB" i="1" dirty="0"/>
              <a:t>Perspectives 	on Psychological Science</a:t>
            </a:r>
            <a:r>
              <a:rPr lang="en-GB" dirty="0"/>
              <a:t>, </a:t>
            </a:r>
            <a:r>
              <a:rPr lang="en-GB" i="1" dirty="0"/>
              <a:t>13</a:t>
            </a:r>
            <a:r>
              <a:rPr lang="en-GB" dirty="0"/>
              <a:t>(1), 3-27.</a:t>
            </a:r>
          </a:p>
          <a:p>
            <a:pPr marL="0" indent="0">
              <a:buNone/>
            </a:pPr>
            <a:r>
              <a:rPr lang="en-GB" dirty="0"/>
              <a:t>McAdams, D. P. (2016). The mind of Donald Trump. </a:t>
            </a:r>
            <a:r>
              <a:rPr lang="en-GB" i="1" dirty="0"/>
              <a:t>The Atlantic</a:t>
            </a:r>
            <a:r>
              <a:rPr lang="en-GB" dirty="0"/>
              <a:t>, </a:t>
            </a:r>
            <a:r>
              <a:rPr lang="en-GB" i="1" dirty="0"/>
              <a:t>5</a:t>
            </a:r>
            <a:r>
              <a:rPr lang="en-GB" dirty="0"/>
              <a:t>.</a:t>
            </a:r>
          </a:p>
          <a:p>
            <a:pPr marL="0" indent="0">
              <a:buNone/>
            </a:pPr>
            <a:r>
              <a:rPr lang="en-GB" dirty="0"/>
              <a:t>Mercer, J. A. (2018). The Dangerous Case of Donald Trump: A Case Study in 	Contested Ethics and the Public Uses of Professional Expertise. </a:t>
            </a:r>
            <a:r>
              <a:rPr lang="en-GB" i="1" dirty="0"/>
              <a:t>Pastoral 	Psychology</a:t>
            </a:r>
            <a:r>
              <a:rPr lang="en-GB" dirty="0"/>
              <a:t>, </a:t>
            </a:r>
            <a:r>
              <a:rPr lang="en-GB" i="1" dirty="0"/>
              <a:t>67</a:t>
            </a:r>
            <a:r>
              <a:rPr lang="en-GB" dirty="0"/>
              <a:t>(3), 323-336.</a:t>
            </a:r>
          </a:p>
          <a:p>
            <a:pPr marL="0" indent="0">
              <a:buNone/>
            </a:pPr>
            <a:r>
              <a:rPr lang="en-GB" dirty="0">
                <a:hlinkClick r:id="rId3"/>
              </a:rPr>
              <a:t>www.nytimes.com/2017/02/14/opinion/an-eminent-psychiatrist-demurs-on-trumps-mental-state</a:t>
            </a:r>
            <a:endParaRPr lang="en-GB" dirty="0"/>
          </a:p>
          <a:p>
            <a:pPr marL="0" indent="0">
              <a:buNone/>
            </a:pPr>
            <a:r>
              <a:rPr lang="en-GB" dirty="0">
                <a:hlinkClick r:id="rId4"/>
              </a:rPr>
              <a:t>www.nytimes.com/2016/03/07/opinion/campaign-stops/should-therapists-analyze-</a:t>
            </a:r>
            <a:r>
              <a:rPr lang="en-GB" dirty="0"/>
              <a:t>	presidential-candidates.</a:t>
            </a:r>
          </a:p>
          <a:p>
            <a:pPr marL="0" indent="0">
              <a:buNone/>
            </a:pPr>
            <a:r>
              <a:rPr lang="en-GB" dirty="0"/>
              <a:t>www.theatlantic.com/politics/archive/2016/09/donald-trumps-cruel-	streak.</a:t>
            </a:r>
          </a:p>
          <a:p>
            <a:pPr marL="0" indent="0">
              <a:buNone/>
            </a:pPr>
            <a:r>
              <a:rPr lang="en-GB" dirty="0">
                <a:hlinkClick r:id="rId5"/>
              </a:rPr>
              <a:t>www.vanityfair.com/news/2015/11/donald-trump-narcissism-therapists</a:t>
            </a:r>
            <a:endParaRPr lang="en-GB" dirty="0"/>
          </a:p>
          <a:p>
            <a:pPr marL="0" indent="0">
              <a:buNone/>
            </a:pPr>
            <a:r>
              <a:rPr lang="en-GB" dirty="0"/>
              <a:t>.</a:t>
            </a:r>
          </a:p>
          <a:p>
            <a:endParaRPr lang="en-GB" dirty="0"/>
          </a:p>
        </p:txBody>
      </p:sp>
    </p:spTree>
    <p:extLst>
      <p:ext uri="{BB962C8B-B14F-4D97-AF65-F5344CB8AC3E}">
        <p14:creationId xmlns:p14="http://schemas.microsoft.com/office/powerpoint/2010/main" val="33215911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759</TotalTime>
  <Words>880</Words>
  <Application>Microsoft Office PowerPoint</Application>
  <PresentationFormat>Widescreen</PresentationFormat>
  <Paragraphs>54</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Trebuchet MS</vt:lpstr>
      <vt:lpstr>Wingdings 3</vt:lpstr>
      <vt:lpstr>Facet</vt:lpstr>
      <vt:lpstr>Was it ethical to remotely diagnose Donald Trump    </vt:lpstr>
      <vt:lpstr>Who has been diagnosing Donald Trump?</vt:lpstr>
      <vt:lpstr>Who was against diagnosing Donald Trump. </vt:lpstr>
      <vt:lpstr>Johnson vs Goldwater Presidential Election 1964</vt:lpstr>
      <vt:lpstr>APA code of ethics section 7.3                                           “Goldwater Rule”</vt:lpstr>
      <vt:lpstr>From a Psychological Perspective </vt:lpstr>
      <vt:lpstr>Do the public have a right to know? </vt:lpstr>
      <vt:lpstr>Is Trump Mentally ill?</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Was it ethical to remotely diagnose Donald Trump</dc:title>
  <dc:creator>Afifa Zaman</dc:creator>
  <cp:lastModifiedBy>Michael Cross (P152017)</cp:lastModifiedBy>
  <cp:revision>38</cp:revision>
  <dcterms:created xsi:type="dcterms:W3CDTF">2019-05-14T13:55:27Z</dcterms:created>
  <dcterms:modified xsi:type="dcterms:W3CDTF">2019-05-15T02:53:15Z</dcterms:modified>
</cp:coreProperties>
</file>