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14" r:id="rId1"/>
  </p:sldMasterIdLst>
  <p:notesMasterIdLst>
    <p:notesMasterId r:id="rId41"/>
  </p:notesMasterIdLst>
  <p:sldIdLst>
    <p:sldId id="440" r:id="rId2"/>
    <p:sldId id="589" r:id="rId3"/>
    <p:sldId id="844" r:id="rId4"/>
    <p:sldId id="944" r:id="rId5"/>
    <p:sldId id="808" r:id="rId6"/>
    <p:sldId id="979" r:id="rId7"/>
    <p:sldId id="644" r:id="rId8"/>
    <p:sldId id="849" r:id="rId9"/>
    <p:sldId id="1005" r:id="rId10"/>
    <p:sldId id="978" r:id="rId11"/>
    <p:sldId id="1001" r:id="rId12"/>
    <p:sldId id="996" r:id="rId13"/>
    <p:sldId id="997" r:id="rId14"/>
    <p:sldId id="998" r:id="rId15"/>
    <p:sldId id="1011" r:id="rId16"/>
    <p:sldId id="787" r:id="rId17"/>
    <p:sldId id="992" r:id="rId18"/>
    <p:sldId id="951" r:id="rId19"/>
    <p:sldId id="949" r:id="rId20"/>
    <p:sldId id="914" r:id="rId21"/>
    <p:sldId id="1014" r:id="rId22"/>
    <p:sldId id="1012" r:id="rId23"/>
    <p:sldId id="1020" r:id="rId24"/>
    <p:sldId id="955" r:id="rId25"/>
    <p:sldId id="1013" r:id="rId26"/>
    <p:sldId id="957" r:id="rId27"/>
    <p:sldId id="1015" r:id="rId28"/>
    <p:sldId id="958" r:id="rId29"/>
    <p:sldId id="1016" r:id="rId30"/>
    <p:sldId id="1019" r:id="rId31"/>
    <p:sldId id="1018" r:id="rId32"/>
    <p:sldId id="646" r:id="rId33"/>
    <p:sldId id="1021" r:id="rId34"/>
    <p:sldId id="994" r:id="rId35"/>
    <p:sldId id="953" r:id="rId36"/>
    <p:sldId id="954" r:id="rId37"/>
    <p:sldId id="950" r:id="rId38"/>
    <p:sldId id="956" r:id="rId39"/>
    <p:sldId id="95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ia Evans" initials="NE" lastIdx="1" clrIdx="0">
    <p:extLst>
      <p:ext uri="{19B8F6BF-5375-455C-9EA6-DF929625EA0E}">
        <p15:presenceInfo xmlns:p15="http://schemas.microsoft.com/office/powerpoint/2012/main" userId="S::n.evans@uwtsd.ac.uk::73f80963-43f3-41cc-b629-1f52622eac7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3000"/>
    <a:srgbClr val="0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881"/>
    <p:restoredTop sz="94618"/>
  </p:normalViewPr>
  <p:slideViewPr>
    <p:cSldViewPr snapToGrid="0" snapToObjects="1">
      <p:cViewPr varScale="1">
        <p:scale>
          <a:sx n="78" d="100"/>
          <a:sy n="78" d="100"/>
        </p:scale>
        <p:origin x="176" y="4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189539-E974-C645-A8DA-9179B30E7F25}" type="datetimeFigureOut">
              <a:rPr lang="en-US" smtClean="0"/>
              <a:t>1/27/21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5E24C4-56FA-BE4C-91B5-DDF185ED00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379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8AED8A-F357-D24F-B67B-0021F2FF37E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570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5E24C4-56FA-BE4C-91B5-DDF185ED00C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52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134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31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948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370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329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495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061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67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032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157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34834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9418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072284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5394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9240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6806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350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D9E7B-4A78-EF40-B3B5-845A43CF71A9}" type="datetimeFigureOut">
              <a:rPr lang="en-US" smtClean="0"/>
              <a:t>1/27/21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752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22" r:id="rId8"/>
    <p:sldLayoutId id="2147483923" r:id="rId9"/>
    <p:sldLayoutId id="2147483924" r:id="rId10"/>
    <p:sldLayoutId id="2147483925" r:id="rId11"/>
    <p:sldLayoutId id="2147483926" r:id="rId12"/>
    <p:sldLayoutId id="2147483927" r:id="rId13"/>
    <p:sldLayoutId id="2147483928" r:id="rId14"/>
    <p:sldLayoutId id="2147483929" r:id="rId15"/>
    <p:sldLayoutId id="2147483930" r:id="rId16"/>
    <p:sldLayoutId id="21474839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n.evans@uwtsd.ac.uk" TargetMode="External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microsoft.com/office/2007/relationships/media" Target="../media/media7.m4a"/><Relationship Id="rId18" Type="http://schemas.openxmlformats.org/officeDocument/2006/relationships/image" Target="../media/image5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microsoft.com/office/2007/relationships/media" Target="../media/media8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tiff"/><Relationship Id="rId3" Type="http://schemas.openxmlformats.org/officeDocument/2006/relationships/image" Target="../media/image9.png"/><Relationship Id="rId7" Type="http://schemas.openxmlformats.org/officeDocument/2006/relationships/image" Target="../media/image13.tif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tiff"/><Relationship Id="rId5" Type="http://schemas.openxmlformats.org/officeDocument/2006/relationships/image" Target="../media/image11.tiff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tiff"/><Relationship Id="rId3" Type="http://schemas.openxmlformats.org/officeDocument/2006/relationships/image" Target="../media/image18.tiff"/><Relationship Id="rId7" Type="http://schemas.openxmlformats.org/officeDocument/2006/relationships/image" Target="../media/image22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tiff"/><Relationship Id="rId5" Type="http://schemas.openxmlformats.org/officeDocument/2006/relationships/image" Target="../media/image20.tiff"/><Relationship Id="rId4" Type="http://schemas.openxmlformats.org/officeDocument/2006/relationships/image" Target="../media/image19.tif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iff"/><Relationship Id="rId2" Type="http://schemas.openxmlformats.org/officeDocument/2006/relationships/image" Target="../media/image29.tif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31.tif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98C23-9D8C-4446-BE17-A73B1E48D74F}"/>
              </a:ext>
            </a:extLst>
          </p:cNvPr>
          <p:cNvSpPr txBox="1">
            <a:spLocks/>
          </p:cNvSpPr>
          <p:nvPr/>
        </p:nvSpPr>
        <p:spPr>
          <a:xfrm>
            <a:off x="462793" y="229249"/>
            <a:ext cx="11091897" cy="27191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1500" b="1" cap="all" dirty="0">
                <a:solidFill>
                  <a:srgbClr val="FF0000"/>
                </a:solidFill>
                <a:latin typeface="Segoe Script" panose="020B0804020000000003" pitchFamily="34" charset="0"/>
                <a:ea typeface="Ayuthaya" pitchFamily="2" charset="-34"/>
                <a:cs typeface="Ayuthaya" pitchFamily="2" charset="-34"/>
              </a:rPr>
              <a:t>Y </a:t>
            </a:r>
            <a:r>
              <a:rPr lang="en-US" sz="11500" b="1" cap="all" dirty="0" err="1">
                <a:solidFill>
                  <a:srgbClr val="FF0000"/>
                </a:solidFill>
                <a:latin typeface="Segoe Script" panose="020B0804020000000003" pitchFamily="34" charset="0"/>
                <a:ea typeface="Ayuthaya" pitchFamily="2" charset="-34"/>
                <a:cs typeface="Ayuthaya" pitchFamily="2" charset="-34"/>
              </a:rPr>
              <a:t>Gymraeg</a:t>
            </a:r>
            <a:endParaRPr lang="en-US" sz="11500" b="1" cap="all" dirty="0">
              <a:solidFill>
                <a:srgbClr val="FF0000"/>
              </a:solidFill>
              <a:latin typeface="Segoe Script" panose="020B0804020000000003" pitchFamily="34" charset="0"/>
              <a:ea typeface="Ayuthaya" pitchFamily="2" charset="-34"/>
              <a:cs typeface="Ayuthaya" pitchFamily="2" charset="-34"/>
            </a:endParaRPr>
          </a:p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B.A. </a:t>
            </a:r>
            <a:r>
              <a:rPr lang="en-US" sz="5400" b="1" cap="all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AddysG</a:t>
            </a:r>
            <a:r>
              <a:rPr lang="en-US" sz="5400" b="1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1C </a:t>
            </a:r>
            <a:r>
              <a:rPr lang="en-US" sz="1600" b="1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 </a:t>
            </a:r>
            <a:endParaRPr lang="en-US" sz="5400" b="1" cap="all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ED56267-21D4-EC43-A714-9CE239FF8FD9}"/>
              </a:ext>
            </a:extLst>
          </p:cNvPr>
          <p:cNvSpPr txBox="1">
            <a:spLocks/>
          </p:cNvSpPr>
          <p:nvPr/>
        </p:nvSpPr>
        <p:spPr>
          <a:xfrm>
            <a:off x="2923309" y="5554352"/>
            <a:ext cx="6666740" cy="1081975"/>
          </a:xfrm>
          <a:prstGeom prst="rect">
            <a:avLst/>
          </a:prstGeom>
        </p:spPr>
        <p:txBody>
          <a:bodyPr anchor="t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600"/>
              </a:spcAft>
            </a:pPr>
            <a:r>
              <a:rPr lang="en-US" sz="2400" b="1" kern="0" dirty="0" err="1">
                <a:solidFill>
                  <a:schemeClr val="tx1"/>
                </a:solidFill>
                <a:latin typeface="American Typewriter"/>
              </a:rPr>
              <a:t>Dydd</a:t>
            </a:r>
            <a:r>
              <a:rPr lang="en-US" sz="2400" b="1" kern="0" dirty="0">
                <a:solidFill>
                  <a:schemeClr val="tx1"/>
                </a:solidFill>
                <a:latin typeface="American Typewriter"/>
              </a:rPr>
              <a:t> </a:t>
            </a:r>
            <a:r>
              <a:rPr lang="en-US" sz="2400" b="1" kern="0" dirty="0" err="1">
                <a:solidFill>
                  <a:schemeClr val="tx1"/>
                </a:solidFill>
                <a:latin typeface="American Typewriter"/>
              </a:rPr>
              <a:t>Mawrth</a:t>
            </a:r>
            <a:r>
              <a:rPr lang="en-US" sz="2400" b="1" kern="0" dirty="0">
                <a:solidFill>
                  <a:schemeClr val="tx1"/>
                </a:solidFill>
                <a:latin typeface="American Typewriter"/>
              </a:rPr>
              <a:t>, </a:t>
            </a:r>
            <a:r>
              <a:rPr lang="en-US" sz="2400" b="1" kern="0" dirty="0" err="1">
                <a:solidFill>
                  <a:schemeClr val="tx1"/>
                </a:solidFill>
                <a:latin typeface="American Typewriter"/>
              </a:rPr>
              <a:t>yr</a:t>
            </a:r>
            <a:r>
              <a:rPr lang="en-US" sz="2400" b="1" kern="0" dirty="0">
                <a:solidFill>
                  <a:schemeClr val="tx1"/>
                </a:solidFill>
                <a:latin typeface="American Typewriter"/>
              </a:rPr>
              <a:t> ail o </a:t>
            </a:r>
            <a:r>
              <a:rPr lang="en-US" sz="2400" b="1" kern="0" dirty="0" err="1">
                <a:solidFill>
                  <a:schemeClr val="tx1"/>
                </a:solidFill>
                <a:latin typeface="American Typewriter"/>
              </a:rPr>
              <a:t>Chwefror</a:t>
            </a:r>
            <a:r>
              <a:rPr lang="en-US" sz="2400" b="1" kern="0" dirty="0">
                <a:solidFill>
                  <a:schemeClr val="tx1"/>
                </a:solidFill>
                <a:latin typeface="American Typewriter"/>
              </a:rPr>
              <a:t>, 2021</a:t>
            </a:r>
          </a:p>
          <a:p>
            <a:pPr algn="ctr">
              <a:spcAft>
                <a:spcPts val="600"/>
              </a:spcAft>
            </a:pPr>
            <a:r>
              <a:rPr lang="en-US" sz="2400" b="1" kern="0" dirty="0">
                <a:solidFill>
                  <a:schemeClr val="tx1"/>
                </a:solidFill>
                <a:latin typeface="American Typewriter"/>
              </a:rPr>
              <a:t>2.2.2021</a:t>
            </a:r>
            <a:endParaRPr lang="en-US" sz="3600" b="1" kern="0" dirty="0">
              <a:solidFill>
                <a:schemeClr val="tx1"/>
              </a:solidFill>
              <a:latin typeface="American Typewriter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A33D40-BDCB-3B41-B047-F11EF13385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73" t="19687" r="736" b="30368"/>
          <a:stretch/>
        </p:blipFill>
        <p:spPr>
          <a:xfrm>
            <a:off x="4267200" y="3177637"/>
            <a:ext cx="3622629" cy="214745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5" name="6-Point Star 4">
            <a:extLst>
              <a:ext uri="{FF2B5EF4-FFF2-40B4-BE49-F238E27FC236}">
                <a16:creationId xmlns:a16="http://schemas.microsoft.com/office/drawing/2014/main" id="{E4FFBF73-F58C-C445-8285-9D920FB109F5}"/>
              </a:ext>
            </a:extLst>
          </p:cNvPr>
          <p:cNvSpPr/>
          <p:nvPr/>
        </p:nvSpPr>
        <p:spPr>
          <a:xfrm>
            <a:off x="8675721" y="2325230"/>
            <a:ext cx="3097824" cy="345869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159790-7F13-CC46-AA1D-0607A78B1EAB}"/>
              </a:ext>
            </a:extLst>
          </p:cNvPr>
          <p:cNvSpPr txBox="1"/>
          <p:nvPr/>
        </p:nvSpPr>
        <p:spPr>
          <a:xfrm>
            <a:off x="9345478" y="3363132"/>
            <a:ext cx="18907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solidFill>
                  <a:schemeClr val="bg1"/>
                </a:solidFill>
              </a:rPr>
              <a:t>Darlith</a:t>
            </a:r>
            <a:endParaRPr lang="en-US" sz="4000" b="1" dirty="0">
              <a:solidFill>
                <a:schemeClr val="bg1"/>
              </a:solidFill>
            </a:endParaRPr>
          </a:p>
          <a:p>
            <a:pPr algn="ctr"/>
            <a:r>
              <a:rPr lang="en-US" sz="4000" b="1" dirty="0">
                <a:solidFill>
                  <a:schemeClr val="bg1"/>
                </a:solidFill>
              </a:rPr>
              <a:t>14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7A3C4D8-29FC-8E40-B887-093F9FA3B1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806" y="6095339"/>
            <a:ext cx="3606800" cy="558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A091DE0-5742-B94C-A688-8A55858287FA}"/>
              </a:ext>
            </a:extLst>
          </p:cNvPr>
          <p:cNvSpPr txBox="1"/>
          <p:nvPr/>
        </p:nvSpPr>
        <p:spPr>
          <a:xfrm>
            <a:off x="9002111" y="6095339"/>
            <a:ext cx="2926654" cy="36933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hlinkClick r:id="rId5"/>
              </a:rPr>
              <a:t>n.evans@uwtsd.ac.uk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5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E5711-6209-41AE-A70C-E8BB5C3EB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743" y="160812"/>
            <a:ext cx="7018240" cy="1565728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latin typeface="+mj-lt"/>
              </a:rPr>
              <a:t>Heddiw, </a:t>
            </a:r>
            <a:r>
              <a:rPr lang="en-GB" sz="4400" b="1" dirty="0" err="1">
                <a:latin typeface="+mj-lt"/>
              </a:rPr>
              <a:t>fe</a:t>
            </a:r>
            <a:r>
              <a:rPr lang="en-GB" sz="4400" b="1" dirty="0">
                <a:latin typeface="+mj-lt"/>
              </a:rPr>
              <a:t> </a:t>
            </a:r>
            <a:r>
              <a:rPr lang="en-GB" sz="4400" b="1" dirty="0" err="1">
                <a:latin typeface="+mj-lt"/>
              </a:rPr>
              <a:t>fyddwn</a:t>
            </a:r>
            <a:r>
              <a:rPr lang="en-GB" sz="4400" b="1" dirty="0">
                <a:latin typeface="+mj-lt"/>
              </a:rPr>
              <a:t> </a:t>
            </a:r>
            <a:r>
              <a:rPr lang="en-GB" sz="4400" b="1" dirty="0" err="1">
                <a:latin typeface="+mj-lt"/>
              </a:rPr>
              <a:t>ni</a:t>
            </a:r>
            <a:r>
              <a:rPr lang="en-GB" sz="4400" b="1" dirty="0">
                <a:latin typeface="+mj-lt"/>
              </a:rPr>
              <a:t> </a:t>
            </a:r>
            <a:r>
              <a:rPr lang="en-GB" sz="4400" b="1" dirty="0" err="1">
                <a:latin typeface="+mj-lt"/>
              </a:rPr>
              <a:t>yn</a:t>
            </a:r>
            <a:r>
              <a:rPr lang="en-GB" sz="4400" b="1" dirty="0">
                <a:latin typeface="+mj-lt"/>
              </a:rPr>
              <a:t>…</a:t>
            </a:r>
            <a:br>
              <a:rPr lang="en-GB" sz="4400" b="1" dirty="0">
                <a:latin typeface="+mj-lt"/>
              </a:rPr>
            </a:br>
            <a:r>
              <a:rPr lang="en-GB" sz="4400" b="1" dirty="0">
                <a:latin typeface="+mj-lt"/>
              </a:rPr>
              <a:t>Today we will…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536E36-6D9E-904D-B7B7-807A48CD57DA}"/>
              </a:ext>
            </a:extLst>
          </p:cNvPr>
          <p:cNvSpPr txBox="1"/>
          <p:nvPr/>
        </p:nvSpPr>
        <p:spPr>
          <a:xfrm>
            <a:off x="278481" y="1866061"/>
            <a:ext cx="5687464" cy="397031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/>
              <a:t>gwneud</a:t>
            </a:r>
            <a:r>
              <a:rPr lang="en-US" sz="2800" b="1" dirty="0"/>
              <a:t> y </a:t>
            </a:r>
            <a:r>
              <a:rPr lang="en-US" sz="2800" b="1" dirty="0" err="1"/>
              <a:t>gofrestr</a:t>
            </a:r>
            <a:r>
              <a:rPr lang="en-US" sz="2800" b="1" dirty="0"/>
              <a:t> </a:t>
            </a:r>
            <a:r>
              <a:rPr lang="en-US" sz="2800" b="1" dirty="0" err="1"/>
              <a:t>yn</a:t>
            </a:r>
            <a:r>
              <a:rPr lang="en-US" sz="2800" b="1" dirty="0"/>
              <a:t> </a:t>
            </a:r>
            <a:r>
              <a:rPr lang="en-US" sz="2800" b="1" dirty="0" err="1"/>
              <a:t>Gymraeg</a:t>
            </a:r>
            <a:r>
              <a:rPr lang="en-US" sz="2800" b="1" dirty="0"/>
              <a:t>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/>
              <a:t>adolygu</a:t>
            </a:r>
            <a:r>
              <a:rPr lang="en-US" sz="2800" b="1" dirty="0"/>
              <a:t> </a:t>
            </a:r>
            <a:r>
              <a:rPr lang="en-US" sz="2800" b="1" dirty="0" err="1"/>
              <a:t>patrymau</a:t>
            </a:r>
            <a:r>
              <a:rPr lang="en-US" sz="2800" b="1" dirty="0"/>
              <a:t>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/>
              <a:t>dysgu</a:t>
            </a:r>
            <a:r>
              <a:rPr lang="en-US" sz="2800" b="1" dirty="0"/>
              <a:t> </a:t>
            </a:r>
            <a:r>
              <a:rPr lang="en-US" sz="2800" b="1" dirty="0" err="1"/>
              <a:t>sut</a:t>
            </a:r>
            <a:r>
              <a:rPr lang="en-US" sz="2800" b="1" dirty="0"/>
              <a:t> </a:t>
            </a:r>
            <a:r>
              <a:rPr lang="en-US" sz="2800" b="1" dirty="0" err="1"/>
              <a:t>i</a:t>
            </a:r>
            <a:r>
              <a:rPr lang="en-US" sz="2800" b="1" dirty="0"/>
              <a:t> </a:t>
            </a:r>
            <a:r>
              <a:rPr lang="en-US" sz="2800" b="1" dirty="0" err="1"/>
              <a:t>ddefnyddio</a:t>
            </a:r>
            <a:r>
              <a:rPr lang="en-US" sz="2800" b="1" dirty="0"/>
              <a:t> </a:t>
            </a:r>
            <a:r>
              <a:rPr lang="en-US" sz="2800" b="1" dirty="0" err="1"/>
              <a:t>matiau</a:t>
            </a:r>
            <a:r>
              <a:rPr lang="en-US" sz="2800" b="1" dirty="0"/>
              <a:t> </a:t>
            </a:r>
            <a:r>
              <a:rPr lang="en-US" sz="2800" b="1" dirty="0" err="1"/>
              <a:t>iaith</a:t>
            </a:r>
            <a:r>
              <a:rPr lang="en-US" sz="2800" b="1" dirty="0"/>
              <a:t> </a:t>
            </a:r>
            <a:r>
              <a:rPr lang="en-US" sz="2800" b="1" dirty="0" err="1"/>
              <a:t>yn</a:t>
            </a:r>
            <a:r>
              <a:rPr lang="en-US" sz="2800" b="1" dirty="0"/>
              <a:t> y </a:t>
            </a:r>
            <a:r>
              <a:rPr lang="en-US" sz="2800" b="1" dirty="0" err="1"/>
              <a:t>Cyfnod</a:t>
            </a:r>
            <a:r>
              <a:rPr lang="en-US" sz="2800" b="1" dirty="0"/>
              <a:t> Sylfaen.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ECCAF5-CFED-C040-ACD7-109CD2960EC2}"/>
              </a:ext>
            </a:extLst>
          </p:cNvPr>
          <p:cNvSpPr txBox="1"/>
          <p:nvPr/>
        </p:nvSpPr>
        <p:spPr>
          <a:xfrm>
            <a:off x="6164188" y="1862294"/>
            <a:ext cx="5768490" cy="397031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/>
              <a:t>conduct the register in Welsh;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/>
              <a:t>revise Welsh patterns;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/>
              <a:t>learn how to use language mats in the Foundation Phase.</a:t>
            </a:r>
          </a:p>
          <a:p>
            <a:endParaRPr lang="en-US" sz="2800" b="1" dirty="0"/>
          </a:p>
          <a:p>
            <a:endParaRPr lang="en-US" sz="28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E192C25-3B3A-C74D-97B2-59BCB75D3E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3" t="19687" r="736" b="30368"/>
          <a:stretch/>
        </p:blipFill>
        <p:spPr>
          <a:xfrm>
            <a:off x="10037975" y="597110"/>
            <a:ext cx="1169272" cy="693132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FFB2455-D6F9-514D-A0BF-8E9897B75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44" y="6317250"/>
            <a:ext cx="2766236" cy="42857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5A7933C-9E22-6B41-A206-5BFB13787A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3" t="19687" r="736" b="30368"/>
          <a:stretch/>
        </p:blipFill>
        <p:spPr>
          <a:xfrm>
            <a:off x="802479" y="597110"/>
            <a:ext cx="1169272" cy="693132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15000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352549" y="1601923"/>
            <a:ext cx="5837960" cy="5020549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en-GB" sz="3000" b="1" dirty="0" err="1"/>
              <a:t>Sut</a:t>
            </a:r>
            <a:r>
              <a:rPr lang="en-GB" sz="3000" b="1" dirty="0"/>
              <a:t> </a:t>
            </a:r>
            <a:r>
              <a:rPr lang="en-GB" sz="3000" b="1" dirty="0" err="1">
                <a:solidFill>
                  <a:srgbClr val="FF0000"/>
                </a:solidFill>
              </a:rPr>
              <a:t>mae</a:t>
            </a:r>
            <a:r>
              <a:rPr lang="en-GB" sz="3000" b="1" dirty="0" err="1"/>
              <a:t>’r</a:t>
            </a:r>
            <a:r>
              <a:rPr lang="en-GB" sz="3000" b="1" dirty="0"/>
              <a:t> </a:t>
            </a:r>
            <a:r>
              <a:rPr lang="en-GB" sz="3000" b="1" dirty="0" err="1"/>
              <a:t>tywydd</a:t>
            </a:r>
            <a:r>
              <a:rPr lang="en-GB" sz="3000" b="1" dirty="0"/>
              <a:t> </a:t>
            </a:r>
            <a:r>
              <a:rPr lang="en-GB" sz="3000" b="1" dirty="0" err="1"/>
              <a:t>heddiw</a:t>
            </a:r>
            <a:r>
              <a:rPr lang="en-GB" sz="3000" b="1" dirty="0"/>
              <a:t>?</a:t>
            </a:r>
          </a:p>
          <a:p>
            <a:r>
              <a:rPr lang="en-GB" sz="3000" b="1" dirty="0">
                <a:solidFill>
                  <a:srgbClr val="FF0000"/>
                </a:solidFill>
              </a:rPr>
              <a:t>Mae</a:t>
            </a:r>
            <a:r>
              <a:rPr lang="en-GB" sz="3000" b="1" dirty="0"/>
              <a:t> </a:t>
            </a:r>
            <a:r>
              <a:rPr lang="en-GB" sz="3000" b="1" dirty="0" err="1"/>
              <a:t>hi’n</a:t>
            </a:r>
            <a:r>
              <a:rPr lang="en-GB" sz="3000" b="1" dirty="0"/>
              <a:t> </a:t>
            </a:r>
            <a:r>
              <a:rPr lang="en-GB" sz="3000" b="1" dirty="0" err="1"/>
              <a:t>wyntog</a:t>
            </a:r>
            <a:r>
              <a:rPr lang="en-GB" sz="3000" b="1" dirty="0"/>
              <a:t>.</a:t>
            </a:r>
          </a:p>
          <a:p>
            <a:pPr marL="0" indent="0">
              <a:buNone/>
            </a:pPr>
            <a:endParaRPr lang="en-GB" sz="3000" b="1" dirty="0"/>
          </a:p>
          <a:p>
            <a:r>
              <a:rPr lang="en-GB" sz="3000" b="1" dirty="0" err="1"/>
              <a:t>Sut</a:t>
            </a:r>
            <a:r>
              <a:rPr lang="en-GB" sz="3000" b="1" dirty="0"/>
              <a:t> </a:t>
            </a:r>
            <a:r>
              <a:rPr lang="en-GB" sz="3000" b="1" dirty="0" err="1">
                <a:solidFill>
                  <a:srgbClr val="FF0000"/>
                </a:solidFill>
              </a:rPr>
              <a:t>oedd</a:t>
            </a:r>
            <a:r>
              <a:rPr lang="en-GB" sz="3000" b="1" dirty="0"/>
              <a:t> y </a:t>
            </a:r>
            <a:r>
              <a:rPr lang="en-GB" sz="3000" b="1" dirty="0" err="1"/>
              <a:t>tywydd</a:t>
            </a:r>
            <a:r>
              <a:rPr lang="en-GB" sz="3000" b="1" dirty="0"/>
              <a:t> </a:t>
            </a:r>
            <a:r>
              <a:rPr lang="en-GB" sz="3000" b="1" dirty="0" err="1"/>
              <a:t>ddoe</a:t>
            </a:r>
            <a:r>
              <a:rPr lang="en-GB" sz="3000" b="1" dirty="0"/>
              <a:t>?</a:t>
            </a:r>
          </a:p>
          <a:p>
            <a:r>
              <a:rPr lang="en-GB" sz="3000" b="1" dirty="0" err="1">
                <a:solidFill>
                  <a:srgbClr val="FF0000"/>
                </a:solidFill>
              </a:rPr>
              <a:t>Roedd</a:t>
            </a:r>
            <a:r>
              <a:rPr lang="en-GB" sz="3000" b="1" dirty="0"/>
              <a:t> </a:t>
            </a:r>
            <a:r>
              <a:rPr lang="en-GB" sz="3000" b="1" dirty="0" err="1"/>
              <a:t>hi’n</a:t>
            </a:r>
            <a:r>
              <a:rPr lang="en-GB" sz="3000" b="1" dirty="0"/>
              <a:t> </a:t>
            </a:r>
            <a:r>
              <a:rPr lang="en-GB" sz="3000" b="1" dirty="0" err="1"/>
              <a:t>braf</a:t>
            </a:r>
            <a:r>
              <a:rPr lang="en-GB" sz="3000" b="1" dirty="0"/>
              <a:t>.</a:t>
            </a:r>
          </a:p>
          <a:p>
            <a:pPr marL="0" indent="0">
              <a:buNone/>
            </a:pPr>
            <a:endParaRPr lang="en-GB" sz="3000" b="1" dirty="0"/>
          </a:p>
          <a:p>
            <a:r>
              <a:rPr lang="en-GB" sz="3000" b="1" dirty="0" err="1"/>
              <a:t>Sut</a:t>
            </a:r>
            <a:r>
              <a:rPr lang="en-GB" sz="3000" b="1" dirty="0"/>
              <a:t> </a:t>
            </a:r>
            <a:r>
              <a:rPr lang="en-GB" sz="3000" b="1" dirty="0" err="1">
                <a:solidFill>
                  <a:srgbClr val="FF0000"/>
                </a:solidFill>
              </a:rPr>
              <a:t>bydd</a:t>
            </a:r>
            <a:r>
              <a:rPr lang="en-GB" sz="3000" b="1" dirty="0"/>
              <a:t> y </a:t>
            </a:r>
            <a:r>
              <a:rPr lang="en-GB" sz="3000" b="1" dirty="0" err="1"/>
              <a:t>tywydd</a:t>
            </a:r>
            <a:r>
              <a:rPr lang="en-GB" sz="3000" b="1" dirty="0"/>
              <a:t> </a:t>
            </a:r>
            <a:r>
              <a:rPr lang="en-GB" sz="3000" b="1" dirty="0" err="1"/>
              <a:t>yfory</a:t>
            </a:r>
            <a:r>
              <a:rPr lang="en-GB" sz="3000" b="1" dirty="0"/>
              <a:t>?</a:t>
            </a:r>
          </a:p>
          <a:p>
            <a:r>
              <a:rPr lang="en-GB" sz="3000" b="1" dirty="0" err="1">
                <a:solidFill>
                  <a:srgbClr val="FF0000"/>
                </a:solidFill>
              </a:rPr>
              <a:t>Bydd</a:t>
            </a:r>
            <a:r>
              <a:rPr lang="en-GB" sz="3000" b="1" dirty="0"/>
              <a:t> </a:t>
            </a:r>
            <a:r>
              <a:rPr lang="en-GB" sz="3000" b="1" dirty="0" err="1"/>
              <a:t>hi’n</a:t>
            </a:r>
            <a:r>
              <a:rPr lang="en-GB" sz="3000" b="1" dirty="0"/>
              <a:t> </a:t>
            </a:r>
            <a:r>
              <a:rPr lang="en-GB" sz="3000" b="1" dirty="0" err="1"/>
              <a:t>bwrw</a:t>
            </a:r>
            <a:r>
              <a:rPr lang="en-GB" sz="3000" b="1" dirty="0"/>
              <a:t> </a:t>
            </a:r>
            <a:r>
              <a:rPr lang="en-GB" sz="3000" b="1" dirty="0" err="1"/>
              <a:t>eira</a:t>
            </a:r>
            <a:r>
              <a:rPr lang="en-GB" sz="3000" b="1" dirty="0"/>
              <a:t>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077DE-288E-5945-83B0-148C1F83233A}"/>
              </a:ext>
            </a:extLst>
          </p:cNvPr>
          <p:cNvSpPr txBox="1"/>
          <p:nvPr/>
        </p:nvSpPr>
        <p:spPr>
          <a:xfrm>
            <a:off x="715240" y="214299"/>
            <a:ext cx="11061123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 err="1"/>
              <a:t>Trafod</a:t>
            </a:r>
            <a:r>
              <a:rPr lang="en-US" sz="3600" b="1" dirty="0"/>
              <a:t> y </a:t>
            </a:r>
            <a:r>
              <a:rPr lang="en-US" sz="3600" b="1" dirty="0" err="1"/>
              <a:t>tywydd</a:t>
            </a:r>
            <a:r>
              <a:rPr lang="en-US" sz="3600" b="1" dirty="0"/>
              <a:t>…         Discussing the weather …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12A96F-6534-5441-B32F-08A47B29E6B2}"/>
              </a:ext>
            </a:extLst>
          </p:cNvPr>
          <p:cNvSpPr txBox="1"/>
          <p:nvPr/>
        </p:nvSpPr>
        <p:spPr>
          <a:xfrm>
            <a:off x="8513619" y="1740469"/>
            <a:ext cx="2763980" cy="8156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Amser</a:t>
            </a:r>
            <a:r>
              <a:rPr lang="en-US" b="1" dirty="0"/>
              <a:t> </a:t>
            </a:r>
            <a:r>
              <a:rPr lang="en-US" b="1" dirty="0" err="1"/>
              <a:t>presennol</a:t>
            </a:r>
            <a:endParaRPr lang="en-US" b="1" dirty="0"/>
          </a:p>
          <a:p>
            <a:pPr algn="ctr"/>
            <a:endParaRPr lang="en-US" sz="1050" i="1" dirty="0"/>
          </a:p>
          <a:p>
            <a:pPr algn="ctr"/>
            <a:r>
              <a:rPr lang="en-US" i="1" dirty="0"/>
              <a:t>Present tense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FF736A-6EA4-364F-8CE2-9E504A5F9109}"/>
              </a:ext>
            </a:extLst>
          </p:cNvPr>
          <p:cNvSpPr txBox="1"/>
          <p:nvPr/>
        </p:nvSpPr>
        <p:spPr>
          <a:xfrm>
            <a:off x="8513619" y="3435916"/>
            <a:ext cx="2763980" cy="8156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Amser</a:t>
            </a:r>
            <a:r>
              <a:rPr lang="en-US" b="1" dirty="0"/>
              <a:t> </a:t>
            </a:r>
            <a:r>
              <a:rPr lang="en-US" b="1" dirty="0" err="1"/>
              <a:t>gorffennol</a:t>
            </a:r>
            <a:endParaRPr lang="en-US" b="1" dirty="0"/>
          </a:p>
          <a:p>
            <a:pPr algn="ctr"/>
            <a:endParaRPr lang="en-US" sz="1050" i="1" dirty="0"/>
          </a:p>
          <a:p>
            <a:pPr algn="ctr"/>
            <a:r>
              <a:rPr lang="en-US" i="1" dirty="0"/>
              <a:t>Past tense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17761C-E341-9540-B863-C8AA56CEBF55}"/>
              </a:ext>
            </a:extLst>
          </p:cNvPr>
          <p:cNvSpPr txBox="1"/>
          <p:nvPr/>
        </p:nvSpPr>
        <p:spPr>
          <a:xfrm>
            <a:off x="8513619" y="5333989"/>
            <a:ext cx="2763980" cy="8156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Y </a:t>
            </a:r>
            <a:r>
              <a:rPr lang="en-US" b="1" dirty="0" err="1"/>
              <a:t>dyfodol</a:t>
            </a:r>
            <a:endParaRPr lang="en-US" b="1" dirty="0"/>
          </a:p>
          <a:p>
            <a:pPr algn="ctr"/>
            <a:endParaRPr lang="en-US" sz="1050" i="1" dirty="0"/>
          </a:p>
          <a:p>
            <a:pPr algn="ctr"/>
            <a:r>
              <a:rPr lang="en-US" i="1" dirty="0"/>
              <a:t>Future tense</a:t>
            </a:r>
          </a:p>
        </p:txBody>
      </p:sp>
    </p:spTree>
    <p:extLst>
      <p:ext uri="{BB962C8B-B14F-4D97-AF65-F5344CB8AC3E}">
        <p14:creationId xmlns:p14="http://schemas.microsoft.com/office/powerpoint/2010/main" val="1797044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C43BBF-0E71-C94C-B913-3BA674642039}"/>
              </a:ext>
            </a:extLst>
          </p:cNvPr>
          <p:cNvSpPr txBox="1"/>
          <p:nvPr/>
        </p:nvSpPr>
        <p:spPr>
          <a:xfrm>
            <a:off x="3056659" y="1572044"/>
            <a:ext cx="6276108" cy="10464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Ydy</a:t>
            </a:r>
            <a:r>
              <a:rPr lang="en-US" sz="4400" b="1" dirty="0"/>
              <a:t> </a:t>
            </a:r>
            <a:r>
              <a:rPr lang="en-US" sz="4400" b="1" dirty="0" err="1"/>
              <a:t>hi’n</a:t>
            </a:r>
            <a:r>
              <a:rPr lang="en-US" sz="4400" b="1" dirty="0"/>
              <a:t> ….. </a:t>
            </a:r>
            <a:r>
              <a:rPr lang="en-US" sz="4400" b="1" dirty="0" err="1"/>
              <a:t>heddiw</a:t>
            </a:r>
            <a:r>
              <a:rPr lang="en-US" sz="4400" b="1" dirty="0"/>
              <a:t>?</a:t>
            </a:r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A67A8D-E94A-D84E-85A3-DFFB90B692C2}"/>
              </a:ext>
            </a:extLst>
          </p:cNvPr>
          <p:cNvSpPr txBox="1"/>
          <p:nvPr/>
        </p:nvSpPr>
        <p:spPr>
          <a:xfrm>
            <a:off x="353292" y="5167412"/>
            <a:ext cx="4170218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</a:rPr>
              <a:t>Ydy</a:t>
            </a:r>
            <a:r>
              <a:rPr lang="en-US" sz="3600" b="1" dirty="0"/>
              <a:t>, </a:t>
            </a:r>
            <a:r>
              <a:rPr lang="en-US" sz="3600" b="1" dirty="0" err="1"/>
              <a:t>mae</a:t>
            </a:r>
            <a:r>
              <a:rPr lang="en-US" sz="3600" b="1" dirty="0"/>
              <a:t> </a:t>
            </a:r>
            <a:r>
              <a:rPr lang="en-US" sz="3600" b="1" dirty="0" err="1"/>
              <a:t>hi’n</a:t>
            </a:r>
            <a:r>
              <a:rPr lang="en-US" sz="3600" b="1" dirty="0"/>
              <a:t> …. </a:t>
            </a:r>
            <a:r>
              <a:rPr lang="en-US" sz="3600" b="1" dirty="0" err="1"/>
              <a:t>heddiw</a:t>
            </a:r>
            <a:r>
              <a:rPr lang="en-US" sz="3600" b="1" dirty="0"/>
              <a:t>.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150B54-1BF7-D84D-91C3-A7A90AFA612C}"/>
              </a:ext>
            </a:extLst>
          </p:cNvPr>
          <p:cNvSpPr txBox="1"/>
          <p:nvPr/>
        </p:nvSpPr>
        <p:spPr>
          <a:xfrm>
            <a:off x="6147954" y="5167412"/>
            <a:ext cx="5950527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</a:rPr>
              <a:t>Nac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ydy</a:t>
            </a:r>
            <a:r>
              <a:rPr lang="en-US" sz="3600" b="1" dirty="0"/>
              <a:t>, </a:t>
            </a:r>
            <a:r>
              <a:rPr lang="en-US" sz="3600" b="1" dirty="0" err="1"/>
              <a:t>dydy</a:t>
            </a:r>
            <a:r>
              <a:rPr lang="en-US" sz="3600" b="1" dirty="0"/>
              <a:t> hi </a:t>
            </a:r>
            <a:r>
              <a:rPr lang="en-US" sz="3600" b="1" dirty="0" err="1"/>
              <a:t>ddim</a:t>
            </a:r>
            <a:r>
              <a:rPr lang="en-US" sz="3600" b="1" dirty="0"/>
              <a:t> </a:t>
            </a:r>
            <a:r>
              <a:rPr lang="en-US" sz="3600" b="1" dirty="0" err="1"/>
              <a:t>yn</a:t>
            </a:r>
            <a:r>
              <a:rPr lang="en-US" sz="3600" b="1" dirty="0"/>
              <a:t> ….. </a:t>
            </a:r>
            <a:r>
              <a:rPr lang="en-US" sz="3600" b="1" dirty="0" err="1"/>
              <a:t>heddiw</a:t>
            </a:r>
            <a:r>
              <a:rPr lang="en-US" sz="3600" b="1" dirty="0"/>
              <a:t>.</a:t>
            </a:r>
          </a:p>
          <a:p>
            <a:endParaRPr lang="en-US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D115D71-C63A-354F-9F89-91065ED0FE9A}"/>
              </a:ext>
            </a:extLst>
          </p:cNvPr>
          <p:cNvCxnSpPr>
            <a:cxnSpLocks/>
          </p:cNvCxnSpPr>
          <p:nvPr/>
        </p:nvCxnSpPr>
        <p:spPr>
          <a:xfrm flipH="1">
            <a:off x="2341418" y="2743200"/>
            <a:ext cx="1898073" cy="2202873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5E1E8D4-8857-E245-ADDD-F8593BCC4E1C}"/>
              </a:ext>
            </a:extLst>
          </p:cNvPr>
          <p:cNvCxnSpPr>
            <a:cxnSpLocks/>
          </p:cNvCxnSpPr>
          <p:nvPr/>
        </p:nvCxnSpPr>
        <p:spPr>
          <a:xfrm>
            <a:off x="8136083" y="2743200"/>
            <a:ext cx="1589808" cy="2202873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4749507F-AE2F-CB40-96AB-E097959BFC4E}"/>
              </a:ext>
            </a:extLst>
          </p:cNvPr>
          <p:cNvSpPr/>
          <p:nvPr/>
        </p:nvSpPr>
        <p:spPr>
          <a:xfrm>
            <a:off x="197426" y="0"/>
            <a:ext cx="3245426" cy="2528550"/>
          </a:xfrm>
          <a:prstGeom prst="star12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/>
              <a:t>RHEOL: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</a:t>
            </a:r>
            <a:r>
              <a:rPr lang="en-US" dirty="0" err="1"/>
              <a:t>yn</a:t>
            </a:r>
            <a:r>
              <a:rPr lang="en-US" dirty="0"/>
              <a:t> y </a:t>
            </a:r>
            <a:r>
              <a:rPr lang="en-US" dirty="0" err="1"/>
              <a:t>cwestiwn</a:t>
            </a:r>
            <a:r>
              <a:rPr lang="en-US" dirty="0"/>
              <a:t> =  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/ </a:t>
            </a:r>
            <a:r>
              <a:rPr lang="en-US" b="1" dirty="0" err="1"/>
              <a:t>Nac</a:t>
            </a:r>
            <a:r>
              <a:rPr lang="en-US" b="1" dirty="0"/>
              <a:t> </a:t>
            </a:r>
            <a:r>
              <a:rPr lang="en-US" b="1" dirty="0" err="1"/>
              <a:t>ydy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yr</a:t>
            </a:r>
            <a:r>
              <a:rPr lang="en-US" dirty="0"/>
              <a:t> </a:t>
            </a:r>
            <a:r>
              <a:rPr lang="en-US" dirty="0" err="1"/>
              <a:t>ateb</a:t>
            </a:r>
            <a:endParaRPr lang="en-US" dirty="0"/>
          </a:p>
        </p:txBody>
      </p:sp>
      <p:sp>
        <p:nvSpPr>
          <p:cNvPr id="11" name="12-Point Star 10">
            <a:extLst>
              <a:ext uri="{FF2B5EF4-FFF2-40B4-BE49-F238E27FC236}">
                <a16:creationId xmlns:a16="http://schemas.microsoft.com/office/drawing/2014/main" id="{3A5818E7-4C0F-A044-8A8B-9906AE1F5206}"/>
              </a:ext>
            </a:extLst>
          </p:cNvPr>
          <p:cNvSpPr/>
          <p:nvPr/>
        </p:nvSpPr>
        <p:spPr>
          <a:xfrm>
            <a:off x="8946574" y="34782"/>
            <a:ext cx="3245426" cy="2528550"/>
          </a:xfrm>
          <a:prstGeom prst="star12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/>
              <a:t>RULE: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</a:t>
            </a:r>
            <a:r>
              <a:rPr lang="en-US" dirty="0"/>
              <a:t>in the question =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/ </a:t>
            </a:r>
            <a:r>
              <a:rPr lang="en-US" b="1" dirty="0" err="1"/>
              <a:t>Nac</a:t>
            </a:r>
            <a:r>
              <a:rPr lang="en-US" b="1" dirty="0"/>
              <a:t> </a:t>
            </a:r>
            <a:r>
              <a:rPr lang="en-US" b="1" dirty="0" err="1"/>
              <a:t>ydy</a:t>
            </a:r>
            <a:r>
              <a:rPr lang="en-US" b="1" dirty="0"/>
              <a:t> </a:t>
            </a:r>
            <a:r>
              <a:rPr lang="en-US" dirty="0"/>
              <a:t>in the answer.</a:t>
            </a:r>
          </a:p>
        </p:txBody>
      </p:sp>
      <p:sp>
        <p:nvSpPr>
          <p:cNvPr id="9" name="Oval Callout 8">
            <a:extLst>
              <a:ext uri="{FF2B5EF4-FFF2-40B4-BE49-F238E27FC236}">
                <a16:creationId xmlns:a16="http://schemas.microsoft.com/office/drawing/2014/main" id="{86A8BC63-827E-7E4D-B98F-148D70B599F3}"/>
              </a:ext>
            </a:extLst>
          </p:cNvPr>
          <p:cNvSpPr/>
          <p:nvPr/>
        </p:nvSpPr>
        <p:spPr>
          <a:xfrm>
            <a:off x="4145974" y="2760236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bwrw</a:t>
            </a:r>
            <a:r>
              <a:rPr lang="en-US" b="1" dirty="0"/>
              <a:t> </a:t>
            </a:r>
            <a:r>
              <a:rPr lang="en-US" b="1" dirty="0" err="1"/>
              <a:t>glaw</a:t>
            </a:r>
            <a:endParaRPr lang="en-US" b="1" dirty="0"/>
          </a:p>
        </p:txBody>
      </p:sp>
      <p:sp>
        <p:nvSpPr>
          <p:cNvPr id="12" name="Oval Callout 11">
            <a:extLst>
              <a:ext uri="{FF2B5EF4-FFF2-40B4-BE49-F238E27FC236}">
                <a16:creationId xmlns:a16="http://schemas.microsoft.com/office/drawing/2014/main" id="{D0BCE8DB-A1D7-3F4D-964C-F0634EC3CE44}"/>
              </a:ext>
            </a:extLst>
          </p:cNvPr>
          <p:cNvSpPr/>
          <p:nvPr/>
        </p:nvSpPr>
        <p:spPr>
          <a:xfrm>
            <a:off x="6317676" y="2766983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bwrw</a:t>
            </a:r>
            <a:r>
              <a:rPr lang="en-US" b="1" dirty="0"/>
              <a:t> </a:t>
            </a:r>
            <a:r>
              <a:rPr lang="en-US" b="1" dirty="0" err="1"/>
              <a:t>eira</a:t>
            </a:r>
            <a:endParaRPr lang="en-US" b="1" dirty="0"/>
          </a:p>
        </p:txBody>
      </p:sp>
      <p:sp>
        <p:nvSpPr>
          <p:cNvPr id="13" name="Oval Callout 12">
            <a:extLst>
              <a:ext uri="{FF2B5EF4-FFF2-40B4-BE49-F238E27FC236}">
                <a16:creationId xmlns:a16="http://schemas.microsoft.com/office/drawing/2014/main" id="{0D67EC94-20E7-184C-9780-280BD36DF106}"/>
              </a:ext>
            </a:extLst>
          </p:cNvPr>
          <p:cNvSpPr/>
          <p:nvPr/>
        </p:nvSpPr>
        <p:spPr>
          <a:xfrm>
            <a:off x="3056659" y="3963824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braf</a:t>
            </a:r>
            <a:endParaRPr lang="en-US" b="1" dirty="0"/>
          </a:p>
        </p:txBody>
      </p:sp>
      <p:sp>
        <p:nvSpPr>
          <p:cNvPr id="14" name="Oval Callout 13">
            <a:extLst>
              <a:ext uri="{FF2B5EF4-FFF2-40B4-BE49-F238E27FC236}">
                <a16:creationId xmlns:a16="http://schemas.microsoft.com/office/drawing/2014/main" id="{8815D05D-157E-2D4C-9058-A489A19C2F24}"/>
              </a:ext>
            </a:extLst>
          </p:cNvPr>
          <p:cNvSpPr/>
          <p:nvPr/>
        </p:nvSpPr>
        <p:spPr>
          <a:xfrm>
            <a:off x="5250875" y="3955825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oer</a:t>
            </a:r>
            <a:endParaRPr lang="en-US" b="1" dirty="0"/>
          </a:p>
        </p:txBody>
      </p:sp>
      <p:sp>
        <p:nvSpPr>
          <p:cNvPr id="15" name="Oval Callout 14">
            <a:extLst>
              <a:ext uri="{FF2B5EF4-FFF2-40B4-BE49-F238E27FC236}">
                <a16:creationId xmlns:a16="http://schemas.microsoft.com/office/drawing/2014/main" id="{A7CB9775-4446-9E47-98F3-CDC1F8DED792}"/>
              </a:ext>
            </a:extLst>
          </p:cNvPr>
          <p:cNvSpPr/>
          <p:nvPr/>
        </p:nvSpPr>
        <p:spPr>
          <a:xfrm>
            <a:off x="7334252" y="3934864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rhewllyd</a:t>
            </a:r>
            <a:endParaRPr lang="en-US" b="1" dirty="0"/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C68EF49D-83BB-F14D-AD0B-F080F824752E}"/>
              </a:ext>
            </a:extLst>
          </p:cNvPr>
          <p:cNvSpPr/>
          <p:nvPr/>
        </p:nvSpPr>
        <p:spPr>
          <a:xfrm>
            <a:off x="1423558" y="3083880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stormus</a:t>
            </a:r>
            <a:endParaRPr lang="en-US" b="1" dirty="0"/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B92F5C40-A5ED-5349-B862-EE6D4AF9282C}"/>
              </a:ext>
            </a:extLst>
          </p:cNvPr>
          <p:cNvSpPr/>
          <p:nvPr/>
        </p:nvSpPr>
        <p:spPr>
          <a:xfrm>
            <a:off x="9123217" y="3083880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boeth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869065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3453B-0506-2D47-A138-344F7B3AA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2666" y="234643"/>
            <a:ext cx="11294534" cy="798290"/>
          </a:xfrm>
          <a:solidFill>
            <a:schemeClr val="tx1"/>
          </a:solidFill>
        </p:spPr>
        <p:txBody>
          <a:bodyPr/>
          <a:lstStyle/>
          <a:p>
            <a:r>
              <a:rPr lang="en-US" b="1" dirty="0" err="1">
                <a:solidFill>
                  <a:schemeClr val="bg1"/>
                </a:solidFill>
              </a:rPr>
              <a:t>Yn</a:t>
            </a:r>
            <a:r>
              <a:rPr lang="en-US" b="1" dirty="0">
                <a:solidFill>
                  <a:schemeClr val="bg1"/>
                </a:solidFill>
              </a:rPr>
              <a:t> y </a:t>
            </a:r>
            <a:r>
              <a:rPr lang="en-US" b="1" dirty="0" err="1">
                <a:solidFill>
                  <a:schemeClr val="bg1"/>
                </a:solidFill>
              </a:rPr>
              <a:t>dosbarth</a:t>
            </a:r>
            <a:r>
              <a:rPr lang="en-US" b="1" dirty="0">
                <a:solidFill>
                  <a:schemeClr val="bg1"/>
                </a:solidFill>
              </a:rPr>
              <a:t>…                    In the classroom 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2585546" y="1371600"/>
            <a:ext cx="7441324" cy="13234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1600" dirty="0"/>
          </a:p>
          <a:p>
            <a:pPr algn="ctr"/>
            <a:r>
              <a:rPr lang="en-US" sz="4400" b="1" i="1" dirty="0"/>
              <a:t>Which day is it today?                     </a:t>
            </a:r>
          </a:p>
          <a:p>
            <a:endParaRPr lang="en-US" sz="20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0461FE-A75C-474A-9FE6-A6A238D989FA}"/>
              </a:ext>
            </a:extLst>
          </p:cNvPr>
          <p:cNvSpPr txBox="1"/>
          <p:nvPr/>
        </p:nvSpPr>
        <p:spPr>
          <a:xfrm>
            <a:off x="592666" y="3637205"/>
            <a:ext cx="10873047" cy="276998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1600" dirty="0"/>
          </a:p>
          <a:p>
            <a:pPr algn="ctr"/>
            <a:r>
              <a:rPr lang="en-US" sz="4800" b="1" dirty="0"/>
              <a:t>Pa </a:t>
            </a:r>
            <a:r>
              <a:rPr lang="en-US" sz="4800" b="1" dirty="0" err="1">
                <a:solidFill>
                  <a:srgbClr val="FF0000"/>
                </a:solidFill>
              </a:rPr>
              <a:t>dd</a:t>
            </a:r>
            <a:r>
              <a:rPr lang="en-US" sz="4800" b="1" dirty="0" err="1"/>
              <a:t>iwrnod</a:t>
            </a:r>
            <a:r>
              <a:rPr lang="en-US" sz="4800" b="1" dirty="0"/>
              <a:t> </a:t>
            </a:r>
            <a:r>
              <a:rPr lang="en-US" sz="4800" b="1" dirty="0" err="1"/>
              <a:t>ydy</a:t>
            </a:r>
            <a:r>
              <a:rPr lang="en-US" sz="4800" b="1" dirty="0"/>
              <a:t> hi </a:t>
            </a:r>
            <a:r>
              <a:rPr lang="en-US" sz="4800" b="1" dirty="0" err="1"/>
              <a:t>heddiw</a:t>
            </a:r>
            <a:r>
              <a:rPr lang="en-US" sz="4800" b="1" dirty="0"/>
              <a:t>?</a:t>
            </a:r>
          </a:p>
          <a:p>
            <a:endParaRPr lang="en-US" sz="3600" b="1" dirty="0"/>
          </a:p>
          <a:p>
            <a:pPr algn="ctr"/>
            <a:r>
              <a:rPr lang="en-US" sz="4800" b="1" dirty="0"/>
              <a:t>Pa </a:t>
            </a:r>
            <a:r>
              <a:rPr lang="en-US" sz="4800" b="1" dirty="0" err="1">
                <a:solidFill>
                  <a:srgbClr val="FF0000"/>
                </a:solidFill>
              </a:rPr>
              <a:t>dd</a:t>
            </a:r>
            <a:r>
              <a:rPr lang="en-US" sz="4800" b="1" dirty="0" err="1"/>
              <a:t>ydd</a:t>
            </a:r>
            <a:r>
              <a:rPr lang="en-US" sz="4800" b="1" dirty="0"/>
              <a:t> </a:t>
            </a:r>
            <a:r>
              <a:rPr lang="en-US" sz="4800" b="1" dirty="0" err="1"/>
              <a:t>ydy</a:t>
            </a:r>
            <a:r>
              <a:rPr lang="en-US" sz="4800" b="1" dirty="0"/>
              <a:t> hi </a:t>
            </a:r>
            <a:r>
              <a:rPr lang="en-US" sz="4800" b="1" dirty="0" err="1"/>
              <a:t>heddiw</a:t>
            </a:r>
            <a:r>
              <a:rPr lang="en-US" sz="4800" b="1" dirty="0"/>
              <a:t>?</a:t>
            </a:r>
          </a:p>
          <a:p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96491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C43BBF-0E71-C94C-B913-3BA674642039}"/>
              </a:ext>
            </a:extLst>
          </p:cNvPr>
          <p:cNvSpPr txBox="1"/>
          <p:nvPr/>
        </p:nvSpPr>
        <p:spPr>
          <a:xfrm>
            <a:off x="3056659" y="1309377"/>
            <a:ext cx="6276108" cy="13542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Ydy</a:t>
            </a:r>
            <a:r>
              <a:rPr lang="en-US" sz="4400" b="1" dirty="0"/>
              <a:t> </a:t>
            </a:r>
            <a:r>
              <a:rPr lang="en-US" sz="4400" b="1" dirty="0" err="1"/>
              <a:t>hi’n</a:t>
            </a:r>
            <a:r>
              <a:rPr lang="en-US" sz="4400" b="1" dirty="0"/>
              <a:t> ….. </a:t>
            </a:r>
            <a:r>
              <a:rPr lang="en-US" sz="4400" b="1" dirty="0" err="1"/>
              <a:t>heddiw</a:t>
            </a:r>
            <a:r>
              <a:rPr lang="en-US" sz="4400" b="1" dirty="0"/>
              <a:t>?</a:t>
            </a:r>
          </a:p>
          <a:p>
            <a:pPr algn="ctr"/>
            <a:r>
              <a:rPr lang="en-US" sz="2000" b="1" i="1" dirty="0"/>
              <a:t>Is it …… today?</a:t>
            </a:r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A67A8D-E94A-D84E-85A3-DFFB90B692C2}"/>
              </a:ext>
            </a:extLst>
          </p:cNvPr>
          <p:cNvSpPr txBox="1"/>
          <p:nvPr/>
        </p:nvSpPr>
        <p:spPr>
          <a:xfrm>
            <a:off x="353292" y="5167412"/>
            <a:ext cx="4170218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</a:rPr>
              <a:t>Ydy</a:t>
            </a:r>
            <a:r>
              <a:rPr lang="en-US" sz="3600" b="1" dirty="0"/>
              <a:t>, </a:t>
            </a:r>
            <a:r>
              <a:rPr lang="en-US" sz="3600" b="1" dirty="0" err="1"/>
              <a:t>mae</a:t>
            </a:r>
            <a:r>
              <a:rPr lang="en-US" sz="3600" b="1" dirty="0"/>
              <a:t> </a:t>
            </a:r>
            <a:r>
              <a:rPr lang="en-US" sz="3600" b="1" dirty="0" err="1"/>
              <a:t>hi’n</a:t>
            </a:r>
            <a:r>
              <a:rPr lang="en-US" sz="3600" b="1" dirty="0"/>
              <a:t> …. </a:t>
            </a:r>
            <a:r>
              <a:rPr lang="en-US" sz="3600" b="1" dirty="0" err="1"/>
              <a:t>heddiw</a:t>
            </a:r>
            <a:r>
              <a:rPr lang="en-US" sz="3600" b="1" dirty="0"/>
              <a:t>.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150B54-1BF7-D84D-91C3-A7A90AFA612C}"/>
              </a:ext>
            </a:extLst>
          </p:cNvPr>
          <p:cNvSpPr txBox="1"/>
          <p:nvPr/>
        </p:nvSpPr>
        <p:spPr>
          <a:xfrm>
            <a:off x="6147954" y="5167412"/>
            <a:ext cx="5950527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</a:rPr>
              <a:t>Nac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ydy</a:t>
            </a:r>
            <a:r>
              <a:rPr lang="en-US" sz="3600" b="1" dirty="0"/>
              <a:t>, </a:t>
            </a:r>
            <a:r>
              <a:rPr lang="en-US" sz="3600" b="1" dirty="0" err="1"/>
              <a:t>dydy</a:t>
            </a:r>
            <a:r>
              <a:rPr lang="en-US" sz="3600" b="1" dirty="0"/>
              <a:t> hi </a:t>
            </a:r>
            <a:r>
              <a:rPr lang="en-US" sz="3600" b="1" dirty="0" err="1"/>
              <a:t>ddim</a:t>
            </a:r>
            <a:r>
              <a:rPr lang="en-US" sz="3600" b="1" dirty="0"/>
              <a:t> </a:t>
            </a:r>
            <a:r>
              <a:rPr lang="en-US" sz="3600" b="1" dirty="0" err="1"/>
              <a:t>yn</a:t>
            </a:r>
            <a:r>
              <a:rPr lang="en-US" sz="3600" b="1" dirty="0"/>
              <a:t> ….. </a:t>
            </a:r>
            <a:r>
              <a:rPr lang="en-US" sz="3600" b="1" dirty="0" err="1"/>
              <a:t>heddiw</a:t>
            </a:r>
            <a:r>
              <a:rPr lang="en-US" sz="3600" b="1" dirty="0"/>
              <a:t>.</a:t>
            </a:r>
          </a:p>
          <a:p>
            <a:endParaRPr lang="en-US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D115D71-C63A-354F-9F89-91065ED0FE9A}"/>
              </a:ext>
            </a:extLst>
          </p:cNvPr>
          <p:cNvCxnSpPr>
            <a:cxnSpLocks/>
          </p:cNvCxnSpPr>
          <p:nvPr/>
        </p:nvCxnSpPr>
        <p:spPr>
          <a:xfrm flipH="1">
            <a:off x="2341418" y="2743200"/>
            <a:ext cx="1898073" cy="2202873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5E1E8D4-8857-E245-ADDD-F8593BCC4E1C}"/>
              </a:ext>
            </a:extLst>
          </p:cNvPr>
          <p:cNvCxnSpPr>
            <a:cxnSpLocks/>
          </p:cNvCxnSpPr>
          <p:nvPr/>
        </p:nvCxnSpPr>
        <p:spPr>
          <a:xfrm>
            <a:off x="8136083" y="2743200"/>
            <a:ext cx="1589808" cy="2202873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4749507F-AE2F-CB40-96AB-E097959BFC4E}"/>
              </a:ext>
            </a:extLst>
          </p:cNvPr>
          <p:cNvSpPr/>
          <p:nvPr/>
        </p:nvSpPr>
        <p:spPr>
          <a:xfrm>
            <a:off x="197426" y="0"/>
            <a:ext cx="3245426" cy="2528550"/>
          </a:xfrm>
          <a:prstGeom prst="star12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/>
              <a:t>RHEOL: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</a:t>
            </a:r>
            <a:r>
              <a:rPr lang="en-US" dirty="0" err="1"/>
              <a:t>yn</a:t>
            </a:r>
            <a:r>
              <a:rPr lang="en-US" dirty="0"/>
              <a:t> y </a:t>
            </a:r>
            <a:r>
              <a:rPr lang="en-US" dirty="0" err="1"/>
              <a:t>cwestiwn</a:t>
            </a:r>
            <a:r>
              <a:rPr lang="en-US" dirty="0"/>
              <a:t> =  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/ </a:t>
            </a:r>
            <a:r>
              <a:rPr lang="en-US" b="1" dirty="0" err="1"/>
              <a:t>Nac</a:t>
            </a:r>
            <a:r>
              <a:rPr lang="en-US" b="1" dirty="0"/>
              <a:t> </a:t>
            </a:r>
            <a:r>
              <a:rPr lang="en-US" b="1" dirty="0" err="1"/>
              <a:t>ydy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yr</a:t>
            </a:r>
            <a:r>
              <a:rPr lang="en-US" dirty="0"/>
              <a:t> </a:t>
            </a:r>
            <a:r>
              <a:rPr lang="en-US" dirty="0" err="1"/>
              <a:t>ateb</a:t>
            </a:r>
            <a:endParaRPr lang="en-US" dirty="0"/>
          </a:p>
        </p:txBody>
      </p:sp>
      <p:sp>
        <p:nvSpPr>
          <p:cNvPr id="11" name="12-Point Star 10">
            <a:extLst>
              <a:ext uri="{FF2B5EF4-FFF2-40B4-BE49-F238E27FC236}">
                <a16:creationId xmlns:a16="http://schemas.microsoft.com/office/drawing/2014/main" id="{3A5818E7-4C0F-A044-8A8B-9906AE1F5206}"/>
              </a:ext>
            </a:extLst>
          </p:cNvPr>
          <p:cNvSpPr/>
          <p:nvPr/>
        </p:nvSpPr>
        <p:spPr>
          <a:xfrm>
            <a:off x="8946574" y="34782"/>
            <a:ext cx="3245426" cy="2528550"/>
          </a:xfrm>
          <a:prstGeom prst="star12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/>
              <a:t>RULE: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</a:t>
            </a:r>
            <a:r>
              <a:rPr lang="en-US" dirty="0"/>
              <a:t>in the question =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/ </a:t>
            </a:r>
            <a:r>
              <a:rPr lang="en-US" b="1" dirty="0" err="1"/>
              <a:t>Nac</a:t>
            </a:r>
            <a:r>
              <a:rPr lang="en-US" b="1" dirty="0"/>
              <a:t> </a:t>
            </a:r>
            <a:r>
              <a:rPr lang="en-US" b="1" dirty="0" err="1"/>
              <a:t>ydy</a:t>
            </a:r>
            <a:r>
              <a:rPr lang="en-US" b="1" dirty="0"/>
              <a:t> </a:t>
            </a:r>
            <a:r>
              <a:rPr lang="en-US" dirty="0"/>
              <a:t>in the answer.</a:t>
            </a:r>
          </a:p>
        </p:txBody>
      </p:sp>
      <p:sp>
        <p:nvSpPr>
          <p:cNvPr id="9" name="Oval Callout 8">
            <a:extLst>
              <a:ext uri="{FF2B5EF4-FFF2-40B4-BE49-F238E27FC236}">
                <a16:creationId xmlns:a16="http://schemas.microsoft.com/office/drawing/2014/main" id="{86A8BC63-827E-7E4D-B98F-148D70B599F3}"/>
              </a:ext>
            </a:extLst>
          </p:cNvPr>
          <p:cNvSpPr/>
          <p:nvPr/>
        </p:nvSpPr>
        <p:spPr>
          <a:xfrm>
            <a:off x="4145974" y="2760236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Ddydd</a:t>
            </a:r>
            <a:r>
              <a:rPr lang="en-US" b="1" dirty="0"/>
              <a:t> </a:t>
            </a:r>
            <a:r>
              <a:rPr lang="en-US" b="1" dirty="0" err="1"/>
              <a:t>Llun</a:t>
            </a:r>
            <a:endParaRPr lang="en-US" b="1" dirty="0"/>
          </a:p>
        </p:txBody>
      </p:sp>
      <p:sp>
        <p:nvSpPr>
          <p:cNvPr id="12" name="Oval Callout 11">
            <a:extLst>
              <a:ext uri="{FF2B5EF4-FFF2-40B4-BE49-F238E27FC236}">
                <a16:creationId xmlns:a16="http://schemas.microsoft.com/office/drawing/2014/main" id="{D0BCE8DB-A1D7-3F4D-964C-F0634EC3CE44}"/>
              </a:ext>
            </a:extLst>
          </p:cNvPr>
          <p:cNvSpPr/>
          <p:nvPr/>
        </p:nvSpPr>
        <p:spPr>
          <a:xfrm>
            <a:off x="6317676" y="2766983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Ddydd</a:t>
            </a:r>
            <a:r>
              <a:rPr lang="en-US" b="1" dirty="0"/>
              <a:t> </a:t>
            </a:r>
            <a:r>
              <a:rPr lang="en-US" b="1" dirty="0" err="1"/>
              <a:t>Mawrth</a:t>
            </a:r>
            <a:endParaRPr lang="en-US" b="1" dirty="0"/>
          </a:p>
        </p:txBody>
      </p:sp>
      <p:sp>
        <p:nvSpPr>
          <p:cNvPr id="13" name="Oval Callout 12">
            <a:extLst>
              <a:ext uri="{FF2B5EF4-FFF2-40B4-BE49-F238E27FC236}">
                <a16:creationId xmlns:a16="http://schemas.microsoft.com/office/drawing/2014/main" id="{0D67EC94-20E7-184C-9780-280BD36DF106}"/>
              </a:ext>
            </a:extLst>
          </p:cNvPr>
          <p:cNvSpPr/>
          <p:nvPr/>
        </p:nvSpPr>
        <p:spPr>
          <a:xfrm>
            <a:off x="3056659" y="3963824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Ddydd</a:t>
            </a:r>
            <a:r>
              <a:rPr lang="en-US" b="1" dirty="0"/>
              <a:t> </a:t>
            </a:r>
            <a:r>
              <a:rPr lang="en-US" b="1" dirty="0" err="1"/>
              <a:t>Iau</a:t>
            </a:r>
            <a:endParaRPr lang="en-US" b="1" dirty="0"/>
          </a:p>
        </p:txBody>
      </p:sp>
      <p:sp>
        <p:nvSpPr>
          <p:cNvPr id="14" name="Oval Callout 13">
            <a:extLst>
              <a:ext uri="{FF2B5EF4-FFF2-40B4-BE49-F238E27FC236}">
                <a16:creationId xmlns:a16="http://schemas.microsoft.com/office/drawing/2014/main" id="{8815D05D-157E-2D4C-9058-A489A19C2F24}"/>
              </a:ext>
            </a:extLst>
          </p:cNvPr>
          <p:cNvSpPr/>
          <p:nvPr/>
        </p:nvSpPr>
        <p:spPr>
          <a:xfrm>
            <a:off x="5250875" y="3955825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Ddydd</a:t>
            </a:r>
            <a:r>
              <a:rPr lang="en-US" b="1" dirty="0"/>
              <a:t> </a:t>
            </a:r>
            <a:r>
              <a:rPr lang="en-US" b="1" dirty="0" err="1"/>
              <a:t>Gwener</a:t>
            </a:r>
            <a:endParaRPr lang="en-US" b="1" dirty="0"/>
          </a:p>
        </p:txBody>
      </p:sp>
      <p:sp>
        <p:nvSpPr>
          <p:cNvPr id="15" name="Oval Callout 14">
            <a:extLst>
              <a:ext uri="{FF2B5EF4-FFF2-40B4-BE49-F238E27FC236}">
                <a16:creationId xmlns:a16="http://schemas.microsoft.com/office/drawing/2014/main" id="{A7CB9775-4446-9E47-98F3-CDC1F8DED792}"/>
              </a:ext>
            </a:extLst>
          </p:cNvPr>
          <p:cNvSpPr/>
          <p:nvPr/>
        </p:nvSpPr>
        <p:spPr>
          <a:xfrm>
            <a:off x="7334252" y="3934864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Ddydd</a:t>
            </a:r>
            <a:r>
              <a:rPr lang="en-US" b="1" dirty="0"/>
              <a:t> </a:t>
            </a:r>
            <a:r>
              <a:rPr lang="en-US" b="1" dirty="0" err="1"/>
              <a:t>Sadwrn</a:t>
            </a:r>
            <a:endParaRPr lang="en-US" b="1" dirty="0"/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C68EF49D-83BB-F14D-AD0B-F080F824752E}"/>
              </a:ext>
            </a:extLst>
          </p:cNvPr>
          <p:cNvSpPr/>
          <p:nvPr/>
        </p:nvSpPr>
        <p:spPr>
          <a:xfrm>
            <a:off x="1423558" y="3083880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Ddydd</a:t>
            </a:r>
            <a:r>
              <a:rPr lang="en-US" b="1" dirty="0"/>
              <a:t> Sul</a:t>
            </a:r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B92F5C40-A5ED-5349-B862-EE6D4AF9282C}"/>
              </a:ext>
            </a:extLst>
          </p:cNvPr>
          <p:cNvSpPr/>
          <p:nvPr/>
        </p:nvSpPr>
        <p:spPr>
          <a:xfrm>
            <a:off x="9123217" y="3083880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Ddydd</a:t>
            </a:r>
            <a:r>
              <a:rPr lang="en-US" b="1" dirty="0"/>
              <a:t> </a:t>
            </a:r>
            <a:r>
              <a:rPr lang="en-US" b="1" dirty="0" err="1"/>
              <a:t>Mercher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12371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E91EF-DCA4-1342-9E41-113173DFE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638" y="176786"/>
            <a:ext cx="11687688" cy="787309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chemeClr val="bg1"/>
                </a:solidFill>
              </a:rPr>
              <a:t>Amser</a:t>
            </a:r>
            <a:r>
              <a:rPr lang="en-US" sz="4000" b="1" dirty="0">
                <a:solidFill>
                  <a:schemeClr val="bg1"/>
                </a:solidFill>
              </a:rPr>
              <a:t> </a:t>
            </a:r>
            <a:r>
              <a:rPr lang="en-US" sz="4000" b="1" dirty="0" err="1">
                <a:solidFill>
                  <a:schemeClr val="bg1"/>
                </a:solidFill>
              </a:rPr>
              <a:t>cofrestru</a:t>
            </a:r>
            <a:r>
              <a:rPr lang="en-US" sz="4000" b="1" dirty="0">
                <a:solidFill>
                  <a:schemeClr val="bg1"/>
                </a:solidFill>
              </a:rPr>
              <a:t> ...              Registration time ...</a:t>
            </a:r>
            <a:r>
              <a:rPr lang="en-US" b="1" dirty="0">
                <a:latin typeface="Segoe Print"/>
              </a:rPr>
              <a:t> </a:t>
            </a:r>
            <a:endParaRPr lang="en-US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949B03B4-DE8A-C844-882D-E779969E50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15367"/>
            <a:ext cx="2856992" cy="44263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5FE26C0-452F-8E48-A19E-3FF3210926F8}"/>
              </a:ext>
            </a:extLst>
          </p:cNvPr>
          <p:cNvSpPr txBox="1"/>
          <p:nvPr/>
        </p:nvSpPr>
        <p:spPr>
          <a:xfrm>
            <a:off x="837340" y="1085547"/>
            <a:ext cx="4944595" cy="961802"/>
          </a:xfrm>
          <a:prstGeom prst="rect">
            <a:avLst/>
          </a:prstGeom>
          <a:solidFill>
            <a:schemeClr val="tx2"/>
          </a:solidFill>
          <a:ln w="57150">
            <a:solidFill>
              <a:schemeClr val="bg1"/>
            </a:solidFill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</a:rPr>
              <a:t>Ydy</a:t>
            </a:r>
            <a:r>
              <a:rPr lang="en-US" sz="2800" b="1" dirty="0">
                <a:solidFill>
                  <a:schemeClr val="bg1"/>
                </a:solidFill>
              </a:rPr>
              <a:t>  ….....  </a:t>
            </a:r>
            <a:r>
              <a:rPr lang="en-US" sz="2800" b="1" dirty="0" err="1">
                <a:solidFill>
                  <a:schemeClr val="bg1"/>
                </a:solidFill>
              </a:rPr>
              <a:t>yma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heddiw</a:t>
            </a:r>
            <a:r>
              <a:rPr lang="en-US" sz="2800" b="1" dirty="0">
                <a:solidFill>
                  <a:schemeClr val="bg1"/>
                </a:solidFill>
              </a:rPr>
              <a:t>?</a:t>
            </a:r>
          </a:p>
          <a:p>
            <a:pPr algn="ctr"/>
            <a:endParaRPr lang="en-US" sz="1050" b="1" dirty="0">
              <a:solidFill>
                <a:schemeClr val="bg1"/>
              </a:solidFill>
            </a:endParaRPr>
          </a:p>
          <a:p>
            <a:pPr algn="ctr"/>
            <a:r>
              <a:rPr lang="en-US" b="1" i="1" dirty="0">
                <a:solidFill>
                  <a:schemeClr val="bg1"/>
                </a:solidFill>
              </a:rPr>
              <a:t>Is …… here today?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CE3C58E-2EDE-BC40-ADE5-98B8C72759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84529"/>
              </p:ext>
            </p:extLst>
          </p:nvPr>
        </p:nvGraphicFramePr>
        <p:xfrm>
          <a:off x="363372" y="2267222"/>
          <a:ext cx="4002276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724">
                  <a:extLst>
                    <a:ext uri="{9D8B030D-6E8A-4147-A177-3AD203B41FA5}">
                      <a16:colId xmlns:a16="http://schemas.microsoft.com/office/drawing/2014/main" val="4152480405"/>
                    </a:ext>
                  </a:extLst>
                </a:gridCol>
                <a:gridCol w="3027552">
                  <a:extLst>
                    <a:ext uri="{9D8B030D-6E8A-4147-A177-3AD203B41FA5}">
                      <a16:colId xmlns:a16="http://schemas.microsoft.com/office/drawing/2014/main" val="3977496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Rhif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Pwy</a:t>
                      </a:r>
                      <a:r>
                        <a:rPr lang="en-US" dirty="0"/>
                        <a:t>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67877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78598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41660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52306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61989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89921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5893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31020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82302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098455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FD37CF4F-0FBF-1648-989C-65B93D8F38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2081780"/>
              </p:ext>
            </p:extLst>
          </p:nvPr>
        </p:nvGraphicFramePr>
        <p:xfrm>
          <a:off x="7649251" y="2336127"/>
          <a:ext cx="3905294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1104">
                  <a:extLst>
                    <a:ext uri="{9D8B030D-6E8A-4147-A177-3AD203B41FA5}">
                      <a16:colId xmlns:a16="http://schemas.microsoft.com/office/drawing/2014/main" val="4152480405"/>
                    </a:ext>
                  </a:extLst>
                </a:gridCol>
                <a:gridCol w="2954190">
                  <a:extLst>
                    <a:ext uri="{9D8B030D-6E8A-4147-A177-3AD203B41FA5}">
                      <a16:colId xmlns:a16="http://schemas.microsoft.com/office/drawing/2014/main" val="3977496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Rhif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Pwy</a:t>
                      </a:r>
                      <a:r>
                        <a:rPr lang="en-US" dirty="0"/>
                        <a:t>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67877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41660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52306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61989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89921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5893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31020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82302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40854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3948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8635342"/>
                  </a:ext>
                </a:extLst>
              </a:tr>
            </a:tbl>
          </a:graphicData>
        </a:graphic>
      </p:graphicFrame>
      <p:pic>
        <p:nvPicPr>
          <p:cNvPr id="16" name="Picture 15">
            <a:extLst>
              <a:ext uri="{FF2B5EF4-FFF2-40B4-BE49-F238E27FC236}">
                <a16:creationId xmlns:a16="http://schemas.microsoft.com/office/drawing/2014/main" id="{9602AD11-8007-5347-BE8B-D9D3DF21A1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1130" y="3761169"/>
            <a:ext cx="2880703" cy="230456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B01190-B45A-3644-A073-814CEC1458D7}"/>
              </a:ext>
            </a:extLst>
          </p:cNvPr>
          <p:cNvSpPr txBox="1"/>
          <p:nvPr/>
        </p:nvSpPr>
        <p:spPr>
          <a:xfrm>
            <a:off x="7091930" y="1035534"/>
            <a:ext cx="4296508" cy="1061829"/>
          </a:xfrm>
          <a:prstGeom prst="rect">
            <a:avLst/>
          </a:prstGeom>
          <a:solidFill>
            <a:schemeClr val="tx2"/>
          </a:solidFill>
          <a:ln w="57150">
            <a:solidFill>
              <a:schemeClr val="bg1"/>
            </a:solidFill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dirty="0" err="1">
                <a:solidFill>
                  <a:schemeClr val="bg1"/>
                </a:solidFill>
              </a:rPr>
              <a:t>Sut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wyt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ti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heddiw</a:t>
            </a:r>
            <a:r>
              <a:rPr lang="en-US" sz="3200" b="1" dirty="0">
                <a:solidFill>
                  <a:schemeClr val="bg1"/>
                </a:solidFill>
              </a:rPr>
              <a:t>?</a:t>
            </a:r>
          </a:p>
          <a:p>
            <a:pPr algn="ctr"/>
            <a:endParaRPr lang="en-US" sz="1100" b="1" dirty="0">
              <a:solidFill>
                <a:schemeClr val="bg1"/>
              </a:solidFill>
            </a:endParaRPr>
          </a:p>
          <a:p>
            <a:pPr algn="ctr"/>
            <a:r>
              <a:rPr lang="en-US" sz="2000" b="1" i="1" dirty="0">
                <a:solidFill>
                  <a:schemeClr val="bg1"/>
                </a:solidFill>
              </a:rPr>
              <a:t>How are you today?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09C8DF-270B-FB4B-ADB9-3FD7AEB11C8E}"/>
              </a:ext>
            </a:extLst>
          </p:cNvPr>
          <p:cNvSpPr txBox="1"/>
          <p:nvPr/>
        </p:nvSpPr>
        <p:spPr>
          <a:xfrm>
            <a:off x="4906917" y="2168801"/>
            <a:ext cx="2369127" cy="1246495"/>
          </a:xfrm>
          <a:prstGeom prst="rect">
            <a:avLst/>
          </a:prstGeom>
          <a:solidFill>
            <a:schemeClr val="tx2"/>
          </a:solidFill>
          <a:ln w="57150">
            <a:solidFill>
              <a:schemeClr val="bg1"/>
            </a:solidFill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 + </a:t>
            </a:r>
          </a:p>
          <a:p>
            <a:pPr algn="ctr"/>
            <a:r>
              <a:rPr lang="en-US" sz="3200" b="1" dirty="0" err="1">
                <a:solidFill>
                  <a:schemeClr val="bg1"/>
                </a:solidFill>
              </a:rPr>
              <a:t>Ydy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hi’n</a:t>
            </a:r>
            <a:r>
              <a:rPr lang="en-US" sz="3200" b="1" dirty="0">
                <a:solidFill>
                  <a:schemeClr val="bg1"/>
                </a:solidFill>
              </a:rPr>
              <a:t> …</a:t>
            </a:r>
          </a:p>
          <a:p>
            <a:pPr algn="ctr"/>
            <a:endParaRPr lang="en-US" sz="11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852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DB3170D-0798-0446-8C0D-9758BB8F2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4" y="6317250"/>
            <a:ext cx="2766236" cy="428572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E5BCAB9-51A0-AD4D-B4FC-4845A0E70F21}"/>
              </a:ext>
            </a:extLst>
          </p:cNvPr>
          <p:cNvSpPr txBox="1">
            <a:spLocks/>
          </p:cNvSpPr>
          <p:nvPr/>
        </p:nvSpPr>
        <p:spPr>
          <a:xfrm>
            <a:off x="209862" y="271042"/>
            <a:ext cx="11527436" cy="693054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>
                <a:solidFill>
                  <a:schemeClr val="bg1"/>
                </a:solidFill>
                <a:latin typeface="Segoe Print"/>
              </a:rPr>
              <a:t>Amser cofrestru             Registration time</a:t>
            </a:r>
            <a:r>
              <a:rPr lang="en-US" b="1">
                <a:latin typeface="Segoe Print"/>
              </a:rPr>
              <a:t> 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04D4A2-6F4E-914C-8B40-94EC0C311BD9}"/>
              </a:ext>
            </a:extLst>
          </p:cNvPr>
          <p:cNvSpPr txBox="1"/>
          <p:nvPr/>
        </p:nvSpPr>
        <p:spPr>
          <a:xfrm>
            <a:off x="2082017" y="1274164"/>
            <a:ext cx="8859786" cy="58477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/>
              <a:t>Ydych</a:t>
            </a:r>
            <a:r>
              <a:rPr lang="en-US" sz="3200" b="1" dirty="0"/>
              <a:t> </a:t>
            </a:r>
            <a:r>
              <a:rPr lang="en-US" sz="3200" b="1" dirty="0" err="1"/>
              <a:t>chi’n</a:t>
            </a:r>
            <a:r>
              <a:rPr lang="en-US" sz="3200" b="1" dirty="0"/>
              <a:t> </a:t>
            </a:r>
            <a:r>
              <a:rPr lang="en-US" sz="3200" b="1" dirty="0" err="1"/>
              <a:t>cofio</a:t>
            </a:r>
            <a:r>
              <a:rPr lang="en-US" sz="3200" b="1" dirty="0"/>
              <a:t>?      Do you remember?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DFEFBBA-5C00-B845-8EE0-986B073B7E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71" t="13326"/>
          <a:stretch/>
        </p:blipFill>
        <p:spPr>
          <a:xfrm>
            <a:off x="4389454" y="2241349"/>
            <a:ext cx="3076347" cy="273394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7A886D-8851-9845-B1AB-2D5AAABE01C0}"/>
              </a:ext>
            </a:extLst>
          </p:cNvPr>
          <p:cNvSpPr txBox="1"/>
          <p:nvPr/>
        </p:nvSpPr>
        <p:spPr>
          <a:xfrm>
            <a:off x="299328" y="2596116"/>
            <a:ext cx="3981727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Where is Nia?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6BD82A-E047-764E-9080-E97BE2C8CD02}"/>
              </a:ext>
            </a:extLst>
          </p:cNvPr>
          <p:cNvSpPr txBox="1"/>
          <p:nvPr/>
        </p:nvSpPr>
        <p:spPr>
          <a:xfrm>
            <a:off x="3950861" y="5616767"/>
            <a:ext cx="4163098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Is it Friday today?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C2A895-91D7-5E49-A46A-08D3BEE60DBE}"/>
              </a:ext>
            </a:extLst>
          </p:cNvPr>
          <p:cNvSpPr txBox="1"/>
          <p:nvPr/>
        </p:nvSpPr>
        <p:spPr>
          <a:xfrm>
            <a:off x="6984924" y="4385149"/>
            <a:ext cx="4835082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The book is on the floor.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126358-9FF0-B740-B3D2-5D0CD81633B9}"/>
              </a:ext>
            </a:extLst>
          </p:cNvPr>
          <p:cNvSpPr txBox="1"/>
          <p:nvPr/>
        </p:nvSpPr>
        <p:spPr>
          <a:xfrm>
            <a:off x="4033807" y="6234786"/>
            <a:ext cx="3997206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Ydy</a:t>
            </a:r>
            <a:r>
              <a:rPr lang="en-US" b="1" dirty="0"/>
              <a:t> </a:t>
            </a:r>
            <a:r>
              <a:rPr lang="en-US" b="1" dirty="0" err="1"/>
              <a:t>hi’n</a:t>
            </a:r>
            <a:r>
              <a:rPr lang="en-US" b="1" dirty="0"/>
              <a:t> </a:t>
            </a:r>
            <a:r>
              <a:rPr lang="en-US" b="1" dirty="0" err="1"/>
              <a:t>ddydd</a:t>
            </a:r>
            <a:r>
              <a:rPr lang="en-US" b="1" dirty="0"/>
              <a:t> </a:t>
            </a:r>
            <a:r>
              <a:rPr lang="en-US" b="1" dirty="0" err="1"/>
              <a:t>Gwener</a:t>
            </a:r>
            <a:r>
              <a:rPr lang="en-US" b="1" dirty="0"/>
              <a:t> </a:t>
            </a:r>
            <a:r>
              <a:rPr lang="en-US" b="1" dirty="0" err="1"/>
              <a:t>heddiw</a:t>
            </a:r>
            <a:r>
              <a:rPr lang="en-US" b="1" dirty="0"/>
              <a:t>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E40DDB9-4541-044E-9CEA-FA10052423E1}"/>
              </a:ext>
            </a:extLst>
          </p:cNvPr>
          <p:cNvSpPr txBox="1"/>
          <p:nvPr/>
        </p:nvSpPr>
        <p:spPr>
          <a:xfrm>
            <a:off x="527372" y="4994272"/>
            <a:ext cx="3680107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Mae </a:t>
            </a:r>
            <a:r>
              <a:rPr lang="en-US" b="1" dirty="0" err="1"/>
              <a:t>hi’n</a:t>
            </a:r>
            <a:r>
              <a:rPr lang="en-US" b="1" dirty="0"/>
              <a:t> </a:t>
            </a:r>
            <a:r>
              <a:rPr lang="en-US" b="1" dirty="0" err="1"/>
              <a:t>bwrw</a:t>
            </a:r>
            <a:r>
              <a:rPr lang="en-US" b="1" dirty="0"/>
              <a:t> </a:t>
            </a:r>
            <a:r>
              <a:rPr lang="en-US" b="1" dirty="0" err="1"/>
              <a:t>glaw</a:t>
            </a:r>
            <a:r>
              <a:rPr lang="en-US" b="1" dirty="0"/>
              <a:t> </a:t>
            </a:r>
            <a:r>
              <a:rPr lang="en-US" b="1" dirty="0" err="1"/>
              <a:t>heddiw</a:t>
            </a:r>
            <a:r>
              <a:rPr lang="en-US" b="1" dirty="0"/>
              <a:t>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68373FA-4E5E-134A-A3E5-4442F1D68C19}"/>
              </a:ext>
            </a:extLst>
          </p:cNvPr>
          <p:cNvSpPr txBox="1"/>
          <p:nvPr/>
        </p:nvSpPr>
        <p:spPr>
          <a:xfrm>
            <a:off x="8228982" y="4976866"/>
            <a:ext cx="3078675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Mae’r</a:t>
            </a:r>
            <a:r>
              <a:rPr lang="en-US" b="1" dirty="0"/>
              <a:t> </a:t>
            </a:r>
            <a:r>
              <a:rPr lang="en-US" b="1" dirty="0" err="1"/>
              <a:t>llyfr</a:t>
            </a:r>
            <a:r>
              <a:rPr lang="en-US" b="1" dirty="0"/>
              <a:t> </a:t>
            </a:r>
            <a:r>
              <a:rPr lang="en-US" b="1" dirty="0" err="1"/>
              <a:t>ar</a:t>
            </a:r>
            <a:r>
              <a:rPr lang="en-US" b="1" dirty="0"/>
              <a:t> y </a:t>
            </a:r>
            <a:r>
              <a:rPr lang="en-US" b="1" dirty="0" err="1"/>
              <a:t>llawr</a:t>
            </a:r>
            <a:r>
              <a:rPr lang="en-US" b="1" dirty="0"/>
              <a:t>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060AF4-2E04-F548-85FA-1C801F94E847}"/>
              </a:ext>
            </a:extLst>
          </p:cNvPr>
          <p:cNvSpPr txBox="1"/>
          <p:nvPr/>
        </p:nvSpPr>
        <p:spPr>
          <a:xfrm>
            <a:off x="664961" y="3323536"/>
            <a:ext cx="3076335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Ble</a:t>
            </a:r>
            <a:r>
              <a:rPr lang="en-US" b="1" dirty="0"/>
              <a:t> </a:t>
            </a:r>
            <a:r>
              <a:rPr lang="en-US" b="1" dirty="0" err="1"/>
              <a:t>mae</a:t>
            </a:r>
            <a:r>
              <a:rPr lang="en-US" b="1" dirty="0"/>
              <a:t> Nia?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D88521E-F9FA-8A4B-8D36-51216B523A09}"/>
              </a:ext>
            </a:extLst>
          </p:cNvPr>
          <p:cNvSpPr txBox="1"/>
          <p:nvPr/>
        </p:nvSpPr>
        <p:spPr>
          <a:xfrm>
            <a:off x="345398" y="4378826"/>
            <a:ext cx="4044056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It is raining today.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056E0AD-BE65-5E47-89CE-D78CAC6BA7F3}"/>
              </a:ext>
            </a:extLst>
          </p:cNvPr>
          <p:cNvSpPr txBox="1"/>
          <p:nvPr/>
        </p:nvSpPr>
        <p:spPr>
          <a:xfrm>
            <a:off x="7235756" y="2409597"/>
            <a:ext cx="4956244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Which </a:t>
            </a:r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colour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is the table?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AE38D8B-1628-8C4F-B9D4-93BAB4B7E990}"/>
              </a:ext>
            </a:extLst>
          </p:cNvPr>
          <p:cNvSpPr txBox="1"/>
          <p:nvPr/>
        </p:nvSpPr>
        <p:spPr>
          <a:xfrm>
            <a:off x="8113959" y="3510416"/>
            <a:ext cx="3078675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Pa </a:t>
            </a:r>
            <a:r>
              <a:rPr lang="en-US" b="1" dirty="0" err="1"/>
              <a:t>liw</a:t>
            </a:r>
            <a:r>
              <a:rPr lang="en-US" b="1" dirty="0"/>
              <a:t> </a:t>
            </a:r>
            <a:r>
              <a:rPr lang="en-US" b="1" dirty="0" err="1"/>
              <a:t>ydy’r</a:t>
            </a:r>
            <a:r>
              <a:rPr lang="en-US" b="1" dirty="0"/>
              <a:t> </a:t>
            </a:r>
            <a:r>
              <a:rPr lang="en-US" b="1" dirty="0" err="1"/>
              <a:t>bwrdd</a:t>
            </a:r>
            <a:r>
              <a:rPr lang="en-US" b="1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97081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4" grpId="0" animBg="1"/>
      <p:bldP spid="15" grpId="0" animBg="1"/>
      <p:bldP spid="17" grpId="0" animBg="1"/>
      <p:bldP spid="18" grpId="0" animBg="1"/>
      <p:bldP spid="16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DB3170D-0798-0446-8C0D-9758BB8F2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4" y="6317250"/>
            <a:ext cx="2766236" cy="428572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E5BCAB9-51A0-AD4D-B4FC-4845A0E70F21}"/>
              </a:ext>
            </a:extLst>
          </p:cNvPr>
          <p:cNvSpPr txBox="1">
            <a:spLocks/>
          </p:cNvSpPr>
          <p:nvPr/>
        </p:nvSpPr>
        <p:spPr>
          <a:xfrm>
            <a:off x="209862" y="271042"/>
            <a:ext cx="11527436" cy="693054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>
                <a:solidFill>
                  <a:schemeClr val="bg1"/>
                </a:solidFill>
                <a:latin typeface="Segoe Print"/>
              </a:rPr>
              <a:t>Amser cofrestru             Registration time</a:t>
            </a:r>
            <a:r>
              <a:rPr lang="en-US" b="1">
                <a:latin typeface="Segoe Print"/>
              </a:rPr>
              <a:t> 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04D4A2-6F4E-914C-8B40-94EC0C311BD9}"/>
              </a:ext>
            </a:extLst>
          </p:cNvPr>
          <p:cNvSpPr txBox="1"/>
          <p:nvPr/>
        </p:nvSpPr>
        <p:spPr>
          <a:xfrm>
            <a:off x="2082017" y="1274164"/>
            <a:ext cx="8859786" cy="58477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/>
              <a:t>Ydych</a:t>
            </a:r>
            <a:r>
              <a:rPr lang="en-US" sz="3200" b="1" dirty="0"/>
              <a:t> </a:t>
            </a:r>
            <a:r>
              <a:rPr lang="en-US" sz="3200" b="1" dirty="0" err="1"/>
              <a:t>chi’n</a:t>
            </a:r>
            <a:r>
              <a:rPr lang="en-US" sz="3200" b="1" dirty="0"/>
              <a:t> </a:t>
            </a:r>
            <a:r>
              <a:rPr lang="en-US" sz="3200" b="1" dirty="0" err="1"/>
              <a:t>cofio</a:t>
            </a:r>
            <a:r>
              <a:rPr lang="en-US" sz="3200" b="1" dirty="0"/>
              <a:t>?      Do you remember?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DFEFBBA-5C00-B845-8EE0-986B073B7E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71" t="13326"/>
          <a:stretch/>
        </p:blipFill>
        <p:spPr>
          <a:xfrm>
            <a:off x="4389454" y="2241349"/>
            <a:ext cx="3076347" cy="273394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7A886D-8851-9845-B1AB-2D5AAABE01C0}"/>
              </a:ext>
            </a:extLst>
          </p:cNvPr>
          <p:cNvSpPr txBox="1"/>
          <p:nvPr/>
        </p:nvSpPr>
        <p:spPr>
          <a:xfrm>
            <a:off x="299328" y="2596116"/>
            <a:ext cx="3981727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three boys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6BD82A-E047-764E-9080-E97BE2C8CD02}"/>
              </a:ext>
            </a:extLst>
          </p:cNvPr>
          <p:cNvSpPr txBox="1"/>
          <p:nvPr/>
        </p:nvSpPr>
        <p:spPr>
          <a:xfrm>
            <a:off x="7137936" y="4713686"/>
            <a:ext cx="4163098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two teachers (f)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C2A895-91D7-5E49-A46A-08D3BEE60DBE}"/>
              </a:ext>
            </a:extLst>
          </p:cNvPr>
          <p:cNvSpPr txBox="1"/>
          <p:nvPr/>
        </p:nvSpPr>
        <p:spPr>
          <a:xfrm>
            <a:off x="7574201" y="2596116"/>
            <a:ext cx="4374992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four books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126358-9FF0-B740-B3D2-5D0CD81633B9}"/>
              </a:ext>
            </a:extLst>
          </p:cNvPr>
          <p:cNvSpPr txBox="1"/>
          <p:nvPr/>
        </p:nvSpPr>
        <p:spPr>
          <a:xfrm>
            <a:off x="7939961" y="5537367"/>
            <a:ext cx="2821824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dwy</a:t>
            </a:r>
            <a:r>
              <a:rPr lang="en-US" b="1" dirty="0"/>
              <a:t> </a:t>
            </a:r>
            <a:r>
              <a:rPr lang="en-US" b="1" dirty="0" err="1"/>
              <a:t>athrawes</a:t>
            </a:r>
            <a:endParaRPr lang="en-US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E40DDB9-4541-044E-9CEA-FA10052423E1}"/>
              </a:ext>
            </a:extLst>
          </p:cNvPr>
          <p:cNvSpPr txBox="1"/>
          <p:nvPr/>
        </p:nvSpPr>
        <p:spPr>
          <a:xfrm>
            <a:off x="2171827" y="5537367"/>
            <a:ext cx="2261751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un </a:t>
            </a:r>
            <a:r>
              <a:rPr lang="en-US" b="1" dirty="0" err="1"/>
              <a:t>ferch</a:t>
            </a:r>
            <a:endParaRPr lang="en-US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68373FA-4E5E-134A-A3E5-4442F1D68C19}"/>
              </a:ext>
            </a:extLst>
          </p:cNvPr>
          <p:cNvSpPr txBox="1"/>
          <p:nvPr/>
        </p:nvSpPr>
        <p:spPr>
          <a:xfrm>
            <a:off x="8806375" y="3362513"/>
            <a:ext cx="2297711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pedwar</a:t>
            </a:r>
            <a:r>
              <a:rPr lang="en-US" b="1" dirty="0"/>
              <a:t> </a:t>
            </a:r>
            <a:r>
              <a:rPr lang="en-US" b="1" dirty="0" err="1"/>
              <a:t>llyfr</a:t>
            </a:r>
            <a:endParaRPr lang="en-US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060AF4-2E04-F548-85FA-1C801F94E847}"/>
              </a:ext>
            </a:extLst>
          </p:cNvPr>
          <p:cNvSpPr txBox="1"/>
          <p:nvPr/>
        </p:nvSpPr>
        <p:spPr>
          <a:xfrm>
            <a:off x="900127" y="3365919"/>
            <a:ext cx="2574593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tri </a:t>
            </a:r>
            <a:r>
              <a:rPr lang="en-US" b="1" dirty="0" err="1"/>
              <a:t>bachgen</a:t>
            </a:r>
            <a:endParaRPr lang="en-US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D88521E-F9FA-8A4B-8D36-51216B523A09}"/>
              </a:ext>
            </a:extLst>
          </p:cNvPr>
          <p:cNvSpPr txBox="1"/>
          <p:nvPr/>
        </p:nvSpPr>
        <p:spPr>
          <a:xfrm>
            <a:off x="900127" y="4720499"/>
            <a:ext cx="4805152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one girl</a:t>
            </a:r>
          </a:p>
        </p:txBody>
      </p:sp>
    </p:spTree>
    <p:extLst>
      <p:ext uri="{BB962C8B-B14F-4D97-AF65-F5344CB8AC3E}">
        <p14:creationId xmlns:p14="http://schemas.microsoft.com/office/powerpoint/2010/main" val="3947968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4" grpId="0" animBg="1"/>
      <p:bldP spid="15" grpId="0" animBg="1"/>
      <p:bldP spid="17" grpId="0" animBg="1"/>
      <p:bldP spid="18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0E89218-1471-4346-A9BC-7289766551BD}"/>
              </a:ext>
            </a:extLst>
          </p:cNvPr>
          <p:cNvSpPr txBox="1"/>
          <p:nvPr/>
        </p:nvSpPr>
        <p:spPr>
          <a:xfrm>
            <a:off x="431074" y="182085"/>
            <a:ext cx="11077753" cy="738664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chemeClr val="bg1"/>
                </a:solidFill>
              </a:rPr>
              <a:t>Cyfieithwch</a:t>
            </a:r>
            <a:r>
              <a:rPr lang="en-US" sz="2400" b="1" dirty="0">
                <a:solidFill>
                  <a:schemeClr val="bg1"/>
                </a:solidFill>
              </a:rPr>
              <a:t> y </a:t>
            </a:r>
            <a:r>
              <a:rPr lang="en-US" sz="2400" b="1" dirty="0" err="1">
                <a:solidFill>
                  <a:schemeClr val="bg1"/>
                </a:solidFill>
              </a:rPr>
              <a:t>cwestiynau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a’r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brawddegau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canlynol</a:t>
            </a:r>
            <a:r>
              <a:rPr lang="en-US" sz="2400" b="1" dirty="0">
                <a:solidFill>
                  <a:schemeClr val="bg1"/>
                </a:solidFill>
              </a:rPr>
              <a:t>.  </a:t>
            </a:r>
          </a:p>
          <a:p>
            <a:r>
              <a:rPr lang="en-US" b="1" i="1" dirty="0">
                <a:solidFill>
                  <a:schemeClr val="bg1"/>
                </a:solidFill>
              </a:rPr>
              <a:t>Translate the following questions and sentences.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9AA6CA-660E-484C-8132-05FA2BFADB6D}"/>
              </a:ext>
            </a:extLst>
          </p:cNvPr>
          <p:cNvSpPr txBox="1"/>
          <p:nvPr/>
        </p:nvSpPr>
        <p:spPr>
          <a:xfrm>
            <a:off x="431074" y="1032983"/>
            <a:ext cx="6581895" cy="5893921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r>
              <a:rPr lang="en-US" dirty="0"/>
              <a:t>Where is the book?</a:t>
            </a:r>
          </a:p>
          <a:p>
            <a:r>
              <a:rPr lang="en-US" b="1" dirty="0" err="1">
                <a:cs typeface="Al Bayan Plain" pitchFamily="2" charset="-78"/>
              </a:rPr>
              <a:t>Ble</a:t>
            </a:r>
            <a:r>
              <a:rPr lang="en-US" b="1" dirty="0">
                <a:cs typeface="Al Bayan Plain" pitchFamily="2" charset="-78"/>
              </a:rPr>
              <a:t> </a:t>
            </a:r>
            <a:r>
              <a:rPr lang="en-US" b="1" dirty="0" err="1">
                <a:cs typeface="Al Bayan Plain" pitchFamily="2" charset="-78"/>
              </a:rPr>
              <a:t>mae</a:t>
            </a:r>
            <a:r>
              <a:rPr lang="en-US" b="1" dirty="0" err="1">
                <a:solidFill>
                  <a:srgbClr val="FF0000"/>
                </a:solidFill>
                <a:cs typeface="Al Bayan Plain" pitchFamily="2" charset="-78"/>
              </a:rPr>
              <a:t>’r</a:t>
            </a:r>
            <a:r>
              <a:rPr lang="en-US" b="1" dirty="0">
                <a:cs typeface="Al Bayan Plain" pitchFamily="2" charset="-78"/>
              </a:rPr>
              <a:t> </a:t>
            </a:r>
            <a:r>
              <a:rPr lang="en-US" b="1" dirty="0" err="1">
                <a:cs typeface="Al Bayan Plain" pitchFamily="2" charset="-78"/>
              </a:rPr>
              <a:t>llyfr</a:t>
            </a:r>
            <a:r>
              <a:rPr lang="en-US" b="1" dirty="0">
                <a:cs typeface="Al Bayan Plain" pitchFamily="2" charset="-78"/>
              </a:rPr>
              <a:t>?</a:t>
            </a:r>
          </a:p>
          <a:p>
            <a:endParaRPr lang="en-US" sz="1100" dirty="0"/>
          </a:p>
          <a:p>
            <a:r>
              <a:rPr lang="en-US" dirty="0"/>
              <a:t>The book is on the shelf.</a:t>
            </a:r>
          </a:p>
          <a:p>
            <a:r>
              <a:rPr lang="en-US" b="1" dirty="0" err="1"/>
              <a:t>Mae’r</a:t>
            </a:r>
            <a:r>
              <a:rPr lang="en-US" b="1" dirty="0"/>
              <a:t> </a:t>
            </a:r>
            <a:r>
              <a:rPr lang="en-US" b="1" dirty="0" err="1"/>
              <a:t>llyfr</a:t>
            </a:r>
            <a:r>
              <a:rPr lang="en-US" b="1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ar</a:t>
            </a:r>
            <a:r>
              <a:rPr lang="en-US" b="1" dirty="0">
                <a:solidFill>
                  <a:srgbClr val="FF0000"/>
                </a:solidFill>
              </a:rPr>
              <a:t> y</a:t>
            </a:r>
            <a:r>
              <a:rPr lang="en-US" b="1" dirty="0"/>
              <a:t> </a:t>
            </a:r>
            <a:r>
              <a:rPr lang="en-US" b="1" dirty="0" err="1"/>
              <a:t>silff</a:t>
            </a:r>
            <a:r>
              <a:rPr lang="en-US" b="1" dirty="0"/>
              <a:t>.</a:t>
            </a:r>
          </a:p>
          <a:p>
            <a:pPr marL="342900" indent="-342900">
              <a:buAutoNum type="arabicPeriod"/>
            </a:pPr>
            <a:endParaRPr lang="en-US" sz="1100" dirty="0"/>
          </a:p>
          <a:p>
            <a:r>
              <a:rPr lang="en-US" dirty="0"/>
              <a:t>Where is the blue chair?</a:t>
            </a:r>
          </a:p>
          <a:p>
            <a:r>
              <a:rPr lang="en-US" b="1" dirty="0" err="1"/>
              <a:t>Ble</a:t>
            </a:r>
            <a:r>
              <a:rPr lang="en-US" b="1" dirty="0"/>
              <a:t> </a:t>
            </a:r>
            <a:r>
              <a:rPr lang="en-US" b="1" dirty="0" err="1"/>
              <a:t>mae’r</a:t>
            </a:r>
            <a:r>
              <a:rPr lang="en-US" b="1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g</a:t>
            </a:r>
            <a:r>
              <a:rPr lang="en-US" b="1" dirty="0" err="1"/>
              <a:t>adair</a:t>
            </a:r>
            <a:r>
              <a:rPr lang="en-US" b="1" dirty="0"/>
              <a:t> </a:t>
            </a:r>
            <a:r>
              <a:rPr lang="en-US" b="1" dirty="0">
                <a:solidFill>
                  <a:srgbClr val="FF0000"/>
                </a:solidFill>
              </a:rPr>
              <a:t>las</a:t>
            </a:r>
            <a:r>
              <a:rPr lang="en-US" b="1" dirty="0"/>
              <a:t>?</a:t>
            </a:r>
          </a:p>
          <a:p>
            <a:pPr marL="342900" indent="-342900">
              <a:buAutoNum type="arabicPeriod"/>
            </a:pPr>
            <a:endParaRPr lang="en-US" sz="1100" dirty="0"/>
          </a:p>
          <a:p>
            <a:r>
              <a:rPr lang="en-US" dirty="0"/>
              <a:t>The blue chair is next to the red chair.</a:t>
            </a:r>
          </a:p>
          <a:p>
            <a:r>
              <a:rPr lang="en-US" b="1" dirty="0" err="1"/>
              <a:t>Mae’r</a:t>
            </a:r>
            <a:r>
              <a:rPr lang="en-US" b="1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g</a:t>
            </a:r>
            <a:r>
              <a:rPr lang="en-US" b="1" dirty="0" err="1"/>
              <a:t>adair</a:t>
            </a:r>
            <a:r>
              <a:rPr lang="en-US" b="1" dirty="0"/>
              <a:t> </a:t>
            </a:r>
            <a:r>
              <a:rPr lang="en-US" b="1" dirty="0">
                <a:solidFill>
                  <a:srgbClr val="FF0000"/>
                </a:solidFill>
              </a:rPr>
              <a:t>l</a:t>
            </a:r>
            <a:r>
              <a:rPr lang="en-US" b="1" dirty="0"/>
              <a:t>as </a:t>
            </a:r>
            <a:r>
              <a:rPr lang="en-US" b="1" dirty="0" err="1"/>
              <a:t>ar</a:t>
            </a:r>
            <a:r>
              <a:rPr lang="en-US" b="1" dirty="0"/>
              <a:t> </a:t>
            </a:r>
            <a:r>
              <a:rPr lang="en-US" b="1" dirty="0" err="1"/>
              <a:t>bwys</a:t>
            </a:r>
            <a:r>
              <a:rPr lang="en-US" b="1" dirty="0"/>
              <a:t> y </a:t>
            </a:r>
            <a:r>
              <a:rPr lang="en-US" b="1" dirty="0" err="1">
                <a:solidFill>
                  <a:srgbClr val="FF0000"/>
                </a:solidFill>
              </a:rPr>
              <a:t>g</a:t>
            </a:r>
            <a:r>
              <a:rPr lang="en-US" b="1" dirty="0" err="1"/>
              <a:t>adair</a:t>
            </a:r>
            <a:r>
              <a:rPr lang="en-US" b="1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g</a:t>
            </a:r>
            <a:r>
              <a:rPr lang="en-US" b="1" dirty="0" err="1"/>
              <a:t>och</a:t>
            </a:r>
            <a:r>
              <a:rPr lang="en-US" b="1" dirty="0"/>
              <a:t>.</a:t>
            </a:r>
          </a:p>
          <a:p>
            <a:pPr marL="342900" indent="-342900">
              <a:buAutoNum type="arabicPeriod"/>
            </a:pPr>
            <a:endParaRPr lang="en-US" sz="1100" dirty="0"/>
          </a:p>
          <a:p>
            <a:r>
              <a:rPr lang="en-US" dirty="0"/>
              <a:t>Where is Nia?</a:t>
            </a:r>
          </a:p>
          <a:p>
            <a:r>
              <a:rPr lang="en-US" b="1" dirty="0" err="1"/>
              <a:t>Ble</a:t>
            </a:r>
            <a:r>
              <a:rPr lang="en-US" b="1" dirty="0"/>
              <a:t> </a:t>
            </a:r>
            <a:r>
              <a:rPr lang="en-US" b="1" dirty="0" err="1"/>
              <a:t>mae</a:t>
            </a:r>
            <a:r>
              <a:rPr lang="en-US" b="1" dirty="0"/>
              <a:t> Nia?</a:t>
            </a:r>
          </a:p>
          <a:p>
            <a:pPr marL="342900" indent="-342900">
              <a:buAutoNum type="arabicPeriod"/>
            </a:pPr>
            <a:endParaRPr lang="en-US" sz="1100" dirty="0"/>
          </a:p>
          <a:p>
            <a:r>
              <a:rPr lang="en-US" dirty="0"/>
              <a:t>Nia is in front of the window.</a:t>
            </a:r>
          </a:p>
          <a:p>
            <a:r>
              <a:rPr lang="en-US" b="1" dirty="0"/>
              <a:t>Mae Nia o </a:t>
            </a:r>
            <a:r>
              <a:rPr lang="en-US" b="1" dirty="0" err="1"/>
              <a:t>flaen</a:t>
            </a:r>
            <a:r>
              <a:rPr lang="en-US" b="1" dirty="0"/>
              <a:t> y </a:t>
            </a:r>
            <a:r>
              <a:rPr lang="en-US" b="1" dirty="0" err="1"/>
              <a:t>ffenestr</a:t>
            </a:r>
            <a:r>
              <a:rPr lang="en-US" b="1" dirty="0"/>
              <a:t>.</a:t>
            </a:r>
          </a:p>
          <a:p>
            <a:pPr marL="342900" indent="-342900">
              <a:buAutoNum type="arabicPeriod"/>
            </a:pPr>
            <a:endParaRPr lang="en-US" sz="1100" dirty="0"/>
          </a:p>
          <a:p>
            <a:r>
              <a:rPr lang="en-US" dirty="0"/>
              <a:t>Where is the red pencil?</a:t>
            </a:r>
          </a:p>
          <a:p>
            <a:r>
              <a:rPr lang="en-US" b="1" dirty="0" err="1"/>
              <a:t>Ble</a:t>
            </a:r>
            <a:r>
              <a:rPr lang="en-US" b="1" dirty="0"/>
              <a:t> </a:t>
            </a:r>
            <a:r>
              <a:rPr lang="en-US" b="1" dirty="0" err="1"/>
              <a:t>mae’r</a:t>
            </a:r>
            <a:r>
              <a:rPr lang="en-US" b="1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p</a:t>
            </a:r>
            <a:r>
              <a:rPr lang="en-US" b="1" dirty="0" err="1"/>
              <a:t>ensil</a:t>
            </a:r>
            <a:r>
              <a:rPr lang="en-US" b="1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coch</a:t>
            </a:r>
            <a:r>
              <a:rPr lang="en-US" b="1" dirty="0"/>
              <a:t>?</a:t>
            </a:r>
          </a:p>
          <a:p>
            <a:pPr marL="342900" indent="-342900">
              <a:buAutoNum type="arabicPeriod"/>
            </a:pPr>
            <a:endParaRPr lang="en-US" sz="1100" dirty="0"/>
          </a:p>
          <a:p>
            <a:r>
              <a:rPr lang="en-US" dirty="0"/>
              <a:t>The red pencil is on the floor</a:t>
            </a:r>
            <a:r>
              <a:rPr lang="en-US" sz="2000" dirty="0"/>
              <a:t>.</a:t>
            </a:r>
          </a:p>
          <a:p>
            <a:r>
              <a:rPr lang="en-US" b="1" dirty="0" err="1"/>
              <a:t>Mae’r</a:t>
            </a:r>
            <a:r>
              <a:rPr lang="en-US" b="1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p</a:t>
            </a:r>
            <a:r>
              <a:rPr lang="en-US" b="1" dirty="0" err="1"/>
              <a:t>ensil</a:t>
            </a:r>
            <a:r>
              <a:rPr lang="en-US" b="1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coch</a:t>
            </a:r>
            <a:r>
              <a:rPr lang="en-US" b="1" dirty="0"/>
              <a:t> </a:t>
            </a:r>
            <a:r>
              <a:rPr lang="en-US" b="1" dirty="0" err="1"/>
              <a:t>ar</a:t>
            </a:r>
            <a:r>
              <a:rPr lang="en-US" b="1" dirty="0"/>
              <a:t> y </a:t>
            </a:r>
            <a:r>
              <a:rPr lang="en-US" b="1" dirty="0" err="1"/>
              <a:t>llawr</a:t>
            </a:r>
            <a:r>
              <a:rPr lang="en-US" b="1" dirty="0"/>
              <a:t>.</a:t>
            </a:r>
            <a:endParaRPr lang="en-US" sz="2000" b="1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A96293A-883F-A340-AE2C-0A831C45ABA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412480" y="1463392"/>
          <a:ext cx="3096347" cy="4807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667">
                  <a:extLst>
                    <a:ext uri="{9D8B030D-6E8A-4147-A177-3AD203B41FA5}">
                      <a16:colId xmlns:a16="http://schemas.microsoft.com/office/drawing/2014/main" val="2522282003"/>
                    </a:ext>
                  </a:extLst>
                </a:gridCol>
                <a:gridCol w="1571680">
                  <a:extLst>
                    <a:ext uri="{9D8B030D-6E8A-4147-A177-3AD203B41FA5}">
                      <a16:colId xmlns:a16="http://schemas.microsoft.com/office/drawing/2014/main" val="3843454733"/>
                    </a:ext>
                  </a:extLst>
                </a:gridCol>
              </a:tblGrid>
              <a:tr h="600947"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ar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bwys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1" dirty="0">
                          <a:solidFill>
                            <a:schemeClr val="tx1"/>
                          </a:solidFill>
                        </a:rPr>
                        <a:t>next 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904366"/>
                  </a:ext>
                </a:extLst>
              </a:tr>
              <a:tr h="600947">
                <a:tc>
                  <a:txBody>
                    <a:bodyPr/>
                    <a:lstStyle/>
                    <a:p>
                      <a:r>
                        <a:rPr lang="en-US" b="1" dirty="0"/>
                        <a:t>o </a:t>
                      </a:r>
                      <a:r>
                        <a:rPr lang="en-US" b="1" dirty="0" err="1"/>
                        <a:t>flaen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1" dirty="0"/>
                        <a:t>in front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9155369"/>
                  </a:ext>
                </a:extLst>
              </a:tr>
              <a:tr h="600947">
                <a:tc>
                  <a:txBody>
                    <a:bodyPr/>
                    <a:lstStyle/>
                    <a:p>
                      <a:r>
                        <a:rPr lang="en-US" b="1" dirty="0" err="1"/>
                        <a:t>rhwng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1" dirty="0"/>
                        <a:t>between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0476895"/>
                  </a:ext>
                </a:extLst>
              </a:tr>
              <a:tr h="600947">
                <a:tc>
                  <a:txBody>
                    <a:bodyPr/>
                    <a:lstStyle/>
                    <a:p>
                      <a:r>
                        <a:rPr lang="en-US" b="1" dirty="0" err="1"/>
                        <a:t>tu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ôl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1" dirty="0"/>
                        <a:t>behind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154505"/>
                  </a:ext>
                </a:extLst>
              </a:tr>
              <a:tr h="600947">
                <a:tc>
                  <a:txBody>
                    <a:bodyPr/>
                    <a:lstStyle/>
                    <a:p>
                      <a:r>
                        <a:rPr lang="en-US" b="1" dirty="0" err="1"/>
                        <a:t>yn</a:t>
                      </a:r>
                      <a:r>
                        <a:rPr lang="en-US" b="1" dirty="0"/>
                        <a:t> 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1" dirty="0"/>
                        <a:t>in the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4042022"/>
                  </a:ext>
                </a:extLst>
              </a:tr>
              <a:tr h="600947">
                <a:tc>
                  <a:txBody>
                    <a:bodyPr/>
                    <a:lstStyle/>
                    <a:p>
                      <a:r>
                        <a:rPr lang="en-US" b="1" dirty="0"/>
                        <a:t>o dan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1" dirty="0"/>
                        <a:t>under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6992068"/>
                  </a:ext>
                </a:extLst>
              </a:tr>
              <a:tr h="600947">
                <a:tc>
                  <a:txBody>
                    <a:bodyPr/>
                    <a:lstStyle/>
                    <a:p>
                      <a:r>
                        <a:rPr lang="en-US" b="1" dirty="0" err="1"/>
                        <a:t>gyferbyn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â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1" dirty="0"/>
                        <a:t>opposite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010997"/>
                  </a:ext>
                </a:extLst>
              </a:tr>
              <a:tr h="600947">
                <a:tc>
                  <a:txBody>
                    <a:bodyPr/>
                    <a:lstStyle/>
                    <a:p>
                      <a:r>
                        <a:rPr lang="en-US" b="1" dirty="0" err="1"/>
                        <a:t>ar</a:t>
                      </a:r>
                      <a:r>
                        <a:rPr lang="en-US" b="1" dirty="0"/>
                        <a:t> 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1" dirty="0"/>
                        <a:t>on the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2414060"/>
                  </a:ext>
                </a:extLst>
              </a:tr>
            </a:tbl>
          </a:graphicData>
        </a:graphic>
      </p:graphicFrame>
      <p:sp>
        <p:nvSpPr>
          <p:cNvPr id="2" name="10-Point Star 1">
            <a:extLst>
              <a:ext uri="{FF2B5EF4-FFF2-40B4-BE49-F238E27FC236}">
                <a16:creationId xmlns:a16="http://schemas.microsoft.com/office/drawing/2014/main" id="{FA1F3682-B0BE-DC46-B538-0603DF2E5797}"/>
              </a:ext>
            </a:extLst>
          </p:cNvPr>
          <p:cNvSpPr/>
          <p:nvPr/>
        </p:nvSpPr>
        <p:spPr>
          <a:xfrm>
            <a:off x="4230971" y="1328405"/>
            <a:ext cx="2321169" cy="1266092"/>
          </a:xfrm>
          <a:prstGeom prst="star10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chemeClr val="tx1"/>
                </a:solidFill>
              </a:rPr>
              <a:t>Tasg</a:t>
            </a:r>
            <a:r>
              <a:rPr lang="en-US" sz="3200" b="1" dirty="0">
                <a:solidFill>
                  <a:schemeClr val="tx1"/>
                </a:solidFill>
              </a:rPr>
              <a:t> 1</a:t>
            </a:r>
          </a:p>
        </p:txBody>
      </p:sp>
    </p:spTree>
    <p:extLst>
      <p:ext uri="{BB962C8B-B14F-4D97-AF65-F5344CB8AC3E}">
        <p14:creationId xmlns:p14="http://schemas.microsoft.com/office/powerpoint/2010/main" val="29643774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0E89218-1471-4346-A9BC-7289766551BD}"/>
              </a:ext>
            </a:extLst>
          </p:cNvPr>
          <p:cNvSpPr txBox="1"/>
          <p:nvPr/>
        </p:nvSpPr>
        <p:spPr>
          <a:xfrm>
            <a:off x="431074" y="182085"/>
            <a:ext cx="11077753" cy="738664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chemeClr val="bg1"/>
                </a:solidFill>
              </a:rPr>
              <a:t>Dewiswch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yr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arddodiad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addas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i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roi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yn</a:t>
            </a:r>
            <a:r>
              <a:rPr lang="en-US" sz="2400" b="1" dirty="0">
                <a:solidFill>
                  <a:schemeClr val="bg1"/>
                </a:solidFill>
              </a:rPr>
              <a:t> y </a:t>
            </a:r>
            <a:r>
              <a:rPr lang="en-US" sz="2400" b="1" dirty="0" err="1">
                <a:solidFill>
                  <a:schemeClr val="bg1"/>
                </a:solidFill>
              </a:rPr>
              <a:t>brawddegau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canlynol</a:t>
            </a:r>
            <a:r>
              <a:rPr lang="en-US" sz="2400" b="1" dirty="0">
                <a:solidFill>
                  <a:schemeClr val="bg1"/>
                </a:solidFill>
              </a:rPr>
              <a:t>.  </a:t>
            </a:r>
          </a:p>
          <a:p>
            <a:r>
              <a:rPr lang="en-US" b="1" i="1" dirty="0">
                <a:solidFill>
                  <a:schemeClr val="bg1"/>
                </a:solidFill>
              </a:rPr>
              <a:t>Choose a suitable preposition for each of the following sentences.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9AA6CA-660E-484C-8132-05FA2BFADB6D}"/>
              </a:ext>
            </a:extLst>
          </p:cNvPr>
          <p:cNvSpPr txBox="1"/>
          <p:nvPr/>
        </p:nvSpPr>
        <p:spPr>
          <a:xfrm>
            <a:off x="431074" y="1525352"/>
            <a:ext cx="6100355" cy="504753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000" dirty="0" err="1"/>
              <a:t>Mae’r</a:t>
            </a:r>
            <a:r>
              <a:rPr lang="en-US" sz="2000" dirty="0"/>
              <a:t> </a:t>
            </a:r>
            <a:r>
              <a:rPr lang="en-US" sz="2000" dirty="0" err="1"/>
              <a:t>rhaw</a:t>
            </a:r>
            <a:r>
              <a:rPr lang="en-US" sz="2000" dirty="0"/>
              <a:t> _____ y </a:t>
            </a:r>
            <a:r>
              <a:rPr lang="en-US" sz="2000" dirty="0" err="1"/>
              <a:t>tywod</a:t>
            </a:r>
            <a:r>
              <a:rPr lang="en-US" sz="2000" dirty="0"/>
              <a:t>.</a:t>
            </a:r>
          </a:p>
          <a:p>
            <a:r>
              <a:rPr lang="en-US" sz="2000" dirty="0"/>
              <a:t>                </a:t>
            </a:r>
            <a:r>
              <a:rPr lang="en-US" sz="1400" i="1" dirty="0">
                <a:solidFill>
                  <a:srgbClr val="0070C0"/>
                </a:solidFill>
              </a:rPr>
              <a:t>(spade)                   (sand)</a:t>
            </a:r>
            <a:endParaRPr lang="en-US" dirty="0">
              <a:solidFill>
                <a:srgbClr val="0070C0"/>
              </a:solidFill>
            </a:endParaRPr>
          </a:p>
          <a:p>
            <a:pPr marL="342900" indent="-342900">
              <a:buAutoNum type="arabicPeriod" startAt="2"/>
            </a:pPr>
            <a:r>
              <a:rPr lang="en-US" sz="2000" dirty="0" err="1"/>
              <a:t>Mae’r</a:t>
            </a:r>
            <a:r>
              <a:rPr lang="en-US" sz="2000" dirty="0"/>
              <a:t> </a:t>
            </a:r>
            <a:r>
              <a:rPr lang="en-US" sz="2000" dirty="0" err="1"/>
              <a:t>llyfr</a:t>
            </a:r>
            <a:r>
              <a:rPr lang="en-US" sz="2000" dirty="0"/>
              <a:t> ______ y </a:t>
            </a:r>
            <a:r>
              <a:rPr lang="en-US" sz="2000" dirty="0" err="1"/>
              <a:t>silff</a:t>
            </a:r>
            <a:r>
              <a:rPr lang="en-US" sz="2000" dirty="0"/>
              <a:t>.</a:t>
            </a:r>
          </a:p>
          <a:p>
            <a:r>
              <a:rPr lang="en-US" sz="1200" i="1" dirty="0">
                <a:solidFill>
                  <a:srgbClr val="0070C0"/>
                </a:solidFill>
              </a:rPr>
              <a:t>                                                             (shelf)</a:t>
            </a:r>
            <a:endParaRPr lang="en-US" sz="1200" dirty="0"/>
          </a:p>
          <a:p>
            <a:pPr marL="342900" indent="-342900">
              <a:buAutoNum type="arabicPeriod" startAt="3"/>
            </a:pPr>
            <a:r>
              <a:rPr lang="en-US" sz="2000" dirty="0" err="1"/>
              <a:t>Mae’r</a:t>
            </a:r>
            <a:r>
              <a:rPr lang="en-US" sz="2000" dirty="0"/>
              <a:t> </a:t>
            </a:r>
            <a:r>
              <a:rPr lang="en-US" sz="2000" dirty="0" err="1"/>
              <a:t>lluniau</a:t>
            </a:r>
            <a:r>
              <a:rPr lang="en-US" sz="2000" dirty="0"/>
              <a:t> _____ y </a:t>
            </a:r>
            <a:r>
              <a:rPr lang="en-US" sz="2000" dirty="0" err="1"/>
              <a:t>llyfr</a:t>
            </a:r>
            <a:r>
              <a:rPr lang="en-US" sz="2000" dirty="0"/>
              <a:t>.</a:t>
            </a:r>
          </a:p>
          <a:p>
            <a:r>
              <a:rPr lang="en-US" sz="2000" i="1" dirty="0">
                <a:solidFill>
                  <a:srgbClr val="0070C0"/>
                </a:solidFill>
              </a:rPr>
              <a:t>                 </a:t>
            </a:r>
            <a:r>
              <a:rPr lang="en-US" sz="1200" i="1" dirty="0">
                <a:solidFill>
                  <a:srgbClr val="0070C0"/>
                </a:solidFill>
              </a:rPr>
              <a:t>(pictures)</a:t>
            </a:r>
            <a:endParaRPr lang="en-US" sz="1200" dirty="0"/>
          </a:p>
          <a:p>
            <a:r>
              <a:rPr lang="en-US" sz="2000" dirty="0"/>
              <a:t>4.  Mae </a:t>
            </a:r>
            <a:r>
              <a:rPr lang="en-US" sz="2000" dirty="0" err="1"/>
              <a:t>Catrin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</a:t>
            </a:r>
            <a:r>
              <a:rPr lang="en-US" sz="2000" dirty="0" err="1"/>
              <a:t>eistedd</a:t>
            </a:r>
            <a:r>
              <a:rPr lang="en-US" sz="2000" dirty="0"/>
              <a:t> _______ </a:t>
            </a:r>
            <a:r>
              <a:rPr lang="en-US" sz="2000" dirty="0" err="1"/>
              <a:t>Siân</a:t>
            </a:r>
            <a:r>
              <a:rPr lang="en-US" sz="2000" dirty="0"/>
              <a:t> a Lisa.</a:t>
            </a:r>
          </a:p>
          <a:p>
            <a:r>
              <a:rPr lang="en-US" sz="1200" dirty="0">
                <a:solidFill>
                  <a:srgbClr val="0070C0"/>
                </a:solidFill>
              </a:rPr>
              <a:t>                                                    (is sitting)</a:t>
            </a:r>
          </a:p>
          <a:p>
            <a:pPr marL="457200" indent="-457200">
              <a:buAutoNum type="arabicPeriod" startAt="5"/>
            </a:pPr>
            <a:r>
              <a:rPr lang="en-US" sz="2000" dirty="0" err="1"/>
              <a:t>Mae’r</a:t>
            </a:r>
            <a:r>
              <a:rPr lang="en-US" sz="2000" dirty="0"/>
              <a:t> </a:t>
            </a:r>
            <a:r>
              <a:rPr lang="en-US" sz="2000" dirty="0" err="1"/>
              <a:t>rhaw</a:t>
            </a:r>
            <a:r>
              <a:rPr lang="en-US" sz="2000" dirty="0"/>
              <a:t> _______ y </a:t>
            </a:r>
            <a:r>
              <a:rPr lang="en-US" sz="2000" dirty="0" err="1"/>
              <a:t>bwced</a:t>
            </a:r>
            <a:r>
              <a:rPr lang="en-US" sz="2000" dirty="0"/>
              <a:t>.</a:t>
            </a:r>
          </a:p>
          <a:p>
            <a:pPr marL="457200" indent="-457200">
              <a:buAutoNum type="arabicPeriod" startAt="5"/>
            </a:pPr>
            <a:endParaRPr lang="en-US" sz="2000" dirty="0"/>
          </a:p>
          <a:p>
            <a:pPr marL="457200" indent="-457200">
              <a:buAutoNum type="arabicPeriod" startAt="5"/>
            </a:pPr>
            <a:r>
              <a:rPr lang="en-US" sz="2000" dirty="0"/>
              <a:t>Mae Rhys </a:t>
            </a:r>
            <a:r>
              <a:rPr lang="en-US" sz="2000" dirty="0" err="1"/>
              <a:t>yn</a:t>
            </a:r>
            <a:r>
              <a:rPr lang="en-US" sz="2000" dirty="0"/>
              <a:t> </a:t>
            </a:r>
            <a:r>
              <a:rPr lang="en-US" sz="2000" dirty="0" err="1"/>
              <a:t>eistedd</a:t>
            </a:r>
            <a:r>
              <a:rPr lang="en-US" sz="2000" dirty="0"/>
              <a:t>  ___________ </a:t>
            </a:r>
            <a:r>
              <a:rPr lang="en-US" sz="2000" dirty="0" err="1"/>
              <a:t>â</a:t>
            </a:r>
            <a:r>
              <a:rPr lang="en-US" sz="2000" dirty="0"/>
              <a:t> </a:t>
            </a:r>
            <a:r>
              <a:rPr lang="en-US" sz="2000" dirty="0" err="1"/>
              <a:t>Nerys</a:t>
            </a:r>
            <a:r>
              <a:rPr lang="en-US" sz="2000" dirty="0"/>
              <a:t>.</a:t>
            </a:r>
          </a:p>
          <a:p>
            <a:endParaRPr lang="en-US" sz="2000" dirty="0"/>
          </a:p>
          <a:p>
            <a:r>
              <a:rPr lang="en-US" sz="2000" dirty="0"/>
              <a:t>7. </a:t>
            </a:r>
            <a:r>
              <a:rPr lang="en-US" sz="2000" dirty="0" err="1"/>
              <a:t>Ydy’r</a:t>
            </a:r>
            <a:r>
              <a:rPr lang="en-US" sz="2000" dirty="0"/>
              <a:t> </a:t>
            </a:r>
            <a:r>
              <a:rPr lang="en-US" sz="2000" dirty="0" err="1"/>
              <a:t>gadair</a:t>
            </a:r>
            <a:r>
              <a:rPr lang="en-US" sz="2000" dirty="0"/>
              <a:t> ________ y </a:t>
            </a:r>
            <a:r>
              <a:rPr lang="en-US" sz="2000" dirty="0" err="1"/>
              <a:t>bwrdd</a:t>
            </a:r>
            <a:r>
              <a:rPr lang="en-US" sz="2000" dirty="0"/>
              <a:t>?</a:t>
            </a:r>
          </a:p>
          <a:p>
            <a:endParaRPr lang="en-US" sz="2000" dirty="0"/>
          </a:p>
          <a:p>
            <a:pPr marL="457200" indent="-457200">
              <a:buAutoNum type="arabicPeriod" startAt="8"/>
            </a:pPr>
            <a:r>
              <a:rPr lang="en-US" sz="2000" dirty="0" err="1"/>
              <a:t>Oes</a:t>
            </a:r>
            <a:r>
              <a:rPr lang="en-US" sz="2000" dirty="0"/>
              <a:t> </a:t>
            </a:r>
            <a:r>
              <a:rPr lang="en-US" sz="2000" dirty="0" err="1"/>
              <a:t>bisgedi</a:t>
            </a:r>
            <a:r>
              <a:rPr lang="en-US" sz="2000" dirty="0"/>
              <a:t> ______ y plat? </a:t>
            </a:r>
          </a:p>
          <a:p>
            <a:r>
              <a:rPr lang="en-US" sz="2000" dirty="0"/>
              <a:t>                 </a:t>
            </a:r>
            <a:r>
              <a:rPr lang="en-US" sz="1200" i="1" dirty="0">
                <a:solidFill>
                  <a:srgbClr val="0070C0"/>
                </a:solidFill>
              </a:rPr>
              <a:t>(biscuits)                           (plate)</a:t>
            </a:r>
          </a:p>
          <a:p>
            <a:pPr marL="342900" indent="-342900">
              <a:buAutoNum type="arabicPeriod"/>
            </a:pPr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A96293A-883F-A340-AE2C-0A831C45ABA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412480" y="1267449"/>
          <a:ext cx="3096347" cy="4807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667">
                  <a:extLst>
                    <a:ext uri="{9D8B030D-6E8A-4147-A177-3AD203B41FA5}">
                      <a16:colId xmlns:a16="http://schemas.microsoft.com/office/drawing/2014/main" val="2522282003"/>
                    </a:ext>
                  </a:extLst>
                </a:gridCol>
                <a:gridCol w="1571680">
                  <a:extLst>
                    <a:ext uri="{9D8B030D-6E8A-4147-A177-3AD203B41FA5}">
                      <a16:colId xmlns:a16="http://schemas.microsoft.com/office/drawing/2014/main" val="3843454733"/>
                    </a:ext>
                  </a:extLst>
                </a:gridCol>
              </a:tblGrid>
              <a:tr h="600947"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ar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bwys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1" dirty="0">
                          <a:solidFill>
                            <a:schemeClr val="tx1"/>
                          </a:solidFill>
                        </a:rPr>
                        <a:t>next 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904366"/>
                  </a:ext>
                </a:extLst>
              </a:tr>
              <a:tr h="600947">
                <a:tc>
                  <a:txBody>
                    <a:bodyPr/>
                    <a:lstStyle/>
                    <a:p>
                      <a:r>
                        <a:rPr lang="en-US" b="1" dirty="0"/>
                        <a:t>o </a:t>
                      </a:r>
                      <a:r>
                        <a:rPr lang="en-US" b="1" dirty="0" err="1"/>
                        <a:t>flaen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1" dirty="0"/>
                        <a:t>in front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9155369"/>
                  </a:ext>
                </a:extLst>
              </a:tr>
              <a:tr h="600947">
                <a:tc>
                  <a:txBody>
                    <a:bodyPr/>
                    <a:lstStyle/>
                    <a:p>
                      <a:r>
                        <a:rPr lang="en-US" b="1" dirty="0" err="1"/>
                        <a:t>rhwng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1" dirty="0"/>
                        <a:t>between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0476895"/>
                  </a:ext>
                </a:extLst>
              </a:tr>
              <a:tr h="600947">
                <a:tc>
                  <a:txBody>
                    <a:bodyPr/>
                    <a:lstStyle/>
                    <a:p>
                      <a:r>
                        <a:rPr lang="en-US" b="1" dirty="0" err="1"/>
                        <a:t>tu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ôl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1" dirty="0"/>
                        <a:t>behind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154505"/>
                  </a:ext>
                </a:extLst>
              </a:tr>
              <a:tr h="600947">
                <a:tc>
                  <a:txBody>
                    <a:bodyPr/>
                    <a:lstStyle/>
                    <a:p>
                      <a:r>
                        <a:rPr lang="en-US" b="1" dirty="0" err="1"/>
                        <a:t>yn</a:t>
                      </a:r>
                      <a:r>
                        <a:rPr lang="en-US" b="1" dirty="0"/>
                        <a:t> 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1" dirty="0"/>
                        <a:t>in the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4042022"/>
                  </a:ext>
                </a:extLst>
              </a:tr>
              <a:tr h="600947">
                <a:tc>
                  <a:txBody>
                    <a:bodyPr/>
                    <a:lstStyle/>
                    <a:p>
                      <a:r>
                        <a:rPr lang="en-US" b="1" dirty="0"/>
                        <a:t>o dan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1" dirty="0"/>
                        <a:t>under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6992068"/>
                  </a:ext>
                </a:extLst>
              </a:tr>
              <a:tr h="600947">
                <a:tc>
                  <a:txBody>
                    <a:bodyPr/>
                    <a:lstStyle/>
                    <a:p>
                      <a:r>
                        <a:rPr lang="en-US" b="1" dirty="0" err="1"/>
                        <a:t>gyferbyn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â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1" dirty="0"/>
                        <a:t>opposite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010997"/>
                  </a:ext>
                </a:extLst>
              </a:tr>
              <a:tr h="600947">
                <a:tc>
                  <a:txBody>
                    <a:bodyPr/>
                    <a:lstStyle/>
                    <a:p>
                      <a:r>
                        <a:rPr lang="en-US" b="1" dirty="0" err="1"/>
                        <a:t>ar</a:t>
                      </a:r>
                      <a:r>
                        <a:rPr lang="en-US" b="1" dirty="0"/>
                        <a:t> 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1" dirty="0"/>
                        <a:t>on the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2414060"/>
                  </a:ext>
                </a:extLst>
              </a:tr>
            </a:tbl>
          </a:graphicData>
        </a:graphic>
      </p:graphicFrame>
      <p:sp>
        <p:nvSpPr>
          <p:cNvPr id="6" name="10-Point Star 5">
            <a:extLst>
              <a:ext uri="{FF2B5EF4-FFF2-40B4-BE49-F238E27FC236}">
                <a16:creationId xmlns:a16="http://schemas.microsoft.com/office/drawing/2014/main" id="{1FCBDDA8-2E01-244B-8B5D-A44DD19BBF0F}"/>
              </a:ext>
            </a:extLst>
          </p:cNvPr>
          <p:cNvSpPr/>
          <p:nvPr/>
        </p:nvSpPr>
        <p:spPr>
          <a:xfrm>
            <a:off x="4586068" y="1131457"/>
            <a:ext cx="2321169" cy="1266092"/>
          </a:xfrm>
          <a:prstGeom prst="star10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chemeClr val="tx1"/>
                </a:solidFill>
              </a:rPr>
              <a:t>Tasg</a:t>
            </a:r>
            <a:r>
              <a:rPr lang="en-US" sz="3200" b="1" dirty="0">
                <a:solidFill>
                  <a:schemeClr val="tx1"/>
                </a:solidFill>
              </a:rPr>
              <a:t> 2</a:t>
            </a:r>
          </a:p>
        </p:txBody>
      </p:sp>
    </p:spTree>
    <p:extLst>
      <p:ext uri="{BB962C8B-B14F-4D97-AF65-F5344CB8AC3E}">
        <p14:creationId xmlns:p14="http://schemas.microsoft.com/office/powerpoint/2010/main" val="4080499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5A07C94-CF95-4ED0-B2D4-4E0D07A910A4}"/>
              </a:ext>
            </a:extLst>
          </p:cNvPr>
          <p:cNvSpPr/>
          <p:nvPr/>
        </p:nvSpPr>
        <p:spPr>
          <a:xfrm>
            <a:off x="370704" y="227867"/>
            <a:ext cx="11527006" cy="923330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r>
              <a:rPr lang="en-US" sz="54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Ble</a:t>
            </a:r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en-US" sz="54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mae</a:t>
            </a:r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…</a:t>
            </a:r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?               Where is …?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A59DE-1D7F-984E-BEA4-EC64D3F9A931}"/>
              </a:ext>
            </a:extLst>
          </p:cNvPr>
          <p:cNvSpPr txBox="1"/>
          <p:nvPr/>
        </p:nvSpPr>
        <p:spPr>
          <a:xfrm>
            <a:off x="370703" y="1519880"/>
            <a:ext cx="3430587" cy="126188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/>
              <a:t>ar</a:t>
            </a:r>
            <a:r>
              <a:rPr lang="en-US" sz="4000" b="1" dirty="0"/>
              <a:t> </a:t>
            </a:r>
            <a:r>
              <a:rPr lang="en-US" sz="4000" b="1" dirty="0" err="1"/>
              <a:t>bwys</a:t>
            </a:r>
            <a:endParaRPr lang="en-US" sz="4000" b="1" dirty="0"/>
          </a:p>
          <a:p>
            <a:pPr algn="ctr"/>
            <a:endParaRPr lang="en-US" b="1" dirty="0"/>
          </a:p>
          <a:p>
            <a:pPr algn="ctr"/>
            <a:r>
              <a:rPr lang="en-US" b="1" dirty="0"/>
              <a:t>next to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CA3FCB-94BF-0244-9255-B44A05A65410}"/>
              </a:ext>
            </a:extLst>
          </p:cNvPr>
          <p:cNvSpPr txBox="1"/>
          <p:nvPr/>
        </p:nvSpPr>
        <p:spPr>
          <a:xfrm>
            <a:off x="4749114" y="1519880"/>
            <a:ext cx="3641598" cy="126188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o </a:t>
            </a:r>
            <a:r>
              <a:rPr lang="en-US" sz="4000" b="1" dirty="0" err="1"/>
              <a:t>flaen</a:t>
            </a:r>
            <a:endParaRPr lang="en-US" sz="4000" b="1" dirty="0"/>
          </a:p>
          <a:p>
            <a:pPr algn="ctr"/>
            <a:endParaRPr lang="en-US" b="1" dirty="0"/>
          </a:p>
          <a:p>
            <a:pPr algn="ctr"/>
            <a:r>
              <a:rPr lang="en-US" b="1" dirty="0"/>
              <a:t>in front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C71EEB-99E2-3C48-BE54-645D22A63575}"/>
              </a:ext>
            </a:extLst>
          </p:cNvPr>
          <p:cNvSpPr txBox="1"/>
          <p:nvPr/>
        </p:nvSpPr>
        <p:spPr>
          <a:xfrm>
            <a:off x="8791302" y="1519880"/>
            <a:ext cx="3213463" cy="132343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/>
              <a:t>tu</a:t>
            </a:r>
            <a:r>
              <a:rPr lang="en-US" sz="4000" b="1" dirty="0"/>
              <a:t> </a:t>
            </a:r>
            <a:r>
              <a:rPr lang="en-US" sz="4000" b="1" dirty="0" err="1"/>
              <a:t>ôl</a:t>
            </a:r>
            <a:endParaRPr lang="en-US" sz="4000" b="1" dirty="0"/>
          </a:p>
          <a:p>
            <a:pPr algn="ctr"/>
            <a:r>
              <a:rPr lang="en-US" b="1" dirty="0"/>
              <a:t>behind</a:t>
            </a:r>
            <a:r>
              <a:rPr lang="en-US" sz="4000" b="1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00D1FF-C405-4441-A9F9-06B2575B3C34}"/>
              </a:ext>
            </a:extLst>
          </p:cNvPr>
          <p:cNvSpPr txBox="1"/>
          <p:nvPr/>
        </p:nvSpPr>
        <p:spPr>
          <a:xfrm>
            <a:off x="1298776" y="3249756"/>
            <a:ext cx="3641598" cy="132343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/>
              <a:t>rhwng</a:t>
            </a:r>
            <a:endParaRPr lang="en-US" sz="4000" b="1" dirty="0"/>
          </a:p>
          <a:p>
            <a:pPr algn="ctr"/>
            <a:r>
              <a:rPr lang="en-US" b="1" dirty="0"/>
              <a:t>between</a:t>
            </a:r>
            <a:r>
              <a:rPr lang="en-US" sz="4000" b="1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A0E1681-7905-E240-BE28-81998A77CF84}"/>
              </a:ext>
            </a:extLst>
          </p:cNvPr>
          <p:cNvSpPr txBox="1"/>
          <p:nvPr/>
        </p:nvSpPr>
        <p:spPr>
          <a:xfrm>
            <a:off x="9321114" y="5269023"/>
            <a:ext cx="2775091" cy="126188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/>
              <a:t>ar</a:t>
            </a:r>
            <a:r>
              <a:rPr lang="en-US" sz="4000" b="1" dirty="0"/>
              <a:t> y</a:t>
            </a:r>
          </a:p>
          <a:p>
            <a:pPr algn="ctr"/>
            <a:endParaRPr lang="en-US" b="1" dirty="0"/>
          </a:p>
          <a:p>
            <a:pPr algn="ctr"/>
            <a:r>
              <a:rPr lang="en-US" b="1" dirty="0"/>
              <a:t>on the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2AA26F6-929C-724A-AE1F-5940D03A76CD}"/>
              </a:ext>
            </a:extLst>
          </p:cNvPr>
          <p:cNvSpPr txBox="1"/>
          <p:nvPr/>
        </p:nvSpPr>
        <p:spPr>
          <a:xfrm>
            <a:off x="370703" y="5281451"/>
            <a:ext cx="3143205" cy="126188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/>
              <a:t>yn</a:t>
            </a:r>
            <a:r>
              <a:rPr lang="en-US" sz="4000" b="1" dirty="0"/>
              <a:t> y</a:t>
            </a:r>
          </a:p>
          <a:p>
            <a:pPr algn="ctr"/>
            <a:endParaRPr lang="en-US" b="1" dirty="0"/>
          </a:p>
          <a:p>
            <a:pPr algn="ctr"/>
            <a:r>
              <a:rPr lang="en-US" b="1" dirty="0"/>
              <a:t>in the 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B5BDF13-FBF8-FA43-98E1-F4A32C95792C}"/>
              </a:ext>
            </a:extLst>
          </p:cNvPr>
          <p:cNvSpPr txBox="1"/>
          <p:nvPr/>
        </p:nvSpPr>
        <p:spPr>
          <a:xfrm>
            <a:off x="4226716" y="4828514"/>
            <a:ext cx="4755761" cy="126188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/>
              <a:t>gyferbyn</a:t>
            </a:r>
            <a:r>
              <a:rPr lang="en-US" sz="4000" b="1" dirty="0"/>
              <a:t> </a:t>
            </a:r>
            <a:r>
              <a:rPr lang="en-US" sz="4000" b="1" dirty="0" err="1"/>
              <a:t>â</a:t>
            </a:r>
            <a:endParaRPr lang="en-US" sz="4000" b="1" dirty="0"/>
          </a:p>
          <a:p>
            <a:pPr algn="ctr"/>
            <a:endParaRPr lang="en-US" b="1" dirty="0"/>
          </a:p>
          <a:p>
            <a:pPr algn="ctr"/>
            <a:r>
              <a:rPr lang="en-US" b="1" dirty="0"/>
              <a:t>opposite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C29DD37-2706-9A4B-B41D-A3C8237ED536}"/>
              </a:ext>
            </a:extLst>
          </p:cNvPr>
          <p:cNvSpPr txBox="1"/>
          <p:nvPr/>
        </p:nvSpPr>
        <p:spPr>
          <a:xfrm>
            <a:off x="7401010" y="3197632"/>
            <a:ext cx="3258280" cy="126188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 o dan</a:t>
            </a:r>
          </a:p>
          <a:p>
            <a:pPr algn="ctr"/>
            <a:endParaRPr lang="en-US" b="1" dirty="0"/>
          </a:p>
          <a:p>
            <a:pPr algn="ctr"/>
            <a:r>
              <a:rPr lang="en-US" b="1" dirty="0"/>
              <a:t>under</a:t>
            </a:r>
          </a:p>
        </p:txBody>
      </p:sp>
      <p:pic>
        <p:nvPicPr>
          <p:cNvPr id="4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17E9892-1235-6E48-B696-099E203D71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2988490" y="1621311"/>
            <a:ext cx="812800" cy="812800"/>
          </a:xfrm>
          <a:prstGeom prst="rect">
            <a:avLst/>
          </a:prstGeom>
        </p:spPr>
      </p:pic>
      <p:pic>
        <p:nvPicPr>
          <p:cNvPr id="5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B4DA8B7-4A50-8A41-AE18-BCF6FD2FB38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7401010" y="1566115"/>
            <a:ext cx="812800" cy="812800"/>
          </a:xfrm>
          <a:prstGeom prst="rect">
            <a:avLst/>
          </a:prstGeom>
        </p:spPr>
      </p:pic>
      <p:pic>
        <p:nvPicPr>
          <p:cNvPr id="7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BB95B13-86AC-834D-A96A-2DBC8DA91B6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1042608" y="1677023"/>
            <a:ext cx="812800" cy="812800"/>
          </a:xfrm>
          <a:prstGeom prst="rect">
            <a:avLst/>
          </a:prstGeom>
        </p:spPr>
      </p:pic>
      <p:pic>
        <p:nvPicPr>
          <p:cNvPr id="8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9721A74-AE9F-C048-AE10-DB6BF39E588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3936314" y="3505075"/>
            <a:ext cx="812800" cy="812800"/>
          </a:xfrm>
          <a:prstGeom prst="rect">
            <a:avLst/>
          </a:prstGeom>
        </p:spPr>
      </p:pic>
      <p:pic>
        <p:nvPicPr>
          <p:cNvPr id="15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D8C4566-6FCC-FD45-960C-742EF4AA4EBF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846490" y="3299063"/>
            <a:ext cx="812800" cy="812800"/>
          </a:xfrm>
          <a:prstGeom prst="rect">
            <a:avLst/>
          </a:prstGeom>
        </p:spPr>
      </p:pic>
      <p:pic>
        <p:nvPicPr>
          <p:cNvPr id="16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860147E-C125-D040-809B-CA4A6B11A179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2582090" y="5368475"/>
            <a:ext cx="812800" cy="812800"/>
          </a:xfrm>
          <a:prstGeom prst="rect">
            <a:avLst/>
          </a:prstGeom>
        </p:spPr>
      </p:pic>
      <p:pic>
        <p:nvPicPr>
          <p:cNvPr id="17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7F646FE-AB26-6547-95E8-61900FE92B80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7984312" y="5053056"/>
            <a:ext cx="812800" cy="812800"/>
          </a:xfrm>
          <a:prstGeom prst="rect">
            <a:avLst/>
          </a:prstGeom>
        </p:spPr>
      </p:pic>
      <p:pic>
        <p:nvPicPr>
          <p:cNvPr id="18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FF0FB09-6E4B-0F4E-B8BB-C99E1C402DD0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1191965" y="536847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574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9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62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48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15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506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22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420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5455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5A07C94-CF95-4ED0-B2D4-4E0D07A910A4}"/>
              </a:ext>
            </a:extLst>
          </p:cNvPr>
          <p:cNvSpPr/>
          <p:nvPr/>
        </p:nvSpPr>
        <p:spPr>
          <a:xfrm>
            <a:off x="1400164" y="227867"/>
            <a:ext cx="951506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Ble</a:t>
            </a:r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en-US" sz="54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mae</a:t>
            </a:r>
            <a:r>
              <a:rPr lang="en-US" sz="5400" b="1" dirty="0" err="1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’r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en-US" sz="5400" b="1" dirty="0" err="1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afal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en-US" sz="5400" b="1" dirty="0" err="1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coch</a:t>
            </a:r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C716571-8183-FF45-89F7-D4C7C0F4881D}"/>
              </a:ext>
            </a:extLst>
          </p:cNvPr>
          <p:cNvSpPr txBox="1"/>
          <p:nvPr/>
        </p:nvSpPr>
        <p:spPr>
          <a:xfrm>
            <a:off x="1400164" y="4811844"/>
            <a:ext cx="95150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4000" b="1" dirty="0"/>
              <a:t>Mae’r afal coch </a:t>
            </a:r>
            <a:r>
              <a:rPr lang="cy-GB" sz="4000" b="1" dirty="0">
                <a:solidFill>
                  <a:srgbClr val="FF0000"/>
                </a:solidFill>
              </a:rPr>
              <a:t>tu ôl </a:t>
            </a:r>
            <a:r>
              <a:rPr lang="cy-GB" sz="4000" b="1" dirty="0"/>
              <a:t>y bocs.</a:t>
            </a:r>
          </a:p>
          <a:p>
            <a:pPr algn="ctr"/>
            <a:r>
              <a:rPr lang="cy-GB" sz="3200" b="1" i="1" dirty="0"/>
              <a:t>The red apple is </a:t>
            </a:r>
            <a:r>
              <a:rPr lang="cy-GB" sz="3200" b="1" i="1" dirty="0">
                <a:solidFill>
                  <a:srgbClr val="FF0000"/>
                </a:solidFill>
              </a:rPr>
              <a:t>behind</a:t>
            </a:r>
            <a:r>
              <a:rPr lang="cy-GB" sz="3200" b="1" i="1" dirty="0"/>
              <a:t> the box.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D7F70F-7A79-4D4F-A513-CFA6CA4786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474" t="40713" r="39252" b="42108"/>
          <a:stretch/>
        </p:blipFill>
        <p:spPr>
          <a:xfrm>
            <a:off x="3187338" y="1151197"/>
            <a:ext cx="5643154" cy="3337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312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5A07C94-CF95-4ED0-B2D4-4E0D07A910A4}"/>
              </a:ext>
            </a:extLst>
          </p:cNvPr>
          <p:cNvSpPr/>
          <p:nvPr/>
        </p:nvSpPr>
        <p:spPr>
          <a:xfrm>
            <a:off x="1400164" y="227867"/>
            <a:ext cx="951506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Ble</a:t>
            </a:r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en-US" sz="54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mae</a:t>
            </a:r>
            <a:r>
              <a:rPr lang="en-US" sz="5400" b="1" dirty="0" err="1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’r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en-US" sz="5400" b="1" dirty="0" err="1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afal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en-US" sz="5400" b="1" dirty="0" err="1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coch</a:t>
            </a:r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C716571-8183-FF45-89F7-D4C7C0F4881D}"/>
              </a:ext>
            </a:extLst>
          </p:cNvPr>
          <p:cNvSpPr txBox="1"/>
          <p:nvPr/>
        </p:nvSpPr>
        <p:spPr>
          <a:xfrm>
            <a:off x="1400164" y="4365338"/>
            <a:ext cx="95150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4000" b="1" dirty="0"/>
              <a:t>Mae’r afal coch </a:t>
            </a:r>
            <a:r>
              <a:rPr lang="cy-GB" sz="4000" b="1" dirty="0">
                <a:solidFill>
                  <a:srgbClr val="FF0000"/>
                </a:solidFill>
              </a:rPr>
              <a:t>rhwng</a:t>
            </a:r>
            <a:r>
              <a:rPr lang="cy-GB" sz="4000" b="1" dirty="0"/>
              <a:t> y bocsys.</a:t>
            </a:r>
          </a:p>
          <a:p>
            <a:pPr algn="ctr"/>
            <a:r>
              <a:rPr lang="cy-GB" sz="3200" b="1" i="1" dirty="0"/>
              <a:t>The red apple is </a:t>
            </a:r>
            <a:r>
              <a:rPr lang="cy-GB" sz="3200" b="1" i="1" dirty="0">
                <a:solidFill>
                  <a:srgbClr val="FF0000"/>
                </a:solidFill>
              </a:rPr>
              <a:t>between</a:t>
            </a:r>
            <a:r>
              <a:rPr lang="cy-GB" sz="3200" b="1" i="1" dirty="0"/>
              <a:t> the boxes.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D7F70F-7A79-4D4F-A513-CFA6CA4786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226" t="40424" r="1283" b="41278"/>
          <a:stretch/>
        </p:blipFill>
        <p:spPr>
          <a:xfrm>
            <a:off x="3281322" y="1151197"/>
            <a:ext cx="5752744" cy="3059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418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0-Point Star 1">
            <a:extLst>
              <a:ext uri="{FF2B5EF4-FFF2-40B4-BE49-F238E27FC236}">
                <a16:creationId xmlns:a16="http://schemas.microsoft.com/office/drawing/2014/main" id="{8644184B-CE5D-A54D-977B-B43B68FB036F}"/>
              </a:ext>
            </a:extLst>
          </p:cNvPr>
          <p:cNvSpPr/>
          <p:nvPr/>
        </p:nvSpPr>
        <p:spPr>
          <a:xfrm>
            <a:off x="559357" y="52654"/>
            <a:ext cx="7118252" cy="2802137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/>
              <a:t>Sut</a:t>
            </a:r>
            <a:r>
              <a:rPr lang="en-US" sz="4800" b="1" dirty="0"/>
              <a:t> </a:t>
            </a:r>
            <a:r>
              <a:rPr lang="en-US" sz="4800" b="1" dirty="0" err="1"/>
              <a:t>mae</a:t>
            </a:r>
            <a:r>
              <a:rPr lang="en-US" sz="4800" b="1" dirty="0"/>
              <a:t> </a:t>
            </a:r>
            <a:r>
              <a:rPr lang="en-US" sz="4800" b="1" dirty="0" err="1"/>
              <a:t>gofyn</a:t>
            </a:r>
            <a:r>
              <a:rPr lang="en-US" sz="4800" b="1" dirty="0"/>
              <a:t> </a:t>
            </a:r>
            <a:r>
              <a:rPr lang="en-US" sz="4800" b="1" dirty="0" err="1"/>
              <a:t>cwestiynau</a:t>
            </a:r>
            <a:r>
              <a:rPr lang="en-US" sz="4800" b="1" dirty="0"/>
              <a:t>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8E3827-94CF-2D4D-931F-9EF4925D0D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71" t="13326"/>
          <a:stretch/>
        </p:blipFill>
        <p:spPr>
          <a:xfrm>
            <a:off x="5045945" y="3078133"/>
            <a:ext cx="2166424" cy="19252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8AD5360-939F-1644-BF15-AC8D94451661}"/>
              </a:ext>
            </a:extLst>
          </p:cNvPr>
          <p:cNvSpPr txBox="1"/>
          <p:nvPr/>
        </p:nvSpPr>
        <p:spPr>
          <a:xfrm>
            <a:off x="443298" y="3078133"/>
            <a:ext cx="3249637" cy="769441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Beth </a:t>
            </a:r>
            <a:r>
              <a:rPr lang="en-US" sz="2800" b="1" dirty="0" err="1"/>
              <a:t>ydy</a:t>
            </a:r>
            <a:r>
              <a:rPr lang="en-US" sz="2800" b="1" dirty="0"/>
              <a:t> </a:t>
            </a:r>
            <a:r>
              <a:rPr lang="en-US" sz="2800" b="1" dirty="0" err="1"/>
              <a:t>hwn</a:t>
            </a:r>
            <a:r>
              <a:rPr lang="en-US" sz="2800" b="1" dirty="0"/>
              <a:t>?  </a:t>
            </a:r>
          </a:p>
          <a:p>
            <a:pPr algn="ctr"/>
            <a:r>
              <a:rPr lang="en-US" sz="1600" b="1" i="1" dirty="0"/>
              <a:t>(</a:t>
            </a:r>
            <a:r>
              <a:rPr lang="en-US" sz="1600" b="1" i="1" dirty="0" err="1"/>
              <a:t>gwrywaidd</a:t>
            </a:r>
            <a:r>
              <a:rPr lang="en-US" sz="1600" b="1" i="1" dirty="0"/>
              <a:t> / masculine)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6C0AC-DE29-A945-882D-AE1EFCD2F684}"/>
              </a:ext>
            </a:extLst>
          </p:cNvPr>
          <p:cNvSpPr txBox="1"/>
          <p:nvPr/>
        </p:nvSpPr>
        <p:spPr>
          <a:xfrm>
            <a:off x="868846" y="4200819"/>
            <a:ext cx="3249637" cy="769441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Beth </a:t>
            </a:r>
            <a:r>
              <a:rPr lang="en-US" sz="2800" b="1" dirty="0" err="1"/>
              <a:t>ydy</a:t>
            </a:r>
            <a:r>
              <a:rPr lang="en-US" sz="2800" b="1" dirty="0"/>
              <a:t> hon?  </a:t>
            </a:r>
          </a:p>
          <a:p>
            <a:pPr algn="ctr"/>
            <a:r>
              <a:rPr lang="en-US" sz="1600" b="1" i="1" dirty="0"/>
              <a:t>(</a:t>
            </a:r>
            <a:r>
              <a:rPr lang="en-US" sz="1600" b="1" i="1" dirty="0" err="1"/>
              <a:t>benywaidd</a:t>
            </a:r>
            <a:r>
              <a:rPr lang="en-US" sz="1600" b="1" i="1" dirty="0"/>
              <a:t> / feminine)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420A6C-D7F6-E549-ADF5-6184E1608F66}"/>
              </a:ext>
            </a:extLst>
          </p:cNvPr>
          <p:cNvSpPr txBox="1"/>
          <p:nvPr/>
        </p:nvSpPr>
        <p:spPr>
          <a:xfrm>
            <a:off x="1513615" y="5450115"/>
            <a:ext cx="3249637" cy="523220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Pa </a:t>
            </a:r>
            <a:r>
              <a:rPr lang="en-US" sz="2800" b="1" dirty="0" err="1"/>
              <a:t>liw</a:t>
            </a:r>
            <a:r>
              <a:rPr lang="en-US" sz="2800" b="1" dirty="0"/>
              <a:t> </a:t>
            </a:r>
            <a:r>
              <a:rPr lang="en-US" sz="2800" b="1" dirty="0" err="1"/>
              <a:t>ydy</a:t>
            </a:r>
            <a:r>
              <a:rPr lang="en-US" sz="2800" b="1" dirty="0"/>
              <a:t> …?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7EB682B-0F0C-A74D-B5AA-09F6274D910B}"/>
              </a:ext>
            </a:extLst>
          </p:cNvPr>
          <p:cNvSpPr txBox="1"/>
          <p:nvPr/>
        </p:nvSpPr>
        <p:spPr>
          <a:xfrm>
            <a:off x="7212369" y="5450115"/>
            <a:ext cx="3249637" cy="523220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/>
              <a:t>Sawl</a:t>
            </a:r>
            <a:r>
              <a:rPr lang="en-US" sz="2800" b="1" dirty="0"/>
              <a:t> … </a:t>
            </a:r>
            <a:r>
              <a:rPr lang="en-US" sz="2800" b="1" dirty="0" err="1"/>
              <a:t>sy</a:t>
            </a:r>
            <a:r>
              <a:rPr lang="en-US" sz="2800" b="1" dirty="0"/>
              <a:t> ……? 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9047CE4-A493-FB46-8A37-467B22DAD7CB}"/>
              </a:ext>
            </a:extLst>
          </p:cNvPr>
          <p:cNvSpPr txBox="1"/>
          <p:nvPr/>
        </p:nvSpPr>
        <p:spPr>
          <a:xfrm>
            <a:off x="7437452" y="4200819"/>
            <a:ext cx="4061880" cy="523220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Faint o … </a:t>
            </a:r>
            <a:r>
              <a:rPr lang="en-US" sz="2800" b="1" dirty="0" err="1"/>
              <a:t>sy</a:t>
            </a:r>
            <a:r>
              <a:rPr lang="en-US" sz="2800" b="1" dirty="0"/>
              <a:t> ……?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F0BE2A-3935-B34D-B05B-DC0C8E343413}"/>
              </a:ext>
            </a:extLst>
          </p:cNvPr>
          <p:cNvSpPr txBox="1"/>
          <p:nvPr/>
        </p:nvSpPr>
        <p:spPr>
          <a:xfrm>
            <a:off x="8419679" y="3160458"/>
            <a:ext cx="3249637" cy="523220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/>
              <a:t>Ble</a:t>
            </a:r>
            <a:r>
              <a:rPr lang="en-US" sz="2800" b="1" dirty="0"/>
              <a:t> </a:t>
            </a:r>
            <a:r>
              <a:rPr lang="en-US" sz="2800" b="1" dirty="0" err="1"/>
              <a:t>mae</a:t>
            </a:r>
            <a:r>
              <a:rPr lang="en-US" sz="2800" b="1" dirty="0"/>
              <a:t> ……?  </a:t>
            </a:r>
          </a:p>
        </p:txBody>
      </p:sp>
      <p:sp>
        <p:nvSpPr>
          <p:cNvPr id="11" name="10-Point Star 10">
            <a:extLst>
              <a:ext uri="{FF2B5EF4-FFF2-40B4-BE49-F238E27FC236}">
                <a16:creationId xmlns:a16="http://schemas.microsoft.com/office/drawing/2014/main" id="{EB45837E-9B84-6B40-88F8-0219895248AA}"/>
              </a:ext>
            </a:extLst>
          </p:cNvPr>
          <p:cNvSpPr/>
          <p:nvPr/>
        </p:nvSpPr>
        <p:spPr>
          <a:xfrm>
            <a:off x="8208335" y="137915"/>
            <a:ext cx="3878489" cy="2631614"/>
          </a:xfrm>
          <a:prstGeom prst="star10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Think about the questioning patterns which have learnt.</a:t>
            </a:r>
          </a:p>
        </p:txBody>
      </p:sp>
    </p:spTree>
    <p:extLst>
      <p:ext uri="{BB962C8B-B14F-4D97-AF65-F5344CB8AC3E}">
        <p14:creationId xmlns:p14="http://schemas.microsoft.com/office/powerpoint/2010/main" val="1571424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1462A-520B-F54F-A518-73E2C8A39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724" y="97637"/>
            <a:ext cx="10859840" cy="719781"/>
          </a:xfrm>
          <a:solidFill>
            <a:schemeClr val="tx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Y </a:t>
            </a:r>
            <a:r>
              <a:rPr lang="en-US" b="1" dirty="0" err="1">
                <a:solidFill>
                  <a:schemeClr val="bg1"/>
                </a:solidFill>
              </a:rPr>
              <a:t>Treigladau</a:t>
            </a:r>
            <a:r>
              <a:rPr lang="en-US" b="1" dirty="0">
                <a:solidFill>
                  <a:schemeClr val="bg1"/>
                </a:solidFill>
              </a:rPr>
              <a:t>                                  The mutations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43BB6C-64A8-8E45-A357-99A31E6076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665" y="1421906"/>
            <a:ext cx="7327899" cy="517401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80F793D-16DD-674B-8FCA-5846AF6CDD67}"/>
              </a:ext>
            </a:extLst>
          </p:cNvPr>
          <p:cNvSpPr txBox="1"/>
          <p:nvPr/>
        </p:nvSpPr>
        <p:spPr>
          <a:xfrm>
            <a:off x="318654" y="1421906"/>
            <a:ext cx="3643746" cy="1754326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/>
              <a:t>What are mutations?</a:t>
            </a:r>
          </a:p>
          <a:p>
            <a:r>
              <a:rPr lang="en-US" dirty="0"/>
              <a:t>A mutation is when a consonant changes at the beginning of a word which occurs because of a word or phrase preceding it.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DA0BF0-EF7A-9C4F-A4EE-7E43E93E918C}"/>
              </a:ext>
            </a:extLst>
          </p:cNvPr>
          <p:cNvSpPr txBox="1"/>
          <p:nvPr/>
        </p:nvSpPr>
        <p:spPr>
          <a:xfrm>
            <a:off x="8007929" y="5164756"/>
            <a:ext cx="3269672" cy="1169551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u="sng" dirty="0"/>
              <a:t>We have three different kinds of mutations:</a:t>
            </a:r>
          </a:p>
          <a:p>
            <a:pPr marL="342900" indent="-342900">
              <a:buAutoNum type="arabicPeriod"/>
            </a:pPr>
            <a:r>
              <a:rPr lang="en-US" sz="1400" dirty="0" err="1"/>
              <a:t>Treiglad</a:t>
            </a:r>
            <a:r>
              <a:rPr lang="en-US" sz="1400" dirty="0"/>
              <a:t> </a:t>
            </a:r>
            <a:r>
              <a:rPr lang="en-US" sz="1400" dirty="0" err="1"/>
              <a:t>meddal</a:t>
            </a:r>
            <a:r>
              <a:rPr lang="en-US" sz="1400" dirty="0"/>
              <a:t> / </a:t>
            </a:r>
            <a:r>
              <a:rPr lang="en-US" sz="1400" i="1" dirty="0"/>
              <a:t>Soft mutation</a:t>
            </a:r>
          </a:p>
          <a:p>
            <a:r>
              <a:rPr lang="en-US" sz="1400" dirty="0"/>
              <a:t>2. </a:t>
            </a:r>
            <a:r>
              <a:rPr lang="en-US" sz="1400" dirty="0" err="1"/>
              <a:t>Treiglad</a:t>
            </a:r>
            <a:r>
              <a:rPr lang="en-US" sz="1400" dirty="0"/>
              <a:t> </a:t>
            </a:r>
            <a:r>
              <a:rPr lang="en-US" sz="1400" dirty="0" err="1"/>
              <a:t>trwynol</a:t>
            </a:r>
            <a:r>
              <a:rPr lang="en-US" sz="1400" dirty="0"/>
              <a:t> / </a:t>
            </a:r>
            <a:r>
              <a:rPr lang="en-US" sz="1400" i="1" dirty="0"/>
              <a:t>Nasal mutation</a:t>
            </a:r>
          </a:p>
          <a:p>
            <a:r>
              <a:rPr lang="en-US" sz="1400" dirty="0"/>
              <a:t>3. </a:t>
            </a:r>
            <a:r>
              <a:rPr lang="en-US" sz="1400" dirty="0" err="1"/>
              <a:t>Treiglad</a:t>
            </a:r>
            <a:r>
              <a:rPr lang="en-US" sz="1400" dirty="0"/>
              <a:t> </a:t>
            </a:r>
            <a:r>
              <a:rPr lang="en-US" sz="1400" dirty="0" err="1"/>
              <a:t>llaes</a:t>
            </a:r>
            <a:r>
              <a:rPr lang="en-US" sz="1400" dirty="0"/>
              <a:t> / </a:t>
            </a:r>
            <a:r>
              <a:rPr lang="en-US" sz="1400" i="1" dirty="0"/>
              <a:t>Aspirate mutation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09D059-FB6A-7F4E-9BFB-70615083B233}"/>
              </a:ext>
            </a:extLst>
          </p:cNvPr>
          <p:cNvSpPr txBox="1"/>
          <p:nvPr/>
        </p:nvSpPr>
        <p:spPr>
          <a:xfrm>
            <a:off x="6206837" y="914401"/>
            <a:ext cx="1219199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Soft mutation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E387A2-CF71-BD48-B2B6-588CD8CB425A}"/>
              </a:ext>
            </a:extLst>
          </p:cNvPr>
          <p:cNvSpPr txBox="1"/>
          <p:nvPr/>
        </p:nvSpPr>
        <p:spPr>
          <a:xfrm>
            <a:off x="7924801" y="931185"/>
            <a:ext cx="1219199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Nasal mutation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3E29D5-FAEC-184A-993D-0A1E040E4F14}"/>
              </a:ext>
            </a:extLst>
          </p:cNvPr>
          <p:cNvSpPr txBox="1"/>
          <p:nvPr/>
        </p:nvSpPr>
        <p:spPr>
          <a:xfrm>
            <a:off x="9642765" y="914401"/>
            <a:ext cx="1219199" cy="58477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Aspirate mutation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13B9D0-F5B8-154F-A23D-A3064EE3DDEA}"/>
              </a:ext>
            </a:extLst>
          </p:cNvPr>
          <p:cNvSpPr txBox="1"/>
          <p:nvPr/>
        </p:nvSpPr>
        <p:spPr>
          <a:xfrm>
            <a:off x="611724" y="4569502"/>
            <a:ext cx="2687782" cy="1200329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Dim </a:t>
            </a:r>
            <a:r>
              <a:rPr lang="en-US" b="1" dirty="0" err="1"/>
              <a:t>ond</a:t>
            </a:r>
            <a:r>
              <a:rPr lang="en-US" b="1" dirty="0"/>
              <a:t> y 9 </a:t>
            </a:r>
            <a:r>
              <a:rPr lang="en-US" b="1" dirty="0" err="1"/>
              <a:t>llythyren</a:t>
            </a:r>
            <a:r>
              <a:rPr lang="en-US" b="1" dirty="0"/>
              <a:t> </a:t>
            </a:r>
            <a:r>
              <a:rPr lang="en-US" b="1" dirty="0" err="1"/>
              <a:t>yma</a:t>
            </a:r>
            <a:r>
              <a:rPr lang="en-US" b="1" dirty="0"/>
              <a:t> </a:t>
            </a:r>
            <a:r>
              <a:rPr lang="en-US" b="1" dirty="0" err="1"/>
              <a:t>sy’n</a:t>
            </a:r>
            <a:r>
              <a:rPr lang="en-US" b="1" dirty="0"/>
              <a:t> </a:t>
            </a:r>
            <a:r>
              <a:rPr lang="en-US" b="1" dirty="0" err="1"/>
              <a:t>treiglo</a:t>
            </a:r>
            <a:r>
              <a:rPr lang="en-US" b="1" dirty="0"/>
              <a:t>.</a:t>
            </a:r>
          </a:p>
          <a:p>
            <a:pPr algn="ctr"/>
            <a:r>
              <a:rPr lang="en-US" i="1" dirty="0"/>
              <a:t>Only these 9 letters mutate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DFE676B-3EDD-FC4D-BC2A-4EC021C82AFA}"/>
              </a:ext>
            </a:extLst>
          </p:cNvPr>
          <p:cNvCxnSpPr>
            <a:cxnSpLocks/>
            <a:stCxn id="10" idx="3"/>
          </p:cNvCxnSpPr>
          <p:nvPr/>
        </p:nvCxnSpPr>
        <p:spPr>
          <a:xfrm flipV="1">
            <a:off x="3299506" y="3780721"/>
            <a:ext cx="1300203" cy="138894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A20A0CCA-E1BC-C64D-A3C8-40FF23226B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44" y="6330129"/>
            <a:ext cx="2766236" cy="42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7338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B4E152-FA98-9540-B89D-022A965C31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2501" y="3119146"/>
            <a:ext cx="1836843" cy="2293769"/>
          </a:xfrm>
          <a:prstGeom prst="rect">
            <a:avLst/>
          </a:prstGeom>
        </p:spPr>
      </p:pic>
      <p:pic>
        <p:nvPicPr>
          <p:cNvPr id="5" name="Picture 5" descr="A close up of a logo&#10;&#10;Description generated with high confidence">
            <a:extLst>
              <a:ext uri="{FF2B5EF4-FFF2-40B4-BE49-F238E27FC236}">
                <a16:creationId xmlns:a16="http://schemas.microsoft.com/office/drawing/2014/main" id="{907D1779-ECED-F54C-8E8E-DC31493354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4865" y="4392117"/>
            <a:ext cx="1723182" cy="2309419"/>
          </a:xfrm>
          <a:prstGeom prst="rect">
            <a:avLst/>
          </a:prstGeom>
        </p:spPr>
      </p:pic>
      <p:pic>
        <p:nvPicPr>
          <p:cNvPr id="6" name="Picture 7" descr="A picture containing screenshot&#10;&#10;Description generated with very high confidence">
            <a:extLst>
              <a:ext uri="{FF2B5EF4-FFF2-40B4-BE49-F238E27FC236}">
                <a16:creationId xmlns:a16="http://schemas.microsoft.com/office/drawing/2014/main" id="{5C33D8D2-5F56-6C47-93E3-1D7A5017B4A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4027" t="16000" r="2013" b="16667"/>
          <a:stretch/>
        </p:blipFill>
        <p:spPr>
          <a:xfrm>
            <a:off x="6532608" y="233101"/>
            <a:ext cx="4185359" cy="2766701"/>
          </a:xfrm>
          <a:prstGeom prst="rect">
            <a:avLst/>
          </a:prstGeom>
        </p:spPr>
      </p:pic>
      <p:sp>
        <p:nvSpPr>
          <p:cNvPr id="2" name="10-Point Star 1">
            <a:extLst>
              <a:ext uri="{FF2B5EF4-FFF2-40B4-BE49-F238E27FC236}">
                <a16:creationId xmlns:a16="http://schemas.microsoft.com/office/drawing/2014/main" id="{A14F4553-BBDB-C949-8B08-49940C71FC7A}"/>
              </a:ext>
            </a:extLst>
          </p:cNvPr>
          <p:cNvSpPr/>
          <p:nvPr/>
        </p:nvSpPr>
        <p:spPr>
          <a:xfrm>
            <a:off x="1190085" y="472943"/>
            <a:ext cx="4536158" cy="2456271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Defnyddio</a:t>
            </a:r>
            <a:r>
              <a:rPr lang="en-US" sz="2400" b="1" dirty="0"/>
              <a:t> </a:t>
            </a:r>
            <a:r>
              <a:rPr lang="en-US" sz="2400" b="1" dirty="0" err="1"/>
              <a:t>llyfrau</a:t>
            </a:r>
            <a:r>
              <a:rPr lang="en-US" sz="2400" b="1" dirty="0"/>
              <a:t> </a:t>
            </a:r>
            <a:r>
              <a:rPr lang="en-US" sz="2400" b="1" dirty="0" err="1"/>
              <a:t>geiriau</a:t>
            </a:r>
            <a:r>
              <a:rPr lang="en-US" sz="2400" b="1" dirty="0"/>
              <a:t> a </a:t>
            </a:r>
            <a:r>
              <a:rPr lang="en-US" sz="2400" b="1" dirty="0" err="1"/>
              <a:t>matiau</a:t>
            </a:r>
            <a:r>
              <a:rPr lang="en-US" sz="2400" b="1" dirty="0"/>
              <a:t> </a:t>
            </a:r>
            <a:r>
              <a:rPr lang="en-US" sz="2400" b="1" dirty="0" err="1"/>
              <a:t>iaith</a:t>
            </a:r>
            <a:endParaRPr lang="en-US" sz="24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1BDB83-DA05-A54F-A0D0-6FB575943AA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9391" r="28855" b="9907"/>
          <a:stretch/>
        </p:blipFill>
        <p:spPr>
          <a:xfrm>
            <a:off x="6114067" y="4373614"/>
            <a:ext cx="1880610" cy="23464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A874305-B360-F240-B969-46F270A0F1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4144" y="2792948"/>
            <a:ext cx="1862007" cy="25125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8CE5C0B-314B-E74F-967F-3A7111F4BA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6761" y="2792948"/>
            <a:ext cx="2059482" cy="23763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01C49F-1EE6-0044-9DB0-F9948D48AF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50935" y="4616971"/>
            <a:ext cx="2083584" cy="208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5751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6461CB-7D9A-6245-B51B-D8240597E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8995" y="2254061"/>
            <a:ext cx="5495060" cy="3774609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5" name="10-Point Star 4">
            <a:extLst>
              <a:ext uri="{FF2B5EF4-FFF2-40B4-BE49-F238E27FC236}">
                <a16:creationId xmlns:a16="http://schemas.microsoft.com/office/drawing/2014/main" id="{E5E01897-2054-8E4A-9293-0340CE65E1D9}"/>
              </a:ext>
            </a:extLst>
          </p:cNvPr>
          <p:cNvSpPr/>
          <p:nvPr/>
        </p:nvSpPr>
        <p:spPr>
          <a:xfrm>
            <a:off x="8208335" y="137914"/>
            <a:ext cx="3878489" cy="3136913"/>
          </a:xfrm>
          <a:prstGeom prst="star10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10 minute task:</a:t>
            </a:r>
          </a:p>
          <a:p>
            <a:pPr algn="ctr"/>
            <a:r>
              <a:rPr lang="en-US" sz="2400" b="1" dirty="0">
                <a:solidFill>
                  <a:schemeClr val="tx1"/>
                </a:solidFill>
              </a:rPr>
              <a:t>Think of six different question you could ask about this language mat.</a:t>
            </a:r>
          </a:p>
        </p:txBody>
      </p:sp>
    </p:spTree>
    <p:extLst>
      <p:ext uri="{BB962C8B-B14F-4D97-AF65-F5344CB8AC3E}">
        <p14:creationId xmlns:p14="http://schemas.microsoft.com/office/powerpoint/2010/main" val="17704966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80EC4C-8FE9-AC4C-9F57-2C8E6CB199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6200" y="107950"/>
            <a:ext cx="9499600" cy="664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9512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50F6907-6094-4A4B-AAC9-9956A508E3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6717754"/>
              </p:ext>
            </p:extLst>
          </p:nvPr>
        </p:nvGraphicFramePr>
        <p:xfrm>
          <a:off x="336883" y="1810807"/>
          <a:ext cx="1993739" cy="31398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3739">
                  <a:extLst>
                    <a:ext uri="{9D8B030D-6E8A-4147-A177-3AD203B41FA5}">
                      <a16:colId xmlns:a16="http://schemas.microsoft.com/office/drawing/2014/main" val="4247137615"/>
                    </a:ext>
                  </a:extLst>
                </a:gridCol>
              </a:tblGrid>
              <a:tr h="731661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1"/>
                          </a:solidFill>
                        </a:rPr>
                        <a:t>GRWP </a:t>
                      </a:r>
                    </a:p>
                    <a:p>
                      <a:pPr algn="ctr"/>
                      <a:r>
                        <a:rPr lang="en-US" sz="2800" b="1" dirty="0">
                          <a:solidFill>
                            <a:schemeClr val="tx1"/>
                          </a:solidFill>
                        </a:rPr>
                        <a:t>COCH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9056269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pPr algn="l"/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9683701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5705673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192573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017CA6A-A702-B641-80FA-813B8902E4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533062"/>
              </p:ext>
            </p:extLst>
          </p:nvPr>
        </p:nvGraphicFramePr>
        <p:xfrm>
          <a:off x="2716313" y="2649077"/>
          <a:ext cx="1876302" cy="38715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6302">
                  <a:extLst>
                    <a:ext uri="{9D8B030D-6E8A-4147-A177-3AD203B41FA5}">
                      <a16:colId xmlns:a16="http://schemas.microsoft.com/office/drawing/2014/main" val="4247137615"/>
                    </a:ext>
                  </a:extLst>
                </a:gridCol>
              </a:tblGrid>
              <a:tr h="731661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2"/>
                          </a:solidFill>
                        </a:rPr>
                        <a:t>GRWP </a:t>
                      </a:r>
                    </a:p>
                    <a:p>
                      <a:pPr algn="ctr"/>
                      <a:r>
                        <a:rPr lang="en-US" sz="2800" b="1" dirty="0">
                          <a:solidFill>
                            <a:schemeClr val="tx2"/>
                          </a:solidFill>
                        </a:rPr>
                        <a:t>GLAS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9056269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pPr algn="l"/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9683701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pPr algn="l"/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5084665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pPr algn="l"/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8300691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5705673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94358DD-2E88-324F-90B0-3BA398D0C0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579840"/>
              </p:ext>
            </p:extLst>
          </p:nvPr>
        </p:nvGraphicFramePr>
        <p:xfrm>
          <a:off x="4978312" y="1810807"/>
          <a:ext cx="1935835" cy="38715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5835">
                  <a:extLst>
                    <a:ext uri="{9D8B030D-6E8A-4147-A177-3AD203B41FA5}">
                      <a16:colId xmlns:a16="http://schemas.microsoft.com/office/drawing/2014/main" val="4247137615"/>
                    </a:ext>
                  </a:extLst>
                </a:gridCol>
              </a:tblGrid>
              <a:tr h="731661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2"/>
                          </a:solidFill>
                        </a:rPr>
                        <a:t>GRWP </a:t>
                      </a:r>
                    </a:p>
                    <a:p>
                      <a:pPr algn="ctr"/>
                      <a:r>
                        <a:rPr lang="en-US" sz="2800" b="1" dirty="0">
                          <a:solidFill>
                            <a:schemeClr val="tx2"/>
                          </a:solidFill>
                        </a:rPr>
                        <a:t>OREN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9056269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9683701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5705673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9831127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1725832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69C0D0D-3255-AD4D-86A8-41C4711B01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8256788"/>
              </p:ext>
            </p:extLst>
          </p:nvPr>
        </p:nvGraphicFramePr>
        <p:xfrm>
          <a:off x="7299844" y="2691529"/>
          <a:ext cx="2068745" cy="38715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8745">
                  <a:extLst>
                    <a:ext uri="{9D8B030D-6E8A-4147-A177-3AD203B41FA5}">
                      <a16:colId xmlns:a16="http://schemas.microsoft.com/office/drawing/2014/main" val="4247137615"/>
                    </a:ext>
                  </a:extLst>
                </a:gridCol>
              </a:tblGrid>
              <a:tr h="525634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2"/>
                          </a:solidFill>
                        </a:rPr>
                        <a:t>GRWP GWYRDD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9056269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4545018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9683701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5705673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1925733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7FCF80B-A566-B142-9235-D104D1B3C0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7556293"/>
              </p:ext>
            </p:extLst>
          </p:nvPr>
        </p:nvGraphicFramePr>
        <p:xfrm>
          <a:off x="9754286" y="1712603"/>
          <a:ext cx="1962156" cy="38715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2156">
                  <a:extLst>
                    <a:ext uri="{9D8B030D-6E8A-4147-A177-3AD203B41FA5}">
                      <a16:colId xmlns:a16="http://schemas.microsoft.com/office/drawing/2014/main" val="4247137615"/>
                    </a:ext>
                  </a:extLst>
                </a:gridCol>
              </a:tblGrid>
              <a:tr h="683088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2"/>
                          </a:solidFill>
                        </a:rPr>
                        <a:t>GRWP MELYN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9056269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9683701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5705673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1925733"/>
                  </a:ext>
                </a:extLst>
              </a:tr>
              <a:tr h="731661"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0004191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678010BB-9001-0949-8F5C-236461534E56}"/>
              </a:ext>
            </a:extLst>
          </p:cNvPr>
          <p:cNvSpPr txBox="1"/>
          <p:nvPr/>
        </p:nvSpPr>
        <p:spPr>
          <a:xfrm>
            <a:off x="336883" y="411480"/>
            <a:ext cx="11379559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Ydych</a:t>
            </a:r>
            <a:r>
              <a:rPr lang="en-US" sz="4800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sz="4800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chi’n</a:t>
            </a:r>
            <a:r>
              <a:rPr lang="en-US" sz="4800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sz="4800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barod</a:t>
            </a:r>
            <a:r>
              <a:rPr lang="en-US" sz="4800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?          Are you ready?</a:t>
            </a:r>
          </a:p>
        </p:txBody>
      </p:sp>
    </p:spTree>
    <p:extLst>
      <p:ext uri="{BB962C8B-B14F-4D97-AF65-F5344CB8AC3E}">
        <p14:creationId xmlns:p14="http://schemas.microsoft.com/office/powerpoint/2010/main" val="5371292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27387-02DD-5E48-B8E8-019110F74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037" y="399054"/>
            <a:ext cx="11398103" cy="813058"/>
          </a:xfrm>
          <a:solidFill>
            <a:schemeClr val="accent1"/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US" sz="4400" b="1" dirty="0" err="1">
                <a:solidFill>
                  <a:schemeClr val="bg1"/>
                </a:solidFill>
              </a:rPr>
              <a:t>Rhowch</a:t>
            </a:r>
            <a:r>
              <a:rPr lang="en-US" sz="4400" b="1" dirty="0">
                <a:solidFill>
                  <a:schemeClr val="bg1"/>
                </a:solidFill>
              </a:rPr>
              <a:t> </a:t>
            </a:r>
            <a:r>
              <a:rPr lang="en-US" sz="4400" b="1" dirty="0" err="1">
                <a:solidFill>
                  <a:schemeClr val="bg1"/>
                </a:solidFill>
              </a:rPr>
              <a:t>gynnig</a:t>
            </a:r>
            <a:r>
              <a:rPr lang="en-US" sz="4400" b="1" dirty="0">
                <a:solidFill>
                  <a:schemeClr val="bg1"/>
                </a:solidFill>
              </a:rPr>
              <a:t> </a:t>
            </a:r>
            <a:r>
              <a:rPr lang="en-US" sz="4400" b="1" dirty="0" err="1">
                <a:solidFill>
                  <a:schemeClr val="bg1"/>
                </a:solidFill>
              </a:rPr>
              <a:t>arni</a:t>
            </a:r>
            <a:r>
              <a:rPr lang="en-US" sz="4400" b="1" dirty="0">
                <a:solidFill>
                  <a:schemeClr val="bg1"/>
                </a:solidFill>
              </a:rPr>
              <a:t>!                 Have a go!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989ACA-F1DB-7848-A600-F09D125344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037" y="1679944"/>
            <a:ext cx="11398103" cy="4805916"/>
          </a:xfr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/>
          <a:lstStyle/>
          <a:p>
            <a:r>
              <a:rPr lang="en-US" sz="2800" b="1" dirty="0"/>
              <a:t>Revise the questions that you have learnt.</a:t>
            </a:r>
          </a:p>
          <a:p>
            <a:r>
              <a:rPr lang="en-US" sz="2800" b="1" dirty="0"/>
              <a:t>Learn the vocabulary on the language mat.</a:t>
            </a:r>
          </a:p>
          <a:p>
            <a:r>
              <a:rPr lang="en-US" sz="2800" b="1" dirty="0"/>
              <a:t>Think of 10 suitable questions to ask about the mat.</a:t>
            </a:r>
          </a:p>
          <a:p>
            <a:r>
              <a:rPr lang="en-US" sz="2800" b="1" dirty="0"/>
              <a:t>Meet with your group.</a:t>
            </a:r>
          </a:p>
          <a:p>
            <a:r>
              <a:rPr lang="en-US" sz="2800" b="1" dirty="0"/>
              <a:t>Share the mat (everyone needs to be a “presenter”)</a:t>
            </a:r>
          </a:p>
          <a:p>
            <a:r>
              <a:rPr lang="en-US" sz="2800" b="1" dirty="0"/>
              <a:t>Take 10 minutes each to share your mat and ask questions to each other.    (This is a good way to practice your pronunciation).</a:t>
            </a:r>
          </a:p>
          <a:p>
            <a:r>
              <a:rPr lang="en-US" sz="2800" b="1" dirty="0" err="1"/>
              <a:t>Mwynhewch</a:t>
            </a:r>
            <a:r>
              <a:rPr lang="en-US" sz="2800" b="1" dirty="0"/>
              <a:t> a </a:t>
            </a:r>
            <a:r>
              <a:rPr lang="en-US" sz="2800" b="1" dirty="0" err="1"/>
              <a:t>phob</a:t>
            </a:r>
            <a:r>
              <a:rPr lang="en-US" sz="2800" b="1" dirty="0"/>
              <a:t> </a:t>
            </a:r>
            <a:r>
              <a:rPr lang="en-US" sz="2800" b="1" dirty="0" err="1"/>
              <a:t>lwc</a:t>
            </a:r>
            <a:r>
              <a:rPr lang="en-US" sz="2800" b="1" dirty="0"/>
              <a:t>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17155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0-Point Star 1">
            <a:extLst>
              <a:ext uri="{FF2B5EF4-FFF2-40B4-BE49-F238E27FC236}">
                <a16:creationId xmlns:a16="http://schemas.microsoft.com/office/drawing/2014/main" id="{8644184B-CE5D-A54D-977B-B43B68FB036F}"/>
              </a:ext>
            </a:extLst>
          </p:cNvPr>
          <p:cNvSpPr/>
          <p:nvPr/>
        </p:nvSpPr>
        <p:spPr>
          <a:xfrm>
            <a:off x="3671668" y="0"/>
            <a:ext cx="4909624" cy="2294458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/>
              <a:t>Sut</a:t>
            </a:r>
            <a:r>
              <a:rPr lang="en-US" sz="3600" b="1" dirty="0"/>
              <a:t> </a:t>
            </a:r>
            <a:r>
              <a:rPr lang="en-US" sz="3600" b="1" dirty="0" err="1"/>
              <a:t>mae</a:t>
            </a:r>
            <a:r>
              <a:rPr lang="en-US" sz="3600" b="1" dirty="0"/>
              <a:t> </a:t>
            </a:r>
            <a:r>
              <a:rPr lang="en-US" sz="3600" b="1" dirty="0" err="1"/>
              <a:t>gofyn</a:t>
            </a:r>
            <a:r>
              <a:rPr lang="en-US" sz="3600" b="1" dirty="0"/>
              <a:t> </a:t>
            </a:r>
            <a:r>
              <a:rPr lang="en-US" sz="3600" b="1" dirty="0" err="1"/>
              <a:t>cwestiynau</a:t>
            </a:r>
            <a:r>
              <a:rPr lang="en-US" sz="3600" b="1" dirty="0"/>
              <a:t>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49124D5-D0A9-6348-B97A-3CB156C9C040}"/>
              </a:ext>
            </a:extLst>
          </p:cNvPr>
          <p:cNvGraphicFramePr>
            <a:graphicFrameLocks noGrp="1"/>
          </p:cNvGraphicFramePr>
          <p:nvPr/>
        </p:nvGraphicFramePr>
        <p:xfrm>
          <a:off x="267287" y="2412609"/>
          <a:ext cx="11704319" cy="377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97277">
                  <a:extLst>
                    <a:ext uri="{9D8B030D-6E8A-4147-A177-3AD203B41FA5}">
                      <a16:colId xmlns:a16="http://schemas.microsoft.com/office/drawing/2014/main" val="2755435119"/>
                    </a:ext>
                  </a:extLst>
                </a:gridCol>
                <a:gridCol w="3625553">
                  <a:extLst>
                    <a:ext uri="{9D8B030D-6E8A-4147-A177-3AD203B41FA5}">
                      <a16:colId xmlns:a16="http://schemas.microsoft.com/office/drawing/2014/main" val="3331209958"/>
                    </a:ext>
                  </a:extLst>
                </a:gridCol>
                <a:gridCol w="4881489">
                  <a:extLst>
                    <a:ext uri="{9D8B030D-6E8A-4147-A177-3AD203B41FA5}">
                      <a16:colId xmlns:a16="http://schemas.microsoft.com/office/drawing/2014/main" val="4164468559"/>
                    </a:ext>
                  </a:extLst>
                </a:gridCol>
              </a:tblGrid>
              <a:tr h="282596"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err="1"/>
                        <a:t>Cwestiwn</a:t>
                      </a:r>
                      <a:endParaRPr lang="en-US" sz="32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err="1"/>
                        <a:t>Yn</a:t>
                      </a:r>
                      <a:r>
                        <a:rPr lang="en-US" sz="3200" b="1" dirty="0"/>
                        <a:t> </a:t>
                      </a:r>
                      <a:r>
                        <a:rPr lang="en-US" sz="3200" b="1" dirty="0" err="1"/>
                        <a:t>Saesneg</a:t>
                      </a:r>
                      <a:endParaRPr lang="en-US" sz="32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err="1"/>
                        <a:t>Ateb</a:t>
                      </a:r>
                      <a:r>
                        <a:rPr lang="en-US" sz="3200" b="1" dirty="0"/>
                        <a:t> / Answer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47463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/>
                        <a:t>Beth </a:t>
                      </a:r>
                      <a:r>
                        <a:rPr lang="en-US" sz="2400" b="1" dirty="0" err="1"/>
                        <a:t>ydy</a:t>
                      </a:r>
                      <a:r>
                        <a:rPr lang="en-US" sz="2400" b="1" dirty="0"/>
                        <a:t> </a:t>
                      </a:r>
                      <a:r>
                        <a:rPr lang="en-US" sz="2400" b="1" dirty="0" err="1"/>
                        <a:t>hwn</a:t>
                      </a:r>
                      <a:r>
                        <a:rPr lang="en-US" sz="2400" b="1" dirty="0"/>
                        <a:t>? </a:t>
                      </a:r>
                      <a:r>
                        <a:rPr lang="en-US" sz="1200" b="1" dirty="0"/>
                        <a:t>(</a:t>
                      </a:r>
                      <a:r>
                        <a:rPr lang="en-US" sz="1200" b="1" dirty="0" err="1"/>
                        <a:t>gwr</a:t>
                      </a:r>
                      <a:r>
                        <a:rPr lang="en-US" sz="1200" b="1" dirty="0"/>
                        <a:t> / m)</a:t>
                      </a:r>
                      <a:endParaRPr lang="en-US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/>
                        <a:t>What is this?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err="1"/>
                        <a:t>Dyma</a:t>
                      </a:r>
                      <a:r>
                        <a:rPr lang="en-US" sz="2400" b="1" dirty="0"/>
                        <a:t> ….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92718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/>
                        <a:t>Beth </a:t>
                      </a:r>
                      <a:r>
                        <a:rPr lang="en-US" sz="2400" b="1" dirty="0" err="1"/>
                        <a:t>ydy</a:t>
                      </a:r>
                      <a:r>
                        <a:rPr lang="en-US" sz="2400" b="1" dirty="0"/>
                        <a:t> hon? </a:t>
                      </a:r>
                      <a:r>
                        <a:rPr lang="en-US" sz="1400" b="1" dirty="0"/>
                        <a:t>(ben / f)</a:t>
                      </a:r>
                      <a:endParaRPr lang="en-US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/>
                        <a:t>What is this?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err="1"/>
                        <a:t>Dyma</a:t>
                      </a:r>
                      <a:r>
                        <a:rPr lang="en-US" sz="2400" b="1" dirty="0"/>
                        <a:t> ….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060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/>
                        <a:t>Pa </a:t>
                      </a:r>
                      <a:r>
                        <a:rPr lang="en-US" sz="2400" b="1" dirty="0" err="1"/>
                        <a:t>liw</a:t>
                      </a:r>
                      <a:r>
                        <a:rPr lang="en-US" sz="2400" b="1" dirty="0"/>
                        <a:t> </a:t>
                      </a:r>
                      <a:r>
                        <a:rPr lang="en-US" sz="2400" b="1" dirty="0" err="1"/>
                        <a:t>ydy’r</a:t>
                      </a:r>
                      <a:r>
                        <a:rPr lang="en-US" sz="2400" b="1" dirty="0"/>
                        <a:t> …?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/>
                        <a:t>Which </a:t>
                      </a:r>
                      <a:r>
                        <a:rPr lang="en-US" sz="2400" b="0" i="1" dirty="0" err="1"/>
                        <a:t>colour</a:t>
                      </a:r>
                      <a:r>
                        <a:rPr lang="en-US" sz="2400" b="0" i="1" dirty="0"/>
                        <a:t> is the …?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err="1"/>
                        <a:t>Mae’r</a:t>
                      </a:r>
                      <a:r>
                        <a:rPr lang="en-US" sz="2400" b="1" dirty="0"/>
                        <a:t> …. </a:t>
                      </a:r>
                      <a:r>
                        <a:rPr lang="en-US" sz="2400" b="1" dirty="0" err="1"/>
                        <a:t>yn</a:t>
                      </a:r>
                      <a:r>
                        <a:rPr lang="en-US" sz="2400" b="1" dirty="0"/>
                        <a:t> …. </a:t>
                      </a:r>
                      <a:r>
                        <a:rPr lang="en-US" sz="1800" b="1" dirty="0"/>
                        <a:t>(+ </a:t>
                      </a:r>
                      <a:r>
                        <a:rPr lang="en-US" sz="1800" b="1" dirty="0" err="1"/>
                        <a:t>treiglad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meddal</a:t>
                      </a:r>
                      <a:r>
                        <a:rPr lang="en-US" sz="1800" b="1" dirty="0"/>
                        <a:t>)</a:t>
                      </a:r>
                      <a:endParaRPr lang="en-US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23873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/>
                        <a:t>Sawl</a:t>
                      </a:r>
                      <a:r>
                        <a:rPr lang="en-US" sz="2400" b="1" dirty="0"/>
                        <a:t> … </a:t>
                      </a:r>
                      <a:r>
                        <a:rPr lang="en-US" sz="2400" b="1" dirty="0" err="1"/>
                        <a:t>sy</a:t>
                      </a:r>
                      <a:r>
                        <a:rPr lang="en-US" sz="2400" b="1" dirty="0"/>
                        <a:t> …?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/>
                        <a:t>How many …?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Mae … 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14891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/>
                        <a:t>Faint o … </a:t>
                      </a:r>
                      <a:r>
                        <a:rPr lang="en-US" sz="2400" b="1" dirty="0" err="1"/>
                        <a:t>sy</a:t>
                      </a:r>
                      <a:r>
                        <a:rPr lang="en-US" sz="2400" b="1" dirty="0"/>
                        <a:t> …?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/>
                        <a:t>How many …?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Mae …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22379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/>
                        <a:t>Ble</a:t>
                      </a:r>
                      <a:r>
                        <a:rPr lang="en-US" sz="2400" b="1" dirty="0"/>
                        <a:t> </a:t>
                      </a:r>
                      <a:r>
                        <a:rPr lang="en-US" sz="2400" b="1" dirty="0" err="1"/>
                        <a:t>mae</a:t>
                      </a:r>
                      <a:r>
                        <a:rPr lang="en-US" sz="2400" b="1" dirty="0"/>
                        <a:t> …?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/>
                        <a:t>Where is …?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Mae …..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10237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400" b="1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579781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AA9ADBED-3F96-BD48-B871-62E44F81D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703" y="254500"/>
            <a:ext cx="2508934" cy="185275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CB1EB6D-DCFB-0943-AA09-3327428D7F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7377" y="307895"/>
            <a:ext cx="2508934" cy="1852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5715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523974A-7816-4846-A1E8-EACE8C357B12}"/>
              </a:ext>
            </a:extLst>
          </p:cNvPr>
          <p:cNvSpPr txBox="1"/>
          <p:nvPr/>
        </p:nvSpPr>
        <p:spPr>
          <a:xfrm>
            <a:off x="985144" y="3066661"/>
            <a:ext cx="2382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/>
              <a:t>Jangl</a:t>
            </a:r>
            <a:endParaRPr lang="en-US" sz="3200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FC23634-EF1D-1F40-8DF5-B1E3EF9AA769}"/>
              </a:ext>
            </a:extLst>
          </p:cNvPr>
          <p:cNvSpPr txBox="1"/>
          <p:nvPr/>
        </p:nvSpPr>
        <p:spPr>
          <a:xfrm>
            <a:off x="4859051" y="3181582"/>
            <a:ext cx="2382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/>
              <a:t>Plwmp</a:t>
            </a:r>
            <a:endParaRPr lang="en-US" sz="3200" b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22BE98F-B5A0-0D47-B6C2-88F15A4AAFFC}"/>
              </a:ext>
            </a:extLst>
          </p:cNvPr>
          <p:cNvSpPr txBox="1"/>
          <p:nvPr/>
        </p:nvSpPr>
        <p:spPr>
          <a:xfrm>
            <a:off x="8457743" y="3120828"/>
            <a:ext cx="3311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/>
              <a:t>Deryn</a:t>
            </a:r>
            <a:endParaRPr lang="en-US" sz="3200" b="1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CCC2242-0479-644E-9D7B-6BD7798D135C}"/>
              </a:ext>
            </a:extLst>
          </p:cNvPr>
          <p:cNvSpPr txBox="1"/>
          <p:nvPr/>
        </p:nvSpPr>
        <p:spPr>
          <a:xfrm>
            <a:off x="634471" y="5763891"/>
            <a:ext cx="2382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/>
              <a:t>Llew</a:t>
            </a:r>
            <a:endParaRPr lang="en-US" sz="32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F3345A8-FEA1-3C43-912C-DCA3C0C95EB9}"/>
              </a:ext>
            </a:extLst>
          </p:cNvPr>
          <p:cNvSpPr txBox="1"/>
          <p:nvPr/>
        </p:nvSpPr>
        <p:spPr>
          <a:xfrm>
            <a:off x="3787402" y="4629771"/>
            <a:ext cx="2382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/>
              <a:t>Bolgi</a:t>
            </a:r>
            <a:endParaRPr lang="en-US" sz="3200" b="1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D9C53B5-DE19-9740-8581-B57ACDB9F5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369" y="6447111"/>
            <a:ext cx="2652103" cy="41088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66C4E03-4A11-EF45-BAFD-D87A65ADAF28}"/>
              </a:ext>
            </a:extLst>
          </p:cNvPr>
          <p:cNvSpPr txBox="1"/>
          <p:nvPr/>
        </p:nvSpPr>
        <p:spPr>
          <a:xfrm>
            <a:off x="10376007" y="4503233"/>
            <a:ext cx="13936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/>
              <a:t>Cyw</a:t>
            </a:r>
            <a:endParaRPr lang="en-US" sz="32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177DB0-27A6-2247-9A30-02B159D75E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840" r="18382"/>
          <a:stretch/>
        </p:blipFill>
        <p:spPr>
          <a:xfrm>
            <a:off x="1637070" y="1201030"/>
            <a:ext cx="1175401" cy="19026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1BF4778-10A9-4547-BBDD-6C58387C8F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9051" y="1038719"/>
            <a:ext cx="2145106" cy="222311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4D20F5E-F166-C444-B4F9-B5731BE492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50737" y="1123335"/>
            <a:ext cx="1908930" cy="19433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859856C-3920-3D48-820F-CE332EC322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0124" y="3749881"/>
            <a:ext cx="2091481" cy="209148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D7F475A-1333-3B48-8CF8-A5F19F4DD4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8462" y="4040232"/>
            <a:ext cx="1943611" cy="194361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D2B57AC-C6F4-A041-BEC2-8419356518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21218" y="3990827"/>
            <a:ext cx="1461910" cy="1944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8808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5EA9C7-A4DC-AE43-9229-A5057382C9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7150" y="285750"/>
            <a:ext cx="9537700" cy="6286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7AFE66-E5BA-6A49-BE9E-6195A3F5B0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7150" y="285750"/>
            <a:ext cx="9751976" cy="6427734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243196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97AFE66-E5BA-6A49-BE9E-6195A3F5B0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220" y="2179984"/>
            <a:ext cx="6922394" cy="4562696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6" name="10-Point Star 5">
            <a:extLst>
              <a:ext uri="{FF2B5EF4-FFF2-40B4-BE49-F238E27FC236}">
                <a16:creationId xmlns:a16="http://schemas.microsoft.com/office/drawing/2014/main" id="{51A99479-516B-D848-9A71-89858C63EE1C}"/>
              </a:ext>
            </a:extLst>
          </p:cNvPr>
          <p:cNvSpPr/>
          <p:nvPr/>
        </p:nvSpPr>
        <p:spPr>
          <a:xfrm rot="21063454">
            <a:off x="147202" y="85060"/>
            <a:ext cx="3657600" cy="2179984"/>
          </a:xfrm>
          <a:prstGeom prst="star10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Think of 10 different question you could ask about this language mat.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FD6120-B183-B049-A6DC-7B389AE1F837}"/>
              </a:ext>
            </a:extLst>
          </p:cNvPr>
          <p:cNvSpPr txBox="1"/>
          <p:nvPr/>
        </p:nvSpPr>
        <p:spPr>
          <a:xfrm>
            <a:off x="7464055" y="340927"/>
            <a:ext cx="4550735" cy="6401753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2800" b="1" dirty="0" err="1"/>
              <a:t>Ble</a:t>
            </a:r>
            <a:r>
              <a:rPr lang="en-US" sz="2800" b="1" dirty="0"/>
              <a:t> </a:t>
            </a:r>
            <a:r>
              <a:rPr lang="en-US" sz="2800" b="1" dirty="0" err="1"/>
              <a:t>mae</a:t>
            </a:r>
            <a:r>
              <a:rPr lang="en-US" sz="2800" b="1" dirty="0"/>
              <a:t> ….</a:t>
            </a:r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endParaRPr lang="en-US" sz="2800" b="1" dirty="0"/>
          </a:p>
          <a:p>
            <a:endParaRPr lang="en-US" sz="2800" b="1" dirty="0"/>
          </a:p>
          <a:p>
            <a:pPr marL="342900" indent="-342900">
              <a:buAutoNum type="arabicPeriod"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367088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B8A81A0-F69F-8E4C-9227-0219BDD151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7949" y="215899"/>
            <a:ext cx="9487709" cy="6461347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459400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DFD6120-B183-B049-A6DC-7B389AE1F837}"/>
              </a:ext>
            </a:extLst>
          </p:cNvPr>
          <p:cNvSpPr txBox="1"/>
          <p:nvPr/>
        </p:nvSpPr>
        <p:spPr>
          <a:xfrm>
            <a:off x="7464055" y="340927"/>
            <a:ext cx="4550735" cy="6401753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2800" b="1" dirty="0" err="1"/>
              <a:t>Ble</a:t>
            </a:r>
            <a:r>
              <a:rPr lang="en-US" sz="2800" b="1" dirty="0"/>
              <a:t> </a:t>
            </a:r>
            <a:r>
              <a:rPr lang="en-US" sz="2800" b="1" dirty="0" err="1"/>
              <a:t>mae</a:t>
            </a:r>
            <a:r>
              <a:rPr lang="en-US" sz="2800" b="1" dirty="0"/>
              <a:t> ….</a:t>
            </a:r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endParaRPr lang="en-US" sz="2800" b="1" dirty="0"/>
          </a:p>
          <a:p>
            <a:endParaRPr lang="en-US" sz="2800" b="1" dirty="0"/>
          </a:p>
          <a:p>
            <a:pPr marL="342900" indent="-342900">
              <a:buAutoNum type="arabicPeriod"/>
            </a:pPr>
            <a:endParaRPr lang="en-US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CC936A1-AA76-A740-A889-58917EC2A6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713" y="2195323"/>
            <a:ext cx="6677245" cy="4547357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8" name="10-Point Star 7">
            <a:extLst>
              <a:ext uri="{FF2B5EF4-FFF2-40B4-BE49-F238E27FC236}">
                <a16:creationId xmlns:a16="http://schemas.microsoft.com/office/drawing/2014/main" id="{3B864552-6E75-104D-94C3-037ED8E61E2B}"/>
              </a:ext>
            </a:extLst>
          </p:cNvPr>
          <p:cNvSpPr/>
          <p:nvPr/>
        </p:nvSpPr>
        <p:spPr>
          <a:xfrm rot="21063454">
            <a:off x="147202" y="85060"/>
            <a:ext cx="3657600" cy="2179984"/>
          </a:xfrm>
          <a:prstGeom prst="star10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Think of 10 different question you could ask about this language mat.</a:t>
            </a:r>
          </a:p>
        </p:txBody>
      </p:sp>
    </p:spTree>
    <p:extLst>
      <p:ext uri="{BB962C8B-B14F-4D97-AF65-F5344CB8AC3E}">
        <p14:creationId xmlns:p14="http://schemas.microsoft.com/office/powerpoint/2010/main" val="7803652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EA713A-73DB-5945-ABAA-6281CF6C6C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0800" y="209550"/>
            <a:ext cx="9624654" cy="6488962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397960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DFD6120-B183-B049-A6DC-7B389AE1F837}"/>
              </a:ext>
            </a:extLst>
          </p:cNvPr>
          <p:cNvSpPr txBox="1"/>
          <p:nvPr/>
        </p:nvSpPr>
        <p:spPr>
          <a:xfrm>
            <a:off x="7464055" y="340927"/>
            <a:ext cx="4550735" cy="6401753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2800" b="1" dirty="0" err="1"/>
              <a:t>Ble</a:t>
            </a:r>
            <a:r>
              <a:rPr lang="en-US" sz="2800" b="1" dirty="0"/>
              <a:t> </a:t>
            </a:r>
            <a:r>
              <a:rPr lang="en-US" sz="2800" b="1" dirty="0" err="1"/>
              <a:t>mae</a:t>
            </a:r>
            <a:r>
              <a:rPr lang="en-US" sz="2800" b="1" dirty="0"/>
              <a:t> ….</a:t>
            </a:r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endParaRPr lang="en-US" sz="2800" b="1" dirty="0"/>
          </a:p>
          <a:p>
            <a:endParaRPr lang="en-US" sz="2800" b="1" dirty="0"/>
          </a:p>
          <a:p>
            <a:pPr marL="342900" indent="-342900">
              <a:buAutoNum type="arabicPeriod"/>
            </a:pPr>
            <a:endParaRPr lang="en-US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35D1A8-F996-BB4D-A5D5-FCAE05F7EB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648" y="2170680"/>
            <a:ext cx="6781349" cy="4572000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7" name="10-Point Star 6">
            <a:extLst>
              <a:ext uri="{FF2B5EF4-FFF2-40B4-BE49-F238E27FC236}">
                <a16:creationId xmlns:a16="http://schemas.microsoft.com/office/drawing/2014/main" id="{5F29EBD4-DF27-6B42-8424-2466E234B18B}"/>
              </a:ext>
            </a:extLst>
          </p:cNvPr>
          <p:cNvSpPr/>
          <p:nvPr/>
        </p:nvSpPr>
        <p:spPr>
          <a:xfrm rot="21063454">
            <a:off x="147202" y="85060"/>
            <a:ext cx="3657600" cy="2179984"/>
          </a:xfrm>
          <a:prstGeom prst="star10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Think of 10 different question you could ask about this language mat.</a:t>
            </a:r>
          </a:p>
        </p:txBody>
      </p:sp>
    </p:spTree>
    <p:extLst>
      <p:ext uri="{BB962C8B-B14F-4D97-AF65-F5344CB8AC3E}">
        <p14:creationId xmlns:p14="http://schemas.microsoft.com/office/powerpoint/2010/main" val="20681774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58F2BB-ECD4-E74C-A903-75B99C2B6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7950" y="177800"/>
            <a:ext cx="9436100" cy="6502400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970968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DFD6120-B183-B049-A6DC-7B389AE1F837}"/>
              </a:ext>
            </a:extLst>
          </p:cNvPr>
          <p:cNvSpPr txBox="1"/>
          <p:nvPr/>
        </p:nvSpPr>
        <p:spPr>
          <a:xfrm>
            <a:off x="7464055" y="340927"/>
            <a:ext cx="4550735" cy="6401753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2800" b="1" dirty="0" err="1"/>
              <a:t>Ble</a:t>
            </a:r>
            <a:r>
              <a:rPr lang="en-US" sz="2800" b="1" dirty="0"/>
              <a:t> </a:t>
            </a:r>
            <a:r>
              <a:rPr lang="en-US" sz="2800" b="1" dirty="0" err="1"/>
              <a:t>mae</a:t>
            </a:r>
            <a:r>
              <a:rPr lang="en-US" sz="2800" b="1" dirty="0"/>
              <a:t> ….</a:t>
            </a:r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endParaRPr lang="en-US" sz="2800" b="1" dirty="0"/>
          </a:p>
          <a:p>
            <a:endParaRPr lang="en-US" sz="2800" b="1" dirty="0"/>
          </a:p>
          <a:p>
            <a:pPr marL="342900" indent="-342900">
              <a:buAutoNum type="arabicPeriod"/>
            </a:pPr>
            <a:endParaRPr lang="en-US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B35C620-2CC8-474F-A32B-A677DB6296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825" y="1913860"/>
            <a:ext cx="7007448" cy="4828820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</p:pic>
      <p:sp>
        <p:nvSpPr>
          <p:cNvPr id="8" name="10-Point Star 7">
            <a:extLst>
              <a:ext uri="{FF2B5EF4-FFF2-40B4-BE49-F238E27FC236}">
                <a16:creationId xmlns:a16="http://schemas.microsoft.com/office/drawing/2014/main" id="{BBB7D3C0-2FC5-FA47-8ED2-2D678463BE49}"/>
              </a:ext>
            </a:extLst>
          </p:cNvPr>
          <p:cNvSpPr/>
          <p:nvPr/>
        </p:nvSpPr>
        <p:spPr>
          <a:xfrm rot="21063454">
            <a:off x="147202" y="85060"/>
            <a:ext cx="3657600" cy="2179984"/>
          </a:xfrm>
          <a:prstGeom prst="star10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Think of 10 different question you could ask about this language mat.</a:t>
            </a:r>
          </a:p>
        </p:txBody>
      </p:sp>
    </p:spTree>
    <p:extLst>
      <p:ext uri="{BB962C8B-B14F-4D97-AF65-F5344CB8AC3E}">
        <p14:creationId xmlns:p14="http://schemas.microsoft.com/office/powerpoint/2010/main" val="11154198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44A878F-3660-E947-B69C-A1C97FC275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428"/>
            <a:ext cx="2766236" cy="42857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17B5C33-6F49-614C-98B3-4E3D335B1949}"/>
              </a:ext>
            </a:extLst>
          </p:cNvPr>
          <p:cNvSpPr txBox="1">
            <a:spLocks noChangeArrowheads="1"/>
          </p:cNvSpPr>
          <p:nvPr/>
        </p:nvSpPr>
        <p:spPr>
          <a:xfrm>
            <a:off x="3001618" y="404790"/>
            <a:ext cx="6240245" cy="672494"/>
          </a:xfrm>
          <a:prstGeom prst="rect">
            <a:avLst/>
          </a:prstGeom>
          <a:solidFill>
            <a:schemeClr val="tx1"/>
          </a:solidFill>
        </p:spPr>
        <p:txBody>
          <a:bodyPr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3200" b="1" dirty="0" err="1">
                <a:solidFill>
                  <a:schemeClr val="bg1"/>
                </a:solidFill>
                <a:latin typeface="Segoe Print" panose="02000800000000000000" pitchFamily="2" charset="0"/>
                <a:ea typeface="ＭＳ Ｐゴシック" charset="-128"/>
              </a:rPr>
              <a:t>Oes</a:t>
            </a:r>
            <a:r>
              <a:rPr lang="en-GB" altLang="en-US" sz="3200" b="1" dirty="0">
                <a:solidFill>
                  <a:schemeClr val="bg1"/>
                </a:solidFill>
                <a:latin typeface="Segoe Print" panose="02000800000000000000" pitchFamily="2" charset="0"/>
                <a:ea typeface="ＭＳ Ｐゴシック" charset="-128"/>
              </a:rPr>
              <a:t> </a:t>
            </a:r>
            <a:r>
              <a:rPr lang="en-GB" altLang="en-US" sz="3200" b="1" dirty="0" err="1">
                <a:solidFill>
                  <a:schemeClr val="bg1"/>
                </a:solidFill>
                <a:latin typeface="Segoe Print" panose="02000800000000000000" pitchFamily="2" charset="0"/>
                <a:ea typeface="ＭＳ Ｐゴシック" charset="-128"/>
              </a:rPr>
              <a:t>cwestiwn</a:t>
            </a:r>
            <a:r>
              <a:rPr lang="en-GB" altLang="en-US" sz="3200" b="1" dirty="0">
                <a:solidFill>
                  <a:schemeClr val="bg1"/>
                </a:solidFill>
                <a:latin typeface="Segoe Print" panose="02000800000000000000" pitchFamily="2" charset="0"/>
                <a:ea typeface="ＭＳ Ｐゴシック" charset="-128"/>
              </a:rPr>
              <a:t>?</a:t>
            </a:r>
            <a:endParaRPr lang="en-US" altLang="en-US" sz="3200" b="1" dirty="0">
              <a:solidFill>
                <a:schemeClr val="bg1"/>
              </a:solidFill>
              <a:latin typeface="Segoe Print" panose="02000800000000000000" pitchFamily="2" charset="0"/>
              <a:ea typeface="ＭＳ Ｐゴシック" charset="-12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900C7F-28BE-DA4F-8265-22D547889C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6997" y="1377847"/>
            <a:ext cx="6624866" cy="480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18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BB95F8-B47B-E243-8D4E-16B523B60C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449" y="1324597"/>
            <a:ext cx="4851401" cy="5304803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36EF5CA-B525-CA49-8AE4-CAA04AB2F7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0100" y="1860920"/>
            <a:ext cx="5988050" cy="423215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C35EDBD5-EFFF-724D-915C-1E4175CE3CBF}"/>
              </a:ext>
            </a:extLst>
          </p:cNvPr>
          <p:cNvSpPr txBox="1">
            <a:spLocks noChangeArrowheads="1"/>
          </p:cNvSpPr>
          <p:nvPr/>
        </p:nvSpPr>
        <p:spPr>
          <a:xfrm>
            <a:off x="342900" y="404790"/>
            <a:ext cx="11525250" cy="672494"/>
          </a:xfrm>
          <a:prstGeom prst="rect">
            <a:avLst/>
          </a:prstGeom>
          <a:solidFill>
            <a:schemeClr val="tx1"/>
          </a:solidFill>
        </p:spPr>
        <p:txBody>
          <a:bodyPr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3200" b="1" dirty="0" err="1">
                <a:solidFill>
                  <a:schemeClr val="bg1"/>
                </a:solidFill>
                <a:latin typeface="Segoe Print" panose="02000800000000000000" pitchFamily="2" charset="0"/>
                <a:ea typeface="ＭＳ Ｐゴシック" charset="-128"/>
              </a:rPr>
              <a:t>Sut</a:t>
            </a:r>
            <a:r>
              <a:rPr lang="en-GB" altLang="en-US" sz="3200" b="1" dirty="0">
                <a:solidFill>
                  <a:schemeClr val="bg1"/>
                </a:solidFill>
                <a:latin typeface="Segoe Print" panose="02000800000000000000" pitchFamily="2" charset="0"/>
                <a:ea typeface="ＭＳ Ｐゴシック" charset="-128"/>
              </a:rPr>
              <a:t> </a:t>
            </a:r>
            <a:r>
              <a:rPr lang="en-GB" altLang="en-US" sz="3200" b="1" dirty="0" err="1">
                <a:solidFill>
                  <a:schemeClr val="bg1"/>
                </a:solidFill>
                <a:latin typeface="Segoe Print" panose="02000800000000000000" pitchFamily="2" charset="0"/>
                <a:ea typeface="ＭＳ Ｐゴシック" charset="-128"/>
              </a:rPr>
              <a:t>aeth</a:t>
            </a:r>
            <a:r>
              <a:rPr lang="en-GB" altLang="en-US" sz="3200" b="1" dirty="0">
                <a:solidFill>
                  <a:schemeClr val="bg1"/>
                </a:solidFill>
                <a:latin typeface="Segoe Print" panose="02000800000000000000" pitchFamily="2" charset="0"/>
                <a:ea typeface="ＭＳ Ｐゴシック" charset="-128"/>
              </a:rPr>
              <a:t> hi?                           How did it go?</a:t>
            </a:r>
            <a:endParaRPr lang="en-US" altLang="en-US" sz="3200" b="1" dirty="0">
              <a:solidFill>
                <a:schemeClr val="bg1"/>
              </a:solidFill>
              <a:latin typeface="Segoe Print" panose="02000800000000000000" pitchFamily="2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09727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7D36591-C8B8-2744-87DA-FF5083A3F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364" y="947758"/>
            <a:ext cx="5084116" cy="50841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C38B220-BD65-524D-A0CF-64D15A679940}"/>
              </a:ext>
            </a:extLst>
          </p:cNvPr>
          <p:cNvSpPr txBox="1"/>
          <p:nvPr/>
        </p:nvSpPr>
        <p:spPr>
          <a:xfrm>
            <a:off x="6403598" y="1966322"/>
            <a:ext cx="4870581" cy="3046988"/>
          </a:xfrm>
          <a:prstGeom prst="rect">
            <a:avLst/>
          </a:prstGeom>
          <a:solidFill>
            <a:schemeClr val="accent1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schemeClr val="bg1"/>
                </a:solidFill>
              </a:rPr>
              <a:t>Cadwch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yn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saff</a:t>
            </a:r>
            <a:r>
              <a:rPr lang="en-US" sz="3200" b="1" dirty="0">
                <a:solidFill>
                  <a:schemeClr val="bg1"/>
                </a:solidFill>
              </a:rPr>
              <a:t> / Keep safe. 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</a:rPr>
              <a:t>Your next session is:</a:t>
            </a:r>
          </a:p>
          <a:p>
            <a:pPr algn="ctr"/>
            <a:endParaRPr lang="en-US" sz="3200" b="1" dirty="0">
              <a:solidFill>
                <a:schemeClr val="bg1"/>
              </a:solidFill>
            </a:endParaRPr>
          </a:p>
          <a:p>
            <a:pPr algn="ctr"/>
            <a:r>
              <a:rPr lang="en-US" sz="3200" b="1" dirty="0">
                <a:solidFill>
                  <a:schemeClr val="bg1"/>
                </a:solidFill>
              </a:rPr>
              <a:t>9.2.2021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</a:rPr>
              <a:t>@ 11 a.m.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DEC80D-A774-D74C-ABC9-496FCA2F8F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29428"/>
            <a:ext cx="2766236" cy="42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0199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77AA4F-C75A-E54B-997C-2562DDD162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152400"/>
            <a:ext cx="944880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1367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83288-4DCD-A34C-B44C-17B36464D2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5250" y="171450"/>
            <a:ext cx="9461500" cy="651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5311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04DCDE-77AE-FA42-A604-48F7D389A5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684" y="211470"/>
            <a:ext cx="93980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5878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F4FFAA-1431-B849-AFC4-9D84C663F3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50" y="222250"/>
            <a:ext cx="9486900" cy="641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2906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58A407-3C65-E341-A611-B7BE9D9D9C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209550"/>
            <a:ext cx="9448800" cy="643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599930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{CEFAC418-BF61-B148-8EBB-3F7F89E0273C}tf10001069</Template>
  <TotalTime>2008</TotalTime>
  <Words>1276</Words>
  <Application>Microsoft Macintosh PowerPoint</Application>
  <PresentationFormat>Widescreen</PresentationFormat>
  <Paragraphs>373</Paragraphs>
  <Slides>39</Slides>
  <Notes>2</Notes>
  <HiddenSlides>0</HiddenSlides>
  <MMClips>8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52" baseType="lpstr">
      <vt:lpstr>ＭＳ Ｐゴシック</vt:lpstr>
      <vt:lpstr>Al Bayan Plain</vt:lpstr>
      <vt:lpstr>American Typewriter</vt:lpstr>
      <vt:lpstr>Arial</vt:lpstr>
      <vt:lpstr>Ayuthaya</vt:lpstr>
      <vt:lpstr>Bookman Old Style</vt:lpstr>
      <vt:lpstr>Calibri</vt:lpstr>
      <vt:lpstr>Century Gothic</vt:lpstr>
      <vt:lpstr>Noteworthy Light</vt:lpstr>
      <vt:lpstr>Segoe Print</vt:lpstr>
      <vt:lpstr>Segoe Script</vt:lpstr>
      <vt:lpstr>Wingdings 3</vt:lpstr>
      <vt:lpstr>Wisp</vt:lpstr>
      <vt:lpstr>PowerPoint Presentation</vt:lpstr>
      <vt:lpstr>Heddiw, fe fyddwn ni yn… Today we will… </vt:lpstr>
      <vt:lpstr>PowerPoint Presentation</vt:lpstr>
      <vt:lpstr>PowerPoint Presentation</vt:lpstr>
      <vt:lpstr>Yn y dosbarth…                    In the classroom …</vt:lpstr>
      <vt:lpstr>PowerPoint Presentation</vt:lpstr>
      <vt:lpstr>Amser cofrestru ...              Registration time ... 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 Treigladau                                  The mutations</vt:lpstr>
      <vt:lpstr>PowerPoint Presentation</vt:lpstr>
      <vt:lpstr>PowerPoint Presentation</vt:lpstr>
      <vt:lpstr>PowerPoint Presentation</vt:lpstr>
      <vt:lpstr>PowerPoint Presentation</vt:lpstr>
      <vt:lpstr>Rhowch gynnig arni!                 Have a go!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Nia Evans</cp:lastModifiedBy>
  <cp:revision>177</cp:revision>
  <dcterms:created xsi:type="dcterms:W3CDTF">2020-09-11T11:29:22Z</dcterms:created>
  <dcterms:modified xsi:type="dcterms:W3CDTF">2021-01-27T15:27:59Z</dcterms:modified>
</cp:coreProperties>
</file>