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60" r:id="rId2"/>
    <p:sldId id="261" r:id="rId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70" userDrawn="1">
          <p15:clr>
            <a:srgbClr val="A4A3A4"/>
          </p15:clr>
        </p15:guide>
        <p15:guide id="3" pos="7219" userDrawn="1">
          <p15:clr>
            <a:srgbClr val="A4A3A4"/>
          </p15:clr>
        </p15:guide>
        <p15:guide id="4" orient="horz" pos="216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isa  Thomas" initials="LT" lastIdx="1" clrIdx="0">
    <p:extLst>
      <p:ext uri="{19B8F6BF-5375-455C-9EA6-DF929625EA0E}">
        <p15:presenceInfo xmlns:p15="http://schemas.microsoft.com/office/powerpoint/2012/main" userId="S::lisa@camaucyntaf.co.uk::94fab6a8-6762-4fbc-885e-6b5f7a6cc8a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7779"/>
    <a:srgbClr val="377CA0"/>
    <a:srgbClr val="32A8B1"/>
    <a:srgbClr val="3D6393"/>
    <a:srgbClr val="4B3DE0"/>
    <a:srgbClr val="3163F3"/>
    <a:srgbClr val="6812CB"/>
    <a:srgbClr val="26EDA0"/>
    <a:srgbClr val="17CEC4"/>
    <a:srgbClr val="03A4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showGuides="1">
      <p:cViewPr varScale="1">
        <p:scale>
          <a:sx n="114" d="100"/>
          <a:sy n="114" d="100"/>
        </p:scale>
        <p:origin x="474" y="84"/>
      </p:cViewPr>
      <p:guideLst>
        <p:guide pos="370"/>
        <p:guide pos="7219"/>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notesMaster" Target="notesMasters/notesMaster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id-ID"/>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250CA6F-3EB9-4277-9B6E-EF07F51EAA2F}" type="datetimeFigureOut">
              <a:rPr lang="id-ID" smtClean="0"/>
              <a:t>21/06/2019</a:t>
            </a:fld>
            <a:endParaRPr lang="id-ID"/>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id-ID"/>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id-ID"/>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id-ID"/>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1B99FE8D-D076-48DE-8532-C6E2A763725C}" type="slidenum">
              <a:rPr lang="id-ID" smtClean="0"/>
              <a:t>‹#›</a:t>
            </a:fld>
            <a:endParaRPr lang="id-ID"/>
          </a:p>
        </p:txBody>
      </p:sp>
    </p:spTree>
    <p:extLst>
      <p:ext uri="{BB962C8B-B14F-4D97-AF65-F5344CB8AC3E}">
        <p14:creationId xmlns:p14="http://schemas.microsoft.com/office/powerpoint/2010/main" val="2388448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BC0C4-5182-44D8-9F5C-30C7D4AA15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E6D9FD-BDF2-4CFA-9407-05BA5CD071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B09119-81FA-42D9-83FA-F3CC0BCD909E}"/>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5" name="Footer Placeholder 4">
            <a:extLst>
              <a:ext uri="{FF2B5EF4-FFF2-40B4-BE49-F238E27FC236}">
                <a16:creationId xmlns:a16="http://schemas.microsoft.com/office/drawing/2014/main" id="{DD22A929-2CBB-4063-B2AA-FB0C35AB1438}"/>
              </a:ext>
            </a:extLst>
          </p:cNvPr>
          <p:cNvSpPr>
            <a:spLocks noGrp="1"/>
          </p:cNvSpPr>
          <p:nvPr>
            <p:ph type="ftr" sz="quarter" idx="11"/>
          </p:nvPr>
        </p:nvSpPr>
        <p:spPr/>
        <p:txBody>
          <a:bodyPr/>
          <a:lstStyle/>
          <a:p>
            <a:endParaRPr lang="id-ID"/>
          </a:p>
        </p:txBody>
      </p:sp>
      <p:sp>
        <p:nvSpPr>
          <p:cNvPr id="6" name="Slide Number Placeholder 5">
            <a:extLst>
              <a:ext uri="{FF2B5EF4-FFF2-40B4-BE49-F238E27FC236}">
                <a16:creationId xmlns:a16="http://schemas.microsoft.com/office/drawing/2014/main" id="{13E16E1A-ECA3-4C74-BACD-60234AD4D52E}"/>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1733556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6F28B-3773-45B0-8BF1-3CE6D20450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57BE4B-9085-4208-B676-D9A6C20FD2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280C2C-99F4-494F-A361-7B37F0EE2746}"/>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5" name="Footer Placeholder 4">
            <a:extLst>
              <a:ext uri="{FF2B5EF4-FFF2-40B4-BE49-F238E27FC236}">
                <a16:creationId xmlns:a16="http://schemas.microsoft.com/office/drawing/2014/main" id="{9707B50A-C768-427F-9A08-D35DC668F55E}"/>
              </a:ext>
            </a:extLst>
          </p:cNvPr>
          <p:cNvSpPr>
            <a:spLocks noGrp="1"/>
          </p:cNvSpPr>
          <p:nvPr>
            <p:ph type="ftr" sz="quarter" idx="11"/>
          </p:nvPr>
        </p:nvSpPr>
        <p:spPr/>
        <p:txBody>
          <a:bodyPr/>
          <a:lstStyle/>
          <a:p>
            <a:endParaRPr lang="id-ID"/>
          </a:p>
        </p:txBody>
      </p:sp>
      <p:sp>
        <p:nvSpPr>
          <p:cNvPr id="6" name="Slide Number Placeholder 5">
            <a:extLst>
              <a:ext uri="{FF2B5EF4-FFF2-40B4-BE49-F238E27FC236}">
                <a16:creationId xmlns:a16="http://schemas.microsoft.com/office/drawing/2014/main" id="{5A3D36CB-888C-4A3D-9C9A-25647C2F3D63}"/>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804912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966EC-A622-40DC-A784-B9194A5B56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F0FB24-740A-4729-A670-E1750F7086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2C373D-730E-4E72-9095-67641CFB37AD}"/>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5" name="Footer Placeholder 4">
            <a:extLst>
              <a:ext uri="{FF2B5EF4-FFF2-40B4-BE49-F238E27FC236}">
                <a16:creationId xmlns:a16="http://schemas.microsoft.com/office/drawing/2014/main" id="{1ACE5273-2691-4DC1-AB50-A8AA26659245}"/>
              </a:ext>
            </a:extLst>
          </p:cNvPr>
          <p:cNvSpPr>
            <a:spLocks noGrp="1"/>
          </p:cNvSpPr>
          <p:nvPr>
            <p:ph type="ftr" sz="quarter" idx="11"/>
          </p:nvPr>
        </p:nvSpPr>
        <p:spPr/>
        <p:txBody>
          <a:bodyPr/>
          <a:lstStyle/>
          <a:p>
            <a:endParaRPr lang="id-ID"/>
          </a:p>
        </p:txBody>
      </p:sp>
      <p:sp>
        <p:nvSpPr>
          <p:cNvPr id="6" name="Slide Number Placeholder 5">
            <a:extLst>
              <a:ext uri="{FF2B5EF4-FFF2-40B4-BE49-F238E27FC236}">
                <a16:creationId xmlns:a16="http://schemas.microsoft.com/office/drawing/2014/main" id="{6AE1F0B4-8182-47F5-9BA1-369F4B7C1713}"/>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258711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B2870-B84C-4692-B9A7-60CEF76BF4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AC2BAD-73F5-478D-8F37-632EBB8447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D493B0-3606-4820-8E3C-21FD0E1C8B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BC61FB-4113-4081-8443-04EAF3347886}"/>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6" name="Footer Placeholder 5">
            <a:extLst>
              <a:ext uri="{FF2B5EF4-FFF2-40B4-BE49-F238E27FC236}">
                <a16:creationId xmlns:a16="http://schemas.microsoft.com/office/drawing/2014/main" id="{20ED78A9-CD1A-4FE9-B018-F3B7ED72DEF8}"/>
              </a:ext>
            </a:extLst>
          </p:cNvPr>
          <p:cNvSpPr>
            <a:spLocks noGrp="1"/>
          </p:cNvSpPr>
          <p:nvPr>
            <p:ph type="ftr" sz="quarter" idx="11"/>
          </p:nvPr>
        </p:nvSpPr>
        <p:spPr/>
        <p:txBody>
          <a:bodyPr/>
          <a:lstStyle/>
          <a:p>
            <a:endParaRPr lang="id-ID"/>
          </a:p>
        </p:txBody>
      </p:sp>
      <p:sp>
        <p:nvSpPr>
          <p:cNvPr id="7" name="Slide Number Placeholder 6">
            <a:extLst>
              <a:ext uri="{FF2B5EF4-FFF2-40B4-BE49-F238E27FC236}">
                <a16:creationId xmlns:a16="http://schemas.microsoft.com/office/drawing/2014/main" id="{1E137FEB-374F-49A0-987D-0D772A571E3E}"/>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1156514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6906B-89B5-4D8C-8198-C3FA04BACD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09D6F2-3ED6-45DD-B39C-0CFCEF1FB2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7BC717-08D5-4A7D-B6CF-B0484FFDA5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04327F-7E66-4339-8EF0-4823CB999A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3FD494-5A8A-4800-83C7-1412DC0DDF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64EDE4-B3BA-40BA-8ABA-9F231CF8932A}"/>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8" name="Footer Placeholder 7">
            <a:extLst>
              <a:ext uri="{FF2B5EF4-FFF2-40B4-BE49-F238E27FC236}">
                <a16:creationId xmlns:a16="http://schemas.microsoft.com/office/drawing/2014/main" id="{1840BFC9-1DAD-4F6B-B3E5-23CAACE8EFA8}"/>
              </a:ext>
            </a:extLst>
          </p:cNvPr>
          <p:cNvSpPr>
            <a:spLocks noGrp="1"/>
          </p:cNvSpPr>
          <p:nvPr>
            <p:ph type="ftr" sz="quarter" idx="11"/>
          </p:nvPr>
        </p:nvSpPr>
        <p:spPr/>
        <p:txBody>
          <a:bodyPr/>
          <a:lstStyle/>
          <a:p>
            <a:endParaRPr lang="id-ID"/>
          </a:p>
        </p:txBody>
      </p:sp>
      <p:sp>
        <p:nvSpPr>
          <p:cNvPr id="9" name="Slide Number Placeholder 8">
            <a:extLst>
              <a:ext uri="{FF2B5EF4-FFF2-40B4-BE49-F238E27FC236}">
                <a16:creationId xmlns:a16="http://schemas.microsoft.com/office/drawing/2014/main" id="{178FF1C1-069B-40C4-8DE0-7736F0527F0F}"/>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3160248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7391F-3008-41B1-8D27-DFE040117B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5B5F92-7AB4-4F1F-B5F2-D7ED038F810D}"/>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4" name="Footer Placeholder 3">
            <a:extLst>
              <a:ext uri="{FF2B5EF4-FFF2-40B4-BE49-F238E27FC236}">
                <a16:creationId xmlns:a16="http://schemas.microsoft.com/office/drawing/2014/main" id="{DA7E7E1D-D0D0-410D-B24F-4B5B10522556}"/>
              </a:ext>
            </a:extLst>
          </p:cNvPr>
          <p:cNvSpPr>
            <a:spLocks noGrp="1"/>
          </p:cNvSpPr>
          <p:nvPr>
            <p:ph type="ftr" sz="quarter" idx="11"/>
          </p:nvPr>
        </p:nvSpPr>
        <p:spPr/>
        <p:txBody>
          <a:bodyPr/>
          <a:lstStyle/>
          <a:p>
            <a:endParaRPr lang="id-ID"/>
          </a:p>
        </p:txBody>
      </p:sp>
      <p:sp>
        <p:nvSpPr>
          <p:cNvPr id="5" name="Slide Number Placeholder 4">
            <a:extLst>
              <a:ext uri="{FF2B5EF4-FFF2-40B4-BE49-F238E27FC236}">
                <a16:creationId xmlns:a16="http://schemas.microsoft.com/office/drawing/2014/main" id="{EC77E5A6-DFE6-4B2F-B4F7-789EA7147D8E}"/>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2026804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F8E074-A437-4ED6-917E-D23E1AC12040}"/>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3" name="Footer Placeholder 2">
            <a:extLst>
              <a:ext uri="{FF2B5EF4-FFF2-40B4-BE49-F238E27FC236}">
                <a16:creationId xmlns:a16="http://schemas.microsoft.com/office/drawing/2014/main" id="{D1D00A53-9F7D-4574-A08C-5295A0473980}"/>
              </a:ext>
            </a:extLst>
          </p:cNvPr>
          <p:cNvSpPr>
            <a:spLocks noGrp="1"/>
          </p:cNvSpPr>
          <p:nvPr>
            <p:ph type="ftr" sz="quarter" idx="11"/>
          </p:nvPr>
        </p:nvSpPr>
        <p:spPr/>
        <p:txBody>
          <a:bodyPr/>
          <a:lstStyle/>
          <a:p>
            <a:endParaRPr lang="id-ID"/>
          </a:p>
        </p:txBody>
      </p:sp>
      <p:sp>
        <p:nvSpPr>
          <p:cNvPr id="4" name="Slide Number Placeholder 3">
            <a:extLst>
              <a:ext uri="{FF2B5EF4-FFF2-40B4-BE49-F238E27FC236}">
                <a16:creationId xmlns:a16="http://schemas.microsoft.com/office/drawing/2014/main" id="{E3FF65A3-44A9-469C-9D61-9CC48DDF43D6}"/>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881812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4A0FF-FD63-4914-8FCB-05EEA31A48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2CA35A-4077-4B50-931E-C4BC8033F6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33BD3B-C33B-48AA-8C41-FEBC1B6E94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34F57-0681-452A-B99D-DC6CB443DB8B}"/>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6" name="Footer Placeholder 5">
            <a:extLst>
              <a:ext uri="{FF2B5EF4-FFF2-40B4-BE49-F238E27FC236}">
                <a16:creationId xmlns:a16="http://schemas.microsoft.com/office/drawing/2014/main" id="{FDAB84F6-BC7B-4EAA-8ECB-F10CCD11AB6A}"/>
              </a:ext>
            </a:extLst>
          </p:cNvPr>
          <p:cNvSpPr>
            <a:spLocks noGrp="1"/>
          </p:cNvSpPr>
          <p:nvPr>
            <p:ph type="ftr" sz="quarter" idx="11"/>
          </p:nvPr>
        </p:nvSpPr>
        <p:spPr/>
        <p:txBody>
          <a:bodyPr/>
          <a:lstStyle/>
          <a:p>
            <a:endParaRPr lang="id-ID"/>
          </a:p>
        </p:txBody>
      </p:sp>
      <p:sp>
        <p:nvSpPr>
          <p:cNvPr id="7" name="Slide Number Placeholder 6">
            <a:extLst>
              <a:ext uri="{FF2B5EF4-FFF2-40B4-BE49-F238E27FC236}">
                <a16:creationId xmlns:a16="http://schemas.microsoft.com/office/drawing/2014/main" id="{1A1F8803-1C48-43DB-8D88-0BFC44396763}"/>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714419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CC6C8-021A-4481-AED6-3C42E8F6BE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4B332F-8FAE-4F8B-8BBA-2F5DDF0721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D01E86-1B15-40F5-8C16-C30F3B6A62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423F60-01FE-46AB-B98E-A3A9FDFEAE8C}"/>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6" name="Footer Placeholder 5">
            <a:extLst>
              <a:ext uri="{FF2B5EF4-FFF2-40B4-BE49-F238E27FC236}">
                <a16:creationId xmlns:a16="http://schemas.microsoft.com/office/drawing/2014/main" id="{D72560C3-2AD2-4E87-BBE3-C3A431DB2910}"/>
              </a:ext>
            </a:extLst>
          </p:cNvPr>
          <p:cNvSpPr>
            <a:spLocks noGrp="1"/>
          </p:cNvSpPr>
          <p:nvPr>
            <p:ph type="ftr" sz="quarter" idx="11"/>
          </p:nvPr>
        </p:nvSpPr>
        <p:spPr/>
        <p:txBody>
          <a:bodyPr/>
          <a:lstStyle/>
          <a:p>
            <a:endParaRPr lang="id-ID"/>
          </a:p>
        </p:txBody>
      </p:sp>
      <p:sp>
        <p:nvSpPr>
          <p:cNvPr id="7" name="Slide Number Placeholder 6">
            <a:extLst>
              <a:ext uri="{FF2B5EF4-FFF2-40B4-BE49-F238E27FC236}">
                <a16:creationId xmlns:a16="http://schemas.microsoft.com/office/drawing/2014/main" id="{217AC5FE-7722-4F96-8269-AB42C3F74B43}"/>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442416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CCD88-4EF0-45E8-B5BB-A91B5CC322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E0D75C-379A-4F9C-BEE7-9172813C83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8A5113-956C-4882-84B8-B9A515FF53F1}"/>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5" name="Footer Placeholder 4">
            <a:extLst>
              <a:ext uri="{FF2B5EF4-FFF2-40B4-BE49-F238E27FC236}">
                <a16:creationId xmlns:a16="http://schemas.microsoft.com/office/drawing/2014/main" id="{B2A1C3C3-0E6C-4E1D-91EF-F1A0426B2B62}"/>
              </a:ext>
            </a:extLst>
          </p:cNvPr>
          <p:cNvSpPr>
            <a:spLocks noGrp="1"/>
          </p:cNvSpPr>
          <p:nvPr>
            <p:ph type="ftr" sz="quarter" idx="11"/>
          </p:nvPr>
        </p:nvSpPr>
        <p:spPr/>
        <p:txBody>
          <a:bodyPr/>
          <a:lstStyle/>
          <a:p>
            <a:endParaRPr lang="id-ID"/>
          </a:p>
        </p:txBody>
      </p:sp>
      <p:sp>
        <p:nvSpPr>
          <p:cNvPr id="6" name="Slide Number Placeholder 5">
            <a:extLst>
              <a:ext uri="{FF2B5EF4-FFF2-40B4-BE49-F238E27FC236}">
                <a16:creationId xmlns:a16="http://schemas.microsoft.com/office/drawing/2014/main" id="{D5C3BDF5-283F-4066-8FCA-744693AD103F}"/>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3362284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3CBA3A-E58F-4C71-B096-28BCA2F8B0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3EDE78-954F-42EE-83C6-3DC4A1A29B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5548F3-A104-4F4D-82E6-2AAFA36731FA}"/>
              </a:ext>
            </a:extLst>
          </p:cNvPr>
          <p:cNvSpPr>
            <a:spLocks noGrp="1"/>
          </p:cNvSpPr>
          <p:nvPr>
            <p:ph type="dt" sz="half" idx="10"/>
          </p:nvPr>
        </p:nvSpPr>
        <p:spPr/>
        <p:txBody>
          <a:bodyPr/>
          <a:lstStyle/>
          <a:p>
            <a:fld id="{DA6346F0-49F8-43CE-A69E-E3060F4854F0}" type="datetimeFigureOut">
              <a:rPr lang="id-ID" smtClean="0"/>
              <a:t>21/06/2019</a:t>
            </a:fld>
            <a:endParaRPr lang="id-ID"/>
          </a:p>
        </p:txBody>
      </p:sp>
      <p:sp>
        <p:nvSpPr>
          <p:cNvPr id="5" name="Footer Placeholder 4">
            <a:extLst>
              <a:ext uri="{FF2B5EF4-FFF2-40B4-BE49-F238E27FC236}">
                <a16:creationId xmlns:a16="http://schemas.microsoft.com/office/drawing/2014/main" id="{5EE14534-0F42-419C-8D16-89B53EEC7118}"/>
              </a:ext>
            </a:extLst>
          </p:cNvPr>
          <p:cNvSpPr>
            <a:spLocks noGrp="1"/>
          </p:cNvSpPr>
          <p:nvPr>
            <p:ph type="ftr" sz="quarter" idx="11"/>
          </p:nvPr>
        </p:nvSpPr>
        <p:spPr/>
        <p:txBody>
          <a:bodyPr/>
          <a:lstStyle/>
          <a:p>
            <a:endParaRPr lang="id-ID"/>
          </a:p>
        </p:txBody>
      </p:sp>
      <p:sp>
        <p:nvSpPr>
          <p:cNvPr id="6" name="Slide Number Placeholder 5">
            <a:extLst>
              <a:ext uri="{FF2B5EF4-FFF2-40B4-BE49-F238E27FC236}">
                <a16:creationId xmlns:a16="http://schemas.microsoft.com/office/drawing/2014/main" id="{71B76EBE-C402-4378-9CB2-A5B8CE08B73B}"/>
              </a:ext>
            </a:extLst>
          </p:cNvPr>
          <p:cNvSpPr>
            <a:spLocks noGrp="1"/>
          </p:cNvSpPr>
          <p:nvPr>
            <p:ph type="sldNum" sz="quarter" idx="12"/>
          </p:nvPr>
        </p:nvSpPr>
        <p:spPr/>
        <p:txBody>
          <a:bodyPr/>
          <a:lstStyle/>
          <a:p>
            <a:fld id="{BA9422AE-88BF-432A-AE20-98DE90F24FB0}" type="slidenum">
              <a:rPr lang="id-ID" smtClean="0"/>
              <a:t>‹#›</a:t>
            </a:fld>
            <a:endParaRPr lang="id-ID"/>
          </a:p>
        </p:txBody>
      </p:sp>
    </p:spTree>
    <p:extLst>
      <p:ext uri="{BB962C8B-B14F-4D97-AF65-F5344CB8AC3E}">
        <p14:creationId xmlns:p14="http://schemas.microsoft.com/office/powerpoint/2010/main" val="20976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F38590-5A1B-4BE8-85B7-F337CF4DEE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FA8F0E-D9A1-42A8-8119-EB217C8686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7219DC-11B1-47E2-BE55-F3FAEF7688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6346F0-49F8-43CE-A69E-E3060F4854F0}" type="datetimeFigureOut">
              <a:rPr lang="id-ID" smtClean="0"/>
              <a:t>21/06/2019</a:t>
            </a:fld>
            <a:endParaRPr lang="id-ID"/>
          </a:p>
        </p:txBody>
      </p:sp>
      <p:sp>
        <p:nvSpPr>
          <p:cNvPr id="5" name="Footer Placeholder 4">
            <a:extLst>
              <a:ext uri="{FF2B5EF4-FFF2-40B4-BE49-F238E27FC236}">
                <a16:creationId xmlns:a16="http://schemas.microsoft.com/office/drawing/2014/main" id="{A0171380-89E9-4660-B6AE-272BF6C3CB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id-ID"/>
          </a:p>
        </p:txBody>
      </p:sp>
      <p:sp>
        <p:nvSpPr>
          <p:cNvPr id="6" name="Slide Number Placeholder 5">
            <a:extLst>
              <a:ext uri="{FF2B5EF4-FFF2-40B4-BE49-F238E27FC236}">
                <a16:creationId xmlns:a16="http://schemas.microsoft.com/office/drawing/2014/main" id="{078108F3-CFD1-4FCB-8742-3DCE3C366A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9422AE-88BF-432A-AE20-98DE90F24FB0}" type="slidenum">
              <a:rPr lang="id-ID" smtClean="0"/>
              <a:t>‹#›</a:t>
            </a:fld>
            <a:endParaRPr lang="id-ID"/>
          </a:p>
        </p:txBody>
      </p:sp>
    </p:spTree>
    <p:extLst>
      <p:ext uri="{BB962C8B-B14F-4D97-AF65-F5344CB8AC3E}">
        <p14:creationId xmlns:p14="http://schemas.microsoft.com/office/powerpoint/2010/main" val="38332740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18" Type="http://schemas.openxmlformats.org/officeDocument/2006/relationships/hyperlink" Target="http://www.gweddill.gov.wales/" TargetMode="External"/><Relationship Id="rId3" Type="http://schemas.microsoft.com/office/2007/relationships/hdphoto" Target="../media/hdphoto1.wdp"/><Relationship Id="rId7" Type="http://schemas.openxmlformats.org/officeDocument/2006/relationships/image" Target="../media/image5.png"/><Relationship Id="rId12" Type="http://schemas.openxmlformats.org/officeDocument/2006/relationships/image" Target="../media/image10.svg"/><Relationship Id="rId17" Type="http://schemas.openxmlformats.org/officeDocument/2006/relationships/hyperlink" Target="https://www.youtube.com/watch?v=z2bkbs00Z68&amp;feature=youtu.be" TargetMode="External"/><Relationship Id="rId2" Type="http://schemas.openxmlformats.org/officeDocument/2006/relationships/image" Target="../media/image1.png"/><Relationship Id="rId16" Type="http://schemas.openxmlformats.org/officeDocument/2006/relationships/image" Target="../media/image14.svg"/><Relationship Id="rId20" Type="http://schemas.openxmlformats.org/officeDocument/2006/relationships/hyperlink" Target="https://seneddresearch.blog/2017/11/13/new-publication-additional-learning-needs-and-education-tribunal-wales-bill-summary-of-changes-at-stage-2/" TargetMode="Externa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svg"/><Relationship Id="rId19" Type="http://schemas.openxmlformats.org/officeDocument/2006/relationships/hyperlink" Target="https://learning.gov.wales/resources/browse-all/person-centred-practice-guide/?lang=en" TargetMode="External"/><Relationship Id="rId4" Type="http://schemas.openxmlformats.org/officeDocument/2006/relationships/image" Target="../media/image2.jpg"/><Relationship Id="rId9" Type="http://schemas.openxmlformats.org/officeDocument/2006/relationships/image" Target="../media/image7.png"/><Relationship Id="rId1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FE26B5D-FDE8-41A8-8126-B6C7D8E9890B}"/>
              </a:ext>
            </a:extLst>
          </p:cNvPr>
          <p:cNvSpPr>
            <a:spLocks noGrp="1"/>
          </p:cNvSpPr>
          <p:nvPr>
            <p:ph type="ctrTitle"/>
          </p:nvPr>
        </p:nvSpPr>
        <p:spPr>
          <a:xfrm>
            <a:off x="1524000" y="654341"/>
            <a:ext cx="9144000" cy="3686131"/>
          </a:xfrm>
        </p:spPr>
        <p:txBody>
          <a:bodyPr>
            <a:normAutofit fontScale="90000"/>
          </a:bodyPr>
          <a:lstStyle/>
          <a:p>
            <a:r>
              <a:rPr lang="en-GB" dirty="0"/>
              <a:t>Unit Reference EAEE6002C</a:t>
            </a:r>
            <a:br>
              <a:rPr lang="en-GB" dirty="0"/>
            </a:br>
            <a:r>
              <a:rPr lang="en-GB" dirty="0"/>
              <a:t> </a:t>
            </a:r>
            <a:br>
              <a:rPr lang="en-GB" dirty="0"/>
            </a:br>
            <a:r>
              <a:rPr lang="en-GB" dirty="0"/>
              <a:t>Children with Additional Support Needs: Inclusion, Advocacy and Equity</a:t>
            </a:r>
          </a:p>
        </p:txBody>
      </p:sp>
      <p:sp>
        <p:nvSpPr>
          <p:cNvPr id="7" name="Subtitle 6">
            <a:extLst>
              <a:ext uri="{FF2B5EF4-FFF2-40B4-BE49-F238E27FC236}">
                <a16:creationId xmlns:a16="http://schemas.microsoft.com/office/drawing/2014/main" id="{5D829EA3-D2B0-4516-9A22-F97850F6852B}"/>
              </a:ext>
            </a:extLst>
          </p:cNvPr>
          <p:cNvSpPr>
            <a:spLocks noGrp="1"/>
          </p:cNvSpPr>
          <p:nvPr>
            <p:ph type="subTitle" idx="1"/>
          </p:nvPr>
        </p:nvSpPr>
        <p:spPr>
          <a:xfrm>
            <a:off x="1524000" y="4826831"/>
            <a:ext cx="9144000" cy="1655762"/>
          </a:xfrm>
        </p:spPr>
        <p:txBody>
          <a:bodyPr>
            <a:normAutofit/>
          </a:bodyPr>
          <a:lstStyle/>
          <a:p>
            <a:r>
              <a:rPr lang="en-GB" dirty="0"/>
              <a:t>Student Number: 1002474</a:t>
            </a:r>
          </a:p>
          <a:p>
            <a:r>
              <a:rPr lang="en-GB" dirty="0"/>
              <a:t>Lisa Thomas </a:t>
            </a:r>
          </a:p>
          <a:p>
            <a:r>
              <a:rPr lang="en-GB" dirty="0"/>
              <a:t>4</a:t>
            </a:r>
            <a:r>
              <a:rPr lang="en-GB" baseline="30000" dirty="0"/>
              <a:t>th</a:t>
            </a:r>
            <a:r>
              <a:rPr lang="en-GB" dirty="0"/>
              <a:t> June 2019.</a:t>
            </a:r>
          </a:p>
        </p:txBody>
      </p:sp>
    </p:spTree>
    <p:extLst>
      <p:ext uri="{BB962C8B-B14F-4D97-AF65-F5344CB8AC3E}">
        <p14:creationId xmlns:p14="http://schemas.microsoft.com/office/powerpoint/2010/main" val="2526130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 name="Picture 63">
            <a:extLst>
              <a:ext uri="{FF2B5EF4-FFF2-40B4-BE49-F238E27FC236}">
                <a16:creationId xmlns:a16="http://schemas.microsoft.com/office/drawing/2014/main" id="{AF72E61C-6922-43E2-8A16-1510C9CEA073}"/>
              </a:ext>
            </a:extLst>
          </p:cNvPr>
          <p:cNvPicPr>
            <a:picLocks noChangeAspect="1"/>
          </p:cNvPicPr>
          <p:nvPr/>
        </p:nvPicPr>
        <p:blipFill rotWithShape="1">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colorTemperature colorTemp="3854"/>
                    </a14:imgEffect>
                    <a14:imgEffect>
                      <a14:saturation sat="0"/>
                    </a14:imgEffect>
                    <a14:imgEffect>
                      <a14:brightnessContrast bright="77000"/>
                    </a14:imgEffect>
                  </a14:imgLayer>
                </a14:imgProps>
              </a:ext>
              <a:ext uri="{28A0092B-C50C-407E-A947-70E740481C1C}">
                <a14:useLocalDpi xmlns:a14="http://schemas.microsoft.com/office/drawing/2010/main" val="0"/>
              </a:ext>
            </a:extLst>
          </a:blip>
          <a:srcRect t="13586" r="19410" b="15625"/>
          <a:stretch/>
        </p:blipFill>
        <p:spPr>
          <a:xfrm flipH="1">
            <a:off x="10362" y="26082"/>
            <a:ext cx="12220110" cy="7046492"/>
          </a:xfrm>
          <a:prstGeom prst="rect">
            <a:avLst/>
          </a:prstGeom>
        </p:spPr>
      </p:pic>
      <p:grpSp>
        <p:nvGrpSpPr>
          <p:cNvPr id="5" name="Group 4">
            <a:extLst>
              <a:ext uri="{FF2B5EF4-FFF2-40B4-BE49-F238E27FC236}">
                <a16:creationId xmlns:a16="http://schemas.microsoft.com/office/drawing/2014/main" id="{BBF69176-4C2B-433C-BCB3-8AE66C9DB512}"/>
              </a:ext>
            </a:extLst>
          </p:cNvPr>
          <p:cNvGrpSpPr/>
          <p:nvPr/>
        </p:nvGrpSpPr>
        <p:grpSpPr>
          <a:xfrm>
            <a:off x="10362" y="78526"/>
            <a:ext cx="12288376" cy="7067581"/>
            <a:chOff x="152400" y="85152"/>
            <a:chExt cx="12144971" cy="7060954"/>
          </a:xfrm>
        </p:grpSpPr>
        <p:sp>
          <p:nvSpPr>
            <p:cNvPr id="13" name="TextBox 12">
              <a:extLst>
                <a:ext uri="{FF2B5EF4-FFF2-40B4-BE49-F238E27FC236}">
                  <a16:creationId xmlns:a16="http://schemas.microsoft.com/office/drawing/2014/main" id="{472BE5D9-77EE-4091-B905-645901185668}"/>
                </a:ext>
              </a:extLst>
            </p:cNvPr>
            <p:cNvSpPr txBox="1"/>
            <p:nvPr/>
          </p:nvSpPr>
          <p:spPr>
            <a:xfrm>
              <a:off x="587376" y="3241119"/>
              <a:ext cx="795089" cy="369332"/>
            </a:xfrm>
            <a:prstGeom prst="rect">
              <a:avLst/>
            </a:prstGeom>
            <a:noFill/>
          </p:spPr>
          <p:txBody>
            <a:bodyPr wrap="square" lIns="0" tIns="0" rIns="0" bIns="0" rtlCol="0" anchor="ctr">
              <a:spAutoFit/>
            </a:bodyPr>
            <a:lstStyle/>
            <a:p>
              <a:r>
                <a:rPr lang="en-US" sz="2400" b="1" spc="-300" dirty="0">
                  <a:solidFill>
                    <a:schemeClr val="bg1"/>
                  </a:solidFill>
                  <a:latin typeface="Segoe UI" panose="020B0502040204020203" pitchFamily="34" charset="0"/>
                  <a:cs typeface="Segoe UI" panose="020B0502040204020203" pitchFamily="34" charset="0"/>
                </a:rPr>
                <a:t>2014</a:t>
              </a:r>
              <a:endParaRPr lang="id-ID" sz="2400" b="1" spc="-300" dirty="0">
                <a:solidFill>
                  <a:schemeClr val="bg1"/>
                </a:solidFill>
                <a:latin typeface="Segoe UI" panose="020B0502040204020203" pitchFamily="34" charset="0"/>
                <a:cs typeface="Segoe UI" panose="020B0502040204020203" pitchFamily="34" charset="0"/>
              </a:endParaRPr>
            </a:p>
          </p:txBody>
        </p:sp>
        <p:sp>
          <p:nvSpPr>
            <p:cNvPr id="25" name="TextBox 24">
              <a:extLst>
                <a:ext uri="{FF2B5EF4-FFF2-40B4-BE49-F238E27FC236}">
                  <a16:creationId xmlns:a16="http://schemas.microsoft.com/office/drawing/2014/main" id="{14C08CA4-3635-4963-A5AF-014D653700FE}"/>
                </a:ext>
              </a:extLst>
            </p:cNvPr>
            <p:cNvSpPr txBox="1"/>
            <p:nvPr/>
          </p:nvSpPr>
          <p:spPr>
            <a:xfrm>
              <a:off x="6350978" y="3241119"/>
              <a:ext cx="795089" cy="369332"/>
            </a:xfrm>
            <a:prstGeom prst="rect">
              <a:avLst/>
            </a:prstGeom>
            <a:noFill/>
          </p:spPr>
          <p:txBody>
            <a:bodyPr wrap="square" lIns="0" tIns="0" rIns="0" bIns="0" rtlCol="0" anchor="ctr">
              <a:spAutoFit/>
            </a:bodyPr>
            <a:lstStyle/>
            <a:p>
              <a:r>
                <a:rPr lang="en-US" sz="2400" b="1" spc="-300" dirty="0">
                  <a:solidFill>
                    <a:schemeClr val="bg1"/>
                  </a:solidFill>
                  <a:latin typeface="Segoe UI" panose="020B0502040204020203" pitchFamily="34" charset="0"/>
                  <a:cs typeface="Segoe UI" panose="020B0502040204020203" pitchFamily="34" charset="0"/>
                </a:rPr>
                <a:t>2016</a:t>
              </a:r>
              <a:endParaRPr lang="id-ID" sz="2400" b="1" spc="-300" dirty="0">
                <a:solidFill>
                  <a:schemeClr val="bg1"/>
                </a:solidFill>
                <a:latin typeface="Segoe UI" panose="020B0502040204020203" pitchFamily="34" charset="0"/>
                <a:cs typeface="Segoe UI" panose="020B0502040204020203" pitchFamily="34" charset="0"/>
              </a:endParaRPr>
            </a:p>
          </p:txBody>
        </p:sp>
        <p:sp>
          <p:nvSpPr>
            <p:cNvPr id="90" name="Rectangle 89">
              <a:extLst>
                <a:ext uri="{FF2B5EF4-FFF2-40B4-BE49-F238E27FC236}">
                  <a16:creationId xmlns:a16="http://schemas.microsoft.com/office/drawing/2014/main" id="{750D6CAC-7EC2-426F-8A8A-C69C03B7C230}"/>
                </a:ext>
              </a:extLst>
            </p:cNvPr>
            <p:cNvSpPr/>
            <p:nvPr/>
          </p:nvSpPr>
          <p:spPr>
            <a:xfrm>
              <a:off x="609140" y="181372"/>
              <a:ext cx="10865158" cy="419631"/>
            </a:xfrm>
            <a:prstGeom prst="rect">
              <a:avLst/>
            </a:prstGeom>
          </p:spPr>
          <p:txBody>
            <a:bodyPr wrap="square" lIns="0" tIns="0" rIns="0" bIns="0">
              <a:noAutofit/>
            </a:bodyPr>
            <a:lstStyle/>
            <a:p>
              <a:r>
                <a:rPr lang="en-GB" sz="2400" b="1" cap="all" dirty="0"/>
                <a:t>ADDITIONAL LEARNING NEEDS AND EDUCATION TRIBUNAL (ALNET) [WALES] ACT 2018</a:t>
              </a:r>
            </a:p>
            <a:p>
              <a:endParaRPr lang="en-US" sz="4000" b="1" dirty="0">
                <a:latin typeface="Segoe UI" panose="020B0502040204020203" pitchFamily="34" charset="0"/>
                <a:cs typeface="Segoe UI" panose="020B0502040204020203" pitchFamily="34" charset="0"/>
              </a:endParaRPr>
            </a:p>
          </p:txBody>
        </p:sp>
        <p:grpSp>
          <p:nvGrpSpPr>
            <p:cNvPr id="112" name="Group 111">
              <a:extLst>
                <a:ext uri="{FF2B5EF4-FFF2-40B4-BE49-F238E27FC236}">
                  <a16:creationId xmlns:a16="http://schemas.microsoft.com/office/drawing/2014/main" id="{7E264C83-A192-4C34-9C11-3AFF80A1EC32}"/>
                </a:ext>
              </a:extLst>
            </p:cNvPr>
            <p:cNvGrpSpPr/>
            <p:nvPr/>
          </p:nvGrpSpPr>
          <p:grpSpPr>
            <a:xfrm>
              <a:off x="152400" y="181822"/>
              <a:ext cx="437446" cy="335965"/>
              <a:chOff x="34779" y="390093"/>
              <a:chExt cx="552597" cy="668597"/>
            </a:xfrm>
          </p:grpSpPr>
          <p:grpSp>
            <p:nvGrpSpPr>
              <p:cNvPr id="92" name="Group 91">
                <a:extLst>
                  <a:ext uri="{FF2B5EF4-FFF2-40B4-BE49-F238E27FC236}">
                    <a16:creationId xmlns:a16="http://schemas.microsoft.com/office/drawing/2014/main" id="{C8BB823F-517A-40FE-8FBA-302414586912}"/>
                  </a:ext>
                </a:extLst>
              </p:cNvPr>
              <p:cNvGrpSpPr/>
              <p:nvPr/>
            </p:nvGrpSpPr>
            <p:grpSpPr>
              <a:xfrm rot="5400000">
                <a:off x="92304" y="563618"/>
                <a:ext cx="437548" cy="552596"/>
                <a:chOff x="1470312" y="1604961"/>
                <a:chExt cx="850904" cy="962028"/>
              </a:xfrm>
            </p:grpSpPr>
            <p:sp>
              <p:nvSpPr>
                <p:cNvPr id="93" name="Freeform 7">
                  <a:extLst>
                    <a:ext uri="{FF2B5EF4-FFF2-40B4-BE49-F238E27FC236}">
                      <a16:creationId xmlns:a16="http://schemas.microsoft.com/office/drawing/2014/main" id="{3862E59D-1CE1-4AE9-AE87-CF0F677EED12}"/>
                    </a:ext>
                  </a:extLst>
                </p:cNvPr>
                <p:cNvSpPr>
                  <a:spLocks/>
                </p:cNvSpPr>
                <p:nvPr/>
              </p:nvSpPr>
              <p:spPr bwMode="auto">
                <a:xfrm>
                  <a:off x="1744950" y="1604961"/>
                  <a:ext cx="576266" cy="481015"/>
                </a:xfrm>
                <a:custGeom>
                  <a:avLst/>
                  <a:gdLst>
                    <a:gd name="T0" fmla="*/ 363 w 363"/>
                    <a:gd name="T1" fmla="*/ 303 h 303"/>
                    <a:gd name="T2" fmla="*/ 138 w 363"/>
                    <a:gd name="T3" fmla="*/ 303 h 303"/>
                    <a:gd name="T4" fmla="*/ 0 w 363"/>
                    <a:gd name="T5" fmla="*/ 0 h 303"/>
                    <a:gd name="T6" fmla="*/ 225 w 363"/>
                    <a:gd name="T7" fmla="*/ 0 h 303"/>
                    <a:gd name="T8" fmla="*/ 363 w 363"/>
                    <a:gd name="T9" fmla="*/ 303 h 303"/>
                  </a:gdLst>
                  <a:ahLst/>
                  <a:cxnLst>
                    <a:cxn ang="0">
                      <a:pos x="T0" y="T1"/>
                    </a:cxn>
                    <a:cxn ang="0">
                      <a:pos x="T2" y="T3"/>
                    </a:cxn>
                    <a:cxn ang="0">
                      <a:pos x="T4" y="T5"/>
                    </a:cxn>
                    <a:cxn ang="0">
                      <a:pos x="T6" y="T7"/>
                    </a:cxn>
                    <a:cxn ang="0">
                      <a:pos x="T8" y="T9"/>
                    </a:cxn>
                  </a:cxnLst>
                  <a:rect l="0" t="0" r="r" b="b"/>
                  <a:pathLst>
                    <a:path w="363" h="303">
                      <a:moveTo>
                        <a:pt x="363" y="303"/>
                      </a:moveTo>
                      <a:lnTo>
                        <a:pt x="138" y="303"/>
                      </a:lnTo>
                      <a:lnTo>
                        <a:pt x="0" y="0"/>
                      </a:lnTo>
                      <a:lnTo>
                        <a:pt x="225" y="0"/>
                      </a:lnTo>
                      <a:lnTo>
                        <a:pt x="363" y="303"/>
                      </a:lnTo>
                      <a:close/>
                    </a:path>
                  </a:pathLst>
                </a:custGeom>
                <a:solidFill>
                  <a:srgbClr val="3163F3"/>
                </a:solidFill>
                <a:ln>
                  <a:noFill/>
                </a:ln>
              </p:spPr>
              <p:txBody>
                <a:bodyPr vert="horz" wrap="square" lIns="91440" tIns="45720" rIns="91440" bIns="45720" numCol="1" anchor="t" anchorCtr="0" compatLnSpc="1">
                  <a:prstTxWarp prst="textNoShape">
                    <a:avLst/>
                  </a:prstTxWarp>
                </a:bodyPr>
                <a:lstStyle/>
                <a:p>
                  <a:endParaRPr lang="id-ID" dirty="0"/>
                </a:p>
              </p:txBody>
            </p:sp>
            <p:sp>
              <p:nvSpPr>
                <p:cNvPr id="94" name="Freeform 8">
                  <a:extLst>
                    <a:ext uri="{FF2B5EF4-FFF2-40B4-BE49-F238E27FC236}">
                      <a16:creationId xmlns:a16="http://schemas.microsoft.com/office/drawing/2014/main" id="{C4BF037A-0F19-475A-B565-832E7083BB26}"/>
                    </a:ext>
                  </a:extLst>
                </p:cNvPr>
                <p:cNvSpPr>
                  <a:spLocks/>
                </p:cNvSpPr>
                <p:nvPr/>
              </p:nvSpPr>
              <p:spPr bwMode="auto">
                <a:xfrm>
                  <a:off x="1470312" y="2085976"/>
                  <a:ext cx="850900" cy="481013"/>
                </a:xfrm>
                <a:custGeom>
                  <a:avLst/>
                  <a:gdLst>
                    <a:gd name="T0" fmla="*/ 536 w 536"/>
                    <a:gd name="T1" fmla="*/ 0 h 303"/>
                    <a:gd name="T2" fmla="*/ 311 w 536"/>
                    <a:gd name="T3" fmla="*/ 0 h 303"/>
                    <a:gd name="T4" fmla="*/ 0 w 536"/>
                    <a:gd name="T5" fmla="*/ 303 h 303"/>
                    <a:gd name="T6" fmla="*/ 225 w 536"/>
                    <a:gd name="T7" fmla="*/ 303 h 303"/>
                    <a:gd name="T8" fmla="*/ 536 w 536"/>
                    <a:gd name="T9" fmla="*/ 0 h 303"/>
                  </a:gdLst>
                  <a:ahLst/>
                  <a:cxnLst>
                    <a:cxn ang="0">
                      <a:pos x="T0" y="T1"/>
                    </a:cxn>
                    <a:cxn ang="0">
                      <a:pos x="T2" y="T3"/>
                    </a:cxn>
                    <a:cxn ang="0">
                      <a:pos x="T4" y="T5"/>
                    </a:cxn>
                    <a:cxn ang="0">
                      <a:pos x="T6" y="T7"/>
                    </a:cxn>
                    <a:cxn ang="0">
                      <a:pos x="T8" y="T9"/>
                    </a:cxn>
                  </a:cxnLst>
                  <a:rect l="0" t="0" r="r" b="b"/>
                  <a:pathLst>
                    <a:path w="536" h="303">
                      <a:moveTo>
                        <a:pt x="536" y="0"/>
                      </a:moveTo>
                      <a:lnTo>
                        <a:pt x="311" y="0"/>
                      </a:lnTo>
                      <a:lnTo>
                        <a:pt x="0" y="303"/>
                      </a:lnTo>
                      <a:lnTo>
                        <a:pt x="225" y="303"/>
                      </a:lnTo>
                      <a:lnTo>
                        <a:pt x="536" y="0"/>
                      </a:lnTo>
                      <a:close/>
                    </a:path>
                  </a:pathLst>
                </a:custGeom>
                <a:solidFill>
                  <a:srgbClr val="4B3DE0"/>
                </a:solidFill>
                <a:ln>
                  <a:noFill/>
                </a:ln>
              </p:spPr>
              <p:txBody>
                <a:bodyPr vert="horz" wrap="square" lIns="91440" tIns="45720" rIns="91440" bIns="45720" numCol="1" anchor="t" anchorCtr="0" compatLnSpc="1">
                  <a:prstTxWarp prst="textNoShape">
                    <a:avLst/>
                  </a:prstTxWarp>
                </a:bodyPr>
                <a:lstStyle/>
                <a:p>
                  <a:endParaRPr lang="id-ID" dirty="0"/>
                </a:p>
              </p:txBody>
            </p:sp>
          </p:grpSp>
          <p:grpSp>
            <p:nvGrpSpPr>
              <p:cNvPr id="109" name="Group 108">
                <a:extLst>
                  <a:ext uri="{FF2B5EF4-FFF2-40B4-BE49-F238E27FC236}">
                    <a16:creationId xmlns:a16="http://schemas.microsoft.com/office/drawing/2014/main" id="{4AC8B01F-BC9D-4B9F-9BD4-B68D6007757E}"/>
                  </a:ext>
                </a:extLst>
              </p:cNvPr>
              <p:cNvGrpSpPr/>
              <p:nvPr/>
            </p:nvGrpSpPr>
            <p:grpSpPr>
              <a:xfrm rot="5400000">
                <a:off x="92304" y="332568"/>
                <a:ext cx="437546" cy="552595"/>
                <a:chOff x="1470312" y="1604963"/>
                <a:chExt cx="850900" cy="962026"/>
              </a:xfrm>
            </p:grpSpPr>
            <p:sp>
              <p:nvSpPr>
                <p:cNvPr id="110" name="Freeform 7">
                  <a:extLst>
                    <a:ext uri="{FF2B5EF4-FFF2-40B4-BE49-F238E27FC236}">
                      <a16:creationId xmlns:a16="http://schemas.microsoft.com/office/drawing/2014/main" id="{57CB4B8F-F7B2-4082-ACD5-57182982AA09}"/>
                    </a:ext>
                  </a:extLst>
                </p:cNvPr>
                <p:cNvSpPr>
                  <a:spLocks/>
                </p:cNvSpPr>
                <p:nvPr/>
              </p:nvSpPr>
              <p:spPr bwMode="auto">
                <a:xfrm>
                  <a:off x="1744949" y="1604963"/>
                  <a:ext cx="576263" cy="481013"/>
                </a:xfrm>
                <a:custGeom>
                  <a:avLst/>
                  <a:gdLst>
                    <a:gd name="T0" fmla="*/ 363 w 363"/>
                    <a:gd name="T1" fmla="*/ 303 h 303"/>
                    <a:gd name="T2" fmla="*/ 138 w 363"/>
                    <a:gd name="T3" fmla="*/ 303 h 303"/>
                    <a:gd name="T4" fmla="*/ 0 w 363"/>
                    <a:gd name="T5" fmla="*/ 0 h 303"/>
                    <a:gd name="T6" fmla="*/ 225 w 363"/>
                    <a:gd name="T7" fmla="*/ 0 h 303"/>
                    <a:gd name="T8" fmla="*/ 363 w 363"/>
                    <a:gd name="T9" fmla="*/ 303 h 303"/>
                  </a:gdLst>
                  <a:ahLst/>
                  <a:cxnLst>
                    <a:cxn ang="0">
                      <a:pos x="T0" y="T1"/>
                    </a:cxn>
                    <a:cxn ang="0">
                      <a:pos x="T2" y="T3"/>
                    </a:cxn>
                    <a:cxn ang="0">
                      <a:pos x="T4" y="T5"/>
                    </a:cxn>
                    <a:cxn ang="0">
                      <a:pos x="T6" y="T7"/>
                    </a:cxn>
                    <a:cxn ang="0">
                      <a:pos x="T8" y="T9"/>
                    </a:cxn>
                  </a:cxnLst>
                  <a:rect l="0" t="0" r="r" b="b"/>
                  <a:pathLst>
                    <a:path w="363" h="303">
                      <a:moveTo>
                        <a:pt x="363" y="303"/>
                      </a:moveTo>
                      <a:lnTo>
                        <a:pt x="138" y="303"/>
                      </a:lnTo>
                      <a:lnTo>
                        <a:pt x="0" y="0"/>
                      </a:lnTo>
                      <a:lnTo>
                        <a:pt x="225" y="0"/>
                      </a:lnTo>
                      <a:lnTo>
                        <a:pt x="363" y="303"/>
                      </a:lnTo>
                      <a:close/>
                    </a:path>
                  </a:pathLst>
                </a:custGeom>
                <a:solidFill>
                  <a:srgbClr val="3163F3"/>
                </a:solidFill>
                <a:ln>
                  <a:noFill/>
                </a:ln>
              </p:spPr>
              <p:txBody>
                <a:bodyPr vert="horz" wrap="square" lIns="91440" tIns="45720" rIns="91440" bIns="45720" numCol="1" anchor="t" anchorCtr="0" compatLnSpc="1">
                  <a:prstTxWarp prst="textNoShape">
                    <a:avLst/>
                  </a:prstTxWarp>
                </a:bodyPr>
                <a:lstStyle/>
                <a:p>
                  <a:endParaRPr lang="id-ID" dirty="0"/>
                </a:p>
              </p:txBody>
            </p:sp>
            <p:sp>
              <p:nvSpPr>
                <p:cNvPr id="111" name="Freeform 8">
                  <a:extLst>
                    <a:ext uri="{FF2B5EF4-FFF2-40B4-BE49-F238E27FC236}">
                      <a16:creationId xmlns:a16="http://schemas.microsoft.com/office/drawing/2014/main" id="{1DC4E0E3-31A4-4B77-BE39-C29E1F6493D6}"/>
                    </a:ext>
                  </a:extLst>
                </p:cNvPr>
                <p:cNvSpPr>
                  <a:spLocks/>
                </p:cNvSpPr>
                <p:nvPr/>
              </p:nvSpPr>
              <p:spPr bwMode="auto">
                <a:xfrm>
                  <a:off x="1470312" y="2085976"/>
                  <a:ext cx="850900" cy="481013"/>
                </a:xfrm>
                <a:custGeom>
                  <a:avLst/>
                  <a:gdLst>
                    <a:gd name="T0" fmla="*/ 536 w 536"/>
                    <a:gd name="T1" fmla="*/ 0 h 303"/>
                    <a:gd name="T2" fmla="*/ 311 w 536"/>
                    <a:gd name="T3" fmla="*/ 0 h 303"/>
                    <a:gd name="T4" fmla="*/ 0 w 536"/>
                    <a:gd name="T5" fmla="*/ 303 h 303"/>
                    <a:gd name="T6" fmla="*/ 225 w 536"/>
                    <a:gd name="T7" fmla="*/ 303 h 303"/>
                    <a:gd name="T8" fmla="*/ 536 w 536"/>
                    <a:gd name="T9" fmla="*/ 0 h 303"/>
                  </a:gdLst>
                  <a:ahLst/>
                  <a:cxnLst>
                    <a:cxn ang="0">
                      <a:pos x="T0" y="T1"/>
                    </a:cxn>
                    <a:cxn ang="0">
                      <a:pos x="T2" y="T3"/>
                    </a:cxn>
                    <a:cxn ang="0">
                      <a:pos x="T4" y="T5"/>
                    </a:cxn>
                    <a:cxn ang="0">
                      <a:pos x="T6" y="T7"/>
                    </a:cxn>
                    <a:cxn ang="0">
                      <a:pos x="T8" y="T9"/>
                    </a:cxn>
                  </a:cxnLst>
                  <a:rect l="0" t="0" r="r" b="b"/>
                  <a:pathLst>
                    <a:path w="536" h="303">
                      <a:moveTo>
                        <a:pt x="536" y="0"/>
                      </a:moveTo>
                      <a:lnTo>
                        <a:pt x="311" y="0"/>
                      </a:lnTo>
                      <a:lnTo>
                        <a:pt x="0" y="303"/>
                      </a:lnTo>
                      <a:lnTo>
                        <a:pt x="225" y="303"/>
                      </a:lnTo>
                      <a:lnTo>
                        <a:pt x="536" y="0"/>
                      </a:lnTo>
                      <a:close/>
                    </a:path>
                  </a:pathLst>
                </a:custGeom>
                <a:solidFill>
                  <a:srgbClr val="4B3DE0"/>
                </a:solidFill>
                <a:ln>
                  <a:noFill/>
                </a:ln>
              </p:spPr>
              <p:txBody>
                <a:bodyPr vert="horz" wrap="square" lIns="91440" tIns="45720" rIns="91440" bIns="45720" numCol="1" anchor="t" anchorCtr="0" compatLnSpc="1">
                  <a:prstTxWarp prst="textNoShape">
                    <a:avLst/>
                  </a:prstTxWarp>
                </a:bodyPr>
                <a:lstStyle/>
                <a:p>
                  <a:endParaRPr lang="id-ID" dirty="0"/>
                </a:p>
              </p:txBody>
            </p:sp>
          </p:grpSp>
        </p:grpSp>
        <p:grpSp>
          <p:nvGrpSpPr>
            <p:cNvPr id="2" name="Group 1">
              <a:extLst>
                <a:ext uri="{FF2B5EF4-FFF2-40B4-BE49-F238E27FC236}">
                  <a16:creationId xmlns:a16="http://schemas.microsoft.com/office/drawing/2014/main" id="{B0991444-DF5E-4DCC-B176-C6B9578A7E24}"/>
                </a:ext>
                <a:ext uri="{C183D7F6-B498-43B3-948B-1728B52AA6E4}">
                  <adec:decorative xmlns:adec="http://schemas.microsoft.com/office/drawing/2017/decorative" val="0"/>
                </a:ext>
              </a:extLst>
            </p:cNvPr>
            <p:cNvGrpSpPr/>
            <p:nvPr/>
          </p:nvGrpSpPr>
          <p:grpSpPr>
            <a:xfrm>
              <a:off x="4470305" y="674992"/>
              <a:ext cx="4095679" cy="2952719"/>
              <a:chOff x="4044795" y="624938"/>
              <a:chExt cx="3791791" cy="2363812"/>
            </a:xfrm>
          </p:grpSpPr>
          <p:pic>
            <p:nvPicPr>
              <p:cNvPr id="96" name="Picture 95">
                <a:extLst>
                  <a:ext uri="{FF2B5EF4-FFF2-40B4-BE49-F238E27FC236}">
                    <a16:creationId xmlns:a16="http://schemas.microsoft.com/office/drawing/2014/main" id="{F724058F-AFEF-4E2D-8E59-FAFD79B7C8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44795" y="624938"/>
                <a:ext cx="3791791" cy="2363812"/>
              </a:xfrm>
              <a:prstGeom prst="rect">
                <a:avLst/>
              </a:prstGeom>
            </p:spPr>
          </p:pic>
          <p:sp>
            <p:nvSpPr>
              <p:cNvPr id="97" name="Oval 96">
                <a:extLst>
                  <a:ext uri="{FF2B5EF4-FFF2-40B4-BE49-F238E27FC236}">
                    <a16:creationId xmlns:a16="http://schemas.microsoft.com/office/drawing/2014/main" id="{112C77F5-00B7-42BD-9762-11AF6D4899A6}"/>
                  </a:ext>
                </a:extLst>
              </p:cNvPr>
              <p:cNvSpPr/>
              <p:nvPr/>
            </p:nvSpPr>
            <p:spPr>
              <a:xfrm>
                <a:off x="5191267" y="1503024"/>
                <a:ext cx="1880975" cy="836524"/>
              </a:xfrm>
              <a:prstGeom prst="ellipse">
                <a:avLst/>
              </a:prstGeom>
              <a:solidFill>
                <a:srgbClr val="1577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How the Act  impacts an Early Years workforce</a:t>
                </a:r>
              </a:p>
            </p:txBody>
          </p:sp>
        </p:grpSp>
        <p:sp>
          <p:nvSpPr>
            <p:cNvPr id="117" name="Rectangle 116">
              <a:extLst>
                <a:ext uri="{FF2B5EF4-FFF2-40B4-BE49-F238E27FC236}">
                  <a16:creationId xmlns:a16="http://schemas.microsoft.com/office/drawing/2014/main" id="{4301F1D3-7E2D-40B4-A40E-0D9750E13A51}"/>
                </a:ext>
              </a:extLst>
            </p:cNvPr>
            <p:cNvSpPr/>
            <p:nvPr/>
          </p:nvSpPr>
          <p:spPr>
            <a:xfrm>
              <a:off x="3418864" y="2953959"/>
              <a:ext cx="5354272" cy="95008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grpSp>
          <p:nvGrpSpPr>
            <p:cNvPr id="126" name="Group 125">
              <a:extLst>
                <a:ext uri="{FF2B5EF4-FFF2-40B4-BE49-F238E27FC236}">
                  <a16:creationId xmlns:a16="http://schemas.microsoft.com/office/drawing/2014/main" id="{350D7F8E-2317-4E0D-8118-756E4A2C33E3}"/>
                </a:ext>
              </a:extLst>
            </p:cNvPr>
            <p:cNvGrpSpPr/>
            <p:nvPr/>
          </p:nvGrpSpPr>
          <p:grpSpPr>
            <a:xfrm>
              <a:off x="450155" y="653312"/>
              <a:ext cx="3927943" cy="2854157"/>
              <a:chOff x="416674" y="1511784"/>
              <a:chExt cx="1905059" cy="2102320"/>
            </a:xfrm>
          </p:grpSpPr>
          <p:sp>
            <p:nvSpPr>
              <p:cNvPr id="127" name="TextBox 126">
                <a:extLst>
                  <a:ext uri="{FF2B5EF4-FFF2-40B4-BE49-F238E27FC236}">
                    <a16:creationId xmlns:a16="http://schemas.microsoft.com/office/drawing/2014/main" id="{F08A593E-996E-4FF1-B0A6-43A45553C167}"/>
                  </a:ext>
                </a:extLst>
              </p:cNvPr>
              <p:cNvSpPr txBox="1"/>
              <p:nvPr/>
            </p:nvSpPr>
            <p:spPr>
              <a:xfrm>
                <a:off x="420698" y="1511784"/>
                <a:ext cx="1884392" cy="188392"/>
              </a:xfrm>
              <a:prstGeom prst="rect">
                <a:avLst/>
              </a:prstGeom>
              <a:noFill/>
            </p:spPr>
            <p:txBody>
              <a:bodyPr wrap="none" lIns="0" tIns="0" rIns="0" bIns="0" rtlCol="0">
                <a:noAutofit/>
              </a:bodyPr>
              <a:lstStyle/>
              <a:p>
                <a:r>
                  <a:rPr lang="en-US" sz="1400" b="1" dirty="0"/>
                  <a:t>Introduction</a:t>
                </a:r>
                <a:endParaRPr lang="id-ID" sz="1400" b="1" dirty="0"/>
              </a:p>
            </p:txBody>
          </p:sp>
          <p:sp>
            <p:nvSpPr>
              <p:cNvPr id="128" name="Title 1">
                <a:extLst>
                  <a:ext uri="{FF2B5EF4-FFF2-40B4-BE49-F238E27FC236}">
                    <a16:creationId xmlns:a16="http://schemas.microsoft.com/office/drawing/2014/main" id="{989C39A7-4532-47BA-BA55-9D1259FE24D6}"/>
                  </a:ext>
                </a:extLst>
              </p:cNvPr>
              <p:cNvSpPr txBox="1">
                <a:spLocks/>
              </p:cNvSpPr>
              <p:nvPr/>
            </p:nvSpPr>
            <p:spPr>
              <a:xfrm>
                <a:off x="416674" y="1702130"/>
                <a:ext cx="1905059" cy="1911974"/>
              </a:xfrm>
              <a:prstGeom prst="rect">
                <a:avLst/>
              </a:prstGeom>
            </p:spPr>
            <p:txBody>
              <a:bodyPr vert="horz" wrap="square"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1200" dirty="0"/>
                  <a:t>The National Assembly for Wales (2017) informs us that the Additional Learning Needs and Education Tribunal (Wales) Act which gained Royal Assent in January 2018 is a statutory support system for children aged 0 – 25 years and incorporates joined up plans for LA looked after children  ATL (2017).</a:t>
                </a:r>
              </a:p>
              <a:p>
                <a:pPr>
                  <a:lnSpc>
                    <a:spcPct val="100000"/>
                  </a:lnSpc>
                </a:pPr>
                <a:endParaRPr lang="en-US" sz="1200" b="1" dirty="0"/>
              </a:p>
              <a:p>
                <a:pPr>
                  <a:lnSpc>
                    <a:spcPct val="100000"/>
                  </a:lnSpc>
                </a:pPr>
                <a:r>
                  <a:rPr lang="en-US" sz="1200" b="1" dirty="0">
                    <a:solidFill>
                      <a:srgbClr val="157779"/>
                    </a:solidFill>
                  </a:rPr>
                  <a:t>The act </a:t>
                </a:r>
                <a:r>
                  <a:rPr lang="en-GB" sz="1200" b="1" dirty="0">
                    <a:solidFill>
                      <a:srgbClr val="157779"/>
                    </a:solidFill>
                  </a:rPr>
                  <a:t>aims to modernise the current legislative framework by removing barriers to learning and provides a unified plan that promotes and protects children’s rights. Davies (2016). </a:t>
                </a:r>
              </a:p>
              <a:p>
                <a:pPr>
                  <a:lnSpc>
                    <a:spcPct val="100000"/>
                  </a:lnSpc>
                </a:pPr>
                <a:endParaRPr lang="en-GB" sz="1200" dirty="0"/>
              </a:p>
              <a:p>
                <a:pPr>
                  <a:lnSpc>
                    <a:spcPct val="100000"/>
                  </a:lnSpc>
                </a:pPr>
                <a:r>
                  <a:rPr lang="en-GB" sz="1200" dirty="0">
                    <a:latin typeface="+mn-lt"/>
                  </a:rPr>
                  <a:t>There will be significant changes to the way children’s needs will be met and assessed and  the </a:t>
                </a:r>
                <a:r>
                  <a:rPr lang="en-GB" sz="1200" b="1" dirty="0">
                    <a:solidFill>
                      <a:srgbClr val="157779"/>
                    </a:solidFill>
                    <a:latin typeface="+mn-lt"/>
                  </a:rPr>
                  <a:t>term </a:t>
                </a:r>
                <a:r>
                  <a:rPr lang="en-GB" sz="1200" b="1" dirty="0">
                    <a:solidFill>
                      <a:srgbClr val="157779"/>
                    </a:solidFill>
                  </a:rPr>
                  <a:t>‘special educational needs (SEN)’ </a:t>
                </a:r>
                <a:r>
                  <a:rPr lang="en-GB" sz="1200" dirty="0"/>
                  <a:t>will be replaced by </a:t>
                </a:r>
                <a:r>
                  <a:rPr lang="en-GB" sz="1200" b="1" dirty="0">
                    <a:solidFill>
                      <a:srgbClr val="157779"/>
                    </a:solidFill>
                  </a:rPr>
                  <a:t>‘additional learning needs (ALN)’ </a:t>
                </a:r>
                <a:r>
                  <a:rPr lang="en-GB" sz="1200" dirty="0"/>
                  <a:t>to help remove stigmas associated with SEN .  Snap Cymru (2019).</a:t>
                </a:r>
                <a:endParaRPr lang="en-US" sz="1200" dirty="0"/>
              </a:p>
            </p:txBody>
          </p:sp>
        </p:grpSp>
        <p:cxnSp>
          <p:nvCxnSpPr>
            <p:cNvPr id="15" name="Straight Connector 14">
              <a:extLst>
                <a:ext uri="{FF2B5EF4-FFF2-40B4-BE49-F238E27FC236}">
                  <a16:creationId xmlns:a16="http://schemas.microsoft.com/office/drawing/2014/main" id="{6B6398E8-5518-4797-B2A3-2BE4D75581DD}"/>
                </a:ext>
              </a:extLst>
            </p:cNvPr>
            <p:cNvCxnSpPr>
              <a:cxnSpLocks/>
            </p:cNvCxnSpPr>
            <p:nvPr/>
          </p:nvCxnSpPr>
          <p:spPr>
            <a:xfrm>
              <a:off x="450155" y="1952814"/>
              <a:ext cx="38571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BF25CF34-767A-47C9-85EC-C0A669E606B2}"/>
                </a:ext>
              </a:extLst>
            </p:cNvPr>
            <p:cNvCxnSpPr>
              <a:cxnSpLocks/>
            </p:cNvCxnSpPr>
            <p:nvPr/>
          </p:nvCxnSpPr>
          <p:spPr>
            <a:xfrm flipV="1">
              <a:off x="465486" y="2669309"/>
              <a:ext cx="3857132" cy="16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67A5DA80-D189-4739-91F6-5D798F9BF670}"/>
                </a:ext>
              </a:extLst>
            </p:cNvPr>
            <p:cNvGrpSpPr/>
            <p:nvPr/>
          </p:nvGrpSpPr>
          <p:grpSpPr>
            <a:xfrm>
              <a:off x="4506145" y="3669721"/>
              <a:ext cx="4039368" cy="2770112"/>
              <a:chOff x="8442760" y="694042"/>
              <a:chExt cx="3643029" cy="3437086"/>
            </a:xfrm>
          </p:grpSpPr>
          <p:grpSp>
            <p:nvGrpSpPr>
              <p:cNvPr id="100" name="Group 99">
                <a:extLst>
                  <a:ext uri="{FF2B5EF4-FFF2-40B4-BE49-F238E27FC236}">
                    <a16:creationId xmlns:a16="http://schemas.microsoft.com/office/drawing/2014/main" id="{7DCBDFF4-CD1B-4122-A270-F1CC298DCBCD}"/>
                  </a:ext>
                </a:extLst>
              </p:cNvPr>
              <p:cNvGrpSpPr/>
              <p:nvPr/>
            </p:nvGrpSpPr>
            <p:grpSpPr>
              <a:xfrm>
                <a:off x="8819490" y="694042"/>
                <a:ext cx="3266299" cy="1088256"/>
                <a:chOff x="500005" y="-239972"/>
                <a:chExt cx="3266299" cy="1088256"/>
              </a:xfrm>
            </p:grpSpPr>
            <p:sp>
              <p:nvSpPr>
                <p:cNvPr id="101" name="Rectangle 100">
                  <a:extLst>
                    <a:ext uri="{FF2B5EF4-FFF2-40B4-BE49-F238E27FC236}">
                      <a16:creationId xmlns:a16="http://schemas.microsoft.com/office/drawing/2014/main" id="{ABE3D9FE-D96E-45B2-B5B7-519DC93A4FE0}"/>
                    </a:ext>
                  </a:extLst>
                </p:cNvPr>
                <p:cNvSpPr/>
                <p:nvPr/>
              </p:nvSpPr>
              <p:spPr>
                <a:xfrm>
                  <a:off x="511626" y="98690"/>
                  <a:ext cx="3254678" cy="74959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02" name="TextBox 101">
                  <a:extLst>
                    <a:ext uri="{FF2B5EF4-FFF2-40B4-BE49-F238E27FC236}">
                      <a16:creationId xmlns:a16="http://schemas.microsoft.com/office/drawing/2014/main" id="{2411EB74-2091-4978-A4DC-DB6257D70CF8}"/>
                    </a:ext>
                  </a:extLst>
                </p:cNvPr>
                <p:cNvSpPr txBox="1"/>
                <p:nvPr/>
              </p:nvSpPr>
              <p:spPr>
                <a:xfrm>
                  <a:off x="500005" y="-239972"/>
                  <a:ext cx="3254678" cy="74959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79332" tIns="79332" rIns="79332" bIns="79332" numCol="1" spcCol="1270" anchor="ctr" anchorCtr="0">
                  <a:noAutofit/>
                </a:bodyPr>
                <a:lstStyle/>
                <a:p>
                  <a:pPr marL="0" lvl="0" indent="0" algn="l" defTabSz="533400">
                    <a:lnSpc>
                      <a:spcPct val="100000"/>
                    </a:lnSpc>
                    <a:spcBef>
                      <a:spcPct val="0"/>
                    </a:spcBef>
                    <a:spcAft>
                      <a:spcPct val="35000"/>
                    </a:spcAft>
                    <a:buNone/>
                  </a:pPr>
                  <a:r>
                    <a:rPr lang="en-GB" sz="1200" kern="1200" dirty="0"/>
                    <a:t>It focusses on an explanation of legal duties, rather than good practice –it is not a ‘Code of Practice’</a:t>
                  </a:r>
                  <a:endParaRPr lang="en-US" sz="1200" kern="1200" dirty="0"/>
                </a:p>
              </p:txBody>
            </p:sp>
          </p:grpSp>
          <p:grpSp>
            <p:nvGrpSpPr>
              <p:cNvPr id="103" name="Group 102">
                <a:extLst>
                  <a:ext uri="{FF2B5EF4-FFF2-40B4-BE49-F238E27FC236}">
                    <a16:creationId xmlns:a16="http://schemas.microsoft.com/office/drawing/2014/main" id="{9F25E337-9FDA-46D3-8D35-55F38D02EEE9}"/>
                  </a:ext>
                </a:extLst>
              </p:cNvPr>
              <p:cNvGrpSpPr/>
              <p:nvPr/>
            </p:nvGrpSpPr>
            <p:grpSpPr>
              <a:xfrm>
                <a:off x="8823449" y="1438906"/>
                <a:ext cx="3150452" cy="936663"/>
                <a:chOff x="549719" y="760527"/>
                <a:chExt cx="2919670" cy="936663"/>
              </a:xfrm>
            </p:grpSpPr>
            <p:sp>
              <p:nvSpPr>
                <p:cNvPr id="104" name="Rectangle 103">
                  <a:extLst>
                    <a:ext uri="{FF2B5EF4-FFF2-40B4-BE49-F238E27FC236}">
                      <a16:creationId xmlns:a16="http://schemas.microsoft.com/office/drawing/2014/main" id="{A6F7A8A3-C146-44B0-9947-04413DACF484}"/>
                    </a:ext>
                  </a:extLst>
                </p:cNvPr>
                <p:cNvSpPr/>
                <p:nvPr/>
              </p:nvSpPr>
              <p:spPr>
                <a:xfrm>
                  <a:off x="556820" y="947596"/>
                  <a:ext cx="2911665" cy="74959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05" name="TextBox 104">
                  <a:extLst>
                    <a:ext uri="{FF2B5EF4-FFF2-40B4-BE49-F238E27FC236}">
                      <a16:creationId xmlns:a16="http://schemas.microsoft.com/office/drawing/2014/main" id="{D99A1728-6BEB-41EA-A258-EA082C429991}"/>
                    </a:ext>
                  </a:extLst>
                </p:cNvPr>
                <p:cNvSpPr txBox="1"/>
                <p:nvPr/>
              </p:nvSpPr>
              <p:spPr>
                <a:xfrm>
                  <a:off x="549719" y="760527"/>
                  <a:ext cx="2919670" cy="74959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79332" tIns="79332" rIns="79332" bIns="79332" numCol="1" spcCol="1270" anchor="ctr" anchorCtr="0">
                  <a:noAutofit/>
                </a:bodyPr>
                <a:lstStyle/>
                <a:p>
                  <a:pPr marL="0" lvl="0" indent="0" algn="l" defTabSz="533400">
                    <a:lnSpc>
                      <a:spcPct val="100000"/>
                    </a:lnSpc>
                    <a:spcBef>
                      <a:spcPct val="0"/>
                    </a:spcBef>
                    <a:spcAft>
                      <a:spcPct val="35000"/>
                    </a:spcAft>
                    <a:buNone/>
                  </a:pPr>
                  <a:r>
                    <a:rPr lang="en-GB" sz="1200" kern="1200" dirty="0"/>
                    <a:t>The Code will be supported by a range of Welsh Government guidance, such as guides on effective interventions for learners with different types of ALN.</a:t>
                  </a:r>
                  <a:endParaRPr lang="en-US" sz="1200" kern="1200" dirty="0"/>
                </a:p>
              </p:txBody>
            </p:sp>
          </p:grpSp>
          <p:sp>
            <p:nvSpPr>
              <p:cNvPr id="107" name="Rectangle 106" descr="Quotes">
                <a:extLst>
                  <a:ext uri="{FF2B5EF4-FFF2-40B4-BE49-F238E27FC236}">
                    <a16:creationId xmlns:a16="http://schemas.microsoft.com/office/drawing/2014/main" id="{12B3247A-2724-4E3E-9AF8-6B26A0B2EB48}"/>
                  </a:ext>
                </a:extLst>
              </p:cNvPr>
              <p:cNvSpPr/>
              <p:nvPr/>
            </p:nvSpPr>
            <p:spPr>
              <a:xfrm>
                <a:off x="8459842" y="851432"/>
                <a:ext cx="408239" cy="407840"/>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108" name="Rectangle 107" descr="Classroom">
                <a:extLst>
                  <a:ext uri="{FF2B5EF4-FFF2-40B4-BE49-F238E27FC236}">
                    <a16:creationId xmlns:a16="http://schemas.microsoft.com/office/drawing/2014/main" id="{F1957097-E9AE-4E21-B793-3A5DD2F5C08A}"/>
                  </a:ext>
                </a:extLst>
              </p:cNvPr>
              <p:cNvSpPr/>
              <p:nvPr/>
            </p:nvSpPr>
            <p:spPr>
              <a:xfrm>
                <a:off x="8442760" y="1550305"/>
                <a:ext cx="408239" cy="407840"/>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sp>
          <p:grpSp>
            <p:nvGrpSpPr>
              <p:cNvPr id="119" name="Group 118">
                <a:extLst>
                  <a:ext uri="{FF2B5EF4-FFF2-40B4-BE49-F238E27FC236}">
                    <a16:creationId xmlns:a16="http://schemas.microsoft.com/office/drawing/2014/main" id="{D47E66A9-1D7A-4ED6-85BF-FBCAA4110A45}"/>
                  </a:ext>
                </a:extLst>
              </p:cNvPr>
              <p:cNvGrpSpPr/>
              <p:nvPr/>
            </p:nvGrpSpPr>
            <p:grpSpPr>
              <a:xfrm>
                <a:off x="8831111" y="2106767"/>
                <a:ext cx="3141814" cy="1128848"/>
                <a:chOff x="556820" y="568342"/>
                <a:chExt cx="3141814" cy="1128848"/>
              </a:xfrm>
            </p:grpSpPr>
            <p:sp>
              <p:nvSpPr>
                <p:cNvPr id="120" name="Rectangle 119">
                  <a:extLst>
                    <a:ext uri="{FF2B5EF4-FFF2-40B4-BE49-F238E27FC236}">
                      <a16:creationId xmlns:a16="http://schemas.microsoft.com/office/drawing/2014/main" id="{F39A255D-B6A8-46CB-A181-C7921C8FBD84}"/>
                    </a:ext>
                  </a:extLst>
                </p:cNvPr>
                <p:cNvSpPr/>
                <p:nvPr/>
              </p:nvSpPr>
              <p:spPr>
                <a:xfrm>
                  <a:off x="556820" y="947596"/>
                  <a:ext cx="2911665" cy="74959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21" name="TextBox 120">
                  <a:extLst>
                    <a:ext uri="{FF2B5EF4-FFF2-40B4-BE49-F238E27FC236}">
                      <a16:creationId xmlns:a16="http://schemas.microsoft.com/office/drawing/2014/main" id="{5DFAE5DD-0B54-4AD9-91D8-60E7388B4068}"/>
                    </a:ext>
                  </a:extLst>
                </p:cNvPr>
                <p:cNvSpPr txBox="1"/>
                <p:nvPr/>
              </p:nvSpPr>
              <p:spPr>
                <a:xfrm>
                  <a:off x="568071" y="568342"/>
                  <a:ext cx="3130563" cy="68503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79332" tIns="79332" rIns="79332" bIns="79332" numCol="1" spcCol="1270" anchor="ctr" anchorCtr="0">
                  <a:noAutofit/>
                </a:bodyPr>
                <a:lstStyle/>
                <a:p>
                  <a:pPr marL="0" lvl="0" indent="0" algn="l" defTabSz="533400">
                    <a:lnSpc>
                      <a:spcPct val="100000"/>
                    </a:lnSpc>
                    <a:spcBef>
                      <a:spcPct val="0"/>
                    </a:spcBef>
                    <a:spcAft>
                      <a:spcPct val="35000"/>
                    </a:spcAft>
                    <a:buNone/>
                  </a:pPr>
                  <a:r>
                    <a:rPr lang="en-GB" sz="1200" dirty="0"/>
                    <a:t>It supports upskilling the workforce to enable practitioners to meet the needs of  ALN learners.</a:t>
                  </a:r>
                  <a:endParaRPr lang="en-US" sz="1200" kern="1200" dirty="0"/>
                </a:p>
              </p:txBody>
            </p:sp>
          </p:grpSp>
          <p:grpSp>
            <p:nvGrpSpPr>
              <p:cNvPr id="122" name="Group 121">
                <a:extLst>
                  <a:ext uri="{FF2B5EF4-FFF2-40B4-BE49-F238E27FC236}">
                    <a16:creationId xmlns:a16="http://schemas.microsoft.com/office/drawing/2014/main" id="{929A3CCF-3EBC-45A6-B398-5E25AB7F894C}"/>
                  </a:ext>
                </a:extLst>
              </p:cNvPr>
              <p:cNvGrpSpPr/>
              <p:nvPr/>
            </p:nvGrpSpPr>
            <p:grpSpPr>
              <a:xfrm>
                <a:off x="8823449" y="2736341"/>
                <a:ext cx="3149476" cy="1394787"/>
                <a:chOff x="556820" y="302403"/>
                <a:chExt cx="3149476" cy="1394787"/>
              </a:xfrm>
            </p:grpSpPr>
            <p:sp>
              <p:nvSpPr>
                <p:cNvPr id="123" name="Rectangle 122">
                  <a:extLst>
                    <a:ext uri="{FF2B5EF4-FFF2-40B4-BE49-F238E27FC236}">
                      <a16:creationId xmlns:a16="http://schemas.microsoft.com/office/drawing/2014/main" id="{55013E33-D330-4C7C-AA62-D6C31B1803A8}"/>
                    </a:ext>
                  </a:extLst>
                </p:cNvPr>
                <p:cNvSpPr/>
                <p:nvPr/>
              </p:nvSpPr>
              <p:spPr>
                <a:xfrm>
                  <a:off x="556820" y="947596"/>
                  <a:ext cx="2911665" cy="74959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24" name="TextBox 123">
                  <a:extLst>
                    <a:ext uri="{FF2B5EF4-FFF2-40B4-BE49-F238E27FC236}">
                      <a16:creationId xmlns:a16="http://schemas.microsoft.com/office/drawing/2014/main" id="{DDB23B63-CEF6-446F-818E-F1A28151175F}"/>
                    </a:ext>
                  </a:extLst>
                </p:cNvPr>
                <p:cNvSpPr txBox="1"/>
                <p:nvPr/>
              </p:nvSpPr>
              <p:spPr>
                <a:xfrm>
                  <a:off x="575733" y="302403"/>
                  <a:ext cx="3130563" cy="77727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79332" tIns="79332" rIns="79332" bIns="79332" numCol="1" spcCol="1270" anchor="ctr" anchorCtr="0">
                  <a:noAutofit/>
                </a:bodyPr>
                <a:lstStyle/>
                <a:p>
                  <a:pPr defTabSz="533400">
                    <a:spcBef>
                      <a:spcPct val="0"/>
                    </a:spcBef>
                    <a:spcAft>
                      <a:spcPct val="35000"/>
                    </a:spcAft>
                  </a:pPr>
                  <a:r>
                    <a:rPr lang="en-GB" sz="1200" dirty="0"/>
                    <a:t>The Act supports the Early Years (ALN) Lead Officer in understanding their responsibility in preparing and reviewing a child’s Individual Development Plan (IDP).</a:t>
                  </a:r>
                  <a:endParaRPr lang="en-US" sz="1200" kern="1200" dirty="0"/>
                </a:p>
              </p:txBody>
            </p:sp>
          </p:grpSp>
          <p:sp>
            <p:nvSpPr>
              <p:cNvPr id="125" name="Rectangle 124" descr="Children">
                <a:extLst>
                  <a:ext uri="{FF2B5EF4-FFF2-40B4-BE49-F238E27FC236}">
                    <a16:creationId xmlns:a16="http://schemas.microsoft.com/office/drawing/2014/main" id="{F9E909C2-C05A-4A28-A52A-DA3BC62C602A}"/>
                  </a:ext>
                </a:extLst>
              </p:cNvPr>
              <p:cNvSpPr/>
              <p:nvPr/>
            </p:nvSpPr>
            <p:spPr>
              <a:xfrm>
                <a:off x="8468801" y="2256474"/>
                <a:ext cx="408239" cy="407840"/>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sp>
          <p:sp>
            <p:nvSpPr>
              <p:cNvPr id="130" name="Rectangle 129" descr="Captain">
                <a:extLst>
                  <a:ext uri="{FF2B5EF4-FFF2-40B4-BE49-F238E27FC236}">
                    <a16:creationId xmlns:a16="http://schemas.microsoft.com/office/drawing/2014/main" id="{E3A14CF0-8DD1-44D7-B093-9DB7052AE546}"/>
                  </a:ext>
                </a:extLst>
              </p:cNvPr>
              <p:cNvSpPr/>
              <p:nvPr/>
            </p:nvSpPr>
            <p:spPr>
              <a:xfrm>
                <a:off x="8459843" y="2908641"/>
                <a:ext cx="408239" cy="407840"/>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accent5">
                  <a:hueOff val="0"/>
                  <a:satOff val="0"/>
                  <a:lumOff val="0"/>
                  <a:alphaOff val="0"/>
                </a:schemeClr>
              </a:effectRef>
              <a:fontRef idx="minor">
                <a:schemeClr val="lt1"/>
              </a:fontRef>
            </p:style>
          </p:sp>
        </p:grpSp>
        <p:grpSp>
          <p:nvGrpSpPr>
            <p:cNvPr id="131" name="Group 130">
              <a:extLst>
                <a:ext uri="{FF2B5EF4-FFF2-40B4-BE49-F238E27FC236}">
                  <a16:creationId xmlns:a16="http://schemas.microsoft.com/office/drawing/2014/main" id="{B116A473-F788-407E-83C2-583C39128E1A}"/>
                </a:ext>
              </a:extLst>
            </p:cNvPr>
            <p:cNvGrpSpPr/>
            <p:nvPr/>
          </p:nvGrpSpPr>
          <p:grpSpPr>
            <a:xfrm>
              <a:off x="455677" y="3570580"/>
              <a:ext cx="3889975" cy="1341315"/>
              <a:chOff x="420794" y="1644776"/>
              <a:chExt cx="2064919" cy="1497227"/>
            </a:xfrm>
          </p:grpSpPr>
          <p:sp>
            <p:nvSpPr>
              <p:cNvPr id="132" name="TextBox 131">
                <a:extLst>
                  <a:ext uri="{FF2B5EF4-FFF2-40B4-BE49-F238E27FC236}">
                    <a16:creationId xmlns:a16="http://schemas.microsoft.com/office/drawing/2014/main" id="{EC0E385A-65CB-42F0-84CA-C6BB7C62276C}"/>
                  </a:ext>
                </a:extLst>
              </p:cNvPr>
              <p:cNvSpPr txBox="1"/>
              <p:nvPr/>
            </p:nvSpPr>
            <p:spPr>
              <a:xfrm>
                <a:off x="423259" y="1644776"/>
                <a:ext cx="2062454" cy="254924"/>
              </a:xfrm>
              <a:prstGeom prst="rect">
                <a:avLst/>
              </a:prstGeom>
              <a:noFill/>
            </p:spPr>
            <p:txBody>
              <a:bodyPr wrap="none" lIns="0" tIns="0" rIns="0" bIns="0" rtlCol="0">
                <a:noAutofit/>
              </a:bodyPr>
              <a:lstStyle/>
              <a:p>
                <a:r>
                  <a:rPr lang="en-US" sz="1400" b="1" dirty="0"/>
                  <a:t>What is Additional Learning Needs</a:t>
                </a:r>
                <a:endParaRPr lang="id-ID" sz="1400" b="1" dirty="0"/>
              </a:p>
            </p:txBody>
          </p:sp>
          <p:sp>
            <p:nvSpPr>
              <p:cNvPr id="133" name="Title 1">
                <a:extLst>
                  <a:ext uri="{FF2B5EF4-FFF2-40B4-BE49-F238E27FC236}">
                    <a16:creationId xmlns:a16="http://schemas.microsoft.com/office/drawing/2014/main" id="{12E25AF1-D726-4B5B-A4BA-ED6F3D035720}"/>
                  </a:ext>
                </a:extLst>
              </p:cNvPr>
              <p:cNvSpPr txBox="1">
                <a:spLocks/>
              </p:cNvSpPr>
              <p:nvPr/>
            </p:nvSpPr>
            <p:spPr>
              <a:xfrm>
                <a:off x="420794" y="1708548"/>
                <a:ext cx="1971760" cy="1433455"/>
              </a:xfrm>
              <a:prstGeom prst="rect">
                <a:avLst/>
              </a:prstGeom>
            </p:spPr>
            <p:txBody>
              <a:bodyPr vert="horz" wrap="square"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endParaRPr lang="en-US" sz="1200" dirty="0"/>
              </a:p>
            </p:txBody>
          </p:sp>
        </p:grpSp>
        <p:sp>
          <p:nvSpPr>
            <p:cNvPr id="34" name="Rectangle 33">
              <a:extLst>
                <a:ext uri="{FF2B5EF4-FFF2-40B4-BE49-F238E27FC236}">
                  <a16:creationId xmlns:a16="http://schemas.microsoft.com/office/drawing/2014/main" id="{C8D91C6C-3324-4493-97C5-BA1ED720FBA8}"/>
                </a:ext>
              </a:extLst>
            </p:cNvPr>
            <p:cNvSpPr/>
            <p:nvPr/>
          </p:nvSpPr>
          <p:spPr>
            <a:xfrm>
              <a:off x="379568" y="3782487"/>
              <a:ext cx="4153257" cy="1752681"/>
            </a:xfrm>
            <a:prstGeom prst="rect">
              <a:avLst/>
            </a:prstGeom>
          </p:spPr>
          <p:txBody>
            <a:bodyPr wrap="square">
              <a:spAutoFit/>
            </a:bodyPr>
            <a:lstStyle/>
            <a:p>
              <a:r>
                <a:rPr lang="en-GB" sz="1200" dirty="0"/>
                <a:t>Children may have physical impairments, hearing, visual and learning difficulties, social and/or emotional difficulties including some medical conditions which requires additional support or learning provision (ALP). Welsh Government (2018). </a:t>
              </a:r>
            </a:p>
            <a:p>
              <a:endParaRPr lang="en-GB" sz="1200" dirty="0"/>
            </a:p>
            <a:p>
              <a:r>
                <a:rPr lang="en-GB" sz="1200" dirty="0"/>
                <a:t>The Equality Act (2010) tells us that ‘disabled’ is a physical or mental impairment that has a substantial and long-term adverse effect on a person’s ability to carry out normal day-to-day activities.</a:t>
              </a:r>
            </a:p>
          </p:txBody>
        </p:sp>
        <p:grpSp>
          <p:nvGrpSpPr>
            <p:cNvPr id="134" name="Group 133">
              <a:extLst>
                <a:ext uri="{FF2B5EF4-FFF2-40B4-BE49-F238E27FC236}">
                  <a16:creationId xmlns:a16="http://schemas.microsoft.com/office/drawing/2014/main" id="{AB14E382-45D5-44CF-B034-C91442AA6061}"/>
                </a:ext>
              </a:extLst>
            </p:cNvPr>
            <p:cNvGrpSpPr/>
            <p:nvPr/>
          </p:nvGrpSpPr>
          <p:grpSpPr>
            <a:xfrm>
              <a:off x="486139" y="5379935"/>
              <a:ext cx="3714478" cy="1666557"/>
              <a:chOff x="420794" y="1544746"/>
              <a:chExt cx="1971760" cy="1597257"/>
            </a:xfrm>
          </p:grpSpPr>
          <p:sp>
            <p:nvSpPr>
              <p:cNvPr id="135" name="TextBox 134">
                <a:extLst>
                  <a:ext uri="{FF2B5EF4-FFF2-40B4-BE49-F238E27FC236}">
                    <a16:creationId xmlns:a16="http://schemas.microsoft.com/office/drawing/2014/main" id="{8BC36DEC-E540-45C4-9EDF-D4889DADA636}"/>
                  </a:ext>
                </a:extLst>
              </p:cNvPr>
              <p:cNvSpPr txBox="1"/>
              <p:nvPr/>
            </p:nvSpPr>
            <p:spPr>
              <a:xfrm>
                <a:off x="420794" y="1544746"/>
                <a:ext cx="1383584" cy="276999"/>
              </a:xfrm>
              <a:prstGeom prst="rect">
                <a:avLst/>
              </a:prstGeom>
              <a:noFill/>
            </p:spPr>
            <p:txBody>
              <a:bodyPr wrap="none" lIns="0" tIns="0" rIns="0" bIns="0" rtlCol="0">
                <a:noAutofit/>
              </a:bodyPr>
              <a:lstStyle/>
              <a:p>
                <a:endParaRPr lang="id-ID" sz="1400" b="1" dirty="0"/>
              </a:p>
            </p:txBody>
          </p:sp>
          <p:sp>
            <p:nvSpPr>
              <p:cNvPr id="136" name="Title 1">
                <a:extLst>
                  <a:ext uri="{FF2B5EF4-FFF2-40B4-BE49-F238E27FC236}">
                    <a16:creationId xmlns:a16="http://schemas.microsoft.com/office/drawing/2014/main" id="{D11FC48F-77FF-43F6-8729-054D573A2A03}"/>
                  </a:ext>
                </a:extLst>
              </p:cNvPr>
              <p:cNvSpPr txBox="1">
                <a:spLocks/>
              </p:cNvSpPr>
              <p:nvPr/>
            </p:nvSpPr>
            <p:spPr>
              <a:xfrm>
                <a:off x="420794" y="1708548"/>
                <a:ext cx="1971760" cy="1433455"/>
              </a:xfrm>
              <a:prstGeom prst="rect">
                <a:avLst/>
              </a:prstGeom>
            </p:spPr>
            <p:txBody>
              <a:bodyPr vert="horz" wrap="square"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endParaRPr lang="en-US" sz="1200" dirty="0"/>
              </a:p>
            </p:txBody>
          </p:sp>
        </p:grpSp>
        <p:grpSp>
          <p:nvGrpSpPr>
            <p:cNvPr id="137" name="Group 136">
              <a:extLst>
                <a:ext uri="{FF2B5EF4-FFF2-40B4-BE49-F238E27FC236}">
                  <a16:creationId xmlns:a16="http://schemas.microsoft.com/office/drawing/2014/main" id="{B26DCFD2-D324-471B-831E-5F226F187502}"/>
                </a:ext>
              </a:extLst>
            </p:cNvPr>
            <p:cNvGrpSpPr/>
            <p:nvPr/>
          </p:nvGrpSpPr>
          <p:grpSpPr>
            <a:xfrm>
              <a:off x="450155" y="5224783"/>
              <a:ext cx="3894704" cy="1284184"/>
              <a:chOff x="420794" y="1708548"/>
              <a:chExt cx="2067430" cy="1433455"/>
            </a:xfrm>
          </p:grpSpPr>
          <p:sp>
            <p:nvSpPr>
              <p:cNvPr id="138" name="TextBox 137">
                <a:extLst>
                  <a:ext uri="{FF2B5EF4-FFF2-40B4-BE49-F238E27FC236}">
                    <a16:creationId xmlns:a16="http://schemas.microsoft.com/office/drawing/2014/main" id="{0C1B0EF3-3F33-48D8-8F41-C1C71C4B81C2}"/>
                  </a:ext>
                </a:extLst>
              </p:cNvPr>
              <p:cNvSpPr txBox="1"/>
              <p:nvPr/>
            </p:nvSpPr>
            <p:spPr>
              <a:xfrm>
                <a:off x="424627" y="2072393"/>
                <a:ext cx="2063597" cy="249860"/>
              </a:xfrm>
              <a:prstGeom prst="rect">
                <a:avLst/>
              </a:prstGeom>
              <a:noFill/>
            </p:spPr>
            <p:txBody>
              <a:bodyPr wrap="none" lIns="0" tIns="0" rIns="0" bIns="0" rtlCol="0">
                <a:noAutofit/>
              </a:bodyPr>
              <a:lstStyle/>
              <a:p>
                <a:r>
                  <a:rPr lang="en-US" sz="1400" b="1" dirty="0"/>
                  <a:t>Statistics for Change </a:t>
                </a:r>
                <a:endParaRPr lang="id-ID" sz="1400" b="1" dirty="0"/>
              </a:p>
            </p:txBody>
          </p:sp>
          <p:sp>
            <p:nvSpPr>
              <p:cNvPr id="139" name="Title 1">
                <a:extLst>
                  <a:ext uri="{FF2B5EF4-FFF2-40B4-BE49-F238E27FC236}">
                    <a16:creationId xmlns:a16="http://schemas.microsoft.com/office/drawing/2014/main" id="{9DDD7574-F3BE-4F7E-AE27-8F46A6A0B083}"/>
                  </a:ext>
                </a:extLst>
              </p:cNvPr>
              <p:cNvSpPr txBox="1">
                <a:spLocks/>
              </p:cNvSpPr>
              <p:nvPr/>
            </p:nvSpPr>
            <p:spPr>
              <a:xfrm>
                <a:off x="420794" y="1708548"/>
                <a:ext cx="1971760" cy="1433455"/>
              </a:xfrm>
              <a:prstGeom prst="rect">
                <a:avLst/>
              </a:prstGeom>
            </p:spPr>
            <p:txBody>
              <a:bodyPr vert="horz" wrap="square"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endParaRPr lang="en-US" sz="1200" dirty="0"/>
              </a:p>
            </p:txBody>
          </p:sp>
        </p:grpSp>
        <p:sp>
          <p:nvSpPr>
            <p:cNvPr id="37" name="Rectangle 36">
              <a:extLst>
                <a:ext uri="{FF2B5EF4-FFF2-40B4-BE49-F238E27FC236}">
                  <a16:creationId xmlns:a16="http://schemas.microsoft.com/office/drawing/2014/main" id="{CF0F225B-6B53-4CD0-836F-E3CA71E397C2}"/>
                </a:ext>
              </a:extLst>
            </p:cNvPr>
            <p:cNvSpPr/>
            <p:nvPr/>
          </p:nvSpPr>
          <p:spPr>
            <a:xfrm>
              <a:off x="363295" y="5750981"/>
              <a:ext cx="4071540" cy="1015663"/>
            </a:xfrm>
            <a:prstGeom prst="rect">
              <a:avLst/>
            </a:prstGeom>
          </p:spPr>
          <p:txBody>
            <a:bodyPr wrap="square">
              <a:spAutoFit/>
            </a:bodyPr>
            <a:lstStyle/>
            <a:p>
              <a:r>
                <a:rPr lang="en-GB" sz="1200" dirty="0">
                  <a:latin typeface="Varela Round"/>
                </a:rPr>
                <a:t>Welsh Government (2017) states the new system will provide a flexible and responsive approach that puts learners at the centre of everything and </a:t>
              </a:r>
              <a:r>
                <a:rPr lang="en-GB" sz="1200" dirty="0" err="1">
                  <a:latin typeface="Varela Round"/>
                </a:rPr>
                <a:t>Dauncey</a:t>
              </a:r>
              <a:r>
                <a:rPr lang="en-GB" sz="1200" dirty="0">
                  <a:latin typeface="Varela Round"/>
                </a:rPr>
                <a:t> (2016) informs us that over 23% of children in Wales have an identified ALN resulting in an investment of £20 million to support workforce development.</a:t>
              </a:r>
              <a:endParaRPr lang="en-GB" sz="1200" dirty="0"/>
            </a:p>
          </p:txBody>
        </p:sp>
        <p:grpSp>
          <p:nvGrpSpPr>
            <p:cNvPr id="140" name="Group 139">
              <a:extLst>
                <a:ext uri="{FF2B5EF4-FFF2-40B4-BE49-F238E27FC236}">
                  <a16:creationId xmlns:a16="http://schemas.microsoft.com/office/drawing/2014/main" id="{8DC7A5A1-C38E-4E86-B76D-DB94A9EF36A7}"/>
                </a:ext>
              </a:extLst>
            </p:cNvPr>
            <p:cNvGrpSpPr/>
            <p:nvPr/>
          </p:nvGrpSpPr>
          <p:grpSpPr>
            <a:xfrm>
              <a:off x="8773136" y="697224"/>
              <a:ext cx="3237888" cy="2689972"/>
              <a:chOff x="420794" y="1544747"/>
              <a:chExt cx="1958792" cy="1981384"/>
            </a:xfrm>
          </p:grpSpPr>
          <p:sp>
            <p:nvSpPr>
              <p:cNvPr id="141" name="TextBox 140">
                <a:extLst>
                  <a:ext uri="{FF2B5EF4-FFF2-40B4-BE49-F238E27FC236}">
                    <a16:creationId xmlns:a16="http://schemas.microsoft.com/office/drawing/2014/main" id="{BAAA4B07-503E-4B48-A03C-FA72FF5BC7B6}"/>
                  </a:ext>
                </a:extLst>
              </p:cNvPr>
              <p:cNvSpPr txBox="1"/>
              <p:nvPr/>
            </p:nvSpPr>
            <p:spPr>
              <a:xfrm>
                <a:off x="420794" y="1544747"/>
                <a:ext cx="1884392" cy="142673"/>
              </a:xfrm>
              <a:prstGeom prst="rect">
                <a:avLst/>
              </a:prstGeom>
              <a:noFill/>
            </p:spPr>
            <p:txBody>
              <a:bodyPr wrap="none" lIns="0" tIns="0" rIns="0" bIns="0" rtlCol="0">
                <a:noAutofit/>
              </a:bodyPr>
              <a:lstStyle/>
              <a:p>
                <a:r>
                  <a:rPr lang="en-US" sz="1400" b="1" dirty="0"/>
                  <a:t>Key Changes that are being implemented </a:t>
                </a:r>
                <a:endParaRPr lang="id-ID" sz="1400" b="1" dirty="0"/>
              </a:p>
            </p:txBody>
          </p:sp>
          <p:sp>
            <p:nvSpPr>
              <p:cNvPr id="142" name="Title 1">
                <a:extLst>
                  <a:ext uri="{FF2B5EF4-FFF2-40B4-BE49-F238E27FC236}">
                    <a16:creationId xmlns:a16="http://schemas.microsoft.com/office/drawing/2014/main" id="{FB6E9907-C3AC-403E-B12A-09C8B7697871}"/>
                  </a:ext>
                </a:extLst>
              </p:cNvPr>
              <p:cNvSpPr txBox="1">
                <a:spLocks/>
              </p:cNvSpPr>
              <p:nvPr/>
            </p:nvSpPr>
            <p:spPr>
              <a:xfrm>
                <a:off x="420794" y="1687444"/>
                <a:ext cx="1958792" cy="1838687"/>
              </a:xfrm>
              <a:prstGeom prst="rect">
                <a:avLst/>
              </a:prstGeom>
            </p:spPr>
            <p:txBody>
              <a:bodyPr vert="horz" wrap="square"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sz="1200" dirty="0"/>
                  <a:t>There are 5 core sections to the framework;</a:t>
                </a:r>
              </a:p>
              <a:p>
                <a:pPr marL="171450" indent="-171450">
                  <a:lnSpc>
                    <a:spcPct val="100000"/>
                  </a:lnSpc>
                  <a:buFont typeface="Wingdings" panose="05000000000000000000" pitchFamily="2" charset="2"/>
                  <a:buChar char="§"/>
                </a:pPr>
                <a:r>
                  <a:rPr lang="en-US" sz="1200" dirty="0"/>
                  <a:t>Legislation and Statutory Guidance</a:t>
                </a:r>
              </a:p>
              <a:p>
                <a:pPr marL="171450" indent="-171450">
                  <a:lnSpc>
                    <a:spcPct val="100000"/>
                  </a:lnSpc>
                  <a:buFont typeface="Wingdings" panose="05000000000000000000" pitchFamily="2" charset="2"/>
                  <a:buChar char="§"/>
                </a:pPr>
                <a:r>
                  <a:rPr lang="en-US" sz="1200" dirty="0"/>
                  <a:t>Workforce Development</a:t>
                </a:r>
              </a:p>
              <a:p>
                <a:pPr marL="171450" indent="-171450">
                  <a:lnSpc>
                    <a:spcPct val="100000"/>
                  </a:lnSpc>
                  <a:buFont typeface="Wingdings" panose="05000000000000000000" pitchFamily="2" charset="2"/>
                  <a:buChar char="§"/>
                </a:pPr>
                <a:r>
                  <a:rPr lang="en-US" sz="1200" dirty="0"/>
                  <a:t>Implementation/ Transition support</a:t>
                </a:r>
              </a:p>
              <a:p>
                <a:pPr marL="171450" indent="-171450">
                  <a:lnSpc>
                    <a:spcPct val="100000"/>
                  </a:lnSpc>
                  <a:buFont typeface="Wingdings" panose="05000000000000000000" pitchFamily="2" charset="2"/>
                  <a:buChar char="§"/>
                </a:pPr>
                <a:r>
                  <a:rPr lang="en-US" sz="1200" dirty="0"/>
                  <a:t>Awareness raising</a:t>
                </a:r>
              </a:p>
              <a:p>
                <a:pPr marL="171450" indent="-171450">
                  <a:lnSpc>
                    <a:spcPct val="100000"/>
                  </a:lnSpc>
                  <a:buFont typeface="Wingdings" panose="05000000000000000000" pitchFamily="2" charset="2"/>
                  <a:buChar char="§"/>
                </a:pPr>
                <a:r>
                  <a:rPr lang="en-US" sz="1200" dirty="0"/>
                  <a:t>Supporting policy</a:t>
                </a:r>
              </a:p>
              <a:p>
                <a:pPr>
                  <a:lnSpc>
                    <a:spcPct val="100000"/>
                  </a:lnSpc>
                </a:pPr>
                <a:endParaRPr lang="en-US" sz="1200" dirty="0"/>
              </a:p>
              <a:p>
                <a:pPr>
                  <a:lnSpc>
                    <a:spcPct val="100000"/>
                  </a:lnSpc>
                </a:pPr>
                <a:r>
                  <a:rPr lang="en-US" sz="1200" dirty="0"/>
                  <a:t>Welsh Government (2018) claims the ALNET will be a simpler system with 11 main aims that supports improvement in the planning and delivery of ALN services and provisions and Pacey (2017) </a:t>
                </a:r>
                <a:r>
                  <a:rPr lang="en-GB" sz="1200" dirty="0"/>
                  <a:t>recognises  the changes in supporting  early identification of needs in a timely manner</a:t>
                </a:r>
                <a:endParaRPr lang="en-US" sz="1200" dirty="0"/>
              </a:p>
            </p:txBody>
          </p:sp>
        </p:grpSp>
        <p:grpSp>
          <p:nvGrpSpPr>
            <p:cNvPr id="143" name="Group 142">
              <a:extLst>
                <a:ext uri="{FF2B5EF4-FFF2-40B4-BE49-F238E27FC236}">
                  <a16:creationId xmlns:a16="http://schemas.microsoft.com/office/drawing/2014/main" id="{6FA955B1-FED6-4E49-8C58-CF0DDCD801CE}"/>
                </a:ext>
              </a:extLst>
            </p:cNvPr>
            <p:cNvGrpSpPr/>
            <p:nvPr/>
          </p:nvGrpSpPr>
          <p:grpSpPr>
            <a:xfrm>
              <a:off x="8755795" y="3284758"/>
              <a:ext cx="3132245" cy="1814373"/>
              <a:chOff x="420793" y="1450267"/>
              <a:chExt cx="1894882" cy="1507716"/>
            </a:xfrm>
          </p:grpSpPr>
          <p:sp>
            <p:nvSpPr>
              <p:cNvPr id="144" name="TextBox 143">
                <a:extLst>
                  <a:ext uri="{FF2B5EF4-FFF2-40B4-BE49-F238E27FC236}">
                    <a16:creationId xmlns:a16="http://schemas.microsoft.com/office/drawing/2014/main" id="{2AD53105-E5A3-44EB-B95D-BC00AD3EB61E}"/>
                  </a:ext>
                </a:extLst>
              </p:cNvPr>
              <p:cNvSpPr txBox="1"/>
              <p:nvPr/>
            </p:nvSpPr>
            <p:spPr>
              <a:xfrm>
                <a:off x="420793" y="1450267"/>
                <a:ext cx="1884392" cy="176167"/>
              </a:xfrm>
              <a:prstGeom prst="rect">
                <a:avLst/>
              </a:prstGeom>
              <a:noFill/>
            </p:spPr>
            <p:txBody>
              <a:bodyPr wrap="none" lIns="0" tIns="0" rIns="0" bIns="0" rtlCol="0">
                <a:noAutofit/>
              </a:bodyPr>
              <a:lstStyle/>
              <a:p>
                <a:r>
                  <a:rPr lang="en-US" sz="1400" b="1" dirty="0"/>
                  <a:t>Conclusion: </a:t>
                </a:r>
                <a:endParaRPr lang="id-ID" sz="1400" b="1" dirty="0"/>
              </a:p>
            </p:txBody>
          </p:sp>
          <p:sp>
            <p:nvSpPr>
              <p:cNvPr id="145" name="Title 1">
                <a:extLst>
                  <a:ext uri="{FF2B5EF4-FFF2-40B4-BE49-F238E27FC236}">
                    <a16:creationId xmlns:a16="http://schemas.microsoft.com/office/drawing/2014/main" id="{7CEF953E-13A1-4DB4-94B3-460B7A17E9B1}"/>
                  </a:ext>
                </a:extLst>
              </p:cNvPr>
              <p:cNvSpPr txBox="1">
                <a:spLocks/>
              </p:cNvSpPr>
              <p:nvPr/>
            </p:nvSpPr>
            <p:spPr>
              <a:xfrm>
                <a:off x="431283" y="1628722"/>
                <a:ext cx="1884392" cy="1329261"/>
              </a:xfrm>
              <a:prstGeom prst="rect">
                <a:avLst/>
              </a:prstGeom>
            </p:spPr>
            <p:txBody>
              <a:bodyPr vert="horz" wrap="square"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dirty="0"/>
                  <a:t>Welsh Government (2018) requested an update from Estyn on the Readiness for (ALN) </a:t>
                </a:r>
                <a:r>
                  <a:rPr lang="en-GB" sz="1200"/>
                  <a:t>in schools </a:t>
                </a:r>
                <a:r>
                  <a:rPr lang="en-GB" sz="1200" dirty="0"/>
                  <a:t>and concerns identified include teachers’ variable ALN knowledge, lack of of differentiated teaching practices and not adapting provisions appropriately. </a:t>
                </a:r>
                <a:r>
                  <a:rPr lang="en-US" sz="1200" dirty="0" err="1"/>
                  <a:t>Udvari-Solner</a:t>
                </a:r>
                <a:r>
                  <a:rPr lang="en-US" sz="1200" dirty="0"/>
                  <a:t> and </a:t>
                </a:r>
                <a:r>
                  <a:rPr lang="en-US" sz="1200" dirty="0" err="1"/>
                  <a:t>Kluth</a:t>
                </a:r>
                <a:r>
                  <a:rPr lang="en-US" sz="1200" dirty="0"/>
                  <a:t> (2017) emphasizes that children are individuals and practitioners should develop practice that supports inclusivity for all by collaboration with parents as ERW (2019) suggests quality and equity are needed to ensure success of this reform.</a:t>
                </a:r>
              </a:p>
              <a:p>
                <a:endParaRPr lang="en-US" sz="1200" b="1" dirty="0">
                  <a:solidFill>
                    <a:srgbClr val="157779"/>
                  </a:solidFill>
                </a:endParaRPr>
              </a:p>
              <a:p>
                <a:endParaRPr lang="en-US" sz="1200" b="1" dirty="0">
                  <a:solidFill>
                    <a:srgbClr val="157779"/>
                  </a:solidFill>
                </a:endParaRPr>
              </a:p>
              <a:p>
                <a:endParaRPr lang="en-US" sz="1200" b="1" dirty="0">
                  <a:solidFill>
                    <a:srgbClr val="157779"/>
                  </a:solidFill>
                </a:endParaRPr>
              </a:p>
              <a:p>
                <a:endParaRPr lang="en-US" sz="1200" b="1" dirty="0">
                  <a:solidFill>
                    <a:srgbClr val="157779"/>
                  </a:solidFill>
                </a:endParaRPr>
              </a:p>
              <a:p>
                <a:endParaRPr lang="en-US" sz="1200" b="1" dirty="0">
                  <a:solidFill>
                    <a:srgbClr val="157779"/>
                  </a:solidFill>
                </a:endParaRPr>
              </a:p>
              <a:p>
                <a:endParaRPr lang="en-US" sz="1200" b="1" dirty="0">
                  <a:solidFill>
                    <a:srgbClr val="157779"/>
                  </a:solidFill>
                </a:endParaRPr>
              </a:p>
              <a:p>
                <a:endParaRPr lang="en-US" sz="1200" b="1" dirty="0">
                  <a:solidFill>
                    <a:srgbClr val="157779"/>
                  </a:solidFill>
                </a:endParaRPr>
              </a:p>
              <a:p>
                <a:endParaRPr lang="en-US" sz="1200" b="1" dirty="0">
                  <a:solidFill>
                    <a:srgbClr val="157779"/>
                  </a:solidFill>
                </a:endParaRPr>
              </a:p>
              <a:p>
                <a:endParaRPr lang="en-US" sz="1200" b="1" dirty="0">
                  <a:solidFill>
                    <a:srgbClr val="157779"/>
                  </a:solidFill>
                </a:endParaRPr>
              </a:p>
              <a:p>
                <a:r>
                  <a:rPr lang="en-US" sz="1200" b="1" dirty="0">
                    <a:solidFill>
                      <a:srgbClr val="157779"/>
                    </a:solidFill>
                  </a:rPr>
                  <a:t>.</a:t>
                </a:r>
              </a:p>
            </p:txBody>
          </p:sp>
        </p:grpSp>
        <p:sp>
          <p:nvSpPr>
            <p:cNvPr id="146" name="TextBox 145">
              <a:extLst>
                <a:ext uri="{FF2B5EF4-FFF2-40B4-BE49-F238E27FC236}">
                  <a16:creationId xmlns:a16="http://schemas.microsoft.com/office/drawing/2014/main" id="{7C5F1EF6-3381-48EF-B0FE-DB64CF2A777B}"/>
                </a:ext>
              </a:extLst>
            </p:cNvPr>
            <p:cNvSpPr txBox="1"/>
            <p:nvPr/>
          </p:nvSpPr>
          <p:spPr>
            <a:xfrm>
              <a:off x="4939047" y="5915011"/>
              <a:ext cx="3604166" cy="80915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79332" tIns="79332" rIns="79332" bIns="79332" numCol="1" spcCol="1270" anchor="ctr" anchorCtr="0">
              <a:noAutofit/>
            </a:bodyPr>
            <a:lstStyle/>
            <a:p>
              <a:pPr lvl="0" defTabSz="533400">
                <a:spcBef>
                  <a:spcPct val="0"/>
                </a:spcBef>
                <a:spcAft>
                  <a:spcPct val="35000"/>
                </a:spcAft>
              </a:pPr>
              <a:r>
                <a:rPr lang="en-GB" sz="1200" dirty="0"/>
                <a:t>National training will commence in January 2020 to support the ALNET and  A Curriculum for Life which promotes  equity, equality of opportunity to support learning. Donaldson (2015).</a:t>
              </a:r>
              <a:endParaRPr lang="en-US" sz="1200" kern="1200" dirty="0"/>
            </a:p>
          </p:txBody>
        </p:sp>
        <p:sp>
          <p:nvSpPr>
            <p:cNvPr id="147" name="Rectangle 146" descr="Teacher">
              <a:extLst>
                <a:ext uri="{FF2B5EF4-FFF2-40B4-BE49-F238E27FC236}">
                  <a16:creationId xmlns:a16="http://schemas.microsoft.com/office/drawing/2014/main" id="{DC9ADB72-9E6C-4847-A4A0-864797892774}"/>
                </a:ext>
              </a:extLst>
            </p:cNvPr>
            <p:cNvSpPr/>
            <p:nvPr/>
          </p:nvSpPr>
          <p:spPr>
            <a:xfrm>
              <a:off x="5855279" y="3188280"/>
              <a:ext cx="481441" cy="481441"/>
            </a:xfrm>
            <a:prstGeom prst="rect">
              <a:avLst/>
            </a:prstGeom>
            <a: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53" name="Rectangle 152" descr="Teacher">
              <a:extLst>
                <a:ext uri="{FF2B5EF4-FFF2-40B4-BE49-F238E27FC236}">
                  <a16:creationId xmlns:a16="http://schemas.microsoft.com/office/drawing/2014/main" id="{DF47E456-E467-4934-9E96-FABC06ED6128}"/>
                </a:ext>
              </a:extLst>
            </p:cNvPr>
            <p:cNvSpPr/>
            <p:nvPr/>
          </p:nvSpPr>
          <p:spPr>
            <a:xfrm>
              <a:off x="4557679" y="6081011"/>
              <a:ext cx="402990" cy="419196"/>
            </a:xfrm>
            <a:prstGeom prst="rect">
              <a:avLst/>
            </a:prstGeom>
            <a:blipFill>
              <a:blip r:embed="rId15">
                <a:duotone>
                  <a:prstClr val="black"/>
                  <a:schemeClr val="accent6">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solidFill>
                <a:srgbClr val="00B050">
                  <a:alpha val="0"/>
                </a:srgbClr>
              </a:solidFill>
            </a:ln>
          </p:spPr>
          <p:style>
            <a:lnRef idx="2">
              <a:schemeClr val="lt1">
                <a:alpha val="0"/>
                <a:hueOff val="0"/>
                <a:satOff val="0"/>
                <a:lumOff val="0"/>
                <a:alphaOff val="0"/>
              </a:schemeClr>
            </a:lnRef>
            <a:fillRef idx="1">
              <a:scrgbClr r="0" g="0" b="0"/>
            </a:fillRef>
            <a:effectRef idx="0">
              <a:schemeClr val="accent5">
                <a:hueOff val="0"/>
                <a:satOff val="0"/>
                <a:lumOff val="0"/>
                <a:alphaOff val="0"/>
              </a:schemeClr>
            </a:effectRef>
            <a:fontRef idx="minor">
              <a:schemeClr val="lt1"/>
            </a:fontRef>
          </p:style>
        </p:sp>
        <p:sp>
          <p:nvSpPr>
            <p:cNvPr id="158" name="TextBox 157">
              <a:extLst>
                <a:ext uri="{FF2B5EF4-FFF2-40B4-BE49-F238E27FC236}">
                  <a16:creationId xmlns:a16="http://schemas.microsoft.com/office/drawing/2014/main" id="{BB6887D1-2AF0-4290-8E62-0F64BE72632B}"/>
                </a:ext>
              </a:extLst>
            </p:cNvPr>
            <p:cNvSpPr txBox="1"/>
            <p:nvPr/>
          </p:nvSpPr>
          <p:spPr>
            <a:xfrm>
              <a:off x="8739078" y="5324135"/>
              <a:ext cx="3114905" cy="226709"/>
            </a:xfrm>
            <a:prstGeom prst="rect">
              <a:avLst/>
            </a:prstGeom>
            <a:noFill/>
          </p:spPr>
          <p:txBody>
            <a:bodyPr wrap="none" lIns="0" tIns="0" rIns="0" bIns="0" rtlCol="0">
              <a:noAutofit/>
            </a:bodyPr>
            <a:lstStyle/>
            <a:p>
              <a:r>
                <a:rPr lang="en-US" sz="1400" b="1" dirty="0"/>
                <a:t>Further information and guidance for staff.</a:t>
              </a:r>
              <a:endParaRPr lang="id-ID" sz="1400" b="1" dirty="0"/>
            </a:p>
          </p:txBody>
        </p:sp>
        <p:sp>
          <p:nvSpPr>
            <p:cNvPr id="159" name="Title 1">
              <a:extLst>
                <a:ext uri="{FF2B5EF4-FFF2-40B4-BE49-F238E27FC236}">
                  <a16:creationId xmlns:a16="http://schemas.microsoft.com/office/drawing/2014/main" id="{DEA5C154-9664-4C03-A518-8910726D3AA4}"/>
                </a:ext>
              </a:extLst>
            </p:cNvPr>
            <p:cNvSpPr txBox="1">
              <a:spLocks/>
            </p:cNvSpPr>
            <p:nvPr/>
          </p:nvSpPr>
          <p:spPr>
            <a:xfrm>
              <a:off x="8755795" y="5550844"/>
              <a:ext cx="3114905" cy="1595262"/>
            </a:xfrm>
            <a:prstGeom prst="rect">
              <a:avLst/>
            </a:prstGeom>
          </p:spPr>
          <p:txBody>
            <a:bodyPr vert="horz" wrap="square"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71450" indent="-171450">
                <a:buFont typeface="Arial" panose="020B0604020202020204" pitchFamily="34" charset="0"/>
                <a:buChar char="•"/>
              </a:pPr>
              <a:r>
                <a:rPr lang="en-GB" sz="1000" u="sng" dirty="0">
                  <a:hlinkClick r:id="rId17">
                    <a:extLst>
                      <a:ext uri="{A12FA001-AC4F-418D-AE19-62706E023703}">
                        <ahyp:hlinkClr xmlns:ahyp="http://schemas.microsoft.com/office/drawing/2018/hyperlinkcolor" val="tx"/>
                      </a:ext>
                    </a:extLst>
                  </a:hlinkClick>
                </a:rPr>
                <a:t>https://www.youtube.com/watch?v=z2bkbs00Z68&amp;feature=youtu.be</a:t>
              </a:r>
              <a:r>
                <a:rPr lang="en-GB" sz="1000" u="sng" dirty="0"/>
                <a:t> </a:t>
              </a:r>
            </a:p>
            <a:p>
              <a:pPr marL="171450" indent="-171450">
                <a:buFont typeface="Arial" panose="020B0604020202020204" pitchFamily="34" charset="0"/>
                <a:buChar char="•"/>
              </a:pPr>
              <a:r>
                <a:rPr lang="en-GB" sz="1000" u="sng" dirty="0">
                  <a:hlinkClick r:id="rId18">
                    <a:extLst>
                      <a:ext uri="{A12FA001-AC4F-418D-AE19-62706E023703}">
                        <ahyp:hlinkClr xmlns:ahyp="http://schemas.microsoft.com/office/drawing/2018/hyperlinkcolor" val="tx"/>
                      </a:ext>
                    </a:extLst>
                  </a:hlinkClick>
                </a:rPr>
                <a:t>www.gweddill.gov.wales</a:t>
              </a:r>
              <a:endParaRPr lang="en-GB" sz="1000" u="sng" dirty="0"/>
            </a:p>
            <a:p>
              <a:pPr marL="171450" indent="-171450">
                <a:buFont typeface="Arial" panose="020B0604020202020204" pitchFamily="34" charset="0"/>
                <a:buChar char="•"/>
              </a:pPr>
              <a:r>
                <a:rPr lang="en-GB" sz="1000" u="sng" dirty="0">
                  <a:hlinkClick r:id="rId19">
                    <a:extLst>
                      <a:ext uri="{A12FA001-AC4F-418D-AE19-62706E023703}">
                        <ahyp:hlinkClr xmlns:ahyp="http://schemas.microsoft.com/office/drawing/2018/hyperlinkcolor" val="tx"/>
                      </a:ext>
                    </a:extLst>
                  </a:hlinkClick>
                </a:rPr>
                <a:t>https://learning.gov.wales/resources/browse-all/person-centred-practice-guide/?lang=en</a:t>
              </a:r>
              <a:endParaRPr lang="en-GB" sz="1000" u="sng" dirty="0"/>
            </a:p>
            <a:p>
              <a:pPr marL="171450" indent="-171450">
                <a:buFont typeface="Arial" panose="020B0604020202020204" pitchFamily="34" charset="0"/>
                <a:buChar char="•"/>
              </a:pPr>
              <a:r>
                <a:rPr lang="en-GB" sz="1000" u="sng" dirty="0">
                  <a:hlinkClick r:id="rId20">
                    <a:extLst>
                      <a:ext uri="{A12FA001-AC4F-418D-AE19-62706E023703}">
                        <ahyp:hlinkClr xmlns:ahyp="http://schemas.microsoft.com/office/drawing/2018/hyperlinkcolor" val="tx"/>
                      </a:ext>
                    </a:extLst>
                  </a:hlinkClick>
                </a:rPr>
                <a:t>https://seneddresearch.blog/2017/11/13/new-publication-additional-learning-needs-and-education-tribunal-wales-bill-summary-of-changes-at-stage-2/</a:t>
              </a:r>
              <a:endParaRPr lang="en-GB" sz="1000" u="sng" dirty="0"/>
            </a:p>
            <a:p>
              <a:pPr marL="171450" indent="-171450">
                <a:buFont typeface="Arial" panose="020B0604020202020204" pitchFamily="34" charset="0"/>
                <a:buChar char="•"/>
              </a:pPr>
              <a:r>
                <a:rPr lang="en-GB" sz="1000" u="sng" dirty="0"/>
                <a:t>http://www.snapcymru.org/help-for-families/aln-reform/</a:t>
              </a:r>
            </a:p>
            <a:p>
              <a:endParaRPr lang="en-GB" sz="1200" dirty="0"/>
            </a:p>
          </p:txBody>
        </p:sp>
        <p:sp>
          <p:nvSpPr>
            <p:cNvPr id="3" name="TextBox 2">
              <a:extLst>
                <a:ext uri="{FF2B5EF4-FFF2-40B4-BE49-F238E27FC236}">
                  <a16:creationId xmlns:a16="http://schemas.microsoft.com/office/drawing/2014/main" id="{99E19095-4E03-4521-AC41-2CEB35C82395}"/>
                </a:ext>
              </a:extLst>
            </p:cNvPr>
            <p:cNvSpPr txBox="1"/>
            <p:nvPr/>
          </p:nvSpPr>
          <p:spPr>
            <a:xfrm>
              <a:off x="11406830" y="85152"/>
              <a:ext cx="890541" cy="461665"/>
            </a:xfrm>
            <a:prstGeom prst="rect">
              <a:avLst/>
            </a:prstGeom>
            <a:noFill/>
          </p:spPr>
          <p:txBody>
            <a:bodyPr wrap="square" rtlCol="0">
              <a:spAutoFit/>
            </a:bodyPr>
            <a:lstStyle/>
            <a:p>
              <a:r>
                <a:rPr lang="en-GB" sz="1200" dirty="0"/>
                <a:t>L. Thomas 1002474</a:t>
              </a:r>
            </a:p>
          </p:txBody>
        </p:sp>
        <p:sp>
          <p:nvSpPr>
            <p:cNvPr id="4" name="TextBox 3">
              <a:extLst>
                <a:ext uri="{FF2B5EF4-FFF2-40B4-BE49-F238E27FC236}">
                  <a16:creationId xmlns:a16="http://schemas.microsoft.com/office/drawing/2014/main" id="{8B777F17-50B7-4623-9E33-CB17353B1C7B}"/>
                </a:ext>
              </a:extLst>
            </p:cNvPr>
            <p:cNvSpPr txBox="1"/>
            <p:nvPr/>
          </p:nvSpPr>
          <p:spPr>
            <a:xfrm>
              <a:off x="7419975" y="3444978"/>
              <a:ext cx="1229722" cy="215444"/>
            </a:xfrm>
            <a:prstGeom prst="rect">
              <a:avLst/>
            </a:prstGeom>
            <a:noFill/>
          </p:spPr>
          <p:txBody>
            <a:bodyPr wrap="square" rtlCol="0">
              <a:spAutoFit/>
            </a:bodyPr>
            <a:lstStyle/>
            <a:p>
              <a:endParaRPr lang="en-GB" sz="800"/>
            </a:p>
          </p:txBody>
        </p:sp>
        <p:sp>
          <p:nvSpPr>
            <p:cNvPr id="62" name="TextBox 61">
              <a:extLst>
                <a:ext uri="{FF2B5EF4-FFF2-40B4-BE49-F238E27FC236}">
                  <a16:creationId xmlns:a16="http://schemas.microsoft.com/office/drawing/2014/main" id="{63CCA175-D7EB-46BC-ADB3-E8BF2688FD8E}"/>
                </a:ext>
              </a:extLst>
            </p:cNvPr>
            <p:cNvSpPr txBox="1"/>
            <p:nvPr/>
          </p:nvSpPr>
          <p:spPr>
            <a:xfrm>
              <a:off x="7052734" y="3555158"/>
              <a:ext cx="1870932" cy="215444"/>
            </a:xfrm>
            <a:prstGeom prst="rect">
              <a:avLst/>
            </a:prstGeom>
            <a:noFill/>
          </p:spPr>
          <p:txBody>
            <a:bodyPr wrap="square" rtlCol="0">
              <a:spAutoFit/>
            </a:bodyPr>
            <a:lstStyle/>
            <a:p>
              <a:r>
                <a:rPr lang="en-GB" sz="800" dirty="0"/>
                <a:t>Image:  Welsh Government (2018)</a:t>
              </a:r>
            </a:p>
          </p:txBody>
        </p:sp>
      </p:grpSp>
      <p:cxnSp>
        <p:nvCxnSpPr>
          <p:cNvPr id="70" name="Straight Connector 69">
            <a:extLst>
              <a:ext uri="{FF2B5EF4-FFF2-40B4-BE49-F238E27FC236}">
                <a16:creationId xmlns:a16="http://schemas.microsoft.com/office/drawing/2014/main" id="{93943B12-89EC-45C1-939B-AF70939BF440}"/>
              </a:ext>
            </a:extLst>
          </p:cNvPr>
          <p:cNvCxnSpPr>
            <a:cxnSpLocks/>
          </p:cNvCxnSpPr>
          <p:nvPr/>
        </p:nvCxnSpPr>
        <p:spPr>
          <a:xfrm flipV="1">
            <a:off x="264007" y="4635190"/>
            <a:ext cx="3918335" cy="1602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84980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1614</TotalTime>
  <Words>682</Words>
  <Application>Microsoft Office PowerPoint</Application>
  <PresentationFormat>Widescreen</PresentationFormat>
  <Paragraphs>54</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Segoe UI</vt:lpstr>
      <vt:lpstr>Varela Round</vt:lpstr>
      <vt:lpstr>Wingdings</vt:lpstr>
      <vt:lpstr>Office Theme</vt:lpstr>
      <vt:lpstr>Unit Reference EAEE6002C   Children with Additional Support Needs: Inclusion, Advocacy and Equity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 Pramadita;Lisa Thomas (1002474)</dc:creator>
  <cp:lastModifiedBy>Lisa  Thomas</cp:lastModifiedBy>
  <cp:revision>70</cp:revision>
  <cp:lastPrinted>2019-05-31T11:20:31Z</cp:lastPrinted>
  <dcterms:created xsi:type="dcterms:W3CDTF">2017-10-28T01:02:00Z</dcterms:created>
  <dcterms:modified xsi:type="dcterms:W3CDTF">2019-06-21T11:09:53Z</dcterms:modified>
</cp:coreProperties>
</file>