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6" r:id="rId2"/>
    <p:sldId id="263" r:id="rId3"/>
    <p:sldId id="257" r:id="rId4"/>
    <p:sldId id="260" r:id="rId5"/>
    <p:sldId id="264" r:id="rId6"/>
    <p:sldId id="258" r:id="rId7"/>
    <p:sldId id="266" r:id="rId8"/>
    <p:sldId id="261" r:id="rId9"/>
    <p:sldId id="259" r:id="rId10"/>
    <p:sldId id="265" r:id="rId11"/>
    <p:sldId id="267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0"/>
    <p:restoredTop sz="94599"/>
  </p:normalViewPr>
  <p:slideViewPr>
    <p:cSldViewPr snapToGrid="0" snapToObjects="1">
      <p:cViewPr varScale="1">
        <p:scale>
          <a:sx n="112" d="100"/>
          <a:sy n="112" d="100"/>
        </p:scale>
        <p:origin x="576" y="19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804FBB-A6EA-A64A-BB07-0E889390B5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5B2879-2B57-2549-9221-8A696BB28D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9630CF-DAA3-3849-AADE-57A840D8E3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smtClean="0"/>
              <a:t>3/26/19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9C6C3B-E2EC-AF46-B0F4-DB1F2651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2625A1-3369-7C4E-862C-2B3F99832C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5288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84E35-EA7A-0046-A4C7-F5D45558A8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4D38E9-74F6-F54D-9401-41DA68660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D44371-BD84-0441-8C06-569DE57D8F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smtClean="0"/>
              <a:t>3/26/19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FC8D25-623D-1640-BF2C-8BC1FC1D5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BB74E7-AA81-3243-9150-59022B10D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97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8821C-8CCD-BF45-92ED-469C99A23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FD0427-BFF4-BA44-A0E0-1DFC98FFDE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9662F4-7B42-074D-A094-93D2044E40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F822A4-8DA6-4447-9B1F-C5DB58435268}" type="datetimeFigureOut">
              <a:rPr lang="en-US" smtClean="0"/>
              <a:t>3/26/19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5B8F21-7560-B34D-9FD9-94DADD34EE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AE52D8-52CF-DF4F-A063-348A511CDB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058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45C61-40B5-9A43-9D19-6D5208F1F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7CBB3-9C02-DF45-A8AA-3E29D772E7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E215F5-9FE3-104F-8DE6-DFC0634FB9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A23BC-E457-0D4B-BE13-E4A2344E0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smtClean="0"/>
              <a:t>3/26/19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6F9B18-36BF-AD42-A59C-3ECD69100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323BF8-64F1-154C-8363-34247B728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96255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D1E77-177C-F443-82AC-7944477F7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AD7EC-777C-224D-A5E1-052CB0306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58DCA7-43B1-FD4F-9B25-690BCC830B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CB42200-3398-7049-A84F-D81AB48537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59D440-A64A-404B-B702-3BB03BE13E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6D21CCC-674F-DD40-AF6D-E77A3F701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smtClean="0"/>
              <a:t>3/26/19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7C7E56-4C7F-7B44-957C-DFFF5A4FA7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94C870-E0C4-8646-9E0E-C21ACE08C3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0075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1A2C3-C2D0-6F4F-A6DF-4F45D2816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909A491-3CF6-394B-9D52-03C950C5A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smtClean="0"/>
              <a:t>3/26/19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1E2B24-4DE7-C045-A265-2FB815169B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DDCC8-8999-7B4D-93F0-1FF7224157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82695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6A21A0-A718-2946-B881-5D17C14E9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smtClean="0"/>
              <a:t>3/26/19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DA891D-8F77-F34C-8562-50B89B32DE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E3B02E-6070-B746-87A4-A6D266E65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9076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7CF95-51D4-CD44-99A9-7148AA6166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2D3C6C-9560-1146-A083-655F02CD5B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C1C14B-1E7F-1F40-82D9-E87F2F4728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487F2A-FC95-B749-950C-4594E7998C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smtClean="0"/>
              <a:t>3/26/19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70FF61-187C-AB4B-BF47-3265AC153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17F1E6-2F6E-FE4E-A04E-AD680A87DB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737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B86C35-11DE-274D-97C9-261791E70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4EC85A-DC1E-C34B-9BAE-4E2A53A12F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77B28E-E72A-2844-874F-9AEEFD959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E2B24A-A0CD-5346-8295-19FC791F7F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smtClean="0"/>
              <a:t>3/26/19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2EA97A-6969-B34A-9815-1958E46FF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B4E79E-BB54-3540-BBAC-D75FCADEFB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2880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8A070-2246-254F-A5F8-37018EE46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EC3BF6-6FF6-5747-AB16-5EB69616E3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60E9F-AF05-8945-A333-17B7A13316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smtClean="0"/>
              <a:t>3/26/19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F8287A-CE80-AC4C-B789-10117ECACF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A08576-1C59-1D47-BBCF-4DD4582EF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4318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67A5AD-9112-4F42-9F63-E3D73437636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5528B3-29C4-8A4C-A33F-FFE53C4158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642DB-C51F-D444-81A1-C76B1C8B80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smtClean="0"/>
              <a:t>3/26/19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DDA2A6-2EA4-9A49-A5AE-4668C0804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4ABE84-365E-3B4C-BD4C-950AF4483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3694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605C0E-E9FB-2245-B25A-4C4A47495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1861A99-0038-C942-8E22-C8C4FB5CDD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481266-9611-A44E-9711-AADDE08D788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64C608-40B1-4030-A28D-5B74BC98ADCE}" type="datetimeFigureOut">
              <a:rPr lang="en-US" smtClean="0"/>
              <a:t>3/26/19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2D0EF-A7AB-3C47-B0CB-AA85E8899B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379173-B771-544B-9D2F-70F7656334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7586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sv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s.glowscotland.org.uk/glowblogs/enterprisingschools/files/2015/07/Micro-Tyco.pdf" TargetMode="External"/><Relationship Id="rId2" Type="http://schemas.openxmlformats.org/officeDocument/2006/relationships/hyperlink" Target="file:///Users/huwdeighton/Downloads/Donaldson%20Report%20-%20Successful%20Futures%20-%20Independent%20Review%20of%20Curriculum%20and%20Assessment%20Arrangements%20in%20Wales%20(4)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wildheartsgroup.com/micro-tyco/" TargetMode="External"/><Relationship Id="rId4" Type="http://schemas.openxmlformats.org/officeDocument/2006/relationships/hyperlink" Target="https://enterprisingschools.scot/portfolio-item/micro-tyco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77AD3-E36F-4040-9A73-8216FF9D0D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7230" y="2245809"/>
            <a:ext cx="10755630" cy="1564716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Entrepreneurial Education: Micro-Tyco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D322F0-963E-864A-A425-89403AFD56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947050"/>
            <a:ext cx="9144000" cy="572583"/>
          </a:xfrm>
        </p:spPr>
        <p:txBody>
          <a:bodyPr>
            <a:normAutofit/>
          </a:bodyPr>
          <a:lstStyle/>
          <a:p>
            <a:pPr algn="l"/>
            <a:r>
              <a:rPr lang="en-US" sz="2000"/>
              <a:t>Huw Deighton (p149462) </a:t>
            </a:r>
          </a:p>
        </p:txBody>
      </p:sp>
      <p:sp>
        <p:nvSpPr>
          <p:cNvPr id="20" name="Freeform 14">
            <a:extLst>
              <a:ext uri="{FF2B5EF4-FFF2-40B4-BE49-F238E27FC236}">
                <a16:creationId xmlns:a16="http://schemas.microsoft.com/office/drawing/2014/main" id="{C66F2F30-5DC0-44A0-BFA6-E12F46ED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 21">
            <a:extLst>
              <a:ext uri="{FF2B5EF4-FFF2-40B4-BE49-F238E27FC236}">
                <a16:creationId xmlns:a16="http://schemas.microsoft.com/office/drawing/2014/main" id="{85872F57-7F42-4F97-8391-DDC8D0054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11">
            <a:extLst>
              <a:ext uri="{FF2B5EF4-FFF2-40B4-BE49-F238E27FC236}">
                <a16:creationId xmlns:a16="http://schemas.microsoft.com/office/drawing/2014/main" id="{04DC2037-48A0-4F22-B9D4-8EAEBC780A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23" name="Freeform 22">
            <a:extLst>
              <a:ext uri="{FF2B5EF4-FFF2-40B4-BE49-F238E27FC236}">
                <a16:creationId xmlns:a16="http://schemas.microsoft.com/office/drawing/2014/main" id="{0006CBFD-ADA0-43D1-9332-9C34CA1C76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4" name="Freeform 25">
            <a:extLst>
              <a:ext uri="{FF2B5EF4-FFF2-40B4-BE49-F238E27FC236}">
                <a16:creationId xmlns:a16="http://schemas.microsoft.com/office/drawing/2014/main" id="{2B931666-F28F-45F3-A074-66D2272D5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7F7F7F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811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2A323B-34FD-4D42-AEDD-11DCFA64A2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1448" y="-138235"/>
            <a:ext cx="6730277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US" sz="4800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DC4583-E8D4-4841-A631-534B065BBD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4991" y="1070453"/>
            <a:ext cx="7221891" cy="538353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An approach to entrepreneurial education will be discussed</a:t>
            </a:r>
          </a:p>
          <a:p>
            <a:r>
              <a:rPr lang="en-US" b="1" dirty="0"/>
              <a:t>Micro-Tyco – How this links to ks2 framework</a:t>
            </a:r>
          </a:p>
          <a:p>
            <a:r>
              <a:rPr lang="en-US" dirty="0"/>
              <a:t>Entrepreneurship should begin at a young age in order to increase employment state Education Journal Article authors (2013)</a:t>
            </a:r>
          </a:p>
          <a:p>
            <a:r>
              <a:rPr lang="en-US" dirty="0"/>
              <a:t>Jones and </a:t>
            </a:r>
            <a:r>
              <a:rPr lang="en-US" dirty="0" err="1"/>
              <a:t>Colwill</a:t>
            </a:r>
            <a:r>
              <a:rPr lang="en-US" dirty="0"/>
              <a:t> (2013) report an increased interest in entrepreneurial education recently in the UK – This is therefore a very prominent topic </a:t>
            </a:r>
          </a:p>
          <a:p>
            <a:r>
              <a:rPr lang="en-US" dirty="0"/>
              <a:t>The Business, Enterprise and Regulatory Reform report showed that the UK government was aiming for the UK to be the largest enterprising economy worldwide state Jones and </a:t>
            </a:r>
            <a:r>
              <a:rPr lang="en-US" dirty="0" err="1"/>
              <a:t>Colwill</a:t>
            </a:r>
            <a:r>
              <a:rPr lang="en-US" dirty="0"/>
              <a:t> (2013) </a:t>
            </a:r>
          </a:p>
          <a:p>
            <a:r>
              <a:rPr lang="en-US" dirty="0"/>
              <a:t>This suggests a need for </a:t>
            </a:r>
            <a:r>
              <a:rPr lang="en-US" b="1" dirty="0"/>
              <a:t>Entrepreneurial Education</a:t>
            </a:r>
          </a:p>
          <a:p>
            <a:endParaRPr lang="en-US" sz="1700" dirty="0"/>
          </a:p>
          <a:p>
            <a:endParaRPr lang="en-US" sz="1700" dirty="0"/>
          </a:p>
          <a:p>
            <a:endParaRPr lang="en-US" sz="1700" dirty="0"/>
          </a:p>
        </p:txBody>
      </p:sp>
      <p:pic>
        <p:nvPicPr>
          <p:cNvPr id="4" name="Picture 3" descr="A flag flying in the sky&#13;&#10;&#13;&#10;Description automatically generated">
            <a:extLst>
              <a:ext uri="{FF2B5EF4-FFF2-40B4-BE49-F238E27FC236}">
                <a16:creationId xmlns:a16="http://schemas.microsoft.com/office/drawing/2014/main" id="{CED9AECC-CBBE-994E-BC46-0A500DE7F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078" r="27694" b="-1"/>
          <a:stretch/>
        </p:blipFill>
        <p:spPr>
          <a:xfrm>
            <a:off x="3344" y="10"/>
            <a:ext cx="46467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7675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9358D-8D2B-CC48-92DA-6CEC6E6FD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748" y="0"/>
            <a:ext cx="10058400" cy="1609344"/>
          </a:xfrm>
        </p:spPr>
        <p:txBody>
          <a:bodyPr/>
          <a:lstStyle/>
          <a:p>
            <a:r>
              <a:rPr lang="en-US" dirty="0"/>
              <a:t>Micro-Tyco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821CD-4167-324C-998E-91E17C027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748" y="1154430"/>
            <a:ext cx="10852404" cy="4674870"/>
          </a:xfrm>
        </p:spPr>
        <p:txBody>
          <a:bodyPr>
            <a:normAutofit fontScale="85000" lnSpcReduction="20000"/>
          </a:bodyPr>
          <a:lstStyle/>
          <a:p>
            <a:r>
              <a:rPr lang="en-US" sz="2600" dirty="0"/>
              <a:t>Micro-Tyco is a form of entrepreneurial education which aims to ‘ignite the spirit of enterprise.’ (</a:t>
            </a:r>
            <a:r>
              <a:rPr lang="en-US" sz="2600" dirty="0" err="1"/>
              <a:t>Belgutay</a:t>
            </a:r>
            <a:r>
              <a:rPr lang="en-US" sz="2600" dirty="0"/>
              <a:t>, 2012, p:14)</a:t>
            </a:r>
          </a:p>
          <a:p>
            <a:r>
              <a:rPr lang="en-US" sz="2600" dirty="0"/>
              <a:t>Micro-Tyco is a one month plan </a:t>
            </a:r>
          </a:p>
          <a:p>
            <a:r>
              <a:rPr lang="en-US" sz="2600" dirty="0"/>
              <a:t>Participants are encouraged to practice business skills</a:t>
            </a:r>
          </a:p>
          <a:p>
            <a:r>
              <a:rPr lang="en-US" sz="2600" dirty="0"/>
              <a:t>The scheme takes place in a safe (micro) environment </a:t>
            </a:r>
          </a:p>
          <a:p>
            <a:r>
              <a:rPr lang="en-US" sz="2600" dirty="0"/>
              <a:t>Participants have one month (30 days) to turn the £1 ‘seed capital’ they have been allocated into as much money as possible </a:t>
            </a:r>
          </a:p>
          <a:p>
            <a:r>
              <a:rPr lang="en-US" sz="2600" dirty="0"/>
              <a:t>This £1 seed capital must be applied for and is known as a ‘micro loan’ states </a:t>
            </a:r>
            <a:r>
              <a:rPr lang="en-US" sz="2600" dirty="0" err="1"/>
              <a:t>Belgutay</a:t>
            </a:r>
            <a:r>
              <a:rPr lang="en-US" sz="2600" dirty="0"/>
              <a:t> (2012)</a:t>
            </a:r>
          </a:p>
          <a:p>
            <a:r>
              <a:rPr lang="en-US" sz="2600" dirty="0"/>
              <a:t>Participants have access to training videos from Micro-Tyco mentors to aid them </a:t>
            </a:r>
          </a:p>
          <a:p>
            <a:r>
              <a:rPr lang="en-US" sz="2600" dirty="0"/>
              <a:t>Money raised in the project is donated to charities helping the poor worldwide</a:t>
            </a:r>
          </a:p>
          <a:p>
            <a:pPr marL="0" indent="0">
              <a:buNone/>
            </a:pPr>
            <a:r>
              <a:rPr lang="en-US" sz="2600" dirty="0"/>
              <a:t>(</a:t>
            </a:r>
            <a:r>
              <a:rPr lang="en-GB" sz="2600" dirty="0"/>
              <a:t>Wild Hearts Group Authors)</a:t>
            </a:r>
          </a:p>
          <a:p>
            <a:pPr marL="0" indent="0">
              <a:buNone/>
            </a:pPr>
            <a:r>
              <a:rPr lang="en-US" sz="2800" dirty="0"/>
              <a:t>At the end of the month the team responsible for gaining the most profit wins states Abbot (2014)</a:t>
            </a:r>
          </a:p>
          <a:p>
            <a:pPr marL="0" indent="0">
              <a:buNone/>
            </a:pPr>
            <a:endParaRPr lang="en-US" sz="2600" dirty="0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F0415F-1930-104B-B374-86847E1227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4182" y="5446089"/>
            <a:ext cx="6617970" cy="1411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0288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85C468-6C64-0F4B-B3B5-86D48FF527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3117" y="-233742"/>
            <a:ext cx="10058400" cy="1609344"/>
          </a:xfrm>
        </p:spPr>
        <p:txBody>
          <a:bodyPr/>
          <a:lstStyle/>
          <a:p>
            <a:r>
              <a:rPr lang="en-US" dirty="0"/>
              <a:t>Micro-Tyco Target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207CE-6632-5544-B38B-3386B354A6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49834"/>
            <a:ext cx="10337292" cy="4050792"/>
          </a:xfrm>
        </p:spPr>
        <p:txBody>
          <a:bodyPr>
            <a:normAutofit fontScale="92500" lnSpcReduction="10000"/>
          </a:bodyPr>
          <a:lstStyle/>
          <a:p>
            <a:r>
              <a:rPr lang="en-US" sz="3000" dirty="0"/>
              <a:t>Micro-Tyco is an approach to Entrepreneurial Education which can be applied from nursery age upwards states </a:t>
            </a:r>
            <a:r>
              <a:rPr lang="en-US" sz="3000" dirty="0" err="1"/>
              <a:t>Belgutay</a:t>
            </a:r>
            <a:r>
              <a:rPr lang="en-US" sz="3000" dirty="0"/>
              <a:t> (2012)</a:t>
            </a:r>
          </a:p>
          <a:p>
            <a:r>
              <a:rPr lang="en-GB" sz="3000" dirty="0"/>
              <a:t>Wild Hearts Group Authors report Micro-Tyco has been implemented into the education systems in 25 countries with over 45,000 people taking part – Huge focus in Scotland </a:t>
            </a:r>
          </a:p>
          <a:p>
            <a:r>
              <a:rPr lang="en-GB" sz="3000" dirty="0"/>
              <a:t>This suggests it is a worldwide Entrepreneurial Education strategy (Wild Hearts Group)</a:t>
            </a:r>
            <a:endParaRPr lang="en-US" sz="3000" dirty="0"/>
          </a:p>
          <a:p>
            <a:r>
              <a:rPr lang="en-US" sz="3000" dirty="0"/>
              <a:t>Children From low socio-economic areas are especially targeted – giving them opportunities e.g. graduate schemes state Scotland's Enterprising Schools Authors.</a:t>
            </a:r>
          </a:p>
          <a:p>
            <a:endParaRPr lang="en-US" dirty="0"/>
          </a:p>
        </p:txBody>
      </p:sp>
      <p:pic>
        <p:nvPicPr>
          <p:cNvPr id="5" name="Picture 4" descr="A picture containing indoor, sitting&#13;&#10;&#13;&#10;Description automatically generated">
            <a:extLst>
              <a:ext uri="{FF2B5EF4-FFF2-40B4-BE49-F238E27FC236}">
                <a16:creationId xmlns:a16="http://schemas.microsoft.com/office/drawing/2014/main" id="{20CA1295-171A-4543-9B24-4AE602097F8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3539" y="4687582"/>
            <a:ext cx="5826442" cy="21704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C66412-C168-5040-B86A-7A963D331C44}"/>
              </a:ext>
            </a:extLst>
          </p:cNvPr>
          <p:cNvSpPr txBox="1"/>
          <p:nvPr/>
        </p:nvSpPr>
        <p:spPr>
          <a:xfrm>
            <a:off x="182880" y="4959816"/>
            <a:ext cx="45262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This wide target audience means the scheme is very accessible for all students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5831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2B555F-A4AC-6149-A87D-9CA3FBA30D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71" y="-1"/>
            <a:ext cx="7210410" cy="1609344"/>
          </a:xfrm>
        </p:spPr>
        <p:txBody>
          <a:bodyPr>
            <a:normAutofit/>
          </a:bodyPr>
          <a:lstStyle/>
          <a:p>
            <a:r>
              <a:rPr lang="en-US" sz="4800" dirty="0"/>
              <a:t>Example Project (case study)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4993E4-8D9E-2840-AB01-7DBCD4A5FB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9" y="1177291"/>
            <a:ext cx="6743845" cy="5509590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Abbot (2014) reports an exemplar project undertaken by Grade 6 Students in </a:t>
            </a:r>
            <a:r>
              <a:rPr lang="en-US" dirty="0" err="1"/>
              <a:t>Tillsonburg</a:t>
            </a:r>
            <a:r>
              <a:rPr lang="en-US" dirty="0"/>
              <a:t> Canada (aged 11-12)</a:t>
            </a:r>
          </a:p>
          <a:p>
            <a:r>
              <a:rPr lang="en-US" dirty="0"/>
              <a:t>The team made marble mazes</a:t>
            </a:r>
          </a:p>
          <a:p>
            <a:r>
              <a:rPr lang="en-US" dirty="0"/>
              <a:t>This consisted of creating a wooden maze with a ball bearing inside</a:t>
            </a:r>
          </a:p>
          <a:p>
            <a:r>
              <a:rPr lang="en-US" dirty="0"/>
              <a:t>The aim of the game is too move the marble throughout the maze without it falling into holes dotted around </a:t>
            </a:r>
          </a:p>
          <a:p>
            <a:r>
              <a:rPr lang="en-US" dirty="0"/>
              <a:t>The team averaged between 20 and 30 mazes being made per session </a:t>
            </a:r>
          </a:p>
          <a:p>
            <a:r>
              <a:rPr lang="en-US" dirty="0"/>
              <a:t>Students sold the mazes for $5 each – In the first 2 weeks they sold 126 mazes </a:t>
            </a:r>
          </a:p>
          <a:p>
            <a:r>
              <a:rPr lang="en-US" dirty="0"/>
              <a:t>Following this, sales maintained winning them the competition </a:t>
            </a:r>
          </a:p>
          <a:p>
            <a:r>
              <a:rPr lang="en-US" dirty="0"/>
              <a:t>Abbot (2014) reports that in the past schools have made upwards of £30,000</a:t>
            </a:r>
            <a:endParaRPr lang="en-US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67AA3F1-753C-A749-872C-5105D88EF7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395" r="28258"/>
          <a:stretch/>
        </p:blipFill>
        <p:spPr>
          <a:xfrm>
            <a:off x="7508403" y="10"/>
            <a:ext cx="4646726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50744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DE1FDB8-1C8F-DE4C-AEDC-D8EC348A2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US" sz="3100">
                <a:solidFill>
                  <a:srgbClr val="000000"/>
                </a:solidFill>
              </a:rPr>
              <a:t>How Does Micro-Tyco Encourage Entrepreneurial Thinking?</a:t>
            </a:r>
          </a:p>
        </p:txBody>
      </p:sp>
      <p:sp>
        <p:nvSpPr>
          <p:cNvPr id="14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B2CFA93D-05BB-45EE-8B34-3BC8539D31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AA74B-4A60-EC4F-8D8F-68E655C8A1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2171700"/>
            <a:ext cx="5651172" cy="4869180"/>
          </a:xfrm>
        </p:spPr>
        <p:txBody>
          <a:bodyPr anchor="ctr">
            <a:normAutofit/>
          </a:bodyPr>
          <a:lstStyle/>
          <a:p>
            <a:r>
              <a:rPr lang="en-US" sz="1900" dirty="0">
                <a:solidFill>
                  <a:srgbClr val="000000"/>
                </a:solidFill>
              </a:rPr>
              <a:t>Students are encouraged to think as if they were business owner </a:t>
            </a:r>
          </a:p>
          <a:p>
            <a:r>
              <a:rPr lang="en-US" sz="1900" dirty="0">
                <a:solidFill>
                  <a:srgbClr val="000000"/>
                </a:solidFill>
              </a:rPr>
              <a:t>Entrepreneurial thinking is a mindset that children can be learn</a:t>
            </a:r>
          </a:p>
          <a:p>
            <a:r>
              <a:rPr lang="en-US" sz="1900" dirty="0">
                <a:solidFill>
                  <a:srgbClr val="000000"/>
                </a:solidFill>
              </a:rPr>
              <a:t>It is all about realizing opportunities and being able to capitalize on them state Patel and Mehta (2017)</a:t>
            </a:r>
          </a:p>
          <a:p>
            <a:r>
              <a:rPr lang="en-US" sz="1900" dirty="0">
                <a:solidFill>
                  <a:srgbClr val="000000"/>
                </a:solidFill>
              </a:rPr>
              <a:t>Through research children could find a gap in a certain market of a consumer need </a:t>
            </a:r>
          </a:p>
          <a:p>
            <a:r>
              <a:rPr lang="en-US" sz="1900" dirty="0">
                <a:solidFill>
                  <a:srgbClr val="000000"/>
                </a:solidFill>
              </a:rPr>
              <a:t>By seeing this opportunity they begin thinking like an entrepreneur </a:t>
            </a:r>
          </a:p>
          <a:p>
            <a:r>
              <a:rPr lang="en-US" sz="1900" dirty="0">
                <a:solidFill>
                  <a:srgbClr val="000000"/>
                </a:solidFill>
              </a:rPr>
              <a:t>The development of skills such as </a:t>
            </a:r>
            <a:r>
              <a:rPr lang="en-US" sz="1900" b="1" dirty="0">
                <a:solidFill>
                  <a:srgbClr val="000000"/>
                </a:solidFill>
              </a:rPr>
              <a:t>design</a:t>
            </a:r>
            <a:r>
              <a:rPr lang="en-US" sz="1900" dirty="0">
                <a:solidFill>
                  <a:srgbClr val="000000"/>
                </a:solidFill>
              </a:rPr>
              <a:t> and </a:t>
            </a:r>
            <a:r>
              <a:rPr lang="en-US" sz="1900" b="1" dirty="0">
                <a:solidFill>
                  <a:srgbClr val="000000"/>
                </a:solidFill>
              </a:rPr>
              <a:t>negotiation</a:t>
            </a:r>
            <a:r>
              <a:rPr lang="en-US" sz="1900" dirty="0">
                <a:solidFill>
                  <a:srgbClr val="000000"/>
                </a:solidFill>
              </a:rPr>
              <a:t> encourage an increase in entrepreneurial thinking  </a:t>
            </a:r>
          </a:p>
          <a:p>
            <a:endParaRPr lang="en-US" sz="16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7534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5911E3A-C35B-4EF7-A355-B84E9A14A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21ADB3D-AD65-44B4-847D-5E90E90A5D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CF580C70-814C-4845-B645-919BFFBD1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34D7BF57-4CAA-45B2-9EF0-0AA1FCF70B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7886F306-C03A-40C6-8FD5-DCE3D4595D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2FDC9A36-C7C3-47D7-A64E-ED25C47EC7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BB19BC37-158A-43DC-9A9E-E45CC71954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077654CC-108F-48D5-B5E9-437F164F52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A3CF3A63-1C1E-4E85-A78A-FDC16431E3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8740FC9A-72DD-4D9B-BA25-1CCED13524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7FBF5743-F2AE-4D0D-BCD1-01F7686D0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CED32316-D4F7-4795-BBE0-DEBB60E27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83B23C9-B9B7-4E93-9538-CBE316F83F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B144260-9F2C-4ADB-A37C-1CFB4B428B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53FF918D-79D3-4F55-A68C-0DD5880DAB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B9FC1440-933F-44FE-8D77-4827DD0F99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0F67F308-A67C-4D2E-B081-59BB31D8E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80112F01-90EB-4AEC-A39C-5C6875FFB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893F6B05-90EB-4C75-A0F0-C7247553BD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227B563B-E0C0-4D81-966D-B5E2DBAAE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130DF93D-D1FF-477A-BDCE-C8B01C3B4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44ED67A1-C6FE-4AC8-8473-11DAC03DCD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13A54F3-15FA-4C8F-8ABF-CE77E7219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5F8A7F7F-DD1A-4F41-98AC-B9CE2A620C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CEF47228-EB7C-4EBA-BE01-DA6CB24102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Isosceles Triangle 22">
              <a:extLst>
                <a:ext uri="{FF2B5EF4-FFF2-40B4-BE49-F238E27FC236}">
                  <a16:creationId xmlns:a16="http://schemas.microsoft.com/office/drawing/2014/main" id="{3D2FD25A-EFFD-4F5C-9258-981F5907DE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DCF573BC-A06F-4036-A3A8-9D07DDE622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02C1972-132B-2C40-AB8A-7B22181503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4877" y="2415322"/>
            <a:ext cx="3451730" cy="2399869"/>
          </a:xfrm>
        </p:spPr>
        <p:txBody>
          <a:bodyPr>
            <a:normAutofit/>
          </a:bodyPr>
          <a:lstStyle/>
          <a:p>
            <a:pPr algn="ctr"/>
            <a:r>
              <a:rPr lang="en-US" sz="4000">
                <a:solidFill>
                  <a:srgbClr val="FFFFFF"/>
                </a:solidFill>
              </a:rPr>
              <a:t>Links to the kS2 Curriculum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3C0BC9-5F07-8B41-9579-D513677848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0639" y="142875"/>
            <a:ext cx="6704649" cy="6586538"/>
          </a:xfrm>
        </p:spPr>
        <p:txBody>
          <a:bodyPr anchor="ctr">
            <a:normAutofit fontScale="92500" lnSpcReduction="10000"/>
          </a:bodyPr>
          <a:lstStyle/>
          <a:p>
            <a:r>
              <a:rPr lang="en-US" sz="2400" b="1" dirty="0"/>
              <a:t>Art and Design Framework – </a:t>
            </a:r>
            <a:r>
              <a:rPr lang="en-US" sz="2400" dirty="0"/>
              <a:t>Evaluating the success of designs</a:t>
            </a:r>
          </a:p>
          <a:p>
            <a:r>
              <a:rPr lang="en-US" sz="2400" b="1" dirty="0"/>
              <a:t> </a:t>
            </a:r>
            <a:r>
              <a:rPr lang="en-US" sz="2400" dirty="0"/>
              <a:t>Being able to reflect and make adaptions if  necessary</a:t>
            </a:r>
          </a:p>
          <a:p>
            <a:endParaRPr lang="en-US" sz="2400" b="1" dirty="0"/>
          </a:p>
          <a:p>
            <a:r>
              <a:rPr lang="en-US" sz="2400" b="1" dirty="0"/>
              <a:t>Design and Technology Framework – </a:t>
            </a:r>
            <a:r>
              <a:rPr lang="en-US" sz="2400" dirty="0"/>
              <a:t>Being able to think creatively when   designing </a:t>
            </a:r>
            <a:endParaRPr lang="en-US" sz="2400" b="1" dirty="0"/>
          </a:p>
          <a:p>
            <a:endParaRPr lang="en-US" sz="2400" b="1" dirty="0"/>
          </a:p>
          <a:p>
            <a:r>
              <a:rPr lang="en-US" sz="2400" b="1" dirty="0"/>
              <a:t>Personal and Social Framework – </a:t>
            </a:r>
            <a:r>
              <a:rPr lang="en-US" sz="2400" dirty="0"/>
              <a:t>Using friends for mutual support and to aid decision making</a:t>
            </a:r>
          </a:p>
          <a:p>
            <a:r>
              <a:rPr lang="en-US" sz="2400" dirty="0"/>
              <a:t> Use of reflection </a:t>
            </a:r>
          </a:p>
          <a:p>
            <a:r>
              <a:rPr lang="en-US" sz="2400" dirty="0"/>
              <a:t>Teamwork</a:t>
            </a:r>
          </a:p>
          <a:p>
            <a:r>
              <a:rPr lang="en-US" sz="2400" b="1" dirty="0"/>
              <a:t>Mathematics Framework – </a:t>
            </a:r>
            <a:r>
              <a:rPr lang="en-US" sz="2400" dirty="0"/>
              <a:t>Being able to solve problems which involve money </a:t>
            </a:r>
          </a:p>
          <a:p>
            <a:r>
              <a:rPr lang="en-US" sz="2400" dirty="0"/>
              <a:t> Using £ and p in mathematical questions</a:t>
            </a:r>
          </a:p>
          <a:p>
            <a:r>
              <a:rPr lang="en-US" sz="2400" b="1" dirty="0"/>
              <a:t>Successful Futures – </a:t>
            </a:r>
            <a:r>
              <a:rPr lang="en-US" sz="2400" dirty="0"/>
              <a:t>Focus on the application of skills rather than just learning about those skills. Focus on entrepreneurship, creative and critical thinking </a:t>
            </a:r>
          </a:p>
          <a:p>
            <a:endParaRPr lang="en-US" sz="1400" dirty="0"/>
          </a:p>
          <a:p>
            <a:pPr marL="0" indent="0">
              <a:buNone/>
            </a:pPr>
            <a:r>
              <a:rPr lang="en-US" sz="1400" dirty="0"/>
              <a:t>(Welsh Assembly Government 2008)</a:t>
            </a:r>
          </a:p>
        </p:txBody>
      </p:sp>
    </p:spTree>
    <p:extLst>
      <p:ext uri="{BB962C8B-B14F-4D97-AF65-F5344CB8AC3E}">
        <p14:creationId xmlns:p14="http://schemas.microsoft.com/office/powerpoint/2010/main" val="2571794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E0469-1D4B-6C44-8568-9EAEC1DB7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7" y="0"/>
            <a:ext cx="10058400" cy="1609344"/>
          </a:xfrm>
        </p:spPr>
        <p:txBody>
          <a:bodyPr/>
          <a:lstStyle/>
          <a:p>
            <a:r>
              <a:rPr lang="en-US" dirty="0"/>
              <a:t>Is Micro-Tyco Effective?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916A52-33C4-9E4A-9E39-ED6BB36C8F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1563" y="1251192"/>
            <a:ext cx="4576763" cy="4936618"/>
          </a:xfrm>
        </p:spPr>
        <p:txBody>
          <a:bodyPr>
            <a:normAutofit fontScale="92500" lnSpcReduction="10000"/>
          </a:bodyPr>
          <a:lstStyle/>
          <a:p>
            <a:r>
              <a:rPr lang="en-US" sz="2600" dirty="0"/>
              <a:t>It appears very effective;</a:t>
            </a:r>
          </a:p>
          <a:p>
            <a:r>
              <a:rPr lang="en-US" sz="2600" dirty="0"/>
              <a:t>Scottish Government  authors report students gaining </a:t>
            </a:r>
            <a:r>
              <a:rPr lang="en-US" sz="2600" dirty="0" err="1"/>
              <a:t>apprentiships</a:t>
            </a:r>
            <a:r>
              <a:rPr lang="en-US" sz="2600" dirty="0"/>
              <a:t>, graduate positions and promotions from the scheme</a:t>
            </a:r>
          </a:p>
          <a:p>
            <a:r>
              <a:rPr lang="en-US" sz="2600" dirty="0"/>
              <a:t>It is also effective from the other perspective- Poor citizens in other countries such as Ghana report now being able to feed their children an send them to school </a:t>
            </a:r>
          </a:p>
          <a:p>
            <a:r>
              <a:rPr lang="en-US" sz="2600" dirty="0"/>
              <a:t>It allows employers to see where employees are excelling and spot potential employees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6BE915-94C6-3645-A64B-117F3A97EF56}"/>
              </a:ext>
            </a:extLst>
          </p:cNvPr>
          <p:cNvSpPr txBox="1"/>
          <p:nvPr/>
        </p:nvSpPr>
        <p:spPr>
          <a:xfrm>
            <a:off x="6315076" y="1251192"/>
            <a:ext cx="4359021" cy="66479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    However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There is very limited information on the effectiveness of Micro-Tyco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There are very few reports of individuals it has helped in comparison to the size of Micro-Tyco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Time consuming – Exam culture in education – this will not contribute to that states </a:t>
            </a:r>
            <a:r>
              <a:rPr lang="en-GB" sz="2400" dirty="0" err="1"/>
              <a:t>Zamri</a:t>
            </a:r>
            <a:r>
              <a:rPr lang="en-GB" sz="2400" dirty="0"/>
              <a:t> </a:t>
            </a:r>
            <a:r>
              <a:rPr lang="en-GB" sz="2400" dirty="0" err="1"/>
              <a:t>Khairani</a:t>
            </a:r>
            <a:r>
              <a:rPr lang="en-GB" sz="2400" dirty="0"/>
              <a:t>, (2017) </a:t>
            </a: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DFC5B74-22EF-9B46-A99C-FA7452F483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9216" y="0"/>
            <a:ext cx="2330197" cy="1747648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1103374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6C20283-73E0-40EC-8AD8-057F581F64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8">
            <a:extLst>
              <a:ext uri="{FF2B5EF4-FFF2-40B4-BE49-F238E27FC236}">
                <a16:creationId xmlns:a16="http://schemas.microsoft.com/office/drawing/2014/main" id="{3FCC729B-E528-40C3-82D3-BA4375575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960120" y="0"/>
            <a:ext cx="11218661" cy="6858000"/>
          </a:xfrm>
          <a:custGeom>
            <a:avLst/>
            <a:gdLst>
              <a:gd name="connsiteX0" fmla="*/ 0 w 11218661"/>
              <a:gd name="connsiteY0" fmla="*/ 0 h 6858000"/>
              <a:gd name="connsiteX1" fmla="*/ 8042507 w 11218661"/>
              <a:gd name="connsiteY1" fmla="*/ 0 h 6858000"/>
              <a:gd name="connsiteX2" fmla="*/ 11218661 w 11218661"/>
              <a:gd name="connsiteY2" fmla="*/ 6858000 h 6858000"/>
              <a:gd name="connsiteX3" fmla="*/ 0 w 1121866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218661" h="6858000">
                <a:moveTo>
                  <a:pt x="0" y="0"/>
                </a:moveTo>
                <a:lnTo>
                  <a:pt x="8042507" y="0"/>
                </a:lnTo>
                <a:lnTo>
                  <a:pt x="1121866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6">
            <a:extLst>
              <a:ext uri="{FF2B5EF4-FFF2-40B4-BE49-F238E27FC236}">
                <a16:creationId xmlns:a16="http://schemas.microsoft.com/office/drawing/2014/main" id="{58F1FB8D-1842-4A04-998D-6CF047AB27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420248" y="0"/>
            <a:ext cx="10771752" cy="6858000"/>
          </a:xfrm>
          <a:custGeom>
            <a:avLst/>
            <a:gdLst>
              <a:gd name="connsiteX0" fmla="*/ 0 w 10771752"/>
              <a:gd name="connsiteY0" fmla="*/ 0 h 6858000"/>
              <a:gd name="connsiteX1" fmla="*/ 7595598 w 10771752"/>
              <a:gd name="connsiteY1" fmla="*/ 0 h 6858000"/>
              <a:gd name="connsiteX2" fmla="*/ 10771752 w 10771752"/>
              <a:gd name="connsiteY2" fmla="*/ 6858000 h 6858000"/>
              <a:gd name="connsiteX3" fmla="*/ 0 w 10771752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771752" h="6858000">
                <a:moveTo>
                  <a:pt x="0" y="0"/>
                </a:moveTo>
                <a:lnTo>
                  <a:pt x="7595598" y="0"/>
                </a:lnTo>
                <a:lnTo>
                  <a:pt x="1077175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BDA4E3-F86F-1545-B434-DA63CBA37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3338" y="0"/>
            <a:ext cx="7164493" cy="1325563"/>
          </a:xfrm>
        </p:spPr>
        <p:txBody>
          <a:bodyPr>
            <a:normAutofit/>
          </a:bodyPr>
          <a:lstStyle/>
          <a:p>
            <a:r>
              <a:rPr lang="en-US" dirty="0"/>
              <a:t>Skills Developed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FC71EF-0BE8-3045-90BA-4AB531228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111" b="10567"/>
          <a:stretch/>
        </p:blipFill>
        <p:spPr>
          <a:xfrm>
            <a:off x="1" y="4743450"/>
            <a:ext cx="3133764" cy="20571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E1A228-523A-A445-AD93-59C4A3D946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0414" y="842963"/>
            <a:ext cx="8890062" cy="5700712"/>
          </a:xfrm>
        </p:spPr>
        <p:txBody>
          <a:bodyPr>
            <a:normAutofit/>
          </a:bodyPr>
          <a:lstStyle/>
          <a:p>
            <a:r>
              <a:rPr lang="en-US" sz="1900" dirty="0"/>
              <a:t>Micro-Tyco shows children how to manage finance and emphasizes the importance of finance management states </a:t>
            </a:r>
            <a:r>
              <a:rPr lang="en-US" sz="1900" dirty="0" err="1"/>
              <a:t>Belgutay</a:t>
            </a:r>
            <a:r>
              <a:rPr lang="en-US" sz="1900" dirty="0"/>
              <a:t> (2013)</a:t>
            </a:r>
          </a:p>
          <a:p>
            <a:r>
              <a:rPr lang="en-US" sz="1900" dirty="0"/>
              <a:t>Irwin (2013) reports skills developed being;</a:t>
            </a:r>
          </a:p>
          <a:p>
            <a:r>
              <a:rPr lang="en-US" sz="1900" dirty="0"/>
              <a:t>1) </a:t>
            </a:r>
            <a:r>
              <a:rPr lang="en-US" sz="1900" b="1" dirty="0"/>
              <a:t>Collaboration – </a:t>
            </a:r>
            <a:r>
              <a:rPr lang="en-US" sz="1900" dirty="0"/>
              <a:t>Working with others in a group, bringing together ideas</a:t>
            </a:r>
            <a:endParaRPr lang="en-US" sz="1900" b="1" dirty="0"/>
          </a:p>
          <a:p>
            <a:r>
              <a:rPr lang="en-US" sz="1900" dirty="0"/>
              <a:t>2) </a:t>
            </a:r>
            <a:r>
              <a:rPr lang="en-US" sz="1900" b="1" dirty="0"/>
              <a:t>Resilience – </a:t>
            </a:r>
            <a:r>
              <a:rPr lang="en-US" sz="1900" dirty="0"/>
              <a:t>Being able to carry on even if something doesn’t go to plan </a:t>
            </a:r>
            <a:endParaRPr lang="en-US" sz="1900" b="1" dirty="0"/>
          </a:p>
          <a:p>
            <a:r>
              <a:rPr lang="en-US" sz="1900" dirty="0"/>
              <a:t>3) </a:t>
            </a:r>
            <a:r>
              <a:rPr lang="en-US" sz="1900" b="1" dirty="0"/>
              <a:t>Design – </a:t>
            </a:r>
            <a:r>
              <a:rPr lang="en-US" sz="1900" dirty="0"/>
              <a:t>The ability to design and manufacture a product </a:t>
            </a:r>
            <a:endParaRPr lang="en-US" sz="1900" b="1" dirty="0"/>
          </a:p>
          <a:p>
            <a:r>
              <a:rPr lang="en-US" sz="1900" dirty="0"/>
              <a:t>4)</a:t>
            </a:r>
            <a:r>
              <a:rPr lang="en-US" sz="1900" b="1" dirty="0"/>
              <a:t> Self-Confidence – </a:t>
            </a:r>
            <a:r>
              <a:rPr lang="en-US" sz="1900" dirty="0"/>
              <a:t>Growth in self-confidence when plans go well </a:t>
            </a:r>
            <a:endParaRPr lang="en-US" sz="1900" b="1" dirty="0"/>
          </a:p>
          <a:p>
            <a:r>
              <a:rPr lang="en-US" sz="1900" dirty="0"/>
              <a:t>5) </a:t>
            </a:r>
            <a:r>
              <a:rPr lang="en-US" sz="1900" b="1" dirty="0"/>
              <a:t>Negotiation – </a:t>
            </a:r>
            <a:r>
              <a:rPr lang="en-US" sz="1900" dirty="0"/>
              <a:t>Negotiating</a:t>
            </a:r>
            <a:r>
              <a:rPr lang="en-US" sz="1900" b="1" dirty="0"/>
              <a:t> </a:t>
            </a:r>
            <a:r>
              <a:rPr lang="en-US" sz="1900" dirty="0"/>
              <a:t>prices and ideas</a:t>
            </a:r>
          </a:p>
          <a:p>
            <a:r>
              <a:rPr lang="en-US" sz="1900" dirty="0"/>
              <a:t>6) </a:t>
            </a:r>
            <a:r>
              <a:rPr lang="en-US" sz="1900" b="1" dirty="0"/>
              <a:t>Conflict Resolution </a:t>
            </a:r>
            <a:r>
              <a:rPr lang="en-US" sz="1900" dirty="0"/>
              <a:t>– Working in teams teaches children how to resolve possible conflicts </a:t>
            </a:r>
          </a:p>
          <a:p>
            <a:r>
              <a:rPr lang="en-US" sz="1900" b="1" dirty="0"/>
              <a:t>ALL KEY TRANSFERRABLE SKILLS</a:t>
            </a:r>
          </a:p>
          <a:p>
            <a:r>
              <a:rPr lang="en-US" sz="1900" b="1" dirty="0"/>
              <a:t>Critical Thinking – </a:t>
            </a:r>
            <a:r>
              <a:rPr lang="en-US" sz="1900" dirty="0"/>
              <a:t>Being able to make informed decisions – looking from all aspects  </a:t>
            </a:r>
          </a:p>
          <a:p>
            <a:r>
              <a:rPr lang="en-US" sz="1900" b="1" dirty="0"/>
              <a:t>Creative Thinking -  </a:t>
            </a:r>
            <a:r>
              <a:rPr lang="en-US" sz="1900" dirty="0"/>
              <a:t>Link to problem solving skills </a:t>
            </a:r>
          </a:p>
          <a:p>
            <a:endParaRPr lang="en-US" sz="1400" b="1" dirty="0"/>
          </a:p>
        </p:txBody>
      </p:sp>
    </p:spTree>
    <p:extLst>
      <p:ext uri="{BB962C8B-B14F-4D97-AF65-F5344CB8AC3E}">
        <p14:creationId xmlns:p14="http://schemas.microsoft.com/office/powerpoint/2010/main" val="33057040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19">
            <a:extLst>
              <a:ext uri="{FF2B5EF4-FFF2-40B4-BE49-F238E27FC236}">
                <a16:creationId xmlns:a16="http://schemas.microsoft.com/office/drawing/2014/main" id="{8D70B121-56F4-4848-B38B-182089D90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55058A-FEC8-0344-8C6B-6B64BCE12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chemeClr val="accent1"/>
                </a:solidFill>
              </a:rPr>
              <a:t>Conclusion </a:t>
            </a:r>
          </a:p>
        </p:txBody>
      </p:sp>
      <p:cxnSp>
        <p:nvCxnSpPr>
          <p:cNvPr id="33" name="Straight Connector 2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01CA5AA2-92EA-4042-A62F-39EE91E370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r>
              <a:rPr lang="en-US" sz="2200"/>
              <a:t>Micro-Tyco appears a very effective strategy for entrepreneurial education </a:t>
            </a:r>
          </a:p>
          <a:p>
            <a:r>
              <a:rPr lang="en-US" sz="2200"/>
              <a:t>It gives students the option to gain financial skills which could be used in the future </a:t>
            </a:r>
          </a:p>
          <a:p>
            <a:r>
              <a:rPr lang="en-US" sz="2200"/>
              <a:t>It is also a world-wide strategy – Everyone has the opportunity to partake</a:t>
            </a:r>
          </a:p>
          <a:p>
            <a:r>
              <a:rPr lang="en-US" sz="2200"/>
              <a:t>It helps those less fortunate </a:t>
            </a:r>
          </a:p>
          <a:p>
            <a:r>
              <a:rPr lang="en-US" sz="2200"/>
              <a:t>Wide range of transferable skills to be learned </a:t>
            </a:r>
          </a:p>
          <a:p>
            <a:r>
              <a:rPr lang="en-US" sz="2200" b="1"/>
              <a:t>However</a:t>
            </a:r>
            <a:r>
              <a:rPr lang="en-US" sz="2200"/>
              <a:t>  </a:t>
            </a:r>
          </a:p>
          <a:p>
            <a:r>
              <a:rPr lang="en-US" sz="2200"/>
              <a:t>There is little information regarding its effectiveness </a:t>
            </a:r>
          </a:p>
          <a:p>
            <a:r>
              <a:rPr lang="en-US" sz="2200"/>
              <a:t>Time consuming – takes time out of education</a:t>
            </a:r>
          </a:p>
        </p:txBody>
      </p:sp>
    </p:spTree>
    <p:extLst>
      <p:ext uri="{BB962C8B-B14F-4D97-AF65-F5344CB8AC3E}">
        <p14:creationId xmlns:p14="http://schemas.microsoft.com/office/powerpoint/2010/main" val="954591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55504B-A293-D541-BF65-3B8F0CEA32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376" y="1432223"/>
            <a:ext cx="6057144" cy="33579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8000">
                <a:blipFill dpi="0" rotWithShape="1">
                  <a:blip r:embed="rId2">
                    <a:extLst/>
                  </a:blip>
                  <a:srcRect/>
                  <a:tile tx="6350" ty="-127000" sx="65000" sy="64000" flip="none" algn="tl"/>
                </a:blipFill>
              </a:rPr>
              <a:t>Any questions?</a:t>
            </a:r>
          </a:p>
        </p:txBody>
      </p:sp>
      <p:pic>
        <p:nvPicPr>
          <p:cNvPr id="4" name="Picture 3" descr="A picture containing clipart&#13;&#10;&#13;&#10;Description automatically generated">
            <a:extLst>
              <a:ext uri="{FF2B5EF4-FFF2-40B4-BE49-F238E27FC236}">
                <a16:creationId xmlns:a16="http://schemas.microsoft.com/office/drawing/2014/main" id="{F6A0223E-6998-0543-803A-2E65672193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6840" y="928117"/>
            <a:ext cx="3070874" cy="4933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3514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560ECE-6CE0-3940-B468-11BE22D16C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0"/>
            <a:ext cx="12192000" cy="6858000"/>
          </a:xfrm>
        </p:spPr>
        <p:txBody>
          <a:bodyPr>
            <a:normAutofit fontScale="55000" lnSpcReduction="20000"/>
          </a:bodyPr>
          <a:lstStyle/>
          <a:p>
            <a:r>
              <a:rPr lang="en-US" b="1" u="sng" dirty="0"/>
              <a:t>Reference List</a:t>
            </a:r>
          </a:p>
          <a:p>
            <a:r>
              <a:rPr lang="en-GB" dirty="0"/>
              <a:t>Abbott, C. (2014) Taking the Micro Tyco Challenge ; Students Learn Through Charity Project : </a:t>
            </a:r>
            <a:r>
              <a:rPr lang="en-GB" dirty="0" err="1"/>
              <a:t>Rolph</a:t>
            </a:r>
            <a:r>
              <a:rPr lang="en-GB" dirty="0"/>
              <a:t> Street Public </a:t>
            </a:r>
            <a:r>
              <a:rPr lang="en-GB" dirty="0" err="1"/>
              <a:t>Schoolgrade</a:t>
            </a:r>
            <a:r>
              <a:rPr lang="en-GB" dirty="0"/>
              <a:t> 6 Students Running Own Business to Make Money For Foundation. </a:t>
            </a:r>
            <a:r>
              <a:rPr lang="en-GB" i="1" dirty="0" err="1"/>
              <a:t>Tillsonburg</a:t>
            </a:r>
            <a:r>
              <a:rPr lang="en-GB" i="1" dirty="0"/>
              <a:t> News</a:t>
            </a:r>
            <a:r>
              <a:rPr lang="en-GB" dirty="0"/>
              <a:t>., p. 1.</a:t>
            </a:r>
            <a:endParaRPr lang="en-US" b="1" u="sng" dirty="0"/>
          </a:p>
          <a:p>
            <a:r>
              <a:rPr lang="en-GB" dirty="0" err="1"/>
              <a:t>Belgutay</a:t>
            </a:r>
            <a:r>
              <a:rPr lang="en-GB" dirty="0"/>
              <a:t>, J. (2012) Mick Jackson. </a:t>
            </a:r>
            <a:r>
              <a:rPr lang="en-GB" i="1" dirty="0"/>
              <a:t>The Times Educational Supplement Scotland</a:t>
            </a:r>
            <a:r>
              <a:rPr lang="en-GB" dirty="0"/>
              <a:t>. 1 (2247), p. 14</a:t>
            </a:r>
          </a:p>
          <a:p>
            <a:r>
              <a:rPr lang="en-GB" dirty="0" err="1"/>
              <a:t>Belgutay</a:t>
            </a:r>
            <a:r>
              <a:rPr lang="en-GB" dirty="0"/>
              <a:t>, J. (2012) Micro-</a:t>
            </a:r>
            <a:r>
              <a:rPr lang="en-GB" dirty="0" err="1"/>
              <a:t>tyco</a:t>
            </a:r>
            <a:r>
              <a:rPr lang="en-GB" dirty="0"/>
              <a:t> Gets a Macro Boost From Endorsement: News. </a:t>
            </a:r>
            <a:r>
              <a:rPr lang="en-GB" i="1" dirty="0"/>
              <a:t>The Times Educational Supplement Scotland</a:t>
            </a:r>
            <a:r>
              <a:rPr lang="en-GB" dirty="0"/>
              <a:t>. 1 (2282), p. 8.</a:t>
            </a:r>
          </a:p>
          <a:p>
            <a:r>
              <a:rPr lang="en-GB" dirty="0" err="1"/>
              <a:t>Belgutay</a:t>
            </a:r>
            <a:r>
              <a:rPr lang="en-GB" dirty="0"/>
              <a:t>, J. (2013) Need for new know-how to stay clear of debt. </a:t>
            </a:r>
            <a:r>
              <a:rPr lang="en-GB" i="1" dirty="0"/>
              <a:t>The Times Educational Supplement Scotland</a:t>
            </a:r>
            <a:r>
              <a:rPr lang="en-GB" dirty="0"/>
              <a:t>. 1 (2314), p. 4</a:t>
            </a:r>
          </a:p>
          <a:p>
            <a:r>
              <a:rPr lang="en-GB" dirty="0"/>
              <a:t>Donaldson, G (2015) </a:t>
            </a:r>
            <a:r>
              <a:rPr lang="en-GB" dirty="0" err="1"/>
              <a:t>Sucessful</a:t>
            </a:r>
            <a:r>
              <a:rPr lang="en-GB" dirty="0"/>
              <a:t> Futures, Independent Review of Curriculum and Assessment Arrangements in Wales, </a:t>
            </a:r>
            <a:r>
              <a:rPr lang="en-GB" dirty="0">
                <a:hlinkClick r:id="rId2"/>
              </a:rPr>
              <a:t>file:///Users/huwdeighton/Downloads/Donaldson%20Report%20-%20Successful%20Futures%20-%20Independent%20Review%20of%20Curriculum%20and%20Assessment%20Arrangements%20in%20Wales%20(4).pdf</a:t>
            </a:r>
            <a:r>
              <a:rPr lang="en-GB" dirty="0"/>
              <a:t> </a:t>
            </a:r>
            <a:r>
              <a:rPr lang="en-US" dirty="0"/>
              <a:t>[Accessed 11 March 2019]</a:t>
            </a:r>
            <a:endParaRPr lang="en-GB" dirty="0"/>
          </a:p>
          <a:p>
            <a:r>
              <a:rPr lang="en-GB" dirty="0"/>
              <a:t>Irwin, L. (2013) An Inspiring Encounter with a Dragon: Letters. </a:t>
            </a:r>
            <a:r>
              <a:rPr lang="en-GB" i="1" dirty="0"/>
              <a:t>The Times Educational Supplement Scotland</a:t>
            </a:r>
            <a:r>
              <a:rPr lang="en-GB" dirty="0"/>
              <a:t>. 1 (2342), p. 14.</a:t>
            </a:r>
          </a:p>
          <a:p>
            <a:r>
              <a:rPr lang="en-GB" dirty="0"/>
              <a:t>Jones, P. and </a:t>
            </a:r>
            <a:r>
              <a:rPr lang="en-GB" dirty="0" err="1"/>
              <a:t>Colwill</a:t>
            </a:r>
            <a:r>
              <a:rPr lang="en-GB" dirty="0"/>
              <a:t>, A. (2013) Entrepreneurship Education: An Evaluation of the Young Enterprise Wales Initiative. </a:t>
            </a:r>
            <a:r>
              <a:rPr lang="en-GB" i="1" dirty="0"/>
              <a:t>Education + Training</a:t>
            </a:r>
            <a:r>
              <a:rPr lang="en-GB" dirty="0"/>
              <a:t>. 55 (8), pp. 911-926.</a:t>
            </a:r>
          </a:p>
          <a:p>
            <a:r>
              <a:rPr lang="en-GB" dirty="0"/>
              <a:t>Patel, S. and Mehta, K. (2017) Systems, Design, and Entrepreneurial Thinking: Comparative Frameworks. </a:t>
            </a:r>
            <a:r>
              <a:rPr lang="en-GB" i="1" dirty="0"/>
              <a:t>Systemic Practice &amp; Action Research</a:t>
            </a:r>
            <a:r>
              <a:rPr lang="en-GB" dirty="0"/>
              <a:t>. 30 (5), pp. 515-534.</a:t>
            </a:r>
          </a:p>
          <a:p>
            <a:r>
              <a:rPr lang="en-US" dirty="0"/>
              <a:t>Scottish Government authors, Micro-Tyco  </a:t>
            </a:r>
            <a:r>
              <a:rPr lang="en-US" dirty="0">
                <a:hlinkClick r:id="rId3"/>
              </a:rPr>
              <a:t>https://blogs.glowscotland.org.uk/glowblogs/enterprisingschools/files/2015/07/Micro-Tyco.pdf</a:t>
            </a:r>
            <a:r>
              <a:rPr lang="en-US" dirty="0"/>
              <a:t> [Accessed 11 March 2019]</a:t>
            </a:r>
            <a:endParaRPr lang="en-GB" dirty="0"/>
          </a:p>
          <a:p>
            <a:r>
              <a:rPr lang="en-US" dirty="0"/>
              <a:t>Scotland's Enterprising Schools Authors, Micro-Tyco, </a:t>
            </a:r>
            <a:r>
              <a:rPr lang="en-US" dirty="0">
                <a:hlinkClick r:id="rId4"/>
              </a:rPr>
              <a:t>https://enterprisingschools.scot/portfolio-item/micro-tyco/</a:t>
            </a:r>
            <a:r>
              <a:rPr lang="en-US" dirty="0"/>
              <a:t> [Accessed 11 March 2019]</a:t>
            </a:r>
            <a:endParaRPr lang="en-GB" dirty="0"/>
          </a:p>
          <a:p>
            <a:r>
              <a:rPr lang="en-GB" dirty="0"/>
              <a:t>Wild Hearts Group Authors, Micro-Tyco </a:t>
            </a:r>
            <a:r>
              <a:rPr lang="en-US" u="sng" dirty="0">
                <a:hlinkClick r:id="rId5"/>
              </a:rPr>
              <a:t>https://www.wildheartsgroup.com/micro-tyco</a:t>
            </a:r>
            <a:r>
              <a:rPr lang="en-US" dirty="0">
                <a:hlinkClick r:id="rId5"/>
              </a:rPr>
              <a:t>/</a:t>
            </a:r>
            <a:r>
              <a:rPr lang="en-US" dirty="0"/>
              <a:t> [Accessed 11 March 2019]</a:t>
            </a:r>
          </a:p>
          <a:p>
            <a:r>
              <a:rPr lang="en-US" dirty="0"/>
              <a:t>Welsh </a:t>
            </a:r>
            <a:r>
              <a:rPr lang="en-US" dirty="0" err="1"/>
              <a:t>Assesmbley</a:t>
            </a:r>
            <a:r>
              <a:rPr lang="en-US" dirty="0"/>
              <a:t> Government (2008) Mathematics in the National Curriculum for Wales, Key Stages 2-4</a:t>
            </a:r>
          </a:p>
          <a:p>
            <a:r>
              <a:rPr lang="en-US" dirty="0"/>
              <a:t>Welsh </a:t>
            </a:r>
            <a:r>
              <a:rPr lang="en-US" dirty="0" err="1"/>
              <a:t>Assesmbley</a:t>
            </a:r>
            <a:r>
              <a:rPr lang="en-US" dirty="0"/>
              <a:t> Government (2008) Personal and social education framework for 7 to 19-year-olds in Wales</a:t>
            </a:r>
          </a:p>
          <a:p>
            <a:r>
              <a:rPr lang="en-US" dirty="0"/>
              <a:t>Welsh </a:t>
            </a:r>
            <a:r>
              <a:rPr lang="en-US" dirty="0" err="1"/>
              <a:t>Assesmbley</a:t>
            </a:r>
            <a:r>
              <a:rPr lang="en-US" dirty="0"/>
              <a:t> Government (2008) Art and design in the National Curriculum for Wales, Key Stages 2-3 </a:t>
            </a:r>
          </a:p>
          <a:p>
            <a:r>
              <a:rPr lang="en-US" dirty="0"/>
              <a:t>Welsh </a:t>
            </a:r>
            <a:r>
              <a:rPr lang="en-US" dirty="0" err="1"/>
              <a:t>Assesmbley</a:t>
            </a:r>
            <a:r>
              <a:rPr lang="en-US" dirty="0"/>
              <a:t> Government (2008) Design and technology in the National Curriculum for Wales, Key Stages 2-3</a:t>
            </a:r>
          </a:p>
          <a:p>
            <a:r>
              <a:rPr lang="en-GB" dirty="0" err="1"/>
              <a:t>Zamri</a:t>
            </a:r>
            <a:r>
              <a:rPr lang="en-GB" dirty="0"/>
              <a:t> </a:t>
            </a:r>
            <a:r>
              <a:rPr lang="en-GB" dirty="0" err="1"/>
              <a:t>Khairani</a:t>
            </a:r>
            <a:r>
              <a:rPr lang="en-GB" dirty="0"/>
              <a:t>, A. (2017) Reviewing the Challenges of Implementing Formative Assessment in Asia: The Need For a Professional Development Program. </a:t>
            </a:r>
            <a:r>
              <a:rPr lang="en-GB" i="1" dirty="0"/>
              <a:t>Journal of Social Science Studies</a:t>
            </a:r>
            <a:r>
              <a:rPr lang="en-GB" dirty="0"/>
              <a:t> [online]. 4 (1), pp. 160-169.</a:t>
            </a:r>
            <a:r>
              <a:rPr lang="en-US" dirty="0"/>
              <a:t> </a:t>
            </a:r>
          </a:p>
          <a:p>
            <a:r>
              <a:rPr lang="en-GB" dirty="0"/>
              <a:t> (2013) Entrepreneurship Begins at Primary School. </a:t>
            </a:r>
            <a:r>
              <a:rPr lang="en-GB" i="1" dirty="0"/>
              <a:t>Education Journal</a:t>
            </a:r>
            <a:r>
              <a:rPr lang="en-GB" dirty="0"/>
              <a:t>. 183, p. 4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16123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1032</Words>
  <Application>Microsoft Macintosh PowerPoint</Application>
  <PresentationFormat>Widescreen</PresentationFormat>
  <Paragraphs>109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Entrepreneurial Education: Micro-Tyco</vt:lpstr>
      <vt:lpstr>Introduction </vt:lpstr>
      <vt:lpstr>Micro-Tyco introduction</vt:lpstr>
      <vt:lpstr>Micro-Tyco Target Audience</vt:lpstr>
      <vt:lpstr>Example Project (case study) </vt:lpstr>
      <vt:lpstr>How Does Micro-Tyco Encourage Entrepreneurial Thinking?</vt:lpstr>
      <vt:lpstr>Links to the kS2 Curriculum </vt:lpstr>
      <vt:lpstr>Is Micro-Tyco Effective?</vt:lpstr>
      <vt:lpstr>Skills Developed </vt:lpstr>
      <vt:lpstr>Conclusion </vt:lpstr>
      <vt:lpstr>Any questions?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Education: Micro-Tyco</dc:title>
  <dc:creator>Alexander Deighton (P149462)</dc:creator>
  <cp:lastModifiedBy>Alexander Deighton (P149462)</cp:lastModifiedBy>
  <cp:revision>1</cp:revision>
  <dcterms:created xsi:type="dcterms:W3CDTF">2019-03-24T12:16:58Z</dcterms:created>
  <dcterms:modified xsi:type="dcterms:W3CDTF">2019-03-26T10:09:07Z</dcterms:modified>
</cp:coreProperties>
</file>