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</p:sldIdLst>
  <p:sldSz cx="18288000" cy="10287000"/>
  <p:notesSz cx="6858000" cy="9144000"/>
  <p:embeddedFontLst>
    <p:embeddedFont>
      <p:font typeface="Agrandir" charset="1" panose="00000500000000000000"/>
      <p:regular r:id="rId17"/>
    </p:embeddedFont>
    <p:embeddedFont>
      <p:font typeface="Agrandir Bold" charset="1" panose="00000800000000000000"/>
      <p:regular r:id="rId18"/>
    </p:embeddedFont>
    <p:embeddedFont>
      <p:font typeface="Agrandir Medium" charset="1" panose="00000600000000000000"/>
      <p:regular r:id="rId19"/>
    </p:embeddedFont>
    <p:embeddedFont>
      <p:font typeface="Telegraf" charset="1" panose="00000500000000000000"/>
      <p:regular r:id="rId20"/>
    </p:embeddedFont>
    <p:embeddedFont>
      <p:font typeface="Telegraf Bold" charset="1" panose="00000800000000000000"/>
      <p:regular r:id="rId2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fonts/font17.fntdata" Type="http://schemas.openxmlformats.org/officeDocument/2006/relationships/font"/><Relationship Id="rId18" Target="fonts/font18.fntdata" Type="http://schemas.openxmlformats.org/officeDocument/2006/relationships/font"/><Relationship Id="rId19" Target="fonts/font19.fntdata" Type="http://schemas.openxmlformats.org/officeDocument/2006/relationships/font"/><Relationship Id="rId2" Target="presProps.xml" Type="http://schemas.openxmlformats.org/officeDocument/2006/relationships/presProps"/><Relationship Id="rId20" Target="fonts/font20.fntdata" Type="http://schemas.openxmlformats.org/officeDocument/2006/relationships/font"/><Relationship Id="rId21" Target="fonts/font21.fntdata" Type="http://schemas.openxmlformats.org/officeDocument/2006/relationships/font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.png" Type="http://schemas.openxmlformats.org/officeDocument/2006/relationships/image"/><Relationship Id="rId3" Target="../media/image3.sv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.png" Type="http://schemas.openxmlformats.org/officeDocument/2006/relationships/image"/><Relationship Id="rId3" Target="../media/image5.svg" Type="http://schemas.openxmlformats.org/officeDocument/2006/relationships/image"/><Relationship Id="rId4" Target="../media/image6.png" Type="http://schemas.openxmlformats.org/officeDocument/2006/relationships/image"/><Relationship Id="rId5" Target="../media/image7.sv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.jpe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.jpe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9.jpe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0.png" Type="http://schemas.openxmlformats.org/officeDocument/2006/relationships/image"/><Relationship Id="rId3" Target="../media/image11.png" Type="http://schemas.openxmlformats.org/officeDocument/2006/relationships/image"/><Relationship Id="rId4" Target="../media/image12.pn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0.png" Type="http://schemas.openxmlformats.org/officeDocument/2006/relationships/image"/><Relationship Id="rId3" Target="../media/image11.png" Type="http://schemas.openxmlformats.org/officeDocument/2006/relationships/image"/><Relationship Id="rId4" Target="../media/image13.pn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2D4D3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555959" y="2332734"/>
            <a:ext cx="6398782" cy="5822523"/>
            <a:chOff x="0" y="0"/>
            <a:chExt cx="1282584" cy="1167077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282584" cy="1167077"/>
            </a:xfrm>
            <a:custGeom>
              <a:avLst/>
              <a:gdLst/>
              <a:ahLst/>
              <a:cxnLst/>
              <a:rect r="r" b="b" t="t" l="l"/>
              <a:pathLst>
                <a:path h="1167077" w="1282584">
                  <a:moveTo>
                    <a:pt x="0" y="0"/>
                  </a:moveTo>
                  <a:lnTo>
                    <a:pt x="1282584" y="0"/>
                  </a:lnTo>
                  <a:lnTo>
                    <a:pt x="1282584" y="1167077"/>
                  </a:lnTo>
                  <a:lnTo>
                    <a:pt x="0" y="1167077"/>
                  </a:lnTo>
                  <a:close/>
                </a:path>
              </a:pathLst>
            </a:custGeom>
            <a:blipFill>
              <a:blip r:embed="rId2"/>
              <a:stretch>
                <a:fillRect l="0" t="-4948" r="0" b="-4948"/>
              </a:stretch>
            </a:blipFill>
          </p:spPr>
        </p:sp>
      </p:grpSp>
      <p:sp>
        <p:nvSpPr>
          <p:cNvPr name="TextBox 4" id="4"/>
          <p:cNvSpPr txBox="true"/>
          <p:nvPr/>
        </p:nvSpPr>
        <p:spPr>
          <a:xfrm rot="0">
            <a:off x="1318405" y="1764160"/>
            <a:ext cx="12169141" cy="376231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12812"/>
              </a:lnSpc>
            </a:pPr>
            <a:r>
              <a:rPr lang="en-US" sz="13926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rPr>
              <a:t>Green Haven Florists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318405" y="6026023"/>
            <a:ext cx="8162088" cy="5671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917"/>
              </a:lnSpc>
              <a:spcBef>
                <a:spcPct val="0"/>
              </a:spcBef>
            </a:pPr>
            <a:r>
              <a:rPr lang="en-US" sz="2798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rPr>
              <a:t>Module: Problem Solving and Decision Making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289750" y="8830799"/>
            <a:ext cx="2799581" cy="3543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518"/>
              </a:lnSpc>
              <a:spcBef>
                <a:spcPct val="0"/>
              </a:spcBef>
            </a:pPr>
            <a:r>
              <a:rPr lang="en-US" b="true" sz="1798" strike="noStrike" u="none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Presented by: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289750" y="9196965"/>
            <a:ext cx="4740156" cy="9830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518"/>
              </a:lnSpc>
            </a:pPr>
            <a:r>
              <a:rPr lang="en-US" sz="1798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rPr>
              <a:t>Mihnea Andrei Ticana (2435942)</a:t>
            </a:r>
          </a:p>
          <a:p>
            <a:pPr algn="l">
              <a:lnSpc>
                <a:spcPts val="2518"/>
              </a:lnSpc>
            </a:pPr>
            <a:r>
              <a:rPr lang="en-US" sz="1798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rPr>
              <a:t>Component 1</a:t>
            </a:r>
          </a:p>
          <a:p>
            <a:pPr algn="l" marL="0" indent="0" lvl="0">
              <a:lnSpc>
                <a:spcPts val="2518"/>
              </a:lnSpc>
              <a:spcBef>
                <a:spcPct val="0"/>
              </a:spcBef>
            </a:pPr>
            <a:r>
              <a:rPr lang="en-US" sz="1798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rPr>
              <a:t>LCLM4004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6735103" y="674370"/>
            <a:ext cx="2745390" cy="3543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518"/>
              </a:lnSpc>
              <a:spcBef>
                <a:spcPct val="0"/>
              </a:spcBef>
            </a:pPr>
            <a:r>
              <a:rPr lang="en-US" sz="1798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rPr>
              <a:t>Individual Presentation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5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6593343" y="3715888"/>
            <a:ext cx="695607" cy="496490"/>
          </a:xfrm>
          <a:custGeom>
            <a:avLst/>
            <a:gdLst/>
            <a:ahLst/>
            <a:cxnLst/>
            <a:rect r="r" b="b" t="t" l="l"/>
            <a:pathLst>
              <a:path h="496490" w="695607">
                <a:moveTo>
                  <a:pt x="0" y="0"/>
                </a:moveTo>
                <a:lnTo>
                  <a:pt x="695607" y="0"/>
                </a:lnTo>
                <a:lnTo>
                  <a:pt x="695607" y="496489"/>
                </a:lnTo>
                <a:lnTo>
                  <a:pt x="0" y="49648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362264" y="4009784"/>
            <a:ext cx="6563634" cy="256114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8820"/>
              </a:lnSpc>
            </a:pPr>
            <a:r>
              <a:rPr lang="en-US" b="true" sz="9093">
                <a:solidFill>
                  <a:srgbClr val="2D4D31"/>
                </a:solidFill>
                <a:latin typeface="Agrandir Medium"/>
                <a:ea typeface="Agrandir Medium"/>
                <a:cs typeface="Agrandir Medium"/>
                <a:sym typeface="Agrandir Medium"/>
              </a:rPr>
              <a:t>Current Posiotion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8740930" y="3056726"/>
            <a:ext cx="7892486" cy="361826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96294" indent="-248147" lvl="1">
              <a:lnSpc>
                <a:spcPts val="3218"/>
              </a:lnSpc>
              <a:buFont typeface="Arial"/>
              <a:buChar char="•"/>
            </a:pPr>
            <a:r>
              <a:rPr lang="en-US" sz="2298">
                <a:solidFill>
                  <a:srgbClr val="000000"/>
                </a:solidFill>
                <a:latin typeface="Telegraf"/>
                <a:ea typeface="Telegraf"/>
                <a:cs typeface="Telegraf"/>
                <a:sym typeface="Telegraf"/>
              </a:rPr>
              <a:t>Established local florist with strong reputation</a:t>
            </a:r>
          </a:p>
          <a:p>
            <a:pPr algn="l">
              <a:lnSpc>
                <a:spcPts val="3218"/>
              </a:lnSpc>
            </a:pPr>
          </a:p>
          <a:p>
            <a:pPr algn="l" marL="496294" indent="-248147" lvl="1">
              <a:lnSpc>
                <a:spcPts val="3218"/>
              </a:lnSpc>
              <a:buFont typeface="Arial"/>
              <a:buChar char="•"/>
            </a:pPr>
            <a:r>
              <a:rPr lang="en-US" sz="2298">
                <a:solidFill>
                  <a:srgbClr val="000000"/>
                </a:solidFill>
                <a:latin typeface="Telegraf"/>
                <a:ea typeface="Telegraf"/>
                <a:cs typeface="Telegraf"/>
                <a:sym typeface="Telegraf"/>
              </a:rPr>
              <a:t>Recently experienced declining footfall and sales</a:t>
            </a:r>
          </a:p>
          <a:p>
            <a:pPr algn="l">
              <a:lnSpc>
                <a:spcPts val="3218"/>
              </a:lnSpc>
            </a:pPr>
          </a:p>
          <a:p>
            <a:pPr algn="l" marL="496294" indent="-248147" lvl="1">
              <a:lnSpc>
                <a:spcPts val="3218"/>
              </a:lnSpc>
              <a:buFont typeface="Arial"/>
              <a:buChar char="•"/>
            </a:pPr>
            <a:r>
              <a:rPr lang="en-US" sz="2298">
                <a:solidFill>
                  <a:srgbClr val="000000"/>
                </a:solidFill>
                <a:latin typeface="Telegraf"/>
                <a:ea typeface="Telegraf"/>
                <a:cs typeface="Telegraf"/>
                <a:sym typeface="Telegraf"/>
              </a:rPr>
              <a:t>Increased competition from online and supermarket florists</a:t>
            </a:r>
          </a:p>
          <a:p>
            <a:pPr algn="l">
              <a:lnSpc>
                <a:spcPts val="3218"/>
              </a:lnSpc>
            </a:pPr>
          </a:p>
          <a:p>
            <a:pPr algn="l" marL="496294" indent="-248147" lvl="1">
              <a:lnSpc>
                <a:spcPts val="3218"/>
              </a:lnSpc>
              <a:buFont typeface="Arial"/>
              <a:buChar char="•"/>
            </a:pPr>
            <a:r>
              <a:rPr lang="en-US" sz="2298">
                <a:solidFill>
                  <a:srgbClr val="000000"/>
                </a:solidFill>
                <a:latin typeface="Telegraf"/>
                <a:ea typeface="Telegraf"/>
                <a:cs typeface="Telegraf"/>
                <a:sym typeface="Telegraf"/>
              </a:rPr>
              <a:t>Traditional business model no longer performing effectively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0772414" y="674370"/>
            <a:ext cx="6087620" cy="3543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2518"/>
              </a:lnSpc>
              <a:spcBef>
                <a:spcPct val="0"/>
              </a:spcBef>
            </a:pPr>
            <a:r>
              <a:rPr lang="en-US" sz="1798">
                <a:solidFill>
                  <a:srgbClr val="2D4D31"/>
                </a:solidFill>
                <a:latin typeface="Agrandir"/>
                <a:ea typeface="Agrandir"/>
                <a:cs typeface="Agrandir"/>
                <a:sym typeface="Agrandir"/>
              </a:rPr>
              <a:t>Business Analysis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5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490730" y="6607160"/>
            <a:ext cx="1027848" cy="1027848"/>
          </a:xfrm>
          <a:custGeom>
            <a:avLst/>
            <a:gdLst/>
            <a:ahLst/>
            <a:cxnLst/>
            <a:rect r="r" b="b" t="t" l="l"/>
            <a:pathLst>
              <a:path h="1027848" w="1027848">
                <a:moveTo>
                  <a:pt x="0" y="0"/>
                </a:moveTo>
                <a:lnTo>
                  <a:pt x="1027848" y="0"/>
                </a:lnTo>
                <a:lnTo>
                  <a:pt x="1027848" y="1027848"/>
                </a:lnTo>
                <a:lnTo>
                  <a:pt x="0" y="102784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344285" y="6607160"/>
            <a:ext cx="1027848" cy="1027848"/>
          </a:xfrm>
          <a:custGeom>
            <a:avLst/>
            <a:gdLst/>
            <a:ahLst/>
            <a:cxnLst/>
            <a:rect r="r" b="b" t="t" l="l"/>
            <a:pathLst>
              <a:path h="1027848" w="1027848">
                <a:moveTo>
                  <a:pt x="0" y="0"/>
                </a:moveTo>
                <a:lnTo>
                  <a:pt x="1027848" y="0"/>
                </a:lnTo>
                <a:lnTo>
                  <a:pt x="1027848" y="1027848"/>
                </a:lnTo>
                <a:lnTo>
                  <a:pt x="0" y="102784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0">
            <a:off x="0" y="0"/>
            <a:ext cx="18288000" cy="5616003"/>
            <a:chOff x="0" y="0"/>
            <a:chExt cx="4816593" cy="1479112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4816592" cy="1479112"/>
            </a:xfrm>
            <a:custGeom>
              <a:avLst/>
              <a:gdLst/>
              <a:ahLst/>
              <a:cxnLst/>
              <a:rect r="r" b="b" t="t" l="l"/>
              <a:pathLst>
                <a:path h="1479112" w="4816592">
                  <a:moveTo>
                    <a:pt x="0" y="0"/>
                  </a:moveTo>
                  <a:lnTo>
                    <a:pt x="4816592" y="0"/>
                  </a:lnTo>
                  <a:lnTo>
                    <a:pt x="4816592" y="1479112"/>
                  </a:lnTo>
                  <a:lnTo>
                    <a:pt x="0" y="1479112"/>
                  </a:lnTo>
                  <a:close/>
                </a:path>
              </a:pathLst>
            </a:custGeom>
            <a:solidFill>
              <a:srgbClr val="2D4D31"/>
            </a:solidFill>
          </p:spPr>
        </p:sp>
        <p:sp>
          <p:nvSpPr>
            <p:cNvPr name="TextBox 6" id="6"/>
            <p:cNvSpPr txBox="true"/>
            <p:nvPr/>
          </p:nvSpPr>
          <p:spPr>
            <a:xfrm>
              <a:off x="0" y="-85725"/>
              <a:ext cx="4816593" cy="156483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520"/>
                </a:lnSpc>
              </a:pPr>
            </a:p>
          </p:txBody>
        </p:sp>
      </p:grpSp>
      <p:sp>
        <p:nvSpPr>
          <p:cNvPr name="TextBox 7" id="7"/>
          <p:cNvSpPr txBox="true"/>
          <p:nvPr/>
        </p:nvSpPr>
        <p:spPr>
          <a:xfrm rot="0">
            <a:off x="1188635" y="711748"/>
            <a:ext cx="12389383" cy="118940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7234"/>
              </a:lnSpc>
            </a:pPr>
            <a:r>
              <a:rPr lang="en-US" b="true" sz="7458">
                <a:solidFill>
                  <a:srgbClr val="FFFFFF"/>
                </a:solidFill>
                <a:latin typeface="Agrandir Medium"/>
                <a:ea typeface="Agrandir Medium"/>
                <a:cs typeface="Agrandir Medium"/>
                <a:sym typeface="Agrandir Medium"/>
              </a:rPr>
              <a:t>Core Business Challenges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344285" y="2070489"/>
            <a:ext cx="2745390" cy="44805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128"/>
              </a:lnSpc>
              <a:spcBef>
                <a:spcPct val="0"/>
              </a:spcBef>
            </a:pPr>
            <a:r>
              <a:rPr lang="en-US" sz="2234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rPr>
              <a:t>Key Issues Identified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3070744" y="6492860"/>
            <a:ext cx="4065055" cy="83858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128"/>
              </a:lnSpc>
              <a:spcBef>
                <a:spcPct val="0"/>
              </a:spcBef>
            </a:pPr>
            <a:r>
              <a:rPr lang="en-US" sz="2234">
                <a:solidFill>
                  <a:srgbClr val="161714"/>
                </a:solidFill>
                <a:latin typeface="Agrandir"/>
                <a:ea typeface="Agrandir"/>
                <a:cs typeface="Agrandir"/>
                <a:sym typeface="Agrandir"/>
              </a:rPr>
              <a:t>Reduction in in-store customers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3070744" y="7971388"/>
            <a:ext cx="4732838" cy="83858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128"/>
              </a:lnSpc>
              <a:spcBef>
                <a:spcPct val="0"/>
              </a:spcBef>
            </a:pPr>
            <a:r>
              <a:rPr lang="en-US" sz="2234">
                <a:solidFill>
                  <a:srgbClr val="161714"/>
                </a:solidFill>
                <a:latin typeface="Agrandir"/>
                <a:ea typeface="Agrandir"/>
                <a:cs typeface="Agrandir"/>
                <a:sym typeface="Agrandir"/>
              </a:rPr>
              <a:t>Increased pricing pressure from competitors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3001388" y="6492860"/>
            <a:ext cx="3031582" cy="83858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128"/>
              </a:lnSpc>
              <a:spcBef>
                <a:spcPct val="0"/>
              </a:spcBef>
            </a:pPr>
            <a:r>
              <a:rPr lang="en-US" sz="2234">
                <a:solidFill>
                  <a:srgbClr val="161714"/>
                </a:solidFill>
                <a:latin typeface="Agrandir"/>
                <a:ea typeface="Agrandir"/>
                <a:cs typeface="Agrandir"/>
                <a:sym typeface="Agrandir"/>
              </a:rPr>
              <a:t>Limited online presence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3106090" y="7971388"/>
            <a:ext cx="3524469" cy="83858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128"/>
              </a:lnSpc>
              <a:spcBef>
                <a:spcPct val="0"/>
              </a:spcBef>
            </a:pPr>
            <a:r>
              <a:rPr lang="en-US" sz="2234">
                <a:solidFill>
                  <a:srgbClr val="161714"/>
                </a:solidFill>
                <a:latin typeface="Agrandir"/>
                <a:ea typeface="Agrandir"/>
                <a:cs typeface="Agrandir"/>
                <a:sym typeface="Agrandir"/>
              </a:rPr>
              <a:t>Outdated operational processes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>
  <p:cSld>
    <p:bg>
      <p:bgPr>
        <a:solidFill>
          <a:srgbClr val="2D4D3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9654588" y="1969163"/>
            <a:ext cx="277543" cy="277543"/>
            <a:chOff x="0" y="0"/>
            <a:chExt cx="812800" cy="8128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520"/>
                </a:lnSpc>
              </a:pPr>
            </a:p>
          </p:txBody>
        </p:sp>
      </p:grpSp>
      <p:sp>
        <p:nvSpPr>
          <p:cNvPr name="TextBox 5" id="5"/>
          <p:cNvSpPr txBox="true"/>
          <p:nvPr/>
        </p:nvSpPr>
        <p:spPr>
          <a:xfrm rot="0">
            <a:off x="1363811" y="3738472"/>
            <a:ext cx="7780189" cy="22747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7851"/>
              </a:lnSpc>
            </a:pPr>
            <a:r>
              <a:rPr lang="en-US" b="true" sz="8094">
                <a:solidFill>
                  <a:srgbClr val="FFFFFF"/>
                </a:solidFill>
                <a:latin typeface="Agrandir Medium"/>
                <a:ea typeface="Agrandir Medium"/>
                <a:cs typeface="Agrandir Medium"/>
                <a:sym typeface="Agrandir Medium"/>
              </a:rPr>
              <a:t>Market Shift Analysis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402599" y="6210220"/>
            <a:ext cx="5352030" cy="10147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917"/>
              </a:lnSpc>
              <a:spcBef>
                <a:spcPct val="0"/>
              </a:spcBef>
            </a:pPr>
            <a:r>
              <a:rPr lang="en-US" sz="2798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Industry Changes Affecting Performance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0708447" y="585314"/>
            <a:ext cx="6151587" cy="122527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4403"/>
              </a:lnSpc>
              <a:spcBef>
                <a:spcPct val="0"/>
              </a:spcBef>
            </a:pPr>
            <a:r>
              <a:rPr lang="en-US" b="true" sz="3897">
                <a:solidFill>
                  <a:srgbClr val="FFFFFF"/>
                </a:solidFill>
                <a:latin typeface="Agrandir Medium"/>
                <a:ea typeface="Agrandir Medium"/>
                <a:cs typeface="Agrandir Medium"/>
                <a:sym typeface="Agrandir Medium"/>
              </a:rPr>
              <a:t>Industry Changes Affecting Performance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0708447" y="2570351"/>
            <a:ext cx="6151587" cy="122527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4403"/>
              </a:lnSpc>
              <a:spcBef>
                <a:spcPct val="0"/>
              </a:spcBef>
            </a:pPr>
            <a:r>
              <a:rPr lang="en-US" b="true" sz="3897">
                <a:solidFill>
                  <a:srgbClr val="FFFFFF"/>
                </a:solidFill>
                <a:latin typeface="Agrandir Medium"/>
                <a:ea typeface="Agrandir Medium"/>
                <a:cs typeface="Agrandir Medium"/>
                <a:sym typeface="Agrandir Medium"/>
              </a:rPr>
              <a:t>Customer demand for speed and convenience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0708447" y="4952121"/>
            <a:ext cx="6151587" cy="122527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4403"/>
              </a:lnSpc>
              <a:spcBef>
                <a:spcPct val="0"/>
              </a:spcBef>
            </a:pPr>
            <a:r>
              <a:rPr lang="en-US" b="true" sz="3897">
                <a:solidFill>
                  <a:srgbClr val="FFFFFF"/>
                </a:solidFill>
                <a:latin typeface="Agrandir Medium"/>
                <a:ea typeface="Agrandir Medium"/>
                <a:cs typeface="Agrandir Medium"/>
                <a:sym typeface="Agrandir Medium"/>
              </a:rPr>
              <a:t>Shift towards digital ordering systems</a:t>
            </a:r>
          </a:p>
        </p:txBody>
      </p:sp>
      <p:grpSp>
        <p:nvGrpSpPr>
          <p:cNvPr name="Group 10" id="10"/>
          <p:cNvGrpSpPr/>
          <p:nvPr/>
        </p:nvGrpSpPr>
        <p:grpSpPr>
          <a:xfrm rot="0">
            <a:off x="9654588" y="4899075"/>
            <a:ext cx="277543" cy="277543"/>
            <a:chOff x="0" y="0"/>
            <a:chExt cx="812800" cy="812800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12" id="12"/>
            <p:cNvSpPr txBox="true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520"/>
                </a:lnSpc>
              </a:pPr>
            </a:p>
          </p:txBody>
        </p:sp>
      </p:grpSp>
      <p:grpSp>
        <p:nvGrpSpPr>
          <p:cNvPr name="Group 13" id="13"/>
          <p:cNvGrpSpPr/>
          <p:nvPr/>
        </p:nvGrpSpPr>
        <p:grpSpPr>
          <a:xfrm rot="0">
            <a:off x="9654588" y="7828987"/>
            <a:ext cx="277543" cy="277543"/>
            <a:chOff x="0" y="0"/>
            <a:chExt cx="812800" cy="812800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15" id="15"/>
            <p:cNvSpPr txBox="true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520"/>
                </a:lnSpc>
              </a:pPr>
            </a:p>
          </p:txBody>
        </p:sp>
      </p:grpSp>
      <p:sp>
        <p:nvSpPr>
          <p:cNvPr name="AutoShape 16" id="16"/>
          <p:cNvSpPr/>
          <p:nvPr/>
        </p:nvSpPr>
        <p:spPr>
          <a:xfrm flipV="true">
            <a:off x="9793359" y="755942"/>
            <a:ext cx="0" cy="8630204"/>
          </a:xfrm>
          <a:prstGeom prst="line">
            <a:avLst/>
          </a:prstGeom>
          <a:ln cap="flat" w="38100">
            <a:solidFill>
              <a:srgbClr val="FFFFFF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17" id="17"/>
          <p:cNvSpPr txBox="true"/>
          <p:nvPr/>
        </p:nvSpPr>
        <p:spPr>
          <a:xfrm rot="0">
            <a:off x="10708447" y="7173489"/>
            <a:ext cx="6151587" cy="122527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4403"/>
              </a:lnSpc>
              <a:spcBef>
                <a:spcPct val="0"/>
              </a:spcBef>
            </a:pPr>
            <a:r>
              <a:rPr lang="en-US" b="true" sz="3897">
                <a:solidFill>
                  <a:srgbClr val="FFFFFF"/>
                </a:solidFill>
                <a:latin typeface="Agrandir Medium"/>
                <a:ea typeface="Agrandir Medium"/>
                <a:cs typeface="Agrandir Medium"/>
                <a:sym typeface="Agrandir Medium"/>
              </a:rPr>
              <a:t>Shift towards digital ordering systems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5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996903" y="282855"/>
            <a:ext cx="7291097" cy="10287000"/>
            <a:chOff x="0" y="0"/>
            <a:chExt cx="1920289" cy="2709333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920289" cy="2709333"/>
            </a:xfrm>
            <a:custGeom>
              <a:avLst/>
              <a:gdLst/>
              <a:ahLst/>
              <a:cxnLst/>
              <a:rect r="r" b="b" t="t" l="l"/>
              <a:pathLst>
                <a:path h="2709333" w="1920289">
                  <a:moveTo>
                    <a:pt x="0" y="0"/>
                  </a:moveTo>
                  <a:lnTo>
                    <a:pt x="1920289" y="0"/>
                  </a:lnTo>
                  <a:lnTo>
                    <a:pt x="1920289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2D4D31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85725"/>
              <a:ext cx="1920289" cy="279505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520"/>
                </a:lnSpc>
              </a:pPr>
            </a:p>
          </p:txBody>
        </p:sp>
      </p:grpSp>
      <p:sp>
        <p:nvSpPr>
          <p:cNvPr name="TextBox 5" id="5"/>
          <p:cNvSpPr txBox="true"/>
          <p:nvPr/>
        </p:nvSpPr>
        <p:spPr>
          <a:xfrm rot="0">
            <a:off x="1344285" y="1605275"/>
            <a:ext cx="8446783" cy="108882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6741"/>
              </a:lnSpc>
            </a:pPr>
            <a:r>
              <a:rPr lang="en-US" b="true" sz="6949">
                <a:solidFill>
                  <a:srgbClr val="2D4D31"/>
                </a:solidFill>
                <a:latin typeface="Agrandir Medium"/>
                <a:ea typeface="Agrandir Medium"/>
                <a:cs typeface="Agrandir Medium"/>
                <a:sym typeface="Agrandir Medium"/>
              </a:rPr>
              <a:t>Strategy Option 1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3076081" y="693420"/>
            <a:ext cx="3783953" cy="2782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1990"/>
              </a:lnSpc>
              <a:spcBef>
                <a:spcPct val="0"/>
              </a:spcBef>
            </a:pPr>
            <a:r>
              <a:rPr lang="en-US" sz="1421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rPr>
              <a:t>Strategy Brakedown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2469703" y="2009116"/>
            <a:ext cx="3920121" cy="80895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186"/>
              </a:lnSpc>
              <a:spcBef>
                <a:spcPct val="0"/>
              </a:spcBef>
            </a:pPr>
            <a:r>
              <a:rPr lang="en-US" b="true" sz="2276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Launch e-commerce website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2462813" y="3684398"/>
            <a:ext cx="5010488" cy="80895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186"/>
              </a:lnSpc>
            </a:pPr>
            <a:r>
              <a:rPr lang="en-US" sz="2276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Implement online ordering + delivery system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2462813" y="5359680"/>
            <a:ext cx="4397221" cy="40890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186"/>
              </a:lnSpc>
              <a:spcBef>
                <a:spcPct val="0"/>
              </a:spcBef>
            </a:pPr>
            <a:r>
              <a:rPr lang="en-US" b="true" sz="2276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Use social media marketing</a:t>
            </a:r>
          </a:p>
        </p:txBody>
      </p:sp>
      <p:grpSp>
        <p:nvGrpSpPr>
          <p:cNvPr name="Group 10" id="10"/>
          <p:cNvGrpSpPr/>
          <p:nvPr/>
        </p:nvGrpSpPr>
        <p:grpSpPr>
          <a:xfrm rot="0">
            <a:off x="1344285" y="3332212"/>
            <a:ext cx="8446783" cy="3622576"/>
            <a:chOff x="0" y="0"/>
            <a:chExt cx="2019871" cy="866263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2019871" cy="866263"/>
            </a:xfrm>
            <a:custGeom>
              <a:avLst/>
              <a:gdLst/>
              <a:ahLst/>
              <a:cxnLst/>
              <a:rect r="r" b="b" t="t" l="l"/>
              <a:pathLst>
                <a:path h="866263" w="2019871">
                  <a:moveTo>
                    <a:pt x="0" y="0"/>
                  </a:moveTo>
                  <a:lnTo>
                    <a:pt x="2019871" y="0"/>
                  </a:lnTo>
                  <a:lnTo>
                    <a:pt x="2019871" y="866263"/>
                  </a:lnTo>
                  <a:lnTo>
                    <a:pt x="0" y="866263"/>
                  </a:lnTo>
                  <a:close/>
                </a:path>
              </a:pathLst>
            </a:custGeom>
            <a:blipFill>
              <a:blip r:embed="rId2"/>
              <a:stretch>
                <a:fillRect l="0" t="-16453" r="0" b="-16453"/>
              </a:stretch>
            </a:blipFill>
          </p:spPr>
        </p:sp>
      </p:grpSp>
      <p:sp>
        <p:nvSpPr>
          <p:cNvPr name="TextBox 12" id="12"/>
          <p:cNvSpPr txBox="true"/>
          <p:nvPr/>
        </p:nvSpPr>
        <p:spPr>
          <a:xfrm rot="0">
            <a:off x="12462813" y="7035414"/>
            <a:ext cx="4551387" cy="80895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186"/>
              </a:lnSpc>
              <a:spcBef>
                <a:spcPct val="0"/>
              </a:spcBef>
            </a:pPr>
            <a:r>
              <a:rPr lang="en-US" b="true" sz="2276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Introduce subscription flower services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3162428" y="7526288"/>
            <a:ext cx="5303384" cy="40890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186"/>
              </a:lnSpc>
              <a:spcBef>
                <a:spcPct val="0"/>
              </a:spcBef>
            </a:pPr>
            <a:r>
              <a:rPr lang="en-US" b="true" sz="2276">
                <a:solidFill>
                  <a:srgbClr val="000000"/>
                </a:solidFill>
                <a:latin typeface="Telegraf Bold"/>
                <a:ea typeface="Telegraf Bold"/>
                <a:cs typeface="Telegraf Bold"/>
                <a:sym typeface="Telegraf Bold"/>
              </a:rPr>
              <a:t>Digital Transformation Approach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5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996903" y="282855"/>
            <a:ext cx="7291097" cy="10287000"/>
            <a:chOff x="0" y="0"/>
            <a:chExt cx="1920289" cy="2709333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920289" cy="2709333"/>
            </a:xfrm>
            <a:custGeom>
              <a:avLst/>
              <a:gdLst/>
              <a:ahLst/>
              <a:cxnLst/>
              <a:rect r="r" b="b" t="t" l="l"/>
              <a:pathLst>
                <a:path h="2709333" w="1920289">
                  <a:moveTo>
                    <a:pt x="0" y="0"/>
                  </a:moveTo>
                  <a:lnTo>
                    <a:pt x="1920289" y="0"/>
                  </a:lnTo>
                  <a:lnTo>
                    <a:pt x="1920289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2D4D31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85725"/>
              <a:ext cx="1920289" cy="279505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520"/>
                </a:lnSpc>
              </a:pPr>
            </a:p>
          </p:txBody>
        </p:sp>
      </p:grpSp>
      <p:sp>
        <p:nvSpPr>
          <p:cNvPr name="TextBox 5" id="5"/>
          <p:cNvSpPr txBox="true"/>
          <p:nvPr/>
        </p:nvSpPr>
        <p:spPr>
          <a:xfrm rot="0">
            <a:off x="1344285" y="1605275"/>
            <a:ext cx="8446783" cy="108882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6741"/>
              </a:lnSpc>
            </a:pPr>
            <a:r>
              <a:rPr lang="en-US" b="true" sz="6949">
                <a:solidFill>
                  <a:srgbClr val="2D4D31"/>
                </a:solidFill>
                <a:latin typeface="Agrandir Medium"/>
                <a:ea typeface="Agrandir Medium"/>
                <a:cs typeface="Agrandir Medium"/>
                <a:sym typeface="Agrandir Medium"/>
              </a:rPr>
              <a:t>Strategy Option 2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3076081" y="693420"/>
            <a:ext cx="3783953" cy="2782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1990"/>
              </a:lnSpc>
              <a:spcBef>
                <a:spcPct val="0"/>
              </a:spcBef>
            </a:pPr>
            <a:r>
              <a:rPr lang="en-US" sz="1421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rPr>
              <a:t>Strategy Brakedown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2469703" y="2009116"/>
            <a:ext cx="3920121" cy="80895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186"/>
              </a:lnSpc>
              <a:spcBef>
                <a:spcPct val="0"/>
              </a:spcBef>
            </a:pPr>
            <a:r>
              <a:rPr lang="en-US" b="true" sz="2276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Reduce waste through inventory control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2462813" y="3684398"/>
            <a:ext cx="5010488" cy="40890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186"/>
              </a:lnSpc>
            </a:pPr>
            <a:r>
              <a:rPr lang="en-US" b="true" sz="2276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Optimise staffing schedules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2462813" y="5359680"/>
            <a:ext cx="4397221" cy="40890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186"/>
              </a:lnSpc>
              <a:spcBef>
                <a:spcPct val="0"/>
              </a:spcBef>
            </a:pPr>
            <a:r>
              <a:rPr lang="en-US" b="true" sz="2276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Review supplier contracts</a:t>
            </a:r>
          </a:p>
        </p:txBody>
      </p:sp>
      <p:grpSp>
        <p:nvGrpSpPr>
          <p:cNvPr name="Group 10" id="10"/>
          <p:cNvGrpSpPr/>
          <p:nvPr/>
        </p:nvGrpSpPr>
        <p:grpSpPr>
          <a:xfrm rot="0">
            <a:off x="1344285" y="3332212"/>
            <a:ext cx="8446783" cy="3622576"/>
            <a:chOff x="0" y="0"/>
            <a:chExt cx="2019871" cy="866263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2019871" cy="866263"/>
            </a:xfrm>
            <a:custGeom>
              <a:avLst/>
              <a:gdLst/>
              <a:ahLst/>
              <a:cxnLst/>
              <a:rect r="r" b="b" t="t" l="l"/>
              <a:pathLst>
                <a:path h="866263" w="2019871">
                  <a:moveTo>
                    <a:pt x="0" y="0"/>
                  </a:moveTo>
                  <a:lnTo>
                    <a:pt x="2019871" y="0"/>
                  </a:lnTo>
                  <a:lnTo>
                    <a:pt x="2019871" y="866263"/>
                  </a:lnTo>
                  <a:lnTo>
                    <a:pt x="0" y="866263"/>
                  </a:lnTo>
                  <a:close/>
                </a:path>
              </a:pathLst>
            </a:custGeom>
            <a:blipFill>
              <a:blip r:embed="rId2"/>
              <a:stretch>
                <a:fillRect l="0" t="-16453" r="0" b="-16453"/>
              </a:stretch>
            </a:blipFill>
          </p:spPr>
        </p:sp>
      </p:grpSp>
      <p:sp>
        <p:nvSpPr>
          <p:cNvPr name="TextBox 12" id="12"/>
          <p:cNvSpPr txBox="true"/>
          <p:nvPr/>
        </p:nvSpPr>
        <p:spPr>
          <a:xfrm rot="0">
            <a:off x="12462813" y="7035414"/>
            <a:ext cx="4551387" cy="80895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186"/>
              </a:lnSpc>
              <a:spcBef>
                <a:spcPct val="0"/>
              </a:spcBef>
            </a:pPr>
            <a:r>
              <a:rPr lang="en-US" b="true" sz="2276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Introduce cost tracking systems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3162428" y="7526288"/>
            <a:ext cx="5303384" cy="40890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186"/>
              </a:lnSpc>
              <a:spcBef>
                <a:spcPct val="0"/>
              </a:spcBef>
            </a:pPr>
            <a:r>
              <a:rPr lang="en-US" b="true" sz="2276">
                <a:solidFill>
                  <a:srgbClr val="000000"/>
                </a:solidFill>
                <a:latin typeface="Telegraf Bold"/>
                <a:ea typeface="Telegraf Bold"/>
                <a:cs typeface="Telegraf Bold"/>
                <a:sym typeface="Telegraf Bold"/>
              </a:rPr>
              <a:t>Cost &amp; Operational Efficiency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5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0" y="4487727"/>
            <a:ext cx="18288000" cy="5799273"/>
            <a:chOff x="0" y="0"/>
            <a:chExt cx="4816593" cy="1527381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4816592" cy="1527381"/>
            </a:xfrm>
            <a:custGeom>
              <a:avLst/>
              <a:gdLst/>
              <a:ahLst/>
              <a:cxnLst/>
              <a:rect r="r" b="b" t="t" l="l"/>
              <a:pathLst>
                <a:path h="1527381" w="4816592">
                  <a:moveTo>
                    <a:pt x="0" y="0"/>
                  </a:moveTo>
                  <a:lnTo>
                    <a:pt x="4816592" y="0"/>
                  </a:lnTo>
                  <a:lnTo>
                    <a:pt x="4816592" y="1527381"/>
                  </a:lnTo>
                  <a:lnTo>
                    <a:pt x="0" y="1527381"/>
                  </a:lnTo>
                  <a:close/>
                </a:path>
              </a:pathLst>
            </a:custGeom>
            <a:solidFill>
              <a:srgbClr val="2D4D31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85725"/>
              <a:ext cx="4816593" cy="161310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520"/>
                </a:lnSpc>
              </a:pPr>
            </a:p>
          </p:txBody>
        </p:sp>
      </p:grpSp>
      <p:sp>
        <p:nvSpPr>
          <p:cNvPr name="TextBox 5" id="5"/>
          <p:cNvSpPr txBox="true"/>
          <p:nvPr/>
        </p:nvSpPr>
        <p:spPr>
          <a:xfrm rot="0">
            <a:off x="7649463" y="6806271"/>
            <a:ext cx="2537244" cy="47632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671"/>
              </a:lnSpc>
              <a:spcBef>
                <a:spcPct val="0"/>
              </a:spcBef>
            </a:pPr>
            <a:r>
              <a:rPr lang="en-US" sz="2622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High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230628" y="6806271"/>
            <a:ext cx="3874678" cy="47632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671"/>
              </a:lnSpc>
              <a:spcBef>
                <a:spcPct val="0"/>
              </a:spcBef>
            </a:pPr>
            <a:r>
              <a:rPr lang="en-US" sz="2622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Growth Potential</a:t>
            </a:r>
          </a:p>
        </p:txBody>
      </p:sp>
      <p:grpSp>
        <p:nvGrpSpPr>
          <p:cNvPr name="Group 7" id="7"/>
          <p:cNvGrpSpPr/>
          <p:nvPr/>
        </p:nvGrpSpPr>
        <p:grpSpPr>
          <a:xfrm rot="0">
            <a:off x="8918085" y="615464"/>
            <a:ext cx="7941949" cy="4528036"/>
            <a:chOff x="0" y="0"/>
            <a:chExt cx="4378218" cy="2496204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4378218" cy="2496204"/>
            </a:xfrm>
            <a:custGeom>
              <a:avLst/>
              <a:gdLst/>
              <a:ahLst/>
              <a:cxnLst/>
              <a:rect r="r" b="b" t="t" l="l"/>
              <a:pathLst>
                <a:path h="2496204" w="4378218">
                  <a:moveTo>
                    <a:pt x="0" y="0"/>
                  </a:moveTo>
                  <a:lnTo>
                    <a:pt x="4378218" y="0"/>
                  </a:lnTo>
                  <a:lnTo>
                    <a:pt x="4378218" y="2496204"/>
                  </a:lnTo>
                  <a:lnTo>
                    <a:pt x="0" y="2496204"/>
                  </a:lnTo>
                  <a:close/>
                </a:path>
              </a:pathLst>
            </a:custGeom>
            <a:blipFill>
              <a:blip r:embed="rId2"/>
              <a:stretch>
                <a:fillRect l="-12" t="0" r="-12" b="0"/>
              </a:stretch>
            </a:blipFill>
          </p:spPr>
        </p:sp>
      </p:grpSp>
      <p:sp>
        <p:nvSpPr>
          <p:cNvPr name="AutoShape 9" id="9"/>
          <p:cNvSpPr/>
          <p:nvPr/>
        </p:nvSpPr>
        <p:spPr>
          <a:xfrm>
            <a:off x="4278611" y="6090165"/>
            <a:ext cx="2642413" cy="0"/>
          </a:xfrm>
          <a:prstGeom prst="line">
            <a:avLst/>
          </a:prstGeom>
          <a:ln cap="flat" w="19050">
            <a:solidFill>
              <a:srgbClr val="FFFFFF"/>
            </a:solidFill>
            <a:prstDash val="solid"/>
            <a:headEnd type="oval" len="lg" w="lg"/>
            <a:tailEnd type="oval" len="lg" w="lg"/>
          </a:ln>
        </p:spPr>
      </p:sp>
      <p:sp>
        <p:nvSpPr>
          <p:cNvPr name="TextBox 10" id="10"/>
          <p:cNvSpPr txBox="true"/>
          <p:nvPr/>
        </p:nvSpPr>
        <p:spPr>
          <a:xfrm rot="0">
            <a:off x="1318405" y="971550"/>
            <a:ext cx="7019985" cy="21253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7316"/>
              </a:lnSpc>
            </a:pPr>
            <a:r>
              <a:rPr lang="en-US" b="true" sz="7543">
                <a:solidFill>
                  <a:srgbClr val="2D4D31"/>
                </a:solidFill>
                <a:latin typeface="Agrandir Medium"/>
                <a:ea typeface="Agrandir Medium"/>
                <a:cs typeface="Agrandir Medium"/>
                <a:sym typeface="Agrandir Medium"/>
              </a:rPr>
              <a:t>Evaluation of Options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318405" y="3295617"/>
            <a:ext cx="7573800" cy="47632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671"/>
              </a:lnSpc>
              <a:spcBef>
                <a:spcPct val="0"/>
              </a:spcBef>
            </a:pPr>
            <a:r>
              <a:rPr lang="en-US" sz="2622">
                <a:solidFill>
                  <a:srgbClr val="2D4D31"/>
                </a:solidFill>
                <a:latin typeface="Telegraf"/>
                <a:ea typeface="Telegraf"/>
                <a:cs typeface="Telegraf"/>
                <a:sym typeface="Telegraf"/>
              </a:rPr>
              <a:t>Comparative Analysis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3896428" y="5657200"/>
            <a:ext cx="3854969" cy="7325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4735"/>
              </a:lnSpc>
              <a:spcBef>
                <a:spcPct val="0"/>
              </a:spcBef>
            </a:pPr>
            <a:r>
              <a:rPr lang="en-US" b="true" sz="4190">
                <a:solidFill>
                  <a:srgbClr val="FFFFFF"/>
                </a:solidFill>
                <a:latin typeface="Agrandir Medium"/>
                <a:ea typeface="Agrandir Medium"/>
                <a:cs typeface="Agrandir Medium"/>
                <a:sym typeface="Agrandir Medium"/>
              </a:rPr>
              <a:t>Cost Strategy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3896428" y="7446176"/>
            <a:ext cx="2840163" cy="47632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671"/>
              </a:lnSpc>
              <a:spcBef>
                <a:spcPct val="0"/>
              </a:spcBef>
            </a:pPr>
            <a:r>
              <a:rPr lang="en-US" sz="2622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Low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318405" y="5657200"/>
            <a:ext cx="3309997" cy="7325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4735"/>
              </a:lnSpc>
              <a:spcBef>
                <a:spcPct val="0"/>
              </a:spcBef>
            </a:pPr>
            <a:r>
              <a:rPr lang="en-US" b="true" sz="4190">
                <a:solidFill>
                  <a:srgbClr val="FFFFFF"/>
                </a:solidFill>
                <a:latin typeface="Agrandir Medium"/>
                <a:ea typeface="Agrandir Medium"/>
                <a:cs typeface="Agrandir Medium"/>
                <a:sym typeface="Agrandir Medium"/>
              </a:rPr>
              <a:t>Factor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7578775" y="5357163"/>
            <a:ext cx="3130451" cy="13326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4735"/>
              </a:lnSpc>
              <a:spcBef>
                <a:spcPct val="0"/>
              </a:spcBef>
            </a:pPr>
            <a:r>
              <a:rPr lang="en-US" b="true" sz="4190">
                <a:solidFill>
                  <a:srgbClr val="FFFFFF"/>
                </a:solidFill>
                <a:latin typeface="Agrandir Medium"/>
                <a:ea typeface="Agrandir Medium"/>
                <a:cs typeface="Agrandir Medium"/>
                <a:sym typeface="Agrandir Medium"/>
              </a:rPr>
              <a:t>Digtal Strategy</a:t>
            </a:r>
          </a:p>
        </p:txBody>
      </p:sp>
      <p:sp>
        <p:nvSpPr>
          <p:cNvPr name="AutoShape 16" id="16"/>
          <p:cNvSpPr/>
          <p:nvPr/>
        </p:nvSpPr>
        <p:spPr>
          <a:xfrm>
            <a:off x="10882856" y="6080640"/>
            <a:ext cx="2642413" cy="0"/>
          </a:xfrm>
          <a:prstGeom prst="line">
            <a:avLst/>
          </a:prstGeom>
          <a:ln cap="flat" w="19050">
            <a:solidFill>
              <a:srgbClr val="FFFFFF"/>
            </a:solidFill>
            <a:prstDash val="solid"/>
            <a:headEnd type="oval" len="lg" w="lg"/>
            <a:tailEnd type="oval" len="lg" w="lg"/>
          </a:ln>
        </p:spPr>
      </p:sp>
      <p:sp>
        <p:nvSpPr>
          <p:cNvPr name="TextBox 17" id="17"/>
          <p:cNvSpPr txBox="true"/>
          <p:nvPr/>
        </p:nvSpPr>
        <p:spPr>
          <a:xfrm rot="0">
            <a:off x="1230628" y="7446176"/>
            <a:ext cx="3874678" cy="47632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671"/>
              </a:lnSpc>
              <a:spcBef>
                <a:spcPct val="0"/>
              </a:spcBef>
            </a:pPr>
            <a:r>
              <a:rPr lang="en-US" sz="2622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Risk Level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1230628" y="8098675"/>
            <a:ext cx="3874678" cy="47632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671"/>
              </a:lnSpc>
              <a:spcBef>
                <a:spcPct val="0"/>
              </a:spcBef>
            </a:pPr>
            <a:r>
              <a:rPr lang="en-US" sz="2622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Investment Needed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1230628" y="8736922"/>
            <a:ext cx="3874678" cy="47632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671"/>
              </a:lnSpc>
              <a:spcBef>
                <a:spcPct val="0"/>
              </a:spcBef>
            </a:pPr>
            <a:r>
              <a:rPr lang="en-US" sz="2622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Long-term Value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7649463" y="7446176"/>
            <a:ext cx="2537244" cy="47632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671"/>
              </a:lnSpc>
              <a:spcBef>
                <a:spcPct val="0"/>
              </a:spcBef>
            </a:pPr>
            <a:r>
              <a:rPr lang="en-US" sz="2622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Medium</a:t>
            </a:r>
          </a:p>
        </p:txBody>
      </p:sp>
      <p:sp>
        <p:nvSpPr>
          <p:cNvPr name="TextBox 21" id="21"/>
          <p:cNvSpPr txBox="true"/>
          <p:nvPr/>
        </p:nvSpPr>
        <p:spPr>
          <a:xfrm rot="0">
            <a:off x="7649463" y="8098675"/>
            <a:ext cx="2537244" cy="47632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671"/>
              </a:lnSpc>
              <a:spcBef>
                <a:spcPct val="0"/>
              </a:spcBef>
            </a:pPr>
            <a:r>
              <a:rPr lang="en-US" sz="2622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High</a:t>
            </a:r>
          </a:p>
        </p:txBody>
      </p:sp>
      <p:sp>
        <p:nvSpPr>
          <p:cNvPr name="TextBox 22" id="22"/>
          <p:cNvSpPr txBox="true"/>
          <p:nvPr/>
        </p:nvSpPr>
        <p:spPr>
          <a:xfrm rot="0">
            <a:off x="7649463" y="8736922"/>
            <a:ext cx="2537244" cy="47632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671"/>
              </a:lnSpc>
              <a:spcBef>
                <a:spcPct val="0"/>
              </a:spcBef>
            </a:pPr>
            <a:r>
              <a:rPr lang="en-US" sz="2622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High</a:t>
            </a:r>
          </a:p>
        </p:txBody>
      </p:sp>
      <p:sp>
        <p:nvSpPr>
          <p:cNvPr name="TextBox 23" id="23"/>
          <p:cNvSpPr txBox="true"/>
          <p:nvPr/>
        </p:nvSpPr>
        <p:spPr>
          <a:xfrm rot="0">
            <a:off x="13896428" y="8098675"/>
            <a:ext cx="2840163" cy="47632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671"/>
              </a:lnSpc>
              <a:spcBef>
                <a:spcPct val="0"/>
              </a:spcBef>
            </a:pPr>
            <a:r>
              <a:rPr lang="en-US" sz="2622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Low</a:t>
            </a:r>
          </a:p>
        </p:txBody>
      </p:sp>
      <p:sp>
        <p:nvSpPr>
          <p:cNvPr name="TextBox 24" id="24"/>
          <p:cNvSpPr txBox="true"/>
          <p:nvPr/>
        </p:nvSpPr>
        <p:spPr>
          <a:xfrm rot="0">
            <a:off x="13896428" y="6806271"/>
            <a:ext cx="2840163" cy="47632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671"/>
              </a:lnSpc>
              <a:spcBef>
                <a:spcPct val="0"/>
              </a:spcBef>
            </a:pPr>
            <a:r>
              <a:rPr lang="en-US" sz="2622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Medium</a:t>
            </a:r>
          </a:p>
        </p:txBody>
      </p:sp>
      <p:sp>
        <p:nvSpPr>
          <p:cNvPr name="TextBox 25" id="25"/>
          <p:cNvSpPr txBox="true"/>
          <p:nvPr/>
        </p:nvSpPr>
        <p:spPr>
          <a:xfrm rot="0">
            <a:off x="13896428" y="8736922"/>
            <a:ext cx="2840163" cy="47632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671"/>
              </a:lnSpc>
              <a:spcBef>
                <a:spcPct val="0"/>
              </a:spcBef>
            </a:pPr>
            <a:r>
              <a:rPr lang="en-US" sz="2622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Medium</a:t>
            </a: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2D4D3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AutoShape 2" id="2"/>
          <p:cNvSpPr/>
          <p:nvPr/>
        </p:nvSpPr>
        <p:spPr>
          <a:xfrm flipV="true">
            <a:off x="3710923" y="3819767"/>
            <a:ext cx="7610848" cy="4394125"/>
          </a:xfrm>
          <a:prstGeom prst="line">
            <a:avLst/>
          </a:prstGeom>
          <a:ln cap="flat" w="19050">
            <a:solidFill>
              <a:srgbClr val="FFFFFF"/>
            </a:solidFill>
            <a:prstDash val="solid"/>
            <a:headEnd type="oval" len="lg" w="lg"/>
            <a:tailEnd type="oval" len="lg" w="lg"/>
          </a:ln>
        </p:spPr>
      </p:sp>
      <p:grpSp>
        <p:nvGrpSpPr>
          <p:cNvPr name="Group 3" id="3"/>
          <p:cNvGrpSpPr/>
          <p:nvPr/>
        </p:nvGrpSpPr>
        <p:grpSpPr>
          <a:xfrm rot="0">
            <a:off x="3175581" y="7718224"/>
            <a:ext cx="997503" cy="997503"/>
            <a:chOff x="0" y="0"/>
            <a:chExt cx="812800" cy="8128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520"/>
                </a:lnSpc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7431780" y="5302025"/>
            <a:ext cx="997503" cy="997503"/>
            <a:chOff x="0" y="0"/>
            <a:chExt cx="812800" cy="8128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520"/>
                </a:lnSpc>
              </a:pP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10798292" y="3321015"/>
            <a:ext cx="997503" cy="997503"/>
            <a:chOff x="0" y="0"/>
            <a:chExt cx="812800" cy="812800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11" id="11"/>
            <p:cNvSpPr txBox="true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520"/>
                </a:lnSpc>
              </a:pPr>
            </a:p>
          </p:txBody>
        </p:sp>
      </p:grpSp>
      <p:grpSp>
        <p:nvGrpSpPr>
          <p:cNvPr name="Group 12" id="12"/>
          <p:cNvGrpSpPr/>
          <p:nvPr/>
        </p:nvGrpSpPr>
        <p:grpSpPr>
          <a:xfrm rot="0">
            <a:off x="3329984" y="7872626"/>
            <a:ext cx="688698" cy="688698"/>
            <a:chOff x="0" y="0"/>
            <a:chExt cx="812800" cy="812800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D4D31"/>
            </a:solidFill>
          </p:spPr>
        </p:sp>
        <p:sp>
          <p:nvSpPr>
            <p:cNvPr name="TextBox 14" id="14"/>
            <p:cNvSpPr txBox="true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520"/>
                </a:lnSpc>
              </a:pPr>
            </a:p>
          </p:txBody>
        </p:sp>
      </p:grpSp>
      <p:grpSp>
        <p:nvGrpSpPr>
          <p:cNvPr name="Group 15" id="15"/>
          <p:cNvGrpSpPr/>
          <p:nvPr/>
        </p:nvGrpSpPr>
        <p:grpSpPr>
          <a:xfrm rot="0">
            <a:off x="7589023" y="5456428"/>
            <a:ext cx="688698" cy="688698"/>
            <a:chOff x="0" y="0"/>
            <a:chExt cx="812800" cy="812800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D4D31"/>
            </a:solidFill>
          </p:spPr>
        </p:sp>
        <p:sp>
          <p:nvSpPr>
            <p:cNvPr name="TextBox 17" id="17"/>
            <p:cNvSpPr txBox="true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520"/>
                </a:lnSpc>
              </a:pPr>
            </a:p>
          </p:txBody>
        </p:sp>
      </p:grpSp>
      <p:grpSp>
        <p:nvGrpSpPr>
          <p:cNvPr name="Group 18" id="18"/>
          <p:cNvGrpSpPr/>
          <p:nvPr/>
        </p:nvGrpSpPr>
        <p:grpSpPr>
          <a:xfrm rot="0">
            <a:off x="10952695" y="3475418"/>
            <a:ext cx="688698" cy="688698"/>
            <a:chOff x="0" y="0"/>
            <a:chExt cx="812800" cy="812800"/>
          </a:xfrm>
        </p:grpSpPr>
        <p:sp>
          <p:nvSpPr>
            <p:cNvPr name="Freeform 19" id="1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D4D31"/>
            </a:solidFill>
          </p:spPr>
        </p:sp>
        <p:sp>
          <p:nvSpPr>
            <p:cNvPr name="TextBox 20" id="20"/>
            <p:cNvSpPr txBox="true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520"/>
                </a:lnSpc>
              </a:pPr>
            </a:p>
          </p:txBody>
        </p:sp>
      </p:grpSp>
      <p:grpSp>
        <p:nvGrpSpPr>
          <p:cNvPr name="Group 21" id="21"/>
          <p:cNvGrpSpPr/>
          <p:nvPr/>
        </p:nvGrpSpPr>
        <p:grpSpPr>
          <a:xfrm rot="0">
            <a:off x="3425958" y="7968601"/>
            <a:ext cx="496749" cy="496749"/>
            <a:chOff x="0" y="0"/>
            <a:chExt cx="812800" cy="812800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23" id="23"/>
            <p:cNvSpPr txBox="true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520"/>
                </a:lnSpc>
              </a:pPr>
            </a:p>
          </p:txBody>
        </p:sp>
      </p:grpSp>
      <p:grpSp>
        <p:nvGrpSpPr>
          <p:cNvPr name="Group 24" id="24"/>
          <p:cNvGrpSpPr/>
          <p:nvPr/>
        </p:nvGrpSpPr>
        <p:grpSpPr>
          <a:xfrm rot="0">
            <a:off x="7682157" y="5552402"/>
            <a:ext cx="496749" cy="496749"/>
            <a:chOff x="0" y="0"/>
            <a:chExt cx="812800" cy="812800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26" id="26"/>
            <p:cNvSpPr txBox="true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520"/>
                </a:lnSpc>
              </a:pPr>
            </a:p>
          </p:txBody>
        </p:sp>
      </p:grpSp>
      <p:grpSp>
        <p:nvGrpSpPr>
          <p:cNvPr name="Group 27" id="27"/>
          <p:cNvGrpSpPr/>
          <p:nvPr/>
        </p:nvGrpSpPr>
        <p:grpSpPr>
          <a:xfrm rot="0">
            <a:off x="11048669" y="3571392"/>
            <a:ext cx="496749" cy="496749"/>
            <a:chOff x="0" y="0"/>
            <a:chExt cx="812800" cy="812800"/>
          </a:xfrm>
        </p:grpSpPr>
        <p:sp>
          <p:nvSpPr>
            <p:cNvPr name="Freeform 28" id="28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29" id="29"/>
            <p:cNvSpPr txBox="true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520"/>
                </a:lnSpc>
              </a:pPr>
            </a:p>
          </p:txBody>
        </p:sp>
      </p:grpSp>
      <p:sp>
        <p:nvSpPr>
          <p:cNvPr name="Freeform 30" id="30"/>
          <p:cNvSpPr/>
          <p:nvPr/>
        </p:nvSpPr>
        <p:spPr>
          <a:xfrm flipH="false" flipV="false" rot="0">
            <a:off x="3516125" y="8067309"/>
            <a:ext cx="325857" cy="259230"/>
          </a:xfrm>
          <a:custGeom>
            <a:avLst/>
            <a:gdLst/>
            <a:ahLst/>
            <a:cxnLst/>
            <a:rect r="r" b="b" t="t" l="l"/>
            <a:pathLst>
              <a:path h="259230" w="325857">
                <a:moveTo>
                  <a:pt x="0" y="0"/>
                </a:moveTo>
                <a:lnTo>
                  <a:pt x="325857" y="0"/>
                </a:lnTo>
                <a:lnTo>
                  <a:pt x="325857" y="259230"/>
                </a:lnTo>
                <a:lnTo>
                  <a:pt x="0" y="25923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1" id="31"/>
          <p:cNvSpPr/>
          <p:nvPr/>
        </p:nvSpPr>
        <p:spPr>
          <a:xfrm flipH="false" flipV="false" rot="0">
            <a:off x="7780669" y="5648658"/>
            <a:ext cx="304378" cy="305707"/>
          </a:xfrm>
          <a:custGeom>
            <a:avLst/>
            <a:gdLst/>
            <a:ahLst/>
            <a:cxnLst/>
            <a:rect r="r" b="b" t="t" l="l"/>
            <a:pathLst>
              <a:path h="305707" w="304378">
                <a:moveTo>
                  <a:pt x="0" y="0"/>
                </a:moveTo>
                <a:lnTo>
                  <a:pt x="304378" y="0"/>
                </a:lnTo>
                <a:lnTo>
                  <a:pt x="304378" y="305707"/>
                </a:lnTo>
                <a:lnTo>
                  <a:pt x="0" y="30570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32" id="32"/>
          <p:cNvSpPr/>
          <p:nvPr/>
        </p:nvSpPr>
        <p:spPr>
          <a:xfrm flipH="false" flipV="false" rot="0">
            <a:off x="11082175" y="3589038"/>
            <a:ext cx="365657" cy="354577"/>
          </a:xfrm>
          <a:custGeom>
            <a:avLst/>
            <a:gdLst/>
            <a:ahLst/>
            <a:cxnLst/>
            <a:rect r="r" b="b" t="t" l="l"/>
            <a:pathLst>
              <a:path h="354577" w="365657">
                <a:moveTo>
                  <a:pt x="0" y="0"/>
                </a:moveTo>
                <a:lnTo>
                  <a:pt x="365657" y="0"/>
                </a:lnTo>
                <a:lnTo>
                  <a:pt x="365657" y="354576"/>
                </a:lnTo>
                <a:lnTo>
                  <a:pt x="0" y="35457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TextBox 33" id="33"/>
          <p:cNvSpPr txBox="true"/>
          <p:nvPr/>
        </p:nvSpPr>
        <p:spPr>
          <a:xfrm rot="0">
            <a:off x="1344285" y="1605275"/>
            <a:ext cx="6649872" cy="19563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6765"/>
              </a:lnSpc>
            </a:pPr>
            <a:r>
              <a:rPr lang="en-US" b="true" sz="6975">
                <a:solidFill>
                  <a:srgbClr val="FFFFFF"/>
                </a:solidFill>
                <a:latin typeface="Agrandir Medium"/>
                <a:ea typeface="Agrandir Medium"/>
                <a:cs typeface="Agrandir Medium"/>
                <a:sym typeface="Agrandir Medium"/>
              </a:rPr>
              <a:t>Recommended Strategy</a:t>
            </a:r>
          </a:p>
        </p:txBody>
      </p:sp>
      <p:sp>
        <p:nvSpPr>
          <p:cNvPr name="TextBox 34" id="34"/>
          <p:cNvSpPr txBox="true"/>
          <p:nvPr/>
        </p:nvSpPr>
        <p:spPr>
          <a:xfrm rot="0">
            <a:off x="5702995" y="4194694"/>
            <a:ext cx="3457570" cy="90118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353"/>
              </a:lnSpc>
              <a:spcBef>
                <a:spcPct val="0"/>
              </a:spcBef>
            </a:pPr>
            <a:r>
              <a:rPr lang="en-US" b="true" sz="2395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Investing in digital transformation</a:t>
            </a:r>
          </a:p>
        </p:txBody>
      </p:sp>
      <p:sp>
        <p:nvSpPr>
          <p:cNvPr name="TextBox 35" id="35"/>
          <p:cNvSpPr txBox="true"/>
          <p:nvPr/>
        </p:nvSpPr>
        <p:spPr>
          <a:xfrm rot="0">
            <a:off x="1344285" y="3642501"/>
            <a:ext cx="3041717" cy="10078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773"/>
              </a:lnSpc>
              <a:spcBef>
                <a:spcPct val="0"/>
              </a:spcBef>
            </a:pPr>
            <a:r>
              <a:rPr lang="en-US" b="true" sz="2695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Combine Both Strategies</a:t>
            </a:r>
          </a:p>
        </p:txBody>
      </p:sp>
      <p:sp>
        <p:nvSpPr>
          <p:cNvPr name="TextBox 36" id="36"/>
          <p:cNvSpPr txBox="true"/>
          <p:nvPr/>
        </p:nvSpPr>
        <p:spPr>
          <a:xfrm rot="0">
            <a:off x="9344481" y="1973390"/>
            <a:ext cx="2546712" cy="90118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353"/>
              </a:lnSpc>
              <a:spcBef>
                <a:spcPct val="0"/>
              </a:spcBef>
            </a:pPr>
            <a:r>
              <a:rPr lang="en-US" b="true" sz="2395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Expanding its market reach</a:t>
            </a:r>
          </a:p>
        </p:txBody>
      </p:sp>
      <p:sp>
        <p:nvSpPr>
          <p:cNvPr name="TextBox 37" id="37"/>
          <p:cNvSpPr txBox="true"/>
          <p:nvPr/>
        </p:nvSpPr>
        <p:spPr>
          <a:xfrm rot="0">
            <a:off x="4669221" y="8591902"/>
            <a:ext cx="2503595" cy="10078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773"/>
              </a:lnSpc>
              <a:spcBef>
                <a:spcPct val="0"/>
              </a:spcBef>
            </a:pPr>
            <a:r>
              <a:rPr lang="en-US" b="true" sz="2695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Cost Control Measures</a:t>
            </a:r>
          </a:p>
        </p:txBody>
      </p:sp>
      <p:sp>
        <p:nvSpPr>
          <p:cNvPr name="TextBox 38" id="38"/>
          <p:cNvSpPr txBox="true"/>
          <p:nvPr/>
        </p:nvSpPr>
        <p:spPr>
          <a:xfrm rot="0">
            <a:off x="1882407" y="6363667"/>
            <a:ext cx="2503595" cy="10078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773"/>
              </a:lnSpc>
              <a:spcBef>
                <a:spcPct val="0"/>
              </a:spcBef>
            </a:pPr>
            <a:r>
              <a:rPr lang="en-US" b="true" sz="2695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Digital Expansion</a:t>
            </a:r>
          </a:p>
        </p:txBody>
      </p:sp>
      <p:sp>
        <p:nvSpPr>
          <p:cNvPr name="TextBox 39" id="39"/>
          <p:cNvSpPr txBox="true"/>
          <p:nvPr/>
        </p:nvSpPr>
        <p:spPr>
          <a:xfrm rot="0">
            <a:off x="7994157" y="6632904"/>
            <a:ext cx="3457570" cy="90118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353"/>
              </a:lnSpc>
              <a:spcBef>
                <a:spcPct val="0"/>
              </a:spcBef>
            </a:pPr>
            <a:r>
              <a:rPr lang="en-US" b="true" sz="2395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Improving internal efficiency</a:t>
            </a:r>
          </a:p>
        </p:txBody>
      </p:sp>
      <p:sp>
        <p:nvSpPr>
          <p:cNvPr name="TextBox 40" id="40"/>
          <p:cNvSpPr txBox="true"/>
          <p:nvPr/>
        </p:nvSpPr>
        <p:spPr>
          <a:xfrm rot="0">
            <a:off x="11545418" y="4642369"/>
            <a:ext cx="3119097" cy="132028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353"/>
              </a:lnSpc>
              <a:spcBef>
                <a:spcPct val="0"/>
              </a:spcBef>
            </a:pPr>
            <a:r>
              <a:rPr lang="en-US" b="true" sz="2395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Maintaining control over operational costs</a:t>
            </a: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2D4D3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AutoShape 2" id="2"/>
          <p:cNvSpPr/>
          <p:nvPr/>
        </p:nvSpPr>
        <p:spPr>
          <a:xfrm flipV="true">
            <a:off x="3710923" y="1827836"/>
            <a:ext cx="10953592" cy="6386057"/>
          </a:xfrm>
          <a:prstGeom prst="line">
            <a:avLst/>
          </a:prstGeom>
          <a:ln cap="flat" w="19050">
            <a:solidFill>
              <a:srgbClr val="FFFFFF"/>
            </a:solidFill>
            <a:prstDash val="solid"/>
            <a:headEnd type="oval" len="lg" w="lg"/>
            <a:tailEnd type="oval" len="lg" w="lg"/>
          </a:ln>
        </p:spPr>
      </p:sp>
      <p:grpSp>
        <p:nvGrpSpPr>
          <p:cNvPr name="Group 3" id="3"/>
          <p:cNvGrpSpPr/>
          <p:nvPr/>
        </p:nvGrpSpPr>
        <p:grpSpPr>
          <a:xfrm rot="0">
            <a:off x="3175581" y="7718224"/>
            <a:ext cx="997503" cy="997503"/>
            <a:chOff x="0" y="0"/>
            <a:chExt cx="812800" cy="8128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520"/>
                </a:lnSpc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7431780" y="5302025"/>
            <a:ext cx="997503" cy="997503"/>
            <a:chOff x="0" y="0"/>
            <a:chExt cx="812800" cy="8128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520"/>
                </a:lnSpc>
              </a:pP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10798292" y="3321015"/>
            <a:ext cx="997503" cy="997503"/>
            <a:chOff x="0" y="0"/>
            <a:chExt cx="812800" cy="812800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11" id="11"/>
            <p:cNvSpPr txBox="true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520"/>
                </a:lnSpc>
              </a:pPr>
            </a:p>
          </p:txBody>
        </p:sp>
      </p:grpSp>
      <p:grpSp>
        <p:nvGrpSpPr>
          <p:cNvPr name="Group 12" id="12"/>
          <p:cNvGrpSpPr/>
          <p:nvPr/>
        </p:nvGrpSpPr>
        <p:grpSpPr>
          <a:xfrm rot="0">
            <a:off x="3329984" y="7872626"/>
            <a:ext cx="688698" cy="688698"/>
            <a:chOff x="0" y="0"/>
            <a:chExt cx="812800" cy="812800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D4D31"/>
            </a:solidFill>
          </p:spPr>
        </p:sp>
        <p:sp>
          <p:nvSpPr>
            <p:cNvPr name="TextBox 14" id="14"/>
            <p:cNvSpPr txBox="true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520"/>
                </a:lnSpc>
              </a:pPr>
            </a:p>
          </p:txBody>
        </p:sp>
      </p:grpSp>
      <p:grpSp>
        <p:nvGrpSpPr>
          <p:cNvPr name="Group 15" id="15"/>
          <p:cNvGrpSpPr/>
          <p:nvPr/>
        </p:nvGrpSpPr>
        <p:grpSpPr>
          <a:xfrm rot="0">
            <a:off x="7589023" y="5456428"/>
            <a:ext cx="688698" cy="688698"/>
            <a:chOff x="0" y="0"/>
            <a:chExt cx="812800" cy="812800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D4D31"/>
            </a:solidFill>
          </p:spPr>
        </p:sp>
        <p:sp>
          <p:nvSpPr>
            <p:cNvPr name="TextBox 17" id="17"/>
            <p:cNvSpPr txBox="true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520"/>
                </a:lnSpc>
              </a:pPr>
            </a:p>
          </p:txBody>
        </p:sp>
      </p:grpSp>
      <p:grpSp>
        <p:nvGrpSpPr>
          <p:cNvPr name="Group 18" id="18"/>
          <p:cNvGrpSpPr/>
          <p:nvPr/>
        </p:nvGrpSpPr>
        <p:grpSpPr>
          <a:xfrm rot="0">
            <a:off x="10952695" y="3475418"/>
            <a:ext cx="688698" cy="688698"/>
            <a:chOff x="0" y="0"/>
            <a:chExt cx="812800" cy="812800"/>
          </a:xfrm>
        </p:grpSpPr>
        <p:sp>
          <p:nvSpPr>
            <p:cNvPr name="Freeform 19" id="1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D4D31"/>
            </a:solidFill>
          </p:spPr>
        </p:sp>
        <p:sp>
          <p:nvSpPr>
            <p:cNvPr name="TextBox 20" id="20"/>
            <p:cNvSpPr txBox="true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520"/>
                </a:lnSpc>
              </a:pPr>
            </a:p>
          </p:txBody>
        </p:sp>
      </p:grpSp>
      <p:grpSp>
        <p:nvGrpSpPr>
          <p:cNvPr name="Group 21" id="21"/>
          <p:cNvGrpSpPr/>
          <p:nvPr/>
        </p:nvGrpSpPr>
        <p:grpSpPr>
          <a:xfrm rot="0">
            <a:off x="3425958" y="7968601"/>
            <a:ext cx="496749" cy="496749"/>
            <a:chOff x="0" y="0"/>
            <a:chExt cx="812800" cy="812800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23" id="23"/>
            <p:cNvSpPr txBox="true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520"/>
                </a:lnSpc>
              </a:pPr>
            </a:p>
          </p:txBody>
        </p:sp>
      </p:grpSp>
      <p:grpSp>
        <p:nvGrpSpPr>
          <p:cNvPr name="Group 24" id="24"/>
          <p:cNvGrpSpPr/>
          <p:nvPr/>
        </p:nvGrpSpPr>
        <p:grpSpPr>
          <a:xfrm rot="0">
            <a:off x="7682157" y="5552402"/>
            <a:ext cx="496749" cy="496749"/>
            <a:chOff x="0" y="0"/>
            <a:chExt cx="812800" cy="812800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26" id="26"/>
            <p:cNvSpPr txBox="true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520"/>
                </a:lnSpc>
              </a:pPr>
            </a:p>
          </p:txBody>
        </p:sp>
      </p:grpSp>
      <p:grpSp>
        <p:nvGrpSpPr>
          <p:cNvPr name="Group 27" id="27"/>
          <p:cNvGrpSpPr/>
          <p:nvPr/>
        </p:nvGrpSpPr>
        <p:grpSpPr>
          <a:xfrm rot="0">
            <a:off x="11048669" y="3571392"/>
            <a:ext cx="496749" cy="496749"/>
            <a:chOff x="0" y="0"/>
            <a:chExt cx="812800" cy="812800"/>
          </a:xfrm>
        </p:grpSpPr>
        <p:sp>
          <p:nvSpPr>
            <p:cNvPr name="Freeform 28" id="28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29" id="29"/>
            <p:cNvSpPr txBox="true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520"/>
                </a:lnSpc>
              </a:pPr>
            </a:p>
          </p:txBody>
        </p:sp>
      </p:grpSp>
      <p:sp>
        <p:nvSpPr>
          <p:cNvPr name="Freeform 30" id="30"/>
          <p:cNvSpPr/>
          <p:nvPr/>
        </p:nvSpPr>
        <p:spPr>
          <a:xfrm flipH="false" flipV="false" rot="0">
            <a:off x="3516125" y="8067309"/>
            <a:ext cx="325857" cy="259230"/>
          </a:xfrm>
          <a:custGeom>
            <a:avLst/>
            <a:gdLst/>
            <a:ahLst/>
            <a:cxnLst/>
            <a:rect r="r" b="b" t="t" l="l"/>
            <a:pathLst>
              <a:path h="259230" w="325857">
                <a:moveTo>
                  <a:pt x="0" y="0"/>
                </a:moveTo>
                <a:lnTo>
                  <a:pt x="325857" y="0"/>
                </a:lnTo>
                <a:lnTo>
                  <a:pt x="325857" y="259230"/>
                </a:lnTo>
                <a:lnTo>
                  <a:pt x="0" y="25923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1" id="31"/>
          <p:cNvSpPr/>
          <p:nvPr/>
        </p:nvSpPr>
        <p:spPr>
          <a:xfrm flipH="false" flipV="false" rot="0">
            <a:off x="7780669" y="5648658"/>
            <a:ext cx="304378" cy="305707"/>
          </a:xfrm>
          <a:custGeom>
            <a:avLst/>
            <a:gdLst/>
            <a:ahLst/>
            <a:cxnLst/>
            <a:rect r="r" b="b" t="t" l="l"/>
            <a:pathLst>
              <a:path h="305707" w="304378">
                <a:moveTo>
                  <a:pt x="0" y="0"/>
                </a:moveTo>
                <a:lnTo>
                  <a:pt x="304378" y="0"/>
                </a:lnTo>
                <a:lnTo>
                  <a:pt x="304378" y="305707"/>
                </a:lnTo>
                <a:lnTo>
                  <a:pt x="0" y="30570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TextBox 32" id="32"/>
          <p:cNvSpPr txBox="true"/>
          <p:nvPr/>
        </p:nvSpPr>
        <p:spPr>
          <a:xfrm rot="0">
            <a:off x="1344285" y="1605275"/>
            <a:ext cx="6649872" cy="19563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6765"/>
              </a:lnSpc>
            </a:pPr>
            <a:r>
              <a:rPr lang="en-US" b="true" sz="6975">
                <a:solidFill>
                  <a:srgbClr val="FFFFFF"/>
                </a:solidFill>
                <a:latin typeface="Agrandir Medium"/>
                <a:ea typeface="Agrandir Medium"/>
                <a:cs typeface="Agrandir Medium"/>
                <a:sym typeface="Agrandir Medium"/>
              </a:rPr>
              <a:t>Implementation Plan</a:t>
            </a:r>
          </a:p>
        </p:txBody>
      </p:sp>
      <p:sp>
        <p:nvSpPr>
          <p:cNvPr name="TextBox 33" id="33"/>
          <p:cNvSpPr txBox="true"/>
          <p:nvPr/>
        </p:nvSpPr>
        <p:spPr>
          <a:xfrm rot="0">
            <a:off x="1344285" y="3642501"/>
            <a:ext cx="3041717" cy="5316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773"/>
              </a:lnSpc>
              <a:spcBef>
                <a:spcPct val="0"/>
              </a:spcBef>
            </a:pPr>
            <a:r>
              <a:rPr lang="en-US" b="true" sz="2695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Execution Steps</a:t>
            </a:r>
          </a:p>
        </p:txBody>
      </p:sp>
      <p:sp>
        <p:nvSpPr>
          <p:cNvPr name="TextBox 34" id="34"/>
          <p:cNvSpPr txBox="true"/>
          <p:nvPr/>
        </p:nvSpPr>
        <p:spPr>
          <a:xfrm rot="0">
            <a:off x="4386003" y="8591902"/>
            <a:ext cx="2503595" cy="10078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773"/>
              </a:lnSpc>
              <a:spcBef>
                <a:spcPct val="0"/>
              </a:spcBef>
            </a:pPr>
            <a:r>
              <a:rPr lang="en-US" b="true" sz="2695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Build online platform</a:t>
            </a:r>
          </a:p>
        </p:txBody>
      </p:sp>
      <p:sp>
        <p:nvSpPr>
          <p:cNvPr name="TextBox 35" id="35"/>
          <p:cNvSpPr txBox="true"/>
          <p:nvPr/>
        </p:nvSpPr>
        <p:spPr>
          <a:xfrm rot="0">
            <a:off x="15079062" y="2308728"/>
            <a:ext cx="2503595" cy="10078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773"/>
              </a:lnSpc>
              <a:spcBef>
                <a:spcPct val="0"/>
              </a:spcBef>
            </a:pPr>
            <a:r>
              <a:rPr lang="en-US" b="true" sz="2695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Performance tracking</a:t>
            </a:r>
          </a:p>
        </p:txBody>
      </p:sp>
      <p:sp>
        <p:nvSpPr>
          <p:cNvPr name="TextBox 36" id="36"/>
          <p:cNvSpPr txBox="true"/>
          <p:nvPr/>
        </p:nvSpPr>
        <p:spPr>
          <a:xfrm rot="0">
            <a:off x="7994157" y="6632904"/>
            <a:ext cx="3457570" cy="48208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353"/>
              </a:lnSpc>
              <a:spcBef>
                <a:spcPct val="0"/>
              </a:spcBef>
            </a:pPr>
            <a:r>
              <a:rPr lang="en-US" b="true" sz="2395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Marketing Launch</a:t>
            </a:r>
          </a:p>
        </p:txBody>
      </p:sp>
      <p:sp>
        <p:nvSpPr>
          <p:cNvPr name="TextBox 37" id="37"/>
          <p:cNvSpPr txBox="true"/>
          <p:nvPr/>
        </p:nvSpPr>
        <p:spPr>
          <a:xfrm rot="0">
            <a:off x="11545418" y="4642369"/>
            <a:ext cx="3119097" cy="90118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353"/>
              </a:lnSpc>
              <a:spcBef>
                <a:spcPct val="0"/>
              </a:spcBef>
            </a:pPr>
            <a:r>
              <a:rPr lang="en-US" b="true" sz="2395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Internal cost improvements</a:t>
            </a:r>
          </a:p>
        </p:txBody>
      </p:sp>
      <p:grpSp>
        <p:nvGrpSpPr>
          <p:cNvPr name="Group 38" id="38"/>
          <p:cNvGrpSpPr/>
          <p:nvPr/>
        </p:nvGrpSpPr>
        <p:grpSpPr>
          <a:xfrm rot="0">
            <a:off x="13923914" y="1488390"/>
            <a:ext cx="997503" cy="997503"/>
            <a:chOff x="0" y="0"/>
            <a:chExt cx="812800" cy="812800"/>
          </a:xfrm>
        </p:grpSpPr>
        <p:sp>
          <p:nvSpPr>
            <p:cNvPr name="Freeform 39" id="3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40" id="40"/>
            <p:cNvSpPr txBox="true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520"/>
                </a:lnSpc>
              </a:pPr>
            </a:p>
          </p:txBody>
        </p:sp>
      </p:grpSp>
      <p:grpSp>
        <p:nvGrpSpPr>
          <p:cNvPr name="Group 41" id="41"/>
          <p:cNvGrpSpPr/>
          <p:nvPr/>
        </p:nvGrpSpPr>
        <p:grpSpPr>
          <a:xfrm rot="0">
            <a:off x="14078317" y="1642792"/>
            <a:ext cx="688698" cy="688698"/>
            <a:chOff x="0" y="0"/>
            <a:chExt cx="812800" cy="812800"/>
          </a:xfrm>
        </p:grpSpPr>
        <p:sp>
          <p:nvSpPr>
            <p:cNvPr name="Freeform 42" id="42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D4D31"/>
            </a:solidFill>
          </p:spPr>
        </p:sp>
        <p:sp>
          <p:nvSpPr>
            <p:cNvPr name="TextBox 43" id="43"/>
            <p:cNvSpPr txBox="true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520"/>
                </a:lnSpc>
              </a:pPr>
            </a:p>
          </p:txBody>
        </p:sp>
      </p:grpSp>
      <p:grpSp>
        <p:nvGrpSpPr>
          <p:cNvPr name="Group 44" id="44"/>
          <p:cNvGrpSpPr/>
          <p:nvPr/>
        </p:nvGrpSpPr>
        <p:grpSpPr>
          <a:xfrm rot="0">
            <a:off x="14174291" y="1738767"/>
            <a:ext cx="496749" cy="496749"/>
            <a:chOff x="0" y="0"/>
            <a:chExt cx="812800" cy="812800"/>
          </a:xfrm>
        </p:grpSpPr>
        <p:sp>
          <p:nvSpPr>
            <p:cNvPr name="Freeform 45" id="45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46" id="46"/>
            <p:cNvSpPr txBox="true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520"/>
                </a:lnSpc>
              </a:pPr>
            </a:p>
          </p:txBody>
        </p:sp>
      </p:grpSp>
      <p:sp>
        <p:nvSpPr>
          <p:cNvPr name="Freeform 47" id="47"/>
          <p:cNvSpPr/>
          <p:nvPr/>
        </p:nvSpPr>
        <p:spPr>
          <a:xfrm flipH="false" flipV="false" rot="0">
            <a:off x="14239837" y="1827836"/>
            <a:ext cx="365657" cy="354577"/>
          </a:xfrm>
          <a:custGeom>
            <a:avLst/>
            <a:gdLst/>
            <a:ahLst/>
            <a:cxnLst/>
            <a:rect r="r" b="b" t="t" l="l"/>
            <a:pathLst>
              <a:path h="354577" w="365657">
                <a:moveTo>
                  <a:pt x="0" y="0"/>
                </a:moveTo>
                <a:lnTo>
                  <a:pt x="365658" y="0"/>
                </a:lnTo>
                <a:lnTo>
                  <a:pt x="365658" y="354576"/>
                </a:lnTo>
                <a:lnTo>
                  <a:pt x="0" y="35457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TextBox 48" id="48"/>
          <p:cNvSpPr txBox="true"/>
          <p:nvPr/>
        </p:nvSpPr>
        <p:spPr>
          <a:xfrm rot="0">
            <a:off x="1787340" y="6812032"/>
            <a:ext cx="3457570" cy="48208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353"/>
              </a:lnSpc>
              <a:spcBef>
                <a:spcPct val="0"/>
              </a:spcBef>
            </a:pPr>
            <a:r>
              <a:rPr lang="en-US" b="true" sz="2395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PHASE 1</a:t>
            </a:r>
          </a:p>
        </p:txBody>
      </p:sp>
      <p:sp>
        <p:nvSpPr>
          <p:cNvPr name="TextBox 49" id="49"/>
          <p:cNvSpPr txBox="true"/>
          <p:nvPr/>
        </p:nvSpPr>
        <p:spPr>
          <a:xfrm rot="0">
            <a:off x="12195129" y="1185437"/>
            <a:ext cx="3457570" cy="48208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353"/>
              </a:lnSpc>
              <a:spcBef>
                <a:spcPct val="0"/>
              </a:spcBef>
            </a:pPr>
            <a:r>
              <a:rPr lang="en-US" b="true" sz="2395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PHASE 4</a:t>
            </a:r>
          </a:p>
        </p:txBody>
      </p:sp>
      <p:sp>
        <p:nvSpPr>
          <p:cNvPr name="TextBox 50" id="50"/>
          <p:cNvSpPr txBox="true"/>
          <p:nvPr/>
        </p:nvSpPr>
        <p:spPr>
          <a:xfrm rot="0">
            <a:off x="9319884" y="2838934"/>
            <a:ext cx="3457570" cy="48208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353"/>
              </a:lnSpc>
              <a:spcBef>
                <a:spcPct val="0"/>
              </a:spcBef>
            </a:pPr>
            <a:r>
              <a:rPr lang="en-US" b="true" sz="2395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PHASE 3</a:t>
            </a:r>
          </a:p>
        </p:txBody>
      </p:sp>
      <p:sp>
        <p:nvSpPr>
          <p:cNvPr name="TextBox 51" id="51"/>
          <p:cNvSpPr txBox="true"/>
          <p:nvPr/>
        </p:nvSpPr>
        <p:spPr>
          <a:xfrm rot="0">
            <a:off x="5702995" y="4819944"/>
            <a:ext cx="3457570" cy="48208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353"/>
              </a:lnSpc>
              <a:spcBef>
                <a:spcPct val="0"/>
              </a:spcBef>
            </a:pPr>
            <a:r>
              <a:rPr lang="en-US" b="true" sz="2395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PHASE 2</a:t>
            </a: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>
  <p:cSld>
    <p:bg>
      <p:bgPr>
        <a:solidFill>
          <a:srgbClr val="FFF5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0" y="-56593"/>
            <a:ext cx="18288000" cy="5616003"/>
            <a:chOff x="0" y="0"/>
            <a:chExt cx="4816593" cy="1479112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4816592" cy="1479112"/>
            </a:xfrm>
            <a:custGeom>
              <a:avLst/>
              <a:gdLst/>
              <a:ahLst/>
              <a:cxnLst/>
              <a:rect r="r" b="b" t="t" l="l"/>
              <a:pathLst>
                <a:path h="1479112" w="4816592">
                  <a:moveTo>
                    <a:pt x="0" y="0"/>
                  </a:moveTo>
                  <a:lnTo>
                    <a:pt x="4816592" y="0"/>
                  </a:lnTo>
                  <a:lnTo>
                    <a:pt x="4816592" y="1479112"/>
                  </a:lnTo>
                  <a:lnTo>
                    <a:pt x="0" y="1479112"/>
                  </a:lnTo>
                  <a:close/>
                </a:path>
              </a:pathLst>
            </a:custGeom>
            <a:solidFill>
              <a:srgbClr val="2D4D31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85725"/>
              <a:ext cx="4816593" cy="156483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520"/>
                </a:lnSpc>
              </a:pPr>
            </a:p>
          </p:txBody>
        </p:sp>
      </p:grpSp>
      <p:sp>
        <p:nvSpPr>
          <p:cNvPr name="TextBox 5" id="5"/>
          <p:cNvSpPr txBox="true"/>
          <p:nvPr/>
        </p:nvSpPr>
        <p:spPr>
          <a:xfrm rot="0">
            <a:off x="1188635" y="711748"/>
            <a:ext cx="12389383" cy="118940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7234"/>
              </a:lnSpc>
            </a:pPr>
            <a:r>
              <a:rPr lang="en-US" b="true" sz="7458">
                <a:solidFill>
                  <a:srgbClr val="FFFFFF"/>
                </a:solidFill>
                <a:latin typeface="Agrandir Medium"/>
                <a:ea typeface="Agrandir Medium"/>
                <a:cs typeface="Agrandir Medium"/>
                <a:sym typeface="Agrandir Medium"/>
              </a:rPr>
              <a:t>Risk Mitigation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941873" y="6102335"/>
            <a:ext cx="4065055" cy="44805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128"/>
              </a:lnSpc>
              <a:spcBef>
                <a:spcPct val="0"/>
              </a:spcBef>
            </a:pPr>
            <a:r>
              <a:rPr lang="en-US" sz="2234">
                <a:solidFill>
                  <a:srgbClr val="161714"/>
                </a:solidFill>
                <a:latin typeface="Agrandir"/>
                <a:ea typeface="Agrandir"/>
                <a:cs typeface="Agrandir"/>
                <a:sym typeface="Agrandir"/>
              </a:rPr>
              <a:t>Technology costs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941873" y="8085130"/>
            <a:ext cx="4732838" cy="44805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128"/>
              </a:lnSpc>
              <a:spcBef>
                <a:spcPct val="0"/>
              </a:spcBef>
            </a:pPr>
            <a:r>
              <a:rPr lang="en-US" sz="2234">
                <a:solidFill>
                  <a:srgbClr val="161714"/>
                </a:solidFill>
                <a:latin typeface="Agrandir"/>
                <a:ea typeface="Agrandir"/>
                <a:cs typeface="Agrandir"/>
                <a:sym typeface="Agrandir"/>
              </a:rPr>
              <a:t>Market uncertainty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1379631" y="6102335"/>
            <a:ext cx="3031582" cy="44805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128"/>
              </a:lnSpc>
              <a:spcBef>
                <a:spcPct val="0"/>
              </a:spcBef>
            </a:pPr>
            <a:r>
              <a:rPr lang="en-US" sz="2234">
                <a:solidFill>
                  <a:srgbClr val="161714"/>
                </a:solidFill>
                <a:latin typeface="Agrandir"/>
                <a:ea typeface="Agrandir"/>
                <a:cs typeface="Agrandir"/>
                <a:sym typeface="Agrandir"/>
              </a:rPr>
              <a:t>Staff training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1379631" y="8085130"/>
            <a:ext cx="3524469" cy="44805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128"/>
              </a:lnSpc>
              <a:spcBef>
                <a:spcPct val="0"/>
              </a:spcBef>
            </a:pPr>
            <a:r>
              <a:rPr lang="en-US" sz="2234">
                <a:solidFill>
                  <a:srgbClr val="161714"/>
                </a:solidFill>
                <a:latin typeface="Agrandir"/>
                <a:ea typeface="Agrandir"/>
                <a:cs typeface="Agrandir"/>
                <a:sym typeface="Agrandir"/>
              </a:rPr>
              <a:t>Budget monitoring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941873" y="7094146"/>
            <a:ext cx="4065055" cy="44805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128"/>
              </a:lnSpc>
              <a:spcBef>
                <a:spcPct val="0"/>
              </a:spcBef>
            </a:pPr>
            <a:r>
              <a:rPr lang="en-US" sz="2234">
                <a:solidFill>
                  <a:srgbClr val="161714"/>
                </a:solidFill>
                <a:latin typeface="Agrandir"/>
                <a:ea typeface="Agrandir"/>
                <a:cs typeface="Agrandir"/>
                <a:sym typeface="Agrandir"/>
              </a:rPr>
              <a:t>Staff resistance to change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1379631" y="7094146"/>
            <a:ext cx="3858360" cy="44805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128"/>
              </a:lnSpc>
              <a:spcBef>
                <a:spcPct val="0"/>
              </a:spcBef>
            </a:pPr>
            <a:r>
              <a:rPr lang="en-US" sz="2234">
                <a:solidFill>
                  <a:srgbClr val="161714"/>
                </a:solidFill>
                <a:latin typeface="Agrandir"/>
                <a:ea typeface="Agrandir"/>
                <a:cs typeface="Agrandir"/>
                <a:sym typeface="Agrandir"/>
              </a:rPr>
              <a:t>Gradual implementation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643127" y="4186347"/>
            <a:ext cx="5031584" cy="69880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4227"/>
              </a:lnSpc>
            </a:pPr>
            <a:r>
              <a:rPr lang="en-US" b="true" sz="4358">
                <a:solidFill>
                  <a:srgbClr val="FFFFFF"/>
                </a:solidFill>
                <a:latin typeface="Agrandir Medium"/>
                <a:ea typeface="Agrandir Medium"/>
                <a:cs typeface="Agrandir Medium"/>
                <a:sym typeface="Agrandir Medium"/>
              </a:rPr>
              <a:t>Potential Risks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1062226" y="4186347"/>
            <a:ext cx="5031584" cy="69880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4227"/>
              </a:lnSpc>
            </a:pPr>
            <a:r>
              <a:rPr lang="en-US" b="true" sz="4358">
                <a:solidFill>
                  <a:srgbClr val="FFFFFF"/>
                </a:solidFill>
                <a:latin typeface="Agrandir Medium"/>
                <a:ea typeface="Agrandir Medium"/>
                <a:cs typeface="Agrandir Medium"/>
                <a:sym typeface="Agrandir Medium"/>
              </a:rPr>
              <a:t>Mitogation</a:t>
            </a:r>
          </a:p>
        </p:txBody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>
  <p:cSld>
    <p:bg>
      <p:bgPr>
        <a:solidFill>
          <a:srgbClr val="2D4D3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602924" y="4576445"/>
            <a:ext cx="8627200" cy="5670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919"/>
              </a:lnSpc>
              <a:spcBef>
                <a:spcPct val="0"/>
              </a:spcBef>
            </a:pPr>
            <a:r>
              <a:rPr lang="en-US" sz="2799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rPr>
              <a:t>Expected Outcomes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602924" y="1763872"/>
            <a:ext cx="12498756" cy="22749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7856"/>
              </a:lnSpc>
              <a:spcBef>
                <a:spcPct val="0"/>
              </a:spcBef>
            </a:pPr>
            <a:r>
              <a:rPr lang="en-US" b="true" sz="8100">
                <a:solidFill>
                  <a:srgbClr val="FFFFFF"/>
                </a:solidFill>
                <a:latin typeface="Agrandir Medium"/>
                <a:ea typeface="Agrandir Medium"/>
                <a:cs typeface="Agrandir Medium"/>
                <a:sym typeface="Agrandir Medium"/>
              </a:rPr>
              <a:t>Business Impact and Conclusion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602924" y="5477561"/>
            <a:ext cx="8627200" cy="20529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04519" indent="-302260" lvl="1">
              <a:lnSpc>
                <a:spcPts val="3919"/>
              </a:lnSpc>
              <a:buAutoNum type="arabicPeriod" startAt="1"/>
            </a:pPr>
            <a:r>
              <a:rPr lang="en-US" sz="2799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rPr>
              <a:t> Increased revenue streams</a:t>
            </a:r>
          </a:p>
          <a:p>
            <a:pPr algn="l" marL="604519" indent="-302260" lvl="1">
              <a:lnSpc>
                <a:spcPts val="3919"/>
              </a:lnSpc>
              <a:buAutoNum type="arabicPeriod" startAt="1"/>
            </a:pPr>
            <a:r>
              <a:rPr lang="en-US" sz="2799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rPr>
              <a:t> Stronger customer reach</a:t>
            </a:r>
          </a:p>
          <a:p>
            <a:pPr algn="l" marL="604519" indent="-302260" lvl="1">
              <a:lnSpc>
                <a:spcPts val="3919"/>
              </a:lnSpc>
              <a:buAutoNum type="arabicPeriod" startAt="1"/>
            </a:pPr>
            <a:r>
              <a:rPr lang="en-US" sz="2799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rPr>
              <a:t> Improved efficiency</a:t>
            </a:r>
          </a:p>
          <a:p>
            <a:pPr algn="l" marL="604519" indent="-302260" lvl="1">
              <a:lnSpc>
                <a:spcPts val="3919"/>
              </a:lnSpc>
              <a:buAutoNum type="arabicPeriod" startAt="1"/>
            </a:pPr>
            <a:r>
              <a:rPr lang="en-US" sz="2799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rPr>
              <a:t> Long-term sustainability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DAHHgqv2zgc</dc:identifier>
  <dcterms:modified xsi:type="dcterms:W3CDTF">2011-08-01T06:04:30Z</dcterms:modified>
  <cp:revision>1</cp:revision>
  <dc:title>Green Haven Florists</dc:title>
</cp:coreProperties>
</file>