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22"/>
  </p:handoutMasterIdLst>
  <p:sldIdLst>
    <p:sldId id="319" r:id="rId2"/>
    <p:sldId id="314" r:id="rId3"/>
    <p:sldId id="280" r:id="rId4"/>
    <p:sldId id="283" r:id="rId5"/>
    <p:sldId id="308" r:id="rId6"/>
    <p:sldId id="310" r:id="rId7"/>
    <p:sldId id="315" r:id="rId8"/>
    <p:sldId id="316" r:id="rId9"/>
    <p:sldId id="317" r:id="rId10"/>
    <p:sldId id="318" r:id="rId11"/>
    <p:sldId id="287" r:id="rId12"/>
    <p:sldId id="288" r:id="rId13"/>
    <p:sldId id="311" r:id="rId14"/>
    <p:sldId id="291" r:id="rId15"/>
    <p:sldId id="320" r:id="rId16"/>
    <p:sldId id="321" r:id="rId17"/>
    <p:sldId id="299" r:id="rId18"/>
    <p:sldId id="302" r:id="rId19"/>
    <p:sldId id="312" r:id="rId20"/>
    <p:sldId id="269" r:id="rId21"/>
  </p:sldIdLst>
  <p:sldSz cx="9144000" cy="6858000" type="screen4x3"/>
  <p:notesSz cx="6858000" cy="9144000"/>
  <p:custDataLst>
    <p:tags r:id="rId23"/>
  </p:custDataLst>
  <p:defaultTextStyle>
    <a:defPPr>
      <a:defRPr lang="en-US"/>
    </a:defPPr>
    <a:lvl1pPr algn="r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14" clrIdx="0"/>
  <p:cmAuthor id="1" name="V, Sindhuja" initials="VS" lastIdx="12" clrIdx="1"/>
  <p:cmAuthor id="2" name="lw-dlf" initials="Q" lastIdx="9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AF0D2"/>
    <a:srgbClr val="FFFFCC"/>
    <a:srgbClr val="CCECFF"/>
    <a:srgbClr val="CCCCFF"/>
    <a:srgbClr val="000099"/>
    <a:srgbClr val="CC00FF"/>
    <a:srgbClr val="3333CC"/>
    <a:srgbClr val="990099"/>
    <a:srgbClr val="CCFF99"/>
    <a:srgbClr val="CC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0155" autoAdjust="0"/>
    <p:restoredTop sz="94660" autoAdjust="0"/>
  </p:normalViewPr>
  <p:slideViewPr>
    <p:cSldViewPr snapToGrid="0" showGuides="1">
      <p:cViewPr varScale="1">
        <p:scale>
          <a:sx n="79" d="100"/>
          <a:sy n="79" d="100"/>
        </p:scale>
        <p:origin x="-102" y="-618"/>
      </p:cViewPr>
      <p:guideLst>
        <p:guide orient="horz" pos="3643"/>
        <p:guide orient="horz" pos="4047"/>
        <p:guide orient="horz" pos="536"/>
        <p:guide orient="horz" pos="1056"/>
        <p:guide orient="horz" pos="3927"/>
        <p:guide pos="5759"/>
        <p:guide pos="5532"/>
        <p:guide pos="396"/>
        <p:guide pos="595"/>
        <p:guide pos="79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fld id="{8253B70B-9E37-49BA-88D0-3497FBBE75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8315528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>
                <a:latin typeface="Arial" pitchFamily="34" charset="0"/>
                <a:cs typeface="Arial" pitchFamily="34" charset="0"/>
              </a:rPr>
              <a:t>Slide </a:t>
            </a:r>
            <a:r>
              <a:rPr lang="en-GB" altLang="en-US" sz="800" dirty="0" smtClean="0">
                <a:latin typeface="Arial" pitchFamily="34" charset="0"/>
                <a:cs typeface="Arial" pitchFamily="34" charset="0"/>
              </a:rPr>
              <a:t>7.</a:t>
            </a:r>
            <a:fld id="{AC078460-10DE-47CE-A288-BF9A97944FAA}" type="slidenum">
              <a:rPr lang="en-GB" altLang="en-US" sz="800" smtClean="0">
                <a:latin typeface="Arial" pitchFamily="34" charset="0"/>
                <a:cs typeface="Arial" pitchFamily="34" charset="0"/>
              </a:rPr>
              <a:pPr algn="l">
                <a:defRPr/>
              </a:pPr>
              <a:t>‹#›</a:t>
            </a:fld>
            <a:endParaRPr lang="en-GB" altLang="en-US" sz="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871386" y="6524627"/>
            <a:ext cx="7978977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latin typeface="Arial" pitchFamily="34" charset="0"/>
                <a:cs typeface="Arial" pitchFamily="34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0700" y="2721114"/>
            <a:ext cx="810260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7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Improvement strategy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6"/>
          <p:cNvSpPr>
            <a:spLocks noChangeArrowheads="1"/>
          </p:cNvSpPr>
          <p:nvPr/>
        </p:nvSpPr>
        <p:spPr bwMode="auto">
          <a:xfrm>
            <a:off x="2424599" y="1948492"/>
            <a:ext cx="4819808" cy="3771153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51" name="Rectangle 8"/>
          <p:cNvSpPr>
            <a:spLocks noChangeArrowheads="1"/>
          </p:cNvSpPr>
          <p:nvPr/>
        </p:nvSpPr>
        <p:spPr bwMode="auto">
          <a:xfrm>
            <a:off x="2412280" y="5718105"/>
            <a:ext cx="4841366" cy="381889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52" name="Text Box 10"/>
          <p:cNvSpPr txBox="1">
            <a:spLocks noChangeArrowheads="1"/>
          </p:cNvSpPr>
          <p:nvPr/>
        </p:nvSpPr>
        <p:spPr bwMode="auto">
          <a:xfrm>
            <a:off x="3748892" y="5736584"/>
            <a:ext cx="205419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400" dirty="0">
                <a:latin typeface="Arial" charset="0"/>
              </a:rPr>
              <a:t>Decision areas</a:t>
            </a:r>
            <a:endParaRPr lang="en-US" sz="900" dirty="0"/>
          </a:p>
        </p:txBody>
      </p:sp>
      <p:sp>
        <p:nvSpPr>
          <p:cNvPr id="2054" name="Text Box 12"/>
          <p:cNvSpPr txBox="1">
            <a:spLocks noChangeArrowheads="1"/>
          </p:cNvSpPr>
          <p:nvPr/>
        </p:nvSpPr>
        <p:spPr bwMode="auto">
          <a:xfrm>
            <a:off x="2284469" y="5328516"/>
            <a:ext cx="10532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latin typeface="Arial" charset="0"/>
              </a:rPr>
              <a:t>Capacity</a:t>
            </a:r>
            <a:endParaRPr lang="en-US" sz="900" dirty="0"/>
          </a:p>
        </p:txBody>
      </p:sp>
      <p:sp>
        <p:nvSpPr>
          <p:cNvPr id="2055" name="Text Box 13"/>
          <p:cNvSpPr txBox="1">
            <a:spLocks noChangeArrowheads="1"/>
          </p:cNvSpPr>
          <p:nvPr/>
        </p:nvSpPr>
        <p:spPr bwMode="auto">
          <a:xfrm>
            <a:off x="3226874" y="5254604"/>
            <a:ext cx="8376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latin typeface="Arial" charset="0"/>
              </a:rPr>
              <a:t>Supply </a:t>
            </a:r>
            <a:r>
              <a:rPr lang="en-US" sz="1200" dirty="0" smtClean="0">
                <a:latin typeface="Arial" charset="0"/>
              </a:rPr>
              <a:t>network</a:t>
            </a:r>
            <a:endParaRPr lang="en-US" sz="900" dirty="0"/>
          </a:p>
        </p:txBody>
      </p:sp>
      <p:grpSp>
        <p:nvGrpSpPr>
          <p:cNvPr id="2056" name="Group 68"/>
          <p:cNvGrpSpPr>
            <a:grpSpLocks/>
          </p:cNvGrpSpPr>
          <p:nvPr/>
        </p:nvGrpSpPr>
        <p:grpSpPr bwMode="auto">
          <a:xfrm>
            <a:off x="7232089" y="2362717"/>
            <a:ext cx="1056354" cy="2790253"/>
            <a:chOff x="4562" y="1234"/>
            <a:chExt cx="686" cy="1092"/>
          </a:xfrm>
        </p:grpSpPr>
        <p:sp>
          <p:nvSpPr>
            <p:cNvPr id="2086" name="Rectangle 7"/>
            <p:cNvSpPr>
              <a:spLocks noChangeArrowheads="1"/>
            </p:cNvSpPr>
            <p:nvPr/>
          </p:nvSpPr>
          <p:spPr bwMode="auto">
            <a:xfrm>
              <a:off x="4562" y="1237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087" name="Line 28"/>
            <p:cNvSpPr>
              <a:spLocks noChangeShapeType="1"/>
            </p:cNvSpPr>
            <p:nvPr/>
          </p:nvSpPr>
          <p:spPr bwMode="auto">
            <a:xfrm>
              <a:off x="4571" y="2102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8" name="Line 29"/>
            <p:cNvSpPr>
              <a:spLocks noChangeShapeType="1"/>
            </p:cNvSpPr>
            <p:nvPr/>
          </p:nvSpPr>
          <p:spPr bwMode="auto">
            <a:xfrm>
              <a:off x="4571" y="1875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9" name="Line 30"/>
            <p:cNvSpPr>
              <a:spLocks noChangeShapeType="1"/>
            </p:cNvSpPr>
            <p:nvPr/>
          </p:nvSpPr>
          <p:spPr bwMode="auto">
            <a:xfrm>
              <a:off x="4571" y="1650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90" name="Line 31"/>
            <p:cNvSpPr>
              <a:spLocks noChangeShapeType="1"/>
            </p:cNvSpPr>
            <p:nvPr/>
          </p:nvSpPr>
          <p:spPr bwMode="auto">
            <a:xfrm>
              <a:off x="4571" y="1434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91" name="Line 32"/>
            <p:cNvSpPr>
              <a:spLocks noChangeShapeType="1"/>
            </p:cNvSpPr>
            <p:nvPr/>
          </p:nvSpPr>
          <p:spPr bwMode="auto">
            <a:xfrm>
              <a:off x="4571" y="1234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92" name="Line 33"/>
            <p:cNvSpPr>
              <a:spLocks noChangeShapeType="1"/>
            </p:cNvSpPr>
            <p:nvPr/>
          </p:nvSpPr>
          <p:spPr bwMode="auto">
            <a:xfrm>
              <a:off x="4571" y="2320"/>
              <a:ext cx="408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93" name="AutoShape 34"/>
            <p:cNvSpPr>
              <a:spLocks noChangeArrowheads="1"/>
            </p:cNvSpPr>
            <p:nvPr/>
          </p:nvSpPr>
          <p:spPr bwMode="auto">
            <a:xfrm rot="5400000">
              <a:off x="4567" y="1643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</p:grpSp>
      <p:sp>
        <p:nvSpPr>
          <p:cNvPr id="2058" name="Text Box 36"/>
          <p:cNvSpPr txBox="1">
            <a:spLocks noChangeArrowheads="1"/>
          </p:cNvSpPr>
          <p:nvPr/>
        </p:nvSpPr>
        <p:spPr bwMode="auto">
          <a:xfrm rot="16200000">
            <a:off x="7061821" y="3598666"/>
            <a:ext cx="2793333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400" dirty="0">
                <a:latin typeface="Arial" charset="0"/>
              </a:rPr>
              <a:t>Market competitiveness</a:t>
            </a:r>
            <a:endParaRPr lang="en-US" sz="900" dirty="0"/>
          </a:p>
        </p:txBody>
      </p:sp>
      <p:sp>
        <p:nvSpPr>
          <p:cNvPr id="2059" name="Rectangle 37"/>
          <p:cNvSpPr>
            <a:spLocks noChangeArrowheads="1"/>
          </p:cNvSpPr>
          <p:nvPr/>
        </p:nvSpPr>
        <p:spPr bwMode="auto">
          <a:xfrm>
            <a:off x="2412280" y="1948492"/>
            <a:ext cx="4819808" cy="37711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60" name="Line 38"/>
          <p:cNvSpPr>
            <a:spLocks noChangeShapeType="1"/>
          </p:cNvSpPr>
          <p:nvPr/>
        </p:nvSpPr>
        <p:spPr bwMode="auto">
          <a:xfrm>
            <a:off x="3202236" y="1948492"/>
            <a:ext cx="0" cy="377115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061" name="Rectangle 41"/>
          <p:cNvSpPr>
            <a:spLocks noChangeArrowheads="1"/>
          </p:cNvSpPr>
          <p:nvPr/>
        </p:nvSpPr>
        <p:spPr bwMode="auto">
          <a:xfrm>
            <a:off x="4076885" y="1948492"/>
            <a:ext cx="948563" cy="37711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62" name="Rectangle 42"/>
          <p:cNvSpPr>
            <a:spLocks noChangeArrowheads="1"/>
          </p:cNvSpPr>
          <p:nvPr/>
        </p:nvSpPr>
        <p:spPr bwMode="auto">
          <a:xfrm>
            <a:off x="5036227" y="1948492"/>
            <a:ext cx="2189702" cy="377115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63" name="AutoShape 43"/>
          <p:cNvSpPr>
            <a:spLocks noChangeArrowheads="1"/>
          </p:cNvSpPr>
          <p:nvPr/>
        </p:nvSpPr>
        <p:spPr bwMode="auto">
          <a:xfrm>
            <a:off x="2427679" y="1560444"/>
            <a:ext cx="4838287" cy="383428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064" name="Text Box 45"/>
          <p:cNvSpPr txBox="1">
            <a:spLocks noChangeArrowheads="1"/>
          </p:cNvSpPr>
          <p:nvPr/>
        </p:nvSpPr>
        <p:spPr bwMode="auto">
          <a:xfrm>
            <a:off x="4006052" y="5246904"/>
            <a:ext cx="110563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200" dirty="0">
                <a:latin typeface="Arial" charset="0"/>
              </a:rPr>
              <a:t>Process </a:t>
            </a:r>
            <a:r>
              <a:rPr lang="en-US" sz="1200" dirty="0" smtClean="0">
                <a:latin typeface="Arial" charset="0"/>
              </a:rPr>
              <a:t>technology</a:t>
            </a:r>
            <a:endParaRPr lang="en-US" sz="900" dirty="0"/>
          </a:p>
        </p:txBody>
      </p:sp>
      <p:sp>
        <p:nvSpPr>
          <p:cNvPr id="2065" name="Text Box 46"/>
          <p:cNvSpPr txBox="1">
            <a:spLocks noChangeArrowheads="1"/>
          </p:cNvSpPr>
          <p:nvPr/>
        </p:nvSpPr>
        <p:spPr bwMode="auto">
          <a:xfrm>
            <a:off x="3882860" y="1274026"/>
            <a:ext cx="1957180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400" dirty="0">
                <a:latin typeface="Arial" charset="0"/>
              </a:rPr>
              <a:t>Resource usage</a:t>
            </a:r>
            <a:endParaRPr lang="en-US" sz="900" dirty="0"/>
          </a:p>
        </p:txBody>
      </p:sp>
      <p:sp>
        <p:nvSpPr>
          <p:cNvPr id="2067" name="Text Box 9"/>
          <p:cNvSpPr txBox="1">
            <a:spLocks noChangeArrowheads="1"/>
          </p:cNvSpPr>
          <p:nvPr/>
        </p:nvSpPr>
        <p:spPr bwMode="auto">
          <a:xfrm>
            <a:off x="4977711" y="4835757"/>
            <a:ext cx="228671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latin typeface="Arial" charset="0"/>
              </a:rPr>
              <a:t>Development</a:t>
            </a:r>
          </a:p>
          <a:p>
            <a:pPr algn="ctr"/>
            <a:r>
              <a:rPr lang="en-US" sz="1200" dirty="0">
                <a:latin typeface="Arial" charset="0"/>
              </a:rPr>
              <a:t>and </a:t>
            </a:r>
            <a:r>
              <a:rPr lang="en-US" sz="1200" dirty="0" smtClean="0">
                <a:latin typeface="Arial" charset="0"/>
              </a:rPr>
              <a:t>organisation (operations </a:t>
            </a:r>
            <a:r>
              <a:rPr lang="en-US" sz="1200" dirty="0">
                <a:latin typeface="Arial" charset="0"/>
              </a:rPr>
              <a:t>development and improvement)</a:t>
            </a:r>
            <a:endParaRPr lang="en-US" sz="900" dirty="0"/>
          </a:p>
        </p:txBody>
      </p:sp>
      <p:sp>
        <p:nvSpPr>
          <p:cNvPr id="2068" name="Text Box 48"/>
          <p:cNvSpPr txBox="1">
            <a:spLocks noChangeArrowheads="1"/>
          </p:cNvSpPr>
          <p:nvPr/>
        </p:nvSpPr>
        <p:spPr bwMode="auto">
          <a:xfrm>
            <a:off x="5025447" y="1911535"/>
            <a:ext cx="2222040" cy="2851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"/>
              </a:spcBef>
              <a:tabLst>
                <a:tab pos="98425" algn="l"/>
              </a:tabLst>
            </a:pPr>
            <a:r>
              <a:rPr lang="en-GB" sz="1100" dirty="0">
                <a:latin typeface="Arial" charset="0"/>
              </a:rPr>
              <a:t>Issues </a:t>
            </a:r>
            <a:r>
              <a:rPr lang="en-GB" sz="1100" dirty="0" smtClean="0">
                <a:latin typeface="Arial" charset="0"/>
              </a:rPr>
              <a:t>include:</a:t>
            </a:r>
            <a:endParaRPr lang="en-GB" sz="1100" dirty="0">
              <a:latin typeface="Arial" charset="0"/>
            </a:endParaRP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>
                <a:latin typeface="Arial" charset="0"/>
              </a:rPr>
              <a:t>	Big radical improvement 	projects, or </a:t>
            </a:r>
            <a:r>
              <a:rPr lang="en-GB" sz="1100" dirty="0" smtClean="0">
                <a:latin typeface="Arial" charset="0"/>
              </a:rPr>
              <a:t>small, </a:t>
            </a:r>
            <a:r>
              <a:rPr lang="en-GB" sz="1100" dirty="0">
                <a:latin typeface="Arial" charset="0"/>
              </a:rPr>
              <a:t>continuous 	</a:t>
            </a:r>
            <a:r>
              <a:rPr lang="en-GB" sz="1100" dirty="0" smtClean="0">
                <a:latin typeface="Arial" charset="0"/>
              </a:rPr>
              <a:t>improvements</a:t>
            </a: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 smtClean="0">
                <a:latin typeface="Arial" charset="0"/>
              </a:rPr>
              <a:t>	Performance measurement 	used for setting the direction 	of improvement</a:t>
            </a: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 smtClean="0">
                <a:latin typeface="Arial" charset="0"/>
              </a:rPr>
              <a:t> </a:t>
            </a:r>
            <a:r>
              <a:rPr lang="en-GB" sz="1100" dirty="0">
                <a:latin typeface="Arial" charset="0"/>
              </a:rPr>
              <a:t>Benchmarking against other 	</a:t>
            </a:r>
            <a:r>
              <a:rPr lang="en-GB" sz="1100" dirty="0" smtClean="0">
                <a:latin typeface="Arial" charset="0"/>
              </a:rPr>
              <a:t>operators</a:t>
            </a:r>
            <a:endParaRPr lang="en-GB" sz="1100" dirty="0">
              <a:latin typeface="Arial" charset="0"/>
            </a:endParaRP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>
                <a:latin typeface="Arial" charset="0"/>
              </a:rPr>
              <a:t> </a:t>
            </a:r>
            <a:r>
              <a:rPr lang="en-GB" sz="1100" dirty="0" smtClean="0">
                <a:latin typeface="Arial" charset="0"/>
              </a:rPr>
              <a:t>Prioritising improvements</a:t>
            </a:r>
            <a:endParaRPr lang="en-GB" sz="1100" dirty="0">
              <a:latin typeface="Arial" charset="0"/>
            </a:endParaRP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>
                <a:latin typeface="Arial" charset="0"/>
              </a:rPr>
              <a:t>	Learning and enhancing 	process knowledge through 	</a:t>
            </a:r>
            <a:r>
              <a:rPr lang="en-GB" sz="1100" dirty="0" smtClean="0">
                <a:latin typeface="Arial" charset="0"/>
              </a:rPr>
              <a:t>control</a:t>
            </a:r>
            <a:endParaRPr lang="en-GB" sz="1100" dirty="0">
              <a:latin typeface="Arial" charset="0"/>
            </a:endParaRPr>
          </a:p>
          <a:p>
            <a:pPr algn="l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100" dirty="0">
                <a:latin typeface="Arial" charset="0"/>
              </a:rPr>
              <a:t>	Expectations </a:t>
            </a:r>
            <a:r>
              <a:rPr lang="en-GB" sz="1100" dirty="0" smtClean="0">
                <a:latin typeface="Arial" charset="0"/>
              </a:rPr>
              <a:t>of, </a:t>
            </a:r>
            <a:r>
              <a:rPr lang="en-GB" sz="1100" dirty="0">
                <a:latin typeface="Arial" charset="0"/>
              </a:rPr>
              <a:t>and 	contributions from, the 	operations </a:t>
            </a:r>
            <a:r>
              <a:rPr lang="en-GB" sz="1100" dirty="0" smtClean="0">
                <a:latin typeface="Arial" charset="0"/>
              </a:rPr>
              <a:t>function</a:t>
            </a:r>
            <a:endParaRPr lang="en-GB" sz="1100" dirty="0">
              <a:latin typeface="Arial" charset="0"/>
            </a:endParaRPr>
          </a:p>
        </p:txBody>
      </p:sp>
      <p:grpSp>
        <p:nvGrpSpPr>
          <p:cNvPr id="2069" name="Group 51"/>
          <p:cNvGrpSpPr>
            <a:grpSpLocks/>
          </p:cNvGrpSpPr>
          <p:nvPr/>
        </p:nvGrpSpPr>
        <p:grpSpPr bwMode="auto">
          <a:xfrm>
            <a:off x="521313" y="2367338"/>
            <a:ext cx="1934083" cy="2831829"/>
            <a:chOff x="204" y="1237"/>
            <a:chExt cx="1256" cy="1839"/>
          </a:xfrm>
        </p:grpSpPr>
        <p:sp>
          <p:nvSpPr>
            <p:cNvPr id="2072" name="Rectangle 52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073" name="Text Box 53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200" dirty="0">
                  <a:latin typeface="Arial" charset="0"/>
                </a:rPr>
                <a:t>Quality</a:t>
              </a:r>
            </a:p>
          </p:txBody>
        </p:sp>
        <p:sp>
          <p:nvSpPr>
            <p:cNvPr id="2074" name="Text Box 54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dirty="0">
                  <a:latin typeface="Arial" charset="0"/>
                </a:rPr>
                <a:t>Performance objectives</a:t>
              </a:r>
            </a:p>
          </p:txBody>
        </p:sp>
        <p:sp>
          <p:nvSpPr>
            <p:cNvPr id="2075" name="Text Box 55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200" dirty="0">
                  <a:latin typeface="Arial" charset="0"/>
                </a:rPr>
                <a:t>Dependability</a:t>
              </a:r>
            </a:p>
          </p:txBody>
        </p:sp>
        <p:sp>
          <p:nvSpPr>
            <p:cNvPr id="2076" name="Text Box 56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200" dirty="0">
                  <a:latin typeface="Arial" charset="0"/>
                </a:rPr>
                <a:t>Speed</a:t>
              </a:r>
            </a:p>
          </p:txBody>
        </p:sp>
        <p:sp>
          <p:nvSpPr>
            <p:cNvPr id="2077" name="Text Box 57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200" dirty="0">
                  <a:latin typeface="Arial" charset="0"/>
                </a:rPr>
                <a:t>Flexibility</a:t>
              </a:r>
            </a:p>
          </p:txBody>
        </p:sp>
        <p:sp>
          <p:nvSpPr>
            <p:cNvPr id="2078" name="Text Box 58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200" dirty="0">
                  <a:latin typeface="Arial" charset="0"/>
                </a:rPr>
                <a:t>Cost</a:t>
              </a:r>
            </a:p>
          </p:txBody>
        </p:sp>
        <p:sp>
          <p:nvSpPr>
            <p:cNvPr id="2079" name="Line 59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0" name="Rectangle 60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081" name="Freeform 61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2" name="Freeform 62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3" name="Freeform 63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4" name="Freeform 64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085" name="Freeform 65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</p:grpSp>
      <p:sp>
        <p:nvSpPr>
          <p:cNvPr id="2070" name="Line 66"/>
          <p:cNvSpPr>
            <a:spLocks noChangeShapeType="1"/>
          </p:cNvSpPr>
          <p:nvPr/>
        </p:nvSpPr>
        <p:spPr bwMode="auto">
          <a:xfrm>
            <a:off x="2424598" y="5203787"/>
            <a:ext cx="25854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071" name="Line 67"/>
          <p:cNvSpPr>
            <a:spLocks noChangeShapeType="1"/>
          </p:cNvSpPr>
          <p:nvPr/>
        </p:nvSpPr>
        <p:spPr bwMode="auto">
          <a:xfrm flipV="1">
            <a:off x="1205017" y="2359638"/>
            <a:ext cx="3818890" cy="1231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46" name="TextBox 45"/>
          <p:cNvSpPr txBox="1"/>
          <p:nvPr/>
        </p:nvSpPr>
        <p:spPr>
          <a:xfrm>
            <a:off x="1378857" y="457184"/>
            <a:ext cx="6386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Improvement strategy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ChangeArrowheads="1"/>
          </p:cNvSpPr>
          <p:nvPr/>
        </p:nvSpPr>
        <p:spPr bwMode="auto">
          <a:xfrm rot="10800000">
            <a:off x="5218603" y="1709978"/>
            <a:ext cx="3294063" cy="3844925"/>
          </a:xfrm>
          <a:prstGeom prst="homePlate">
            <a:avLst>
              <a:gd name="adj" fmla="val 25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687878" y="1709978"/>
            <a:ext cx="3294063" cy="3844925"/>
          </a:xfrm>
          <a:prstGeom prst="homePlate">
            <a:avLst>
              <a:gd name="adj" fmla="val 25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2" name="Group 27"/>
          <p:cNvGrpSpPr>
            <a:grpSpLocks/>
          </p:cNvGrpSpPr>
          <p:nvPr/>
        </p:nvGrpSpPr>
        <p:grpSpPr bwMode="auto">
          <a:xfrm>
            <a:off x="6423516" y="4110278"/>
            <a:ext cx="1584325" cy="1285875"/>
            <a:chOff x="4074" y="2495"/>
            <a:chExt cx="998" cy="810"/>
          </a:xfrm>
        </p:grpSpPr>
        <p:sp>
          <p:nvSpPr>
            <p:cNvPr id="3103" name="Rectangle 5"/>
            <p:cNvSpPr>
              <a:spLocks noChangeArrowheads="1"/>
            </p:cNvSpPr>
            <p:nvPr/>
          </p:nvSpPr>
          <p:spPr bwMode="auto">
            <a:xfrm flipH="1">
              <a:off x="4074" y="2495"/>
              <a:ext cx="996" cy="810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3104" name="Text Box 7"/>
            <p:cNvSpPr txBox="1">
              <a:spLocks noChangeArrowheads="1"/>
            </p:cNvSpPr>
            <p:nvPr/>
          </p:nvSpPr>
          <p:spPr bwMode="auto">
            <a:xfrm flipH="1">
              <a:off x="4080" y="2647"/>
              <a:ext cx="992" cy="5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>
                  <a:latin typeface="Arial" charset="0"/>
                </a:rPr>
                <a:t>Intended market</a:t>
              </a:r>
            </a:p>
            <a:p>
              <a:pPr algn="ctr"/>
              <a:r>
                <a:rPr lang="en-GB" sz="1800" dirty="0">
                  <a:latin typeface="Arial" charset="0"/>
                </a:rPr>
                <a:t>position</a:t>
              </a:r>
              <a:endParaRPr lang="en-US" sz="1800" dirty="0">
                <a:latin typeface="Arial" charset="0"/>
              </a:endParaRPr>
            </a:p>
          </p:txBody>
        </p:sp>
      </p:grpSp>
      <p:grpSp>
        <p:nvGrpSpPr>
          <p:cNvPr id="3" name="Group 31"/>
          <p:cNvGrpSpPr>
            <a:grpSpLocks/>
          </p:cNvGrpSpPr>
          <p:nvPr/>
        </p:nvGrpSpPr>
        <p:grpSpPr bwMode="auto">
          <a:xfrm>
            <a:off x="6831503" y="3067290"/>
            <a:ext cx="976312" cy="1052513"/>
            <a:chOff x="4331" y="1838"/>
            <a:chExt cx="615" cy="663"/>
          </a:xfrm>
        </p:grpSpPr>
        <p:sp>
          <p:nvSpPr>
            <p:cNvPr id="3101" name="Line 8"/>
            <p:cNvSpPr>
              <a:spLocks noChangeShapeType="1"/>
            </p:cNvSpPr>
            <p:nvPr/>
          </p:nvSpPr>
          <p:spPr bwMode="auto">
            <a:xfrm>
              <a:off x="4919" y="1838"/>
              <a:ext cx="0" cy="663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02" name="Text Box 9"/>
            <p:cNvSpPr txBox="1">
              <a:spLocks noChangeArrowheads="1"/>
            </p:cNvSpPr>
            <p:nvPr/>
          </p:nvSpPr>
          <p:spPr bwMode="auto">
            <a:xfrm>
              <a:off x="4331" y="1926"/>
              <a:ext cx="615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latin typeface="Arial" charset="0"/>
                </a:rPr>
                <a:t>Market strategy</a:t>
              </a:r>
              <a:endParaRPr lang="en-US" sz="1600" dirty="0">
                <a:latin typeface="Arial" charset="0"/>
              </a:endParaRPr>
            </a:p>
          </p:txBody>
        </p:sp>
      </p:grpSp>
      <p:sp>
        <p:nvSpPr>
          <p:cNvPr id="3078" name="Text Box 14"/>
          <p:cNvSpPr txBox="1">
            <a:spLocks noChangeArrowheads="1"/>
          </p:cNvSpPr>
          <p:nvPr/>
        </p:nvSpPr>
        <p:spPr bwMode="auto">
          <a:xfrm>
            <a:off x="565641" y="1292465"/>
            <a:ext cx="2806700" cy="4001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>
                <a:solidFill>
                  <a:srgbClr val="FF0000"/>
                </a:solidFill>
                <a:latin typeface="Arial" charset="0"/>
              </a:rPr>
              <a:t>Operations </a:t>
            </a:r>
            <a:r>
              <a:rPr lang="en-GB" sz="2000" dirty="0" smtClean="0">
                <a:solidFill>
                  <a:srgbClr val="FF0000"/>
                </a:solidFill>
                <a:latin typeface="Arial" charset="0"/>
              </a:rPr>
              <a:t>resources</a:t>
            </a:r>
            <a:endParaRPr lang="en-US" sz="20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079" name="Text Box 15"/>
          <p:cNvSpPr txBox="1">
            <a:spLocks noChangeArrowheads="1"/>
          </p:cNvSpPr>
          <p:nvPr/>
        </p:nvSpPr>
        <p:spPr bwMode="auto">
          <a:xfrm>
            <a:off x="5874241" y="1292465"/>
            <a:ext cx="2806700" cy="4001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>
                <a:solidFill>
                  <a:srgbClr val="FF0000"/>
                </a:solidFill>
                <a:latin typeface="Arial" charset="0"/>
              </a:rPr>
              <a:t>Market </a:t>
            </a:r>
            <a:r>
              <a:rPr lang="en-GB" sz="2000" dirty="0" smtClean="0">
                <a:solidFill>
                  <a:srgbClr val="FF0000"/>
                </a:solidFill>
                <a:latin typeface="Arial" charset="0"/>
              </a:rPr>
              <a:t>requirements</a:t>
            </a:r>
            <a:endParaRPr lang="en-US" sz="20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3080" name="Text Box 16"/>
          <p:cNvSpPr txBox="1">
            <a:spLocks noChangeArrowheads="1"/>
          </p:cNvSpPr>
          <p:nvPr/>
        </p:nvSpPr>
        <p:spPr bwMode="auto">
          <a:xfrm>
            <a:off x="0" y="20173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The </a:t>
            </a:r>
            <a:r>
              <a:rPr lang="en-GB" sz="2800" b="1" dirty="0" smtClean="0">
                <a:latin typeface="Arial" charset="0"/>
              </a:rPr>
              <a:t>‘direct</a:t>
            </a:r>
            <a:r>
              <a:rPr lang="en-GB" sz="2800" b="1" dirty="0">
                <a:latin typeface="Arial" charset="0"/>
              </a:rPr>
              <a:t>’, </a:t>
            </a:r>
            <a:r>
              <a:rPr lang="en-GB" sz="2800" b="1" dirty="0" smtClean="0">
                <a:latin typeface="Arial" charset="0"/>
              </a:rPr>
              <a:t>‘develop</a:t>
            </a:r>
            <a:r>
              <a:rPr lang="en-GB" sz="2800" b="1" dirty="0">
                <a:latin typeface="Arial" charset="0"/>
              </a:rPr>
              <a:t>’, </a:t>
            </a:r>
            <a:r>
              <a:rPr lang="en-GB" sz="2800" b="1" dirty="0" smtClean="0">
                <a:latin typeface="Arial" charset="0"/>
              </a:rPr>
              <a:t>‘deploy</a:t>
            </a:r>
            <a:r>
              <a:rPr lang="en-GB" sz="2800" b="1" dirty="0">
                <a:latin typeface="Arial" charset="0"/>
              </a:rPr>
              <a:t>’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strategic </a:t>
            </a:r>
            <a:r>
              <a:rPr lang="en-GB" sz="2800" b="1" dirty="0">
                <a:latin typeface="Arial" charset="0"/>
              </a:rPr>
              <a:t>improvement cycle</a:t>
            </a:r>
            <a:endParaRPr lang="en-US" sz="2800" b="1" dirty="0">
              <a:latin typeface="Arial" charset="0"/>
            </a:endParaRPr>
          </a:p>
        </p:txBody>
      </p:sp>
      <p:grpSp>
        <p:nvGrpSpPr>
          <p:cNvPr id="4" name="Group 29"/>
          <p:cNvGrpSpPr>
            <a:grpSpLocks/>
          </p:cNvGrpSpPr>
          <p:nvPr/>
        </p:nvGrpSpPr>
        <p:grpSpPr bwMode="auto">
          <a:xfrm>
            <a:off x="1175242" y="1797290"/>
            <a:ext cx="2670175" cy="2352675"/>
            <a:chOff x="768" y="1038"/>
            <a:chExt cx="1682" cy="1482"/>
          </a:xfrm>
        </p:grpSpPr>
        <p:sp>
          <p:nvSpPr>
            <p:cNvPr id="3097" name="Rectangle 10"/>
            <p:cNvSpPr>
              <a:spLocks noChangeArrowheads="1"/>
            </p:cNvSpPr>
            <p:nvPr/>
          </p:nvSpPr>
          <p:spPr bwMode="auto">
            <a:xfrm>
              <a:off x="768" y="1038"/>
              <a:ext cx="1000" cy="789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3098" name="Text Box 12"/>
            <p:cNvSpPr txBox="1">
              <a:spLocks noChangeArrowheads="1"/>
            </p:cNvSpPr>
            <p:nvPr/>
          </p:nvSpPr>
          <p:spPr bwMode="auto">
            <a:xfrm>
              <a:off x="768" y="1236"/>
              <a:ext cx="1000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ctr"/>
              <a:r>
                <a:rPr lang="en-GB" sz="1800" dirty="0">
                  <a:latin typeface="Arial" charset="0"/>
                </a:rPr>
                <a:t>Operation’s capabilities</a:t>
              </a:r>
              <a:endParaRPr lang="en-US" sz="1800" dirty="0">
                <a:latin typeface="Arial" charset="0"/>
              </a:endParaRPr>
            </a:p>
          </p:txBody>
        </p:sp>
        <p:sp>
          <p:nvSpPr>
            <p:cNvPr id="3099" name="Text Box 17"/>
            <p:cNvSpPr txBox="1">
              <a:spLocks noChangeArrowheads="1"/>
            </p:cNvSpPr>
            <p:nvPr/>
          </p:nvSpPr>
          <p:spPr bwMode="auto">
            <a:xfrm>
              <a:off x="912" y="1892"/>
              <a:ext cx="1538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sz="1600" dirty="0">
                  <a:solidFill>
                    <a:srgbClr val="FF0000"/>
                  </a:solidFill>
                  <a:latin typeface="Arial" charset="0"/>
                </a:rPr>
                <a:t>DEVELOP</a:t>
              </a:r>
              <a:r>
                <a:rPr lang="en-GB" sz="1600" dirty="0">
                  <a:latin typeface="Arial" charset="0"/>
                </a:rPr>
                <a:t> operations capabilities through learning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3100" name="Freeform 18"/>
            <p:cNvSpPr>
              <a:spLocks/>
            </p:cNvSpPr>
            <p:nvPr/>
          </p:nvSpPr>
          <p:spPr bwMode="auto">
            <a:xfrm>
              <a:off x="922" y="1827"/>
              <a:ext cx="2" cy="693"/>
            </a:xfrm>
            <a:custGeom>
              <a:avLst/>
              <a:gdLst>
                <a:gd name="T0" fmla="*/ 2 w 2"/>
                <a:gd name="T1" fmla="*/ 693 h 693"/>
                <a:gd name="T2" fmla="*/ 0 w 2"/>
                <a:gd name="T3" fmla="*/ 0 h 693"/>
                <a:gd name="T4" fmla="*/ 0 60000 65536"/>
                <a:gd name="T5" fmla="*/ 0 60000 65536"/>
                <a:gd name="T6" fmla="*/ 0 w 2"/>
                <a:gd name="T7" fmla="*/ 0 h 693"/>
                <a:gd name="T8" fmla="*/ 2 w 2"/>
                <a:gd name="T9" fmla="*/ 693 h 69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" h="693">
                  <a:moveTo>
                    <a:pt x="2" y="693"/>
                  </a:moveTo>
                  <a:lnTo>
                    <a:pt x="0" y="0"/>
                  </a:lnTo>
                </a:path>
              </a:pathLst>
            </a:custGeom>
            <a:noFill/>
            <a:ln w="38100">
              <a:solidFill>
                <a:srgbClr val="800080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5" name="Group 28"/>
          <p:cNvGrpSpPr>
            <a:grpSpLocks/>
          </p:cNvGrpSpPr>
          <p:nvPr/>
        </p:nvGrpSpPr>
        <p:grpSpPr bwMode="auto">
          <a:xfrm>
            <a:off x="1175241" y="4151556"/>
            <a:ext cx="5262563" cy="1255713"/>
            <a:chOff x="768" y="2521"/>
            <a:chExt cx="3315" cy="791"/>
          </a:xfrm>
        </p:grpSpPr>
        <p:sp>
          <p:nvSpPr>
            <p:cNvPr id="3093" name="Rectangle 11"/>
            <p:cNvSpPr>
              <a:spLocks noChangeArrowheads="1"/>
            </p:cNvSpPr>
            <p:nvPr/>
          </p:nvSpPr>
          <p:spPr bwMode="auto">
            <a:xfrm>
              <a:off x="768" y="2521"/>
              <a:ext cx="1000" cy="789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3094" name="Text Box 13"/>
            <p:cNvSpPr txBox="1">
              <a:spLocks noChangeArrowheads="1"/>
            </p:cNvSpPr>
            <p:nvPr/>
          </p:nvSpPr>
          <p:spPr bwMode="auto">
            <a:xfrm>
              <a:off x="768" y="2556"/>
              <a:ext cx="1000" cy="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ctr"/>
              <a:r>
                <a:rPr lang="en-GB" sz="1800" dirty="0">
                  <a:latin typeface="Arial" charset="0"/>
                </a:rPr>
                <a:t>Operation’s resources and processes</a:t>
              </a:r>
              <a:endParaRPr lang="en-US" sz="1800" dirty="0">
                <a:latin typeface="Arial" charset="0"/>
              </a:endParaRPr>
            </a:p>
          </p:txBody>
        </p:sp>
        <p:sp>
          <p:nvSpPr>
            <p:cNvPr id="3095" name="Line 20"/>
            <p:cNvSpPr>
              <a:spLocks noChangeShapeType="1"/>
            </p:cNvSpPr>
            <p:nvPr/>
          </p:nvSpPr>
          <p:spPr bwMode="auto">
            <a:xfrm rot="10800000">
              <a:off x="1777" y="2901"/>
              <a:ext cx="2306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96" name="Text Box 22"/>
            <p:cNvSpPr txBox="1">
              <a:spLocks noChangeArrowheads="1"/>
            </p:cNvSpPr>
            <p:nvPr/>
          </p:nvSpPr>
          <p:spPr bwMode="auto">
            <a:xfrm>
              <a:off x="2190" y="2877"/>
              <a:ext cx="1461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>
                  <a:solidFill>
                    <a:srgbClr val="FF0000"/>
                  </a:solidFill>
                  <a:latin typeface="Arial" charset="0"/>
                </a:rPr>
                <a:t>DIRECT </a:t>
              </a:r>
              <a:r>
                <a:rPr lang="en-GB" sz="1600" dirty="0">
                  <a:latin typeface="Arial" charset="0"/>
                </a:rPr>
                <a:t>performance and </a:t>
              </a:r>
              <a:r>
                <a:rPr lang="en-GB" sz="1600" dirty="0" smtClean="0">
                  <a:latin typeface="Arial" charset="0"/>
                </a:rPr>
                <a:t>prioritisation</a:t>
              </a:r>
              <a:endParaRPr lang="en-US" sz="1600" dirty="0">
                <a:latin typeface="Arial" charset="0"/>
              </a:endParaRPr>
            </a:p>
          </p:txBody>
        </p:sp>
      </p:grpSp>
      <p:grpSp>
        <p:nvGrpSpPr>
          <p:cNvPr id="6" name="Group 32"/>
          <p:cNvGrpSpPr>
            <a:grpSpLocks/>
          </p:cNvGrpSpPr>
          <p:nvPr/>
        </p:nvGrpSpPr>
        <p:grpSpPr bwMode="auto">
          <a:xfrm>
            <a:off x="2762741" y="1797290"/>
            <a:ext cx="5233988" cy="1252538"/>
            <a:chOff x="1768" y="1038"/>
            <a:chExt cx="3297" cy="789"/>
          </a:xfrm>
        </p:grpSpPr>
        <p:sp>
          <p:nvSpPr>
            <p:cNvPr id="3089" name="Rectangle 4"/>
            <p:cNvSpPr>
              <a:spLocks noChangeArrowheads="1"/>
            </p:cNvSpPr>
            <p:nvPr/>
          </p:nvSpPr>
          <p:spPr bwMode="auto">
            <a:xfrm flipH="1">
              <a:off x="4069" y="1038"/>
              <a:ext cx="996" cy="789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3090" name="Text Box 6"/>
            <p:cNvSpPr txBox="1">
              <a:spLocks noChangeArrowheads="1"/>
            </p:cNvSpPr>
            <p:nvPr/>
          </p:nvSpPr>
          <p:spPr bwMode="auto">
            <a:xfrm flipH="1">
              <a:off x="4064" y="1238"/>
              <a:ext cx="1000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800" dirty="0">
                  <a:latin typeface="Arial" charset="0"/>
                </a:rPr>
                <a:t>Market potential </a:t>
              </a:r>
              <a:endParaRPr lang="en-US" sz="1800" dirty="0">
                <a:latin typeface="Arial" charset="0"/>
              </a:endParaRPr>
            </a:p>
          </p:txBody>
        </p:sp>
        <p:sp>
          <p:nvSpPr>
            <p:cNvPr id="3091" name="Line 19"/>
            <p:cNvSpPr>
              <a:spLocks noChangeShapeType="1"/>
            </p:cNvSpPr>
            <p:nvPr/>
          </p:nvSpPr>
          <p:spPr bwMode="auto">
            <a:xfrm>
              <a:off x="1768" y="1410"/>
              <a:ext cx="2306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92" name="Text Box 21"/>
            <p:cNvSpPr txBox="1">
              <a:spLocks noChangeArrowheads="1"/>
            </p:cNvSpPr>
            <p:nvPr/>
          </p:nvSpPr>
          <p:spPr bwMode="auto">
            <a:xfrm>
              <a:off x="2190" y="1039"/>
              <a:ext cx="1461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>
                  <a:solidFill>
                    <a:srgbClr val="FF0000"/>
                  </a:solidFill>
                  <a:latin typeface="Arial" charset="0"/>
                </a:rPr>
                <a:t>DEPLOY</a:t>
              </a:r>
              <a:r>
                <a:rPr lang="en-GB" sz="1600" dirty="0">
                  <a:latin typeface="Arial" charset="0"/>
                </a:rPr>
                <a:t> operation’s contribution</a:t>
              </a:r>
              <a:endParaRPr lang="en-US" sz="1600" dirty="0">
                <a:latin typeface="Arial" charset="0"/>
              </a:endParaRPr>
            </a:p>
          </p:txBody>
        </p:sp>
      </p:grpSp>
      <p:sp>
        <p:nvSpPr>
          <p:cNvPr id="3085" name="Text Box 23"/>
          <p:cNvSpPr txBox="1">
            <a:spLocks noChangeArrowheads="1"/>
          </p:cNvSpPr>
          <p:nvPr/>
        </p:nvSpPr>
        <p:spPr bwMode="auto">
          <a:xfrm>
            <a:off x="3689842" y="3070466"/>
            <a:ext cx="1800225" cy="107721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The </a:t>
            </a:r>
            <a:r>
              <a:rPr lang="en-GB" sz="1600" dirty="0" smtClean="0">
                <a:latin typeface="Arial" charset="0"/>
              </a:rPr>
              <a:t>strategic operations improvement cycle</a:t>
            </a:r>
            <a:endParaRPr lang="en-US" sz="1600" dirty="0">
              <a:latin typeface="Arial" charset="0"/>
            </a:endParaRPr>
          </a:p>
        </p:txBody>
      </p:sp>
      <p:sp>
        <p:nvSpPr>
          <p:cNvPr id="3086" name="Oval 24"/>
          <p:cNvSpPr>
            <a:spLocks noChangeArrowheads="1"/>
          </p:cNvSpPr>
          <p:nvPr/>
        </p:nvSpPr>
        <p:spPr bwMode="auto">
          <a:xfrm>
            <a:off x="3510453" y="2962515"/>
            <a:ext cx="2149475" cy="1287463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087" name="Freeform 25"/>
          <p:cNvSpPr>
            <a:spLocks/>
          </p:cNvSpPr>
          <p:nvPr/>
        </p:nvSpPr>
        <p:spPr bwMode="auto">
          <a:xfrm>
            <a:off x="4531216" y="2962515"/>
            <a:ext cx="211139" cy="20638"/>
          </a:xfrm>
          <a:custGeom>
            <a:avLst/>
            <a:gdLst>
              <a:gd name="T0" fmla="*/ 0 w 83"/>
              <a:gd name="T1" fmla="*/ 0 h 7"/>
              <a:gd name="T2" fmla="*/ 83 w 83"/>
              <a:gd name="T3" fmla="*/ 7 h 7"/>
              <a:gd name="T4" fmla="*/ 0 60000 65536"/>
              <a:gd name="T5" fmla="*/ 0 60000 65536"/>
              <a:gd name="T6" fmla="*/ 0 w 83"/>
              <a:gd name="T7" fmla="*/ 0 h 7"/>
              <a:gd name="T8" fmla="*/ 83 w 83"/>
              <a:gd name="T9" fmla="*/ 7 h 7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83" h="7">
                <a:moveTo>
                  <a:pt x="0" y="0"/>
                </a:moveTo>
                <a:lnTo>
                  <a:pt x="83" y="7"/>
                </a:lnTo>
              </a:path>
            </a:pathLst>
          </a:custGeom>
          <a:noFill/>
          <a:ln w="53975" cap="flat" cmpd="sng">
            <a:solidFill>
              <a:srgbClr val="FF0000"/>
            </a:solidFill>
            <a:prstDash val="solid"/>
            <a:round/>
            <a:headEnd type="none" w="sm" len="lg"/>
            <a:tailEnd type="stealth" w="med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088" name="Freeform 26"/>
          <p:cNvSpPr>
            <a:spLocks/>
          </p:cNvSpPr>
          <p:nvPr/>
        </p:nvSpPr>
        <p:spPr bwMode="auto">
          <a:xfrm>
            <a:off x="4486767" y="4242040"/>
            <a:ext cx="217488" cy="11113"/>
          </a:xfrm>
          <a:custGeom>
            <a:avLst/>
            <a:gdLst>
              <a:gd name="T0" fmla="*/ 86 w 86"/>
              <a:gd name="T1" fmla="*/ 4 h 4"/>
              <a:gd name="T2" fmla="*/ 0 w 86"/>
              <a:gd name="T3" fmla="*/ 0 h 4"/>
              <a:gd name="T4" fmla="*/ 0 60000 65536"/>
              <a:gd name="T5" fmla="*/ 0 60000 65536"/>
              <a:gd name="T6" fmla="*/ 0 w 86"/>
              <a:gd name="T7" fmla="*/ 0 h 4"/>
              <a:gd name="T8" fmla="*/ 86 w 86"/>
              <a:gd name="T9" fmla="*/ 4 h 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86" h="4">
                <a:moveTo>
                  <a:pt x="86" y="4"/>
                </a:moveTo>
                <a:lnTo>
                  <a:pt x="0" y="0"/>
                </a:lnTo>
              </a:path>
            </a:pathLst>
          </a:custGeom>
          <a:noFill/>
          <a:ln w="53975" cap="flat" cmpd="sng">
            <a:solidFill>
              <a:srgbClr val="FF0000"/>
            </a:solidFill>
            <a:prstDash val="solid"/>
            <a:round/>
            <a:headEnd type="none" w="sm" len="lg"/>
            <a:tailEnd type="stealth" w="med" len="lg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 flipH="1">
            <a:off x="6862764" y="2639150"/>
            <a:ext cx="1976437" cy="1658938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 flipH="1">
            <a:off x="6877049" y="3129688"/>
            <a:ext cx="196373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Intended market</a:t>
            </a:r>
          </a:p>
          <a:p>
            <a:pPr algn="ctr"/>
            <a:r>
              <a:rPr lang="en-GB" sz="1800" dirty="0">
                <a:latin typeface="Arial" charset="0"/>
              </a:rPr>
              <a:t>position</a:t>
            </a:r>
            <a:endParaRPr lang="en-US" sz="1800" dirty="0">
              <a:latin typeface="Arial" charset="0"/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301626" y="2583588"/>
            <a:ext cx="1982788" cy="1617662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301626" y="2970939"/>
            <a:ext cx="1982788" cy="91598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800" dirty="0">
                <a:latin typeface="Arial" charset="0"/>
              </a:rPr>
              <a:t>Operation’s resources and processes</a:t>
            </a:r>
            <a:endParaRPr lang="en-US" sz="1800" dirty="0">
              <a:latin typeface="Arial" charset="0"/>
            </a:endParaRPr>
          </a:p>
        </p:txBody>
      </p:sp>
      <p:sp>
        <p:nvSpPr>
          <p:cNvPr id="6150" name="Freeform 6"/>
          <p:cNvSpPr>
            <a:spLocks/>
          </p:cNvSpPr>
          <p:nvPr/>
        </p:nvSpPr>
        <p:spPr bwMode="auto">
          <a:xfrm rot="10800000">
            <a:off x="2287589" y="3707539"/>
            <a:ext cx="4578351" cy="515937"/>
          </a:xfrm>
          <a:custGeom>
            <a:avLst/>
            <a:gdLst>
              <a:gd name="T0" fmla="*/ 0 w 1440"/>
              <a:gd name="T1" fmla="*/ 138 h 139"/>
              <a:gd name="T2" fmla="*/ 714 w 1440"/>
              <a:gd name="T3" fmla="*/ 0 h 139"/>
              <a:gd name="T4" fmla="*/ 1440 w 1440"/>
              <a:gd name="T5" fmla="*/ 139 h 139"/>
              <a:gd name="T6" fmla="*/ 0 60000 65536"/>
              <a:gd name="T7" fmla="*/ 0 60000 65536"/>
              <a:gd name="T8" fmla="*/ 0 60000 65536"/>
              <a:gd name="T9" fmla="*/ 0 w 1440"/>
              <a:gd name="T10" fmla="*/ 0 h 139"/>
              <a:gd name="T11" fmla="*/ 1440 w 1440"/>
              <a:gd name="T12" fmla="*/ 139 h 13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40" h="139">
                <a:moveTo>
                  <a:pt x="0" y="138"/>
                </a:moveTo>
                <a:cubicBezTo>
                  <a:pt x="119" y="115"/>
                  <a:pt x="474" y="0"/>
                  <a:pt x="714" y="0"/>
                </a:cubicBezTo>
                <a:cubicBezTo>
                  <a:pt x="954" y="0"/>
                  <a:pt x="1289" y="110"/>
                  <a:pt x="1440" y="139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3660777" y="3864700"/>
            <a:ext cx="1831975" cy="49371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2" name="Freeform 8"/>
          <p:cNvSpPr>
            <a:spLocks/>
          </p:cNvSpPr>
          <p:nvPr/>
        </p:nvSpPr>
        <p:spPr bwMode="auto">
          <a:xfrm>
            <a:off x="2284414" y="2534376"/>
            <a:ext cx="4578351" cy="517525"/>
          </a:xfrm>
          <a:custGeom>
            <a:avLst/>
            <a:gdLst>
              <a:gd name="T0" fmla="*/ 0 w 1440"/>
              <a:gd name="T1" fmla="*/ 138 h 139"/>
              <a:gd name="T2" fmla="*/ 714 w 1440"/>
              <a:gd name="T3" fmla="*/ 0 h 139"/>
              <a:gd name="T4" fmla="*/ 1440 w 1440"/>
              <a:gd name="T5" fmla="*/ 139 h 139"/>
              <a:gd name="T6" fmla="*/ 0 60000 65536"/>
              <a:gd name="T7" fmla="*/ 0 60000 65536"/>
              <a:gd name="T8" fmla="*/ 0 60000 65536"/>
              <a:gd name="T9" fmla="*/ 0 w 1440"/>
              <a:gd name="T10" fmla="*/ 0 h 139"/>
              <a:gd name="T11" fmla="*/ 1440 w 1440"/>
              <a:gd name="T12" fmla="*/ 139 h 13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40" h="139">
                <a:moveTo>
                  <a:pt x="0" y="138"/>
                </a:moveTo>
                <a:cubicBezTo>
                  <a:pt x="119" y="115"/>
                  <a:pt x="474" y="0"/>
                  <a:pt x="714" y="0"/>
                </a:cubicBezTo>
                <a:cubicBezTo>
                  <a:pt x="954" y="0"/>
                  <a:pt x="1289" y="110"/>
                  <a:pt x="1440" y="139"/>
                </a:cubicBezTo>
              </a:path>
            </a:pathLst>
          </a:custGeom>
          <a:noFill/>
          <a:ln w="381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3584577" y="3937726"/>
            <a:ext cx="19843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Targets</a:t>
            </a:r>
            <a:endParaRPr lang="en-US" sz="1800" dirty="0">
              <a:latin typeface="Arial" charset="0"/>
            </a:endParaRPr>
          </a:p>
        </p:txBody>
      </p:sp>
      <p:sp>
        <p:nvSpPr>
          <p:cNvPr id="6154" name="Oval 10"/>
          <p:cNvSpPr>
            <a:spLocks noChangeArrowheads="1"/>
          </p:cNvSpPr>
          <p:nvPr/>
        </p:nvSpPr>
        <p:spPr bwMode="auto">
          <a:xfrm>
            <a:off x="3660777" y="2455000"/>
            <a:ext cx="1831975" cy="495300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3584577" y="2521675"/>
            <a:ext cx="19843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Performance</a:t>
            </a:r>
            <a:endParaRPr lang="en-US" sz="1800" dirty="0">
              <a:latin typeface="Arial" charset="0"/>
            </a:endParaRPr>
          </a:p>
        </p:txBody>
      </p:sp>
      <p:sp>
        <p:nvSpPr>
          <p:cNvPr id="6156" name="AutoShape 12"/>
          <p:cNvSpPr>
            <a:spLocks noChangeArrowheads="1"/>
          </p:cNvSpPr>
          <p:nvPr/>
        </p:nvSpPr>
        <p:spPr bwMode="auto">
          <a:xfrm rot="10800000">
            <a:off x="2298021" y="3077300"/>
            <a:ext cx="4489451" cy="674688"/>
          </a:xfrm>
          <a:prstGeom prst="rightArrow">
            <a:avLst>
              <a:gd name="adj1" fmla="val 64917"/>
              <a:gd name="adj2" fmla="val 63152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3906839" y="3232876"/>
            <a:ext cx="1371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DIRECT</a:t>
            </a:r>
            <a:endParaRPr lang="en-US" sz="1800" dirty="0">
              <a:latin typeface="Arial" charset="0"/>
            </a:endParaRP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2" y="22389"/>
            <a:ext cx="9143999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Directing improvement is a cycle of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comparing </a:t>
            </a:r>
            <a:r>
              <a:rPr lang="en-GB" sz="2800" b="1" dirty="0">
                <a:latin typeface="Arial" charset="0"/>
              </a:rPr>
              <a:t>targets with performance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reeform 2"/>
          <p:cNvSpPr>
            <a:spLocks/>
          </p:cNvSpPr>
          <p:nvPr/>
        </p:nvSpPr>
        <p:spPr bwMode="auto">
          <a:xfrm>
            <a:off x="1068389" y="1193306"/>
            <a:ext cx="7999412" cy="4741863"/>
          </a:xfrm>
          <a:custGeom>
            <a:avLst/>
            <a:gdLst>
              <a:gd name="T0" fmla="*/ 3184 w 3184"/>
              <a:gd name="T1" fmla="*/ 1947 h 1955"/>
              <a:gd name="T2" fmla="*/ 0 w 3184"/>
              <a:gd name="T3" fmla="*/ 1955 h 1955"/>
              <a:gd name="T4" fmla="*/ 1217 w 3184"/>
              <a:gd name="T5" fmla="*/ 0 h 1955"/>
              <a:gd name="T6" fmla="*/ 1970 w 3184"/>
              <a:gd name="T7" fmla="*/ 4 h 1955"/>
              <a:gd name="T8" fmla="*/ 3184 w 3184"/>
              <a:gd name="T9" fmla="*/ 1947 h 195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84"/>
              <a:gd name="T16" fmla="*/ 0 h 1955"/>
              <a:gd name="T17" fmla="*/ 3184 w 3184"/>
              <a:gd name="T18" fmla="*/ 1955 h 195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84" h="1955">
                <a:moveTo>
                  <a:pt x="3184" y="1947"/>
                </a:moveTo>
                <a:lnTo>
                  <a:pt x="0" y="1955"/>
                </a:lnTo>
                <a:lnTo>
                  <a:pt x="1217" y="0"/>
                </a:lnTo>
                <a:lnTo>
                  <a:pt x="1970" y="4"/>
                </a:lnTo>
                <a:lnTo>
                  <a:pt x="3184" y="1947"/>
                </a:lnTo>
                <a:close/>
              </a:path>
            </a:pathLst>
          </a:custGeom>
          <a:solidFill>
            <a:srgbClr val="CCECFF"/>
          </a:solidFill>
          <a:ln w="9525" cap="flat" cmpd="sng">
            <a:solidFill>
              <a:schemeClr val="tx1"/>
            </a:solidFill>
            <a:prstDash val="solid"/>
            <a:round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endParaRPr lang="en-GB" dirty="0"/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2843214" y="3106245"/>
            <a:ext cx="1558925" cy="584776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Customer Satisfaction</a:t>
            </a:r>
            <a:endParaRPr lang="en-US" sz="1600" dirty="0">
              <a:latin typeface="Arial" charset="0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5748340" y="3209432"/>
            <a:ext cx="14192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Resilience</a:t>
            </a:r>
            <a:endParaRPr lang="en-US" sz="1600" dirty="0">
              <a:latin typeface="Arial" charset="0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103437" y="3938094"/>
            <a:ext cx="1052512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Quality</a:t>
            </a:r>
            <a:endParaRPr lang="en-US" sz="1600" dirty="0">
              <a:latin typeface="Arial" charset="0"/>
            </a:endParaRP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3148014" y="3947619"/>
            <a:ext cx="1595437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Dependability</a:t>
            </a:r>
            <a:endParaRPr lang="en-US" sz="1600" dirty="0">
              <a:latin typeface="Arial" charset="0"/>
            </a:endParaRP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713289" y="3938094"/>
            <a:ext cx="105410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Speed</a:t>
            </a:r>
            <a:endParaRPr lang="en-US" sz="1600" dirty="0">
              <a:latin typeface="Arial" charset="0"/>
            </a:endParaRP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5715001" y="3955556"/>
            <a:ext cx="133350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Flexibility</a:t>
            </a:r>
            <a:endParaRPr lang="en-US" sz="1600" dirty="0">
              <a:latin typeface="Arial" charset="0"/>
            </a:endParaRP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7021514" y="3955556"/>
            <a:ext cx="105410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Cost</a:t>
            </a:r>
            <a:endParaRPr lang="en-US" sz="1600" dirty="0">
              <a:latin typeface="Arial" charset="0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4470401" y="3209431"/>
            <a:ext cx="105251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Agility</a:t>
            </a:r>
            <a:endParaRPr lang="en-US" sz="1600" dirty="0">
              <a:latin typeface="Arial" charset="0"/>
            </a:endParaRP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3081337" y="2168032"/>
            <a:ext cx="1427163" cy="8255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Market strategic objectives</a:t>
            </a:r>
            <a:endParaRPr lang="en-US" sz="1600" dirty="0">
              <a:latin typeface="Arial" charset="0"/>
            </a:endParaRP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5557838" y="2158507"/>
            <a:ext cx="1327151" cy="8255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Financial strategic objectives</a:t>
            </a:r>
            <a:endParaRPr lang="en-US" sz="1600" dirty="0">
              <a:latin typeface="Arial" charset="0"/>
            </a:endParaRP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4062414" y="1259982"/>
            <a:ext cx="1919287" cy="584776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Overall strategic objectives</a:t>
            </a:r>
            <a:endParaRPr lang="en-US" sz="1600" dirty="0">
              <a:latin typeface="Arial" charset="0"/>
            </a:endParaRP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106363" y="4731844"/>
            <a:ext cx="1631951" cy="83099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600" dirty="0">
                <a:solidFill>
                  <a:srgbClr val="FF0000"/>
                </a:solidFill>
                <a:latin typeface="Arial" charset="0"/>
              </a:rPr>
              <a:t>Detailed</a:t>
            </a:r>
          </a:p>
          <a:p>
            <a:pPr algn="l"/>
            <a:r>
              <a:rPr lang="en-GB" sz="1600" dirty="0">
                <a:solidFill>
                  <a:srgbClr val="FF0000"/>
                </a:solidFill>
                <a:latin typeface="Arial" charset="0"/>
              </a:rPr>
              <a:t>performance</a:t>
            </a:r>
          </a:p>
          <a:p>
            <a:pPr algn="l"/>
            <a:r>
              <a:rPr lang="en-GB" sz="1600" dirty="0" smtClean="0">
                <a:solidFill>
                  <a:srgbClr val="FF0000"/>
                </a:solidFill>
                <a:latin typeface="Arial" charset="0"/>
              </a:rPr>
              <a:t>Measures, e.g.</a:t>
            </a:r>
            <a:endParaRPr lang="en-US" sz="16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4303713" y="2158507"/>
            <a:ext cx="1438275" cy="83099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Operations </a:t>
            </a:r>
            <a:r>
              <a:rPr lang="en-GB" sz="1600" dirty="0" smtClean="0">
                <a:latin typeface="Arial" charset="0"/>
              </a:rPr>
              <a:t>strategic objectives</a:t>
            </a:r>
            <a:endParaRPr lang="en-US" sz="1600" dirty="0">
              <a:latin typeface="Arial" charset="0"/>
            </a:endParaRPr>
          </a:p>
        </p:txBody>
      </p:sp>
      <p:sp>
        <p:nvSpPr>
          <p:cNvPr id="7184" name="Text Box 20"/>
          <p:cNvSpPr txBox="1">
            <a:spLocks noChangeArrowheads="1"/>
          </p:cNvSpPr>
          <p:nvPr/>
        </p:nvSpPr>
        <p:spPr bwMode="auto">
          <a:xfrm>
            <a:off x="106363" y="1207595"/>
            <a:ext cx="2544763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1600" dirty="0">
                <a:solidFill>
                  <a:srgbClr val="FF0000"/>
                </a:solidFill>
                <a:latin typeface="Arial" charset="0"/>
              </a:rPr>
              <a:t>Broad strategic measures</a:t>
            </a:r>
            <a:endParaRPr lang="en-US" sz="16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185" name="Text Box 21"/>
          <p:cNvSpPr txBox="1">
            <a:spLocks noChangeArrowheads="1"/>
          </p:cNvSpPr>
          <p:nvPr/>
        </p:nvSpPr>
        <p:spPr bwMode="auto">
          <a:xfrm>
            <a:off x="106363" y="2233120"/>
            <a:ext cx="2374900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1600" dirty="0">
                <a:solidFill>
                  <a:srgbClr val="FF0000"/>
                </a:solidFill>
                <a:latin typeface="Arial" charset="0"/>
              </a:rPr>
              <a:t>Functional strategic </a:t>
            </a:r>
            <a:r>
              <a:rPr lang="en-GB" sz="1600" dirty="0" smtClean="0">
                <a:solidFill>
                  <a:srgbClr val="FF0000"/>
                </a:solidFill>
                <a:latin typeface="Arial" charset="0"/>
              </a:rPr>
              <a:t>measures</a:t>
            </a:r>
            <a:endParaRPr lang="en-US" sz="16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186" name="Text Box 22"/>
          <p:cNvSpPr txBox="1">
            <a:spLocks noChangeArrowheads="1"/>
          </p:cNvSpPr>
          <p:nvPr/>
        </p:nvSpPr>
        <p:spPr bwMode="auto">
          <a:xfrm>
            <a:off x="106363" y="3034807"/>
            <a:ext cx="2665412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1600" dirty="0">
                <a:solidFill>
                  <a:srgbClr val="FF0000"/>
                </a:solidFill>
                <a:latin typeface="Arial" charset="0"/>
              </a:rPr>
              <a:t>Composite performance </a:t>
            </a:r>
            <a:r>
              <a:rPr lang="en-GB" sz="1600" dirty="0" smtClean="0">
                <a:solidFill>
                  <a:srgbClr val="FF0000"/>
                </a:solidFill>
                <a:latin typeface="Arial" charset="0"/>
              </a:rPr>
              <a:t>measures</a:t>
            </a:r>
            <a:endParaRPr lang="en-US" sz="16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187" name="Text Box 23"/>
          <p:cNvSpPr txBox="1">
            <a:spLocks noChangeArrowheads="1"/>
          </p:cNvSpPr>
          <p:nvPr/>
        </p:nvSpPr>
        <p:spPr bwMode="auto">
          <a:xfrm>
            <a:off x="106363" y="3771406"/>
            <a:ext cx="2259012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1600" dirty="0">
                <a:solidFill>
                  <a:srgbClr val="FF0000"/>
                </a:solidFill>
                <a:latin typeface="Arial" charset="0"/>
              </a:rPr>
              <a:t>Generic operations performance </a:t>
            </a:r>
            <a:r>
              <a:rPr lang="en-GB" sz="1600" dirty="0" smtClean="0">
                <a:solidFill>
                  <a:srgbClr val="FF0000"/>
                </a:solidFill>
                <a:latin typeface="Arial" charset="0"/>
              </a:rPr>
              <a:t>measures</a:t>
            </a:r>
            <a:endParaRPr lang="en-US" sz="16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7188" name="Text Box 24"/>
          <p:cNvSpPr txBox="1">
            <a:spLocks noChangeArrowheads="1"/>
          </p:cNvSpPr>
          <p:nvPr/>
        </p:nvSpPr>
        <p:spPr bwMode="auto">
          <a:xfrm>
            <a:off x="1808165" y="4604844"/>
            <a:ext cx="1506537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Defects per 	unit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Level of 	customer 	complaints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Scrap level</a:t>
            </a:r>
          </a:p>
        </p:txBody>
      </p:sp>
      <p:sp>
        <p:nvSpPr>
          <p:cNvPr id="7189" name="Text Box 25"/>
          <p:cNvSpPr txBox="1">
            <a:spLocks noChangeArrowheads="1"/>
          </p:cNvSpPr>
          <p:nvPr/>
        </p:nvSpPr>
        <p:spPr bwMode="auto">
          <a:xfrm>
            <a:off x="3179764" y="4601670"/>
            <a:ext cx="1400175" cy="1027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Mean time 	between 	failures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Lateness 	complaints</a:t>
            </a:r>
            <a:endParaRPr lang="en-US" sz="1600" dirty="0">
              <a:latin typeface="Arial" charset="0"/>
            </a:endParaRPr>
          </a:p>
        </p:txBody>
      </p:sp>
      <p:sp>
        <p:nvSpPr>
          <p:cNvPr id="7190" name="Text Box 26"/>
          <p:cNvSpPr txBox="1">
            <a:spLocks noChangeArrowheads="1"/>
          </p:cNvSpPr>
          <p:nvPr/>
        </p:nvSpPr>
        <p:spPr bwMode="auto">
          <a:xfrm>
            <a:off x="4514851" y="4606432"/>
            <a:ext cx="1516063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Customer 	query time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Order </a:t>
            </a:r>
            <a:r>
              <a:rPr lang="en-US" sz="1600" dirty="0" smtClean="0">
                <a:latin typeface="Arial" charset="0"/>
              </a:rPr>
              <a:t>lead- 	time</a:t>
            </a:r>
            <a:endParaRPr lang="en-US" sz="1600" dirty="0">
              <a:latin typeface="Arial" charset="0"/>
            </a:endParaRP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US" sz="1600" dirty="0">
                <a:latin typeface="Arial" charset="0"/>
              </a:rPr>
              <a:t>	Throughput 	time</a:t>
            </a:r>
          </a:p>
        </p:txBody>
      </p:sp>
      <p:sp>
        <p:nvSpPr>
          <p:cNvPr id="7191" name="Text Box 27"/>
          <p:cNvSpPr txBox="1">
            <a:spLocks noChangeArrowheads="1"/>
          </p:cNvSpPr>
          <p:nvPr/>
        </p:nvSpPr>
        <p:spPr bwMode="auto">
          <a:xfrm>
            <a:off x="5942014" y="4604845"/>
            <a:ext cx="1149351" cy="855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Time to 	market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Product 	range</a:t>
            </a:r>
            <a:endParaRPr lang="en-US" sz="1600" dirty="0">
              <a:latin typeface="Arial" charset="0"/>
            </a:endParaRPr>
          </a:p>
        </p:txBody>
      </p:sp>
      <p:sp>
        <p:nvSpPr>
          <p:cNvPr id="7192" name="Text Box 28"/>
          <p:cNvSpPr txBox="1">
            <a:spLocks noChangeArrowheads="1"/>
          </p:cNvSpPr>
          <p:nvPr/>
        </p:nvSpPr>
        <p:spPr bwMode="auto">
          <a:xfrm>
            <a:off x="7010400" y="4585795"/>
            <a:ext cx="1397000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Transaction 	costs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Labour 	productivity</a:t>
            </a:r>
          </a:p>
          <a:p>
            <a:pPr algn="l" eaLnBrk="1" hangingPunct="1">
              <a:lnSpc>
                <a:spcPct val="70000"/>
              </a:lnSpc>
              <a:spcBef>
                <a:spcPct val="25000"/>
              </a:spcBef>
              <a:buFontTx/>
              <a:buChar char="•"/>
              <a:tabLst>
                <a:tab pos="88900" algn="l"/>
              </a:tabLst>
            </a:pPr>
            <a:r>
              <a:rPr lang="en-GB" sz="1600" dirty="0">
                <a:latin typeface="Arial" charset="0"/>
              </a:rPr>
              <a:t>	Machine 	efficiency</a:t>
            </a:r>
            <a:endParaRPr lang="en-US" sz="1600" dirty="0">
              <a:latin typeface="Arial" charset="0"/>
            </a:endParaRPr>
          </a:p>
        </p:txBody>
      </p:sp>
      <p:sp>
        <p:nvSpPr>
          <p:cNvPr id="7193" name="Line 29"/>
          <p:cNvSpPr>
            <a:spLocks noChangeShapeType="1"/>
          </p:cNvSpPr>
          <p:nvPr/>
        </p:nvSpPr>
        <p:spPr bwMode="auto">
          <a:xfrm>
            <a:off x="195263" y="2001344"/>
            <a:ext cx="8502651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7194" name="Line 30"/>
          <p:cNvSpPr>
            <a:spLocks noChangeShapeType="1"/>
          </p:cNvSpPr>
          <p:nvPr/>
        </p:nvSpPr>
        <p:spPr bwMode="auto">
          <a:xfrm>
            <a:off x="176214" y="3053856"/>
            <a:ext cx="8501063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7195" name="Line 31"/>
          <p:cNvSpPr>
            <a:spLocks noChangeShapeType="1"/>
          </p:cNvSpPr>
          <p:nvPr/>
        </p:nvSpPr>
        <p:spPr bwMode="auto">
          <a:xfrm>
            <a:off x="195263" y="3744419"/>
            <a:ext cx="8502651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7196" name="Line 32"/>
          <p:cNvSpPr>
            <a:spLocks noChangeShapeType="1"/>
          </p:cNvSpPr>
          <p:nvPr/>
        </p:nvSpPr>
        <p:spPr bwMode="auto">
          <a:xfrm>
            <a:off x="176214" y="4550869"/>
            <a:ext cx="8501063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7197" name="Text Box 33"/>
          <p:cNvSpPr txBox="1">
            <a:spLocks noChangeArrowheads="1"/>
          </p:cNvSpPr>
          <p:nvPr/>
        </p:nvSpPr>
        <p:spPr bwMode="auto">
          <a:xfrm>
            <a:off x="0" y="28737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Performance targets can involve different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levels </a:t>
            </a:r>
            <a:r>
              <a:rPr lang="en-GB" sz="2800" b="1" dirty="0">
                <a:latin typeface="Arial" charset="0"/>
              </a:rPr>
              <a:t>of aggregation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reeform 2"/>
          <p:cNvSpPr>
            <a:spLocks/>
          </p:cNvSpPr>
          <p:nvPr/>
        </p:nvSpPr>
        <p:spPr bwMode="auto">
          <a:xfrm>
            <a:off x="141289" y="1210890"/>
            <a:ext cx="7415212" cy="4741863"/>
          </a:xfrm>
          <a:custGeom>
            <a:avLst/>
            <a:gdLst>
              <a:gd name="T0" fmla="*/ 3184 w 3184"/>
              <a:gd name="T1" fmla="*/ 1947 h 1955"/>
              <a:gd name="T2" fmla="*/ 0 w 3184"/>
              <a:gd name="T3" fmla="*/ 1955 h 1955"/>
              <a:gd name="T4" fmla="*/ 1217 w 3184"/>
              <a:gd name="T5" fmla="*/ 0 h 1955"/>
              <a:gd name="T6" fmla="*/ 1970 w 3184"/>
              <a:gd name="T7" fmla="*/ 4 h 1955"/>
              <a:gd name="T8" fmla="*/ 3184 w 3184"/>
              <a:gd name="T9" fmla="*/ 1947 h 195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84"/>
              <a:gd name="T16" fmla="*/ 0 h 1955"/>
              <a:gd name="T17" fmla="*/ 3184 w 3184"/>
              <a:gd name="T18" fmla="*/ 1955 h 195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84" h="1955">
                <a:moveTo>
                  <a:pt x="3184" y="1947"/>
                </a:moveTo>
                <a:lnTo>
                  <a:pt x="0" y="1955"/>
                </a:lnTo>
                <a:lnTo>
                  <a:pt x="1217" y="0"/>
                </a:lnTo>
                <a:lnTo>
                  <a:pt x="1970" y="4"/>
                </a:lnTo>
                <a:lnTo>
                  <a:pt x="3184" y="1947"/>
                </a:lnTo>
                <a:close/>
              </a:path>
            </a:pathLst>
          </a:custGeom>
          <a:solidFill>
            <a:srgbClr val="CCECFF"/>
          </a:solidFill>
          <a:ln w="9525" cap="flat" cmpd="sng">
            <a:solidFill>
              <a:schemeClr val="tx1"/>
            </a:solidFill>
            <a:prstDash val="solid"/>
            <a:round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endParaRPr lang="en-GB" dirty="0"/>
          </a:p>
        </p:txBody>
      </p:sp>
      <p:sp>
        <p:nvSpPr>
          <p:cNvPr id="8195" name="Text Box 14"/>
          <p:cNvSpPr txBox="1">
            <a:spLocks noChangeArrowheads="1"/>
          </p:cNvSpPr>
          <p:nvPr/>
        </p:nvSpPr>
        <p:spPr bwMode="auto">
          <a:xfrm>
            <a:off x="2366963" y="5079628"/>
            <a:ext cx="2965451" cy="64633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Detailed performance measures</a:t>
            </a:r>
            <a:endParaRPr lang="en-US" sz="1800" dirty="0">
              <a:latin typeface="Arial" charset="0"/>
            </a:endParaRPr>
          </a:p>
        </p:txBody>
      </p:sp>
      <p:sp>
        <p:nvSpPr>
          <p:cNvPr id="8196" name="Text Box 16"/>
          <p:cNvSpPr txBox="1">
            <a:spLocks noChangeArrowheads="1"/>
          </p:cNvSpPr>
          <p:nvPr/>
        </p:nvSpPr>
        <p:spPr bwMode="auto">
          <a:xfrm>
            <a:off x="2590801" y="1301379"/>
            <a:ext cx="25447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Broad strategic measures</a:t>
            </a:r>
            <a:endParaRPr lang="en-US" sz="1800" dirty="0">
              <a:latin typeface="Arial" charset="0"/>
            </a:endParaRPr>
          </a:p>
        </p:txBody>
      </p:sp>
      <p:sp>
        <p:nvSpPr>
          <p:cNvPr id="8197" name="Text Box 17"/>
          <p:cNvSpPr txBox="1">
            <a:spLocks noChangeArrowheads="1"/>
          </p:cNvSpPr>
          <p:nvPr/>
        </p:nvSpPr>
        <p:spPr bwMode="auto">
          <a:xfrm>
            <a:off x="2620963" y="2212603"/>
            <a:ext cx="23749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Functional strategic measures</a:t>
            </a:r>
            <a:endParaRPr lang="en-US" sz="1800" dirty="0">
              <a:latin typeface="Arial" charset="0"/>
            </a:endParaRPr>
          </a:p>
        </p:txBody>
      </p:sp>
      <p:sp>
        <p:nvSpPr>
          <p:cNvPr id="8198" name="Text Box 18"/>
          <p:cNvSpPr txBox="1">
            <a:spLocks noChangeArrowheads="1"/>
          </p:cNvSpPr>
          <p:nvPr/>
        </p:nvSpPr>
        <p:spPr bwMode="auto">
          <a:xfrm>
            <a:off x="2516189" y="3128590"/>
            <a:ext cx="26654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Composite performance measures</a:t>
            </a:r>
            <a:endParaRPr lang="en-US" sz="1800" dirty="0">
              <a:latin typeface="Arial" charset="0"/>
            </a:endParaRPr>
          </a:p>
        </p:txBody>
      </p:sp>
      <p:sp>
        <p:nvSpPr>
          <p:cNvPr id="8199" name="Text Box 19"/>
          <p:cNvSpPr txBox="1">
            <a:spLocks noChangeArrowheads="1"/>
          </p:cNvSpPr>
          <p:nvPr/>
        </p:nvSpPr>
        <p:spPr bwMode="auto">
          <a:xfrm>
            <a:off x="2490788" y="3877891"/>
            <a:ext cx="26527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Generic operations performance measures</a:t>
            </a:r>
            <a:endParaRPr lang="en-US" sz="1800" dirty="0">
              <a:latin typeface="Arial" charset="0"/>
            </a:endParaRPr>
          </a:p>
        </p:txBody>
      </p:sp>
      <p:sp>
        <p:nvSpPr>
          <p:cNvPr id="8200" name="Line 25"/>
          <p:cNvSpPr>
            <a:spLocks noChangeShapeType="1"/>
          </p:cNvSpPr>
          <p:nvPr/>
        </p:nvSpPr>
        <p:spPr bwMode="auto">
          <a:xfrm>
            <a:off x="271463" y="2018928"/>
            <a:ext cx="8502651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8201" name="Line 26"/>
          <p:cNvSpPr>
            <a:spLocks noChangeShapeType="1"/>
          </p:cNvSpPr>
          <p:nvPr/>
        </p:nvSpPr>
        <p:spPr bwMode="auto">
          <a:xfrm>
            <a:off x="214314" y="3084140"/>
            <a:ext cx="8501063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8202" name="Line 27"/>
          <p:cNvSpPr>
            <a:spLocks noChangeShapeType="1"/>
          </p:cNvSpPr>
          <p:nvPr/>
        </p:nvSpPr>
        <p:spPr bwMode="auto">
          <a:xfrm>
            <a:off x="271463" y="3762003"/>
            <a:ext cx="8502651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8203" name="Line 28"/>
          <p:cNvSpPr>
            <a:spLocks noChangeShapeType="1"/>
          </p:cNvSpPr>
          <p:nvPr/>
        </p:nvSpPr>
        <p:spPr bwMode="auto">
          <a:xfrm>
            <a:off x="252414" y="4568453"/>
            <a:ext cx="8501063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8204" name="Text Box 29"/>
          <p:cNvSpPr txBox="1">
            <a:spLocks noChangeArrowheads="1"/>
          </p:cNvSpPr>
          <p:nvPr/>
        </p:nvSpPr>
        <p:spPr bwMode="auto">
          <a:xfrm>
            <a:off x="0" y="27899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Performance targets can involve different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levels </a:t>
            </a:r>
            <a:r>
              <a:rPr lang="en-GB" sz="2800" b="1" dirty="0">
                <a:latin typeface="Arial" charset="0"/>
              </a:rPr>
              <a:t>of </a:t>
            </a:r>
            <a:r>
              <a:rPr lang="en-GB" sz="2800" b="1" dirty="0" smtClean="0">
                <a:latin typeface="Arial" charset="0"/>
              </a:rPr>
              <a:t>aggregation (Continued)</a:t>
            </a:r>
            <a:endParaRPr lang="en-US" sz="2800" b="1" dirty="0">
              <a:latin typeface="Arial" charset="0"/>
            </a:endParaRPr>
          </a:p>
        </p:txBody>
      </p:sp>
      <p:sp>
        <p:nvSpPr>
          <p:cNvPr id="8205" name="Text Box 31"/>
          <p:cNvSpPr txBox="1">
            <a:spLocks noChangeArrowheads="1"/>
          </p:cNvSpPr>
          <p:nvPr/>
        </p:nvSpPr>
        <p:spPr bwMode="auto">
          <a:xfrm>
            <a:off x="7213602" y="999753"/>
            <a:ext cx="2049463" cy="92333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High strategic relevance </a:t>
            </a:r>
            <a:r>
              <a:rPr lang="en-GB" sz="1800" dirty="0" smtClean="0">
                <a:latin typeface="Arial" charset="0"/>
              </a:rPr>
              <a:t>and aggregation</a:t>
            </a:r>
            <a:endParaRPr lang="en-US" sz="1800" dirty="0">
              <a:latin typeface="Arial" charset="0"/>
            </a:endParaRPr>
          </a:p>
        </p:txBody>
      </p:sp>
      <p:sp>
        <p:nvSpPr>
          <p:cNvPr id="8206" name="Text Box 32"/>
          <p:cNvSpPr txBox="1">
            <a:spLocks noChangeArrowheads="1"/>
          </p:cNvSpPr>
          <p:nvPr/>
        </p:nvSpPr>
        <p:spPr bwMode="auto">
          <a:xfrm>
            <a:off x="7440613" y="4517653"/>
            <a:ext cx="1712912" cy="1523494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High diagnostic power and frequency of measurement </a:t>
            </a:r>
            <a:endParaRPr lang="en-US" sz="1800" dirty="0">
              <a:latin typeface="Arial" charset="0"/>
            </a:endParaRPr>
          </a:p>
        </p:txBody>
      </p:sp>
      <p:sp>
        <p:nvSpPr>
          <p:cNvPr id="8207" name="AutoShape 33"/>
          <p:cNvSpPr>
            <a:spLocks noChangeArrowheads="1"/>
          </p:cNvSpPr>
          <p:nvPr/>
        </p:nvSpPr>
        <p:spPr bwMode="auto">
          <a:xfrm>
            <a:off x="8124826" y="1914154"/>
            <a:ext cx="285751" cy="2651125"/>
          </a:xfrm>
          <a:prstGeom prst="upDownArrow">
            <a:avLst>
              <a:gd name="adj1" fmla="val 50000"/>
              <a:gd name="adj2" fmla="val 115972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5"/>
          <p:cNvSpPr>
            <a:spLocks noChangeArrowheads="1"/>
          </p:cNvSpPr>
          <p:nvPr/>
        </p:nvSpPr>
        <p:spPr bwMode="auto">
          <a:xfrm>
            <a:off x="692390" y="1680794"/>
            <a:ext cx="3797300" cy="2552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219" name="Rectangle 5"/>
          <p:cNvSpPr>
            <a:spLocks noChangeArrowheads="1"/>
          </p:cNvSpPr>
          <p:nvPr/>
        </p:nvSpPr>
        <p:spPr bwMode="auto">
          <a:xfrm>
            <a:off x="638414" y="4503370"/>
            <a:ext cx="4789488" cy="454025"/>
          </a:xfrm>
          <a:prstGeom prst="rect">
            <a:avLst/>
          </a:prstGeom>
          <a:solidFill>
            <a:srgbClr val="CCECFF"/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220" name="Freeform 6"/>
          <p:cNvSpPr>
            <a:spLocks/>
          </p:cNvSpPr>
          <p:nvPr/>
        </p:nvSpPr>
        <p:spPr bwMode="auto">
          <a:xfrm>
            <a:off x="1306752" y="3623894"/>
            <a:ext cx="596900" cy="1588"/>
          </a:xfrm>
          <a:custGeom>
            <a:avLst/>
            <a:gdLst>
              <a:gd name="T0" fmla="*/ 0 w 288"/>
              <a:gd name="T1" fmla="*/ 0 h 1"/>
              <a:gd name="T2" fmla="*/ 288 w 288"/>
              <a:gd name="T3" fmla="*/ 0 h 1"/>
              <a:gd name="T4" fmla="*/ 0 60000 65536"/>
              <a:gd name="T5" fmla="*/ 0 60000 65536"/>
              <a:gd name="T6" fmla="*/ 0 w 288"/>
              <a:gd name="T7" fmla="*/ 0 h 1"/>
              <a:gd name="T8" fmla="*/ 288 w 288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1" name="Freeform 7"/>
          <p:cNvSpPr>
            <a:spLocks/>
          </p:cNvSpPr>
          <p:nvPr/>
        </p:nvSpPr>
        <p:spPr bwMode="auto">
          <a:xfrm>
            <a:off x="1921115" y="3358782"/>
            <a:ext cx="596900" cy="265112"/>
          </a:xfrm>
          <a:custGeom>
            <a:avLst/>
            <a:gdLst>
              <a:gd name="T0" fmla="*/ 0 w 288"/>
              <a:gd name="T1" fmla="*/ 112 h 112"/>
              <a:gd name="T2" fmla="*/ 288 w 288"/>
              <a:gd name="T3" fmla="*/ 0 h 112"/>
              <a:gd name="T4" fmla="*/ 0 60000 65536"/>
              <a:gd name="T5" fmla="*/ 0 60000 65536"/>
              <a:gd name="T6" fmla="*/ 0 w 288"/>
              <a:gd name="T7" fmla="*/ 0 h 112"/>
              <a:gd name="T8" fmla="*/ 288 w 288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12">
                <a:moveTo>
                  <a:pt x="0" y="112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2" name="Freeform 8"/>
          <p:cNvSpPr>
            <a:spLocks/>
          </p:cNvSpPr>
          <p:nvPr/>
        </p:nvSpPr>
        <p:spPr bwMode="auto">
          <a:xfrm>
            <a:off x="2518015" y="3377832"/>
            <a:ext cx="581025" cy="246062"/>
          </a:xfrm>
          <a:custGeom>
            <a:avLst/>
            <a:gdLst>
              <a:gd name="T0" fmla="*/ 0 w 280"/>
              <a:gd name="T1" fmla="*/ 0 h 104"/>
              <a:gd name="T2" fmla="*/ 280 w 280"/>
              <a:gd name="T3" fmla="*/ 104 h 104"/>
              <a:gd name="T4" fmla="*/ 0 60000 65536"/>
              <a:gd name="T5" fmla="*/ 0 60000 65536"/>
              <a:gd name="T6" fmla="*/ 0 w 280"/>
              <a:gd name="T7" fmla="*/ 0 h 104"/>
              <a:gd name="T8" fmla="*/ 280 w 280"/>
              <a:gd name="T9" fmla="*/ 104 h 10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104">
                <a:moveTo>
                  <a:pt x="0" y="0"/>
                </a:moveTo>
                <a:lnTo>
                  <a:pt x="280" y="104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3" name="Freeform 9"/>
          <p:cNvSpPr>
            <a:spLocks/>
          </p:cNvSpPr>
          <p:nvPr/>
        </p:nvSpPr>
        <p:spPr bwMode="auto">
          <a:xfrm>
            <a:off x="3099040" y="3246069"/>
            <a:ext cx="614363" cy="387350"/>
          </a:xfrm>
          <a:custGeom>
            <a:avLst/>
            <a:gdLst>
              <a:gd name="T0" fmla="*/ 0 w 296"/>
              <a:gd name="T1" fmla="*/ 164 h 164"/>
              <a:gd name="T2" fmla="*/ 296 w 296"/>
              <a:gd name="T3" fmla="*/ 0 h 164"/>
              <a:gd name="T4" fmla="*/ 0 60000 65536"/>
              <a:gd name="T5" fmla="*/ 0 60000 65536"/>
              <a:gd name="T6" fmla="*/ 0 w 296"/>
              <a:gd name="T7" fmla="*/ 0 h 164"/>
              <a:gd name="T8" fmla="*/ 296 w 296"/>
              <a:gd name="T9" fmla="*/ 164 h 1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6" h="164">
                <a:moveTo>
                  <a:pt x="0" y="164"/>
                </a:moveTo>
                <a:lnTo>
                  <a:pt x="296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4" name="Freeform 10"/>
          <p:cNvSpPr>
            <a:spLocks/>
          </p:cNvSpPr>
          <p:nvPr/>
        </p:nvSpPr>
        <p:spPr bwMode="auto">
          <a:xfrm>
            <a:off x="3713403" y="2498358"/>
            <a:ext cx="581025" cy="738187"/>
          </a:xfrm>
          <a:custGeom>
            <a:avLst/>
            <a:gdLst>
              <a:gd name="T0" fmla="*/ 0 w 280"/>
              <a:gd name="T1" fmla="*/ 312 h 312"/>
              <a:gd name="T2" fmla="*/ 280 w 280"/>
              <a:gd name="T3" fmla="*/ 0 h 312"/>
              <a:gd name="T4" fmla="*/ 0 60000 65536"/>
              <a:gd name="T5" fmla="*/ 0 60000 65536"/>
              <a:gd name="T6" fmla="*/ 0 w 280"/>
              <a:gd name="T7" fmla="*/ 0 h 312"/>
              <a:gd name="T8" fmla="*/ 280 w 280"/>
              <a:gd name="T9" fmla="*/ 312 h 3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312">
                <a:moveTo>
                  <a:pt x="0" y="312"/>
                </a:moveTo>
                <a:lnTo>
                  <a:pt x="280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5" name="Line 11"/>
          <p:cNvSpPr>
            <a:spLocks noChangeShapeType="1"/>
          </p:cNvSpPr>
          <p:nvPr/>
        </p:nvSpPr>
        <p:spPr bwMode="auto">
          <a:xfrm>
            <a:off x="690802" y="1777632"/>
            <a:ext cx="0" cy="2455862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6" name="Line 12"/>
          <p:cNvSpPr>
            <a:spLocks noChangeShapeType="1"/>
          </p:cNvSpPr>
          <p:nvPr/>
        </p:nvSpPr>
        <p:spPr bwMode="auto">
          <a:xfrm>
            <a:off x="1678227" y="3420694"/>
            <a:ext cx="571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7" name="Text Box 13"/>
          <p:cNvSpPr txBox="1">
            <a:spLocks noChangeArrowheads="1"/>
          </p:cNvSpPr>
          <p:nvPr/>
        </p:nvSpPr>
        <p:spPr bwMode="auto">
          <a:xfrm>
            <a:off x="214561" y="3942982"/>
            <a:ext cx="457192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40</a:t>
            </a:r>
            <a:endParaRPr lang="en-US" sz="1800" dirty="0">
              <a:latin typeface="Arial" charset="0"/>
            </a:endParaRPr>
          </a:p>
        </p:txBody>
      </p:sp>
      <p:sp>
        <p:nvSpPr>
          <p:cNvPr id="9228" name="Freeform 18"/>
          <p:cNvSpPr>
            <a:spLocks/>
          </p:cNvSpPr>
          <p:nvPr/>
        </p:nvSpPr>
        <p:spPr bwMode="auto">
          <a:xfrm>
            <a:off x="690802" y="3422283"/>
            <a:ext cx="3879851" cy="3175"/>
          </a:xfrm>
          <a:custGeom>
            <a:avLst/>
            <a:gdLst>
              <a:gd name="T0" fmla="*/ 0 w 1870"/>
              <a:gd name="T1" fmla="*/ 0 h 1"/>
              <a:gd name="T2" fmla="*/ 1870 w 1870"/>
              <a:gd name="T3" fmla="*/ 0 h 1"/>
              <a:gd name="T4" fmla="*/ 0 60000 65536"/>
              <a:gd name="T5" fmla="*/ 0 60000 65536"/>
              <a:gd name="T6" fmla="*/ 0 w 1870"/>
              <a:gd name="T7" fmla="*/ 0 h 1"/>
              <a:gd name="T8" fmla="*/ 1870 w 187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70" h="1">
                <a:moveTo>
                  <a:pt x="0" y="0"/>
                </a:moveTo>
                <a:lnTo>
                  <a:pt x="1870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9" name="Freeform 19"/>
          <p:cNvSpPr>
            <a:spLocks/>
          </p:cNvSpPr>
          <p:nvPr/>
        </p:nvSpPr>
        <p:spPr bwMode="auto">
          <a:xfrm>
            <a:off x="727315" y="2469783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30" name="Line 20"/>
          <p:cNvSpPr>
            <a:spLocks noChangeShapeType="1"/>
          </p:cNvSpPr>
          <p:nvPr/>
        </p:nvSpPr>
        <p:spPr bwMode="auto">
          <a:xfrm flipV="1">
            <a:off x="1306752" y="1698258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31" name="Text Box 21"/>
          <p:cNvSpPr txBox="1">
            <a:spLocks noChangeArrowheads="1"/>
          </p:cNvSpPr>
          <p:nvPr/>
        </p:nvSpPr>
        <p:spPr bwMode="auto">
          <a:xfrm>
            <a:off x="1094028" y="3433395"/>
            <a:ext cx="40798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2" name="Text Box 22"/>
          <p:cNvSpPr txBox="1">
            <a:spLocks noChangeArrowheads="1"/>
          </p:cNvSpPr>
          <p:nvPr/>
        </p:nvSpPr>
        <p:spPr bwMode="auto">
          <a:xfrm>
            <a:off x="1705215" y="3427045"/>
            <a:ext cx="393700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3" name="Text Box 23"/>
          <p:cNvSpPr txBox="1">
            <a:spLocks noChangeArrowheads="1"/>
          </p:cNvSpPr>
          <p:nvPr/>
        </p:nvSpPr>
        <p:spPr bwMode="auto">
          <a:xfrm>
            <a:off x="2340215" y="3182569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4" name="Text Box 24"/>
          <p:cNvSpPr txBox="1">
            <a:spLocks noChangeArrowheads="1"/>
          </p:cNvSpPr>
          <p:nvPr/>
        </p:nvSpPr>
        <p:spPr bwMode="auto">
          <a:xfrm>
            <a:off x="2938703" y="3434982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5" name="Text Box 25"/>
          <p:cNvSpPr txBox="1">
            <a:spLocks noChangeArrowheads="1"/>
          </p:cNvSpPr>
          <p:nvPr/>
        </p:nvSpPr>
        <p:spPr bwMode="auto">
          <a:xfrm>
            <a:off x="3529254" y="3060332"/>
            <a:ext cx="3381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6" name="Text Box 26"/>
          <p:cNvSpPr txBox="1">
            <a:spLocks noChangeArrowheads="1"/>
          </p:cNvSpPr>
          <p:nvPr/>
        </p:nvSpPr>
        <p:spPr bwMode="auto">
          <a:xfrm>
            <a:off x="4132503" y="2306269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9237" name="Text Box 27"/>
          <p:cNvSpPr txBox="1">
            <a:spLocks noChangeArrowheads="1"/>
          </p:cNvSpPr>
          <p:nvPr/>
        </p:nvSpPr>
        <p:spPr bwMode="auto">
          <a:xfrm>
            <a:off x="4343641" y="4014420"/>
            <a:ext cx="13573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Time</a:t>
            </a:r>
            <a:endParaRPr lang="en-US" sz="1800" dirty="0">
              <a:latin typeface="Arial" charset="0"/>
            </a:endParaRPr>
          </a:p>
        </p:txBody>
      </p:sp>
      <p:sp>
        <p:nvSpPr>
          <p:cNvPr id="9238" name="Text Box 28"/>
          <p:cNvSpPr txBox="1">
            <a:spLocks noChangeArrowheads="1"/>
          </p:cNvSpPr>
          <p:nvPr/>
        </p:nvSpPr>
        <p:spPr bwMode="auto">
          <a:xfrm>
            <a:off x="4405554" y="3188919"/>
            <a:ext cx="4365823" cy="3347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l">
              <a:lnSpc>
                <a:spcPct val="85000"/>
              </a:lnSpc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Last year’s average performance 	= 60%</a:t>
            </a:r>
            <a:endParaRPr lang="en-US" sz="1800" dirty="0">
              <a:latin typeface="Arial" charset="0"/>
            </a:endParaRPr>
          </a:p>
        </p:txBody>
      </p:sp>
      <p:sp>
        <p:nvSpPr>
          <p:cNvPr id="9239" name="Text Box 29"/>
          <p:cNvSpPr txBox="1">
            <a:spLocks noChangeArrowheads="1"/>
          </p:cNvSpPr>
          <p:nvPr/>
        </p:nvSpPr>
        <p:spPr bwMode="auto">
          <a:xfrm>
            <a:off x="4367454" y="2187207"/>
            <a:ext cx="4331916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Actual performance 	= 83% </a:t>
            </a:r>
            <a:endParaRPr lang="en-US" sz="1800" dirty="0">
              <a:latin typeface="Arial" charset="0"/>
            </a:endParaRPr>
          </a:p>
        </p:txBody>
      </p:sp>
      <p:sp>
        <p:nvSpPr>
          <p:cNvPr id="9240" name="Text Box 30"/>
          <p:cNvSpPr txBox="1">
            <a:spLocks noChangeArrowheads="1"/>
          </p:cNvSpPr>
          <p:nvPr/>
        </p:nvSpPr>
        <p:spPr bwMode="auto">
          <a:xfrm>
            <a:off x="597140" y="4579569"/>
            <a:ext cx="4852988" cy="3231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lnSpc>
                <a:spcPct val="80000"/>
              </a:lnSpc>
            </a:pPr>
            <a:r>
              <a:rPr lang="en-GB" sz="1800" dirty="0">
                <a:latin typeface="Arial" charset="0"/>
              </a:rPr>
              <a:t>Performance by historical standards is GOOD</a:t>
            </a:r>
            <a:endParaRPr lang="en-US" sz="1800" dirty="0">
              <a:latin typeface="Arial" charset="0"/>
            </a:endParaRPr>
          </a:p>
        </p:txBody>
      </p:sp>
      <p:sp>
        <p:nvSpPr>
          <p:cNvPr id="9241" name="Line 31"/>
          <p:cNvSpPr>
            <a:spLocks noChangeShapeType="1"/>
          </p:cNvSpPr>
          <p:nvPr/>
        </p:nvSpPr>
        <p:spPr bwMode="auto">
          <a:xfrm>
            <a:off x="690802" y="4243019"/>
            <a:ext cx="3784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2" name="Line 32"/>
          <p:cNvSpPr>
            <a:spLocks noChangeShapeType="1"/>
          </p:cNvSpPr>
          <p:nvPr/>
        </p:nvSpPr>
        <p:spPr bwMode="auto">
          <a:xfrm flipV="1">
            <a:off x="1903652" y="1726833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3" name="Line 33"/>
          <p:cNvSpPr>
            <a:spLocks noChangeShapeType="1"/>
          </p:cNvSpPr>
          <p:nvPr/>
        </p:nvSpPr>
        <p:spPr bwMode="auto">
          <a:xfrm flipV="1">
            <a:off x="2502140" y="1704608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4" name="Line 34"/>
          <p:cNvSpPr>
            <a:spLocks noChangeShapeType="1"/>
          </p:cNvSpPr>
          <p:nvPr/>
        </p:nvSpPr>
        <p:spPr bwMode="auto">
          <a:xfrm flipV="1">
            <a:off x="3099040" y="1683970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5" name="Line 35"/>
          <p:cNvSpPr>
            <a:spLocks noChangeShapeType="1"/>
          </p:cNvSpPr>
          <p:nvPr/>
        </p:nvSpPr>
        <p:spPr bwMode="auto">
          <a:xfrm flipV="1">
            <a:off x="3695940" y="1704608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6" name="Line 36"/>
          <p:cNvSpPr>
            <a:spLocks noChangeShapeType="1"/>
          </p:cNvSpPr>
          <p:nvPr/>
        </p:nvSpPr>
        <p:spPr bwMode="auto">
          <a:xfrm flipV="1">
            <a:off x="4294428" y="1698258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47" name="Text Box 39"/>
          <p:cNvSpPr txBox="1">
            <a:spLocks noChangeArrowheads="1"/>
          </p:cNvSpPr>
          <p:nvPr/>
        </p:nvSpPr>
        <p:spPr bwMode="auto">
          <a:xfrm>
            <a:off x="93902" y="3527057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50</a:t>
            </a:r>
            <a:endParaRPr lang="en-US" sz="1800" dirty="0">
              <a:latin typeface="Arial" charset="0"/>
            </a:endParaRPr>
          </a:p>
        </p:txBody>
      </p:sp>
      <p:sp>
        <p:nvSpPr>
          <p:cNvPr id="9248" name="Text Box 50"/>
          <p:cNvSpPr txBox="1">
            <a:spLocks noChangeArrowheads="1"/>
          </p:cNvSpPr>
          <p:nvPr/>
        </p:nvSpPr>
        <p:spPr bwMode="auto">
          <a:xfrm>
            <a:off x="93902" y="3171457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60</a:t>
            </a:r>
            <a:endParaRPr lang="en-US" sz="1800" dirty="0">
              <a:latin typeface="Arial" charset="0"/>
            </a:endParaRPr>
          </a:p>
        </p:txBody>
      </p:sp>
      <p:sp>
        <p:nvSpPr>
          <p:cNvPr id="9249" name="Text Box 51"/>
          <p:cNvSpPr txBox="1">
            <a:spLocks noChangeArrowheads="1"/>
          </p:cNvSpPr>
          <p:nvPr/>
        </p:nvSpPr>
        <p:spPr bwMode="auto">
          <a:xfrm>
            <a:off x="93902" y="2777758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70</a:t>
            </a:r>
            <a:endParaRPr lang="en-US" sz="1800" dirty="0">
              <a:latin typeface="Arial" charset="0"/>
            </a:endParaRPr>
          </a:p>
        </p:txBody>
      </p:sp>
      <p:sp>
        <p:nvSpPr>
          <p:cNvPr id="9250" name="Text Box 52"/>
          <p:cNvSpPr txBox="1">
            <a:spLocks noChangeArrowheads="1"/>
          </p:cNvSpPr>
          <p:nvPr/>
        </p:nvSpPr>
        <p:spPr bwMode="auto">
          <a:xfrm>
            <a:off x="93902" y="2396758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80</a:t>
            </a:r>
            <a:endParaRPr lang="en-US" sz="1800" dirty="0">
              <a:latin typeface="Arial" charset="0"/>
            </a:endParaRPr>
          </a:p>
        </p:txBody>
      </p:sp>
      <p:sp>
        <p:nvSpPr>
          <p:cNvPr id="9251" name="Text Box 53"/>
          <p:cNvSpPr txBox="1">
            <a:spLocks noChangeArrowheads="1"/>
          </p:cNvSpPr>
          <p:nvPr/>
        </p:nvSpPr>
        <p:spPr bwMode="auto">
          <a:xfrm>
            <a:off x="93902" y="1990357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90</a:t>
            </a:r>
            <a:endParaRPr lang="en-US" sz="1800" dirty="0">
              <a:latin typeface="Arial" charset="0"/>
            </a:endParaRPr>
          </a:p>
        </p:txBody>
      </p:sp>
      <p:sp>
        <p:nvSpPr>
          <p:cNvPr id="9252" name="Text Box 54"/>
          <p:cNvSpPr txBox="1">
            <a:spLocks noChangeArrowheads="1"/>
          </p:cNvSpPr>
          <p:nvPr/>
        </p:nvSpPr>
        <p:spPr bwMode="auto">
          <a:xfrm>
            <a:off x="93902" y="1583958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100</a:t>
            </a:r>
            <a:endParaRPr lang="en-US" sz="1800" dirty="0">
              <a:latin typeface="Arial" charset="0"/>
            </a:endParaRPr>
          </a:p>
        </p:txBody>
      </p:sp>
      <p:sp>
        <p:nvSpPr>
          <p:cNvPr id="9253" name="Text Box 57"/>
          <p:cNvSpPr txBox="1">
            <a:spLocks noChangeArrowheads="1"/>
          </p:cNvSpPr>
          <p:nvPr/>
        </p:nvSpPr>
        <p:spPr bwMode="auto">
          <a:xfrm>
            <a:off x="0" y="27499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Different standards of </a:t>
            </a:r>
            <a:r>
              <a:rPr lang="en-GB" sz="2800" b="1" dirty="0" smtClean="0">
                <a:latin typeface="Arial" charset="0"/>
              </a:rPr>
              <a:t>comparison give </a:t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different </a:t>
            </a:r>
            <a:r>
              <a:rPr lang="en-GB" sz="2800" b="1" dirty="0">
                <a:latin typeface="Arial" charset="0"/>
              </a:rPr>
              <a:t>messages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7"/>
          <p:cNvSpPr>
            <a:spLocks noChangeArrowheads="1"/>
          </p:cNvSpPr>
          <p:nvPr/>
        </p:nvSpPr>
        <p:spPr bwMode="auto">
          <a:xfrm>
            <a:off x="723901" y="1667616"/>
            <a:ext cx="3797300" cy="2552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3" name="Rectangle 78"/>
          <p:cNvSpPr>
            <a:spLocks noChangeArrowheads="1"/>
          </p:cNvSpPr>
          <p:nvPr/>
        </p:nvSpPr>
        <p:spPr bwMode="auto">
          <a:xfrm>
            <a:off x="669925" y="4490192"/>
            <a:ext cx="5221288" cy="744311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244" name="Freeform 79"/>
          <p:cNvSpPr>
            <a:spLocks/>
          </p:cNvSpPr>
          <p:nvPr/>
        </p:nvSpPr>
        <p:spPr bwMode="auto">
          <a:xfrm>
            <a:off x="1338263" y="3610716"/>
            <a:ext cx="596900" cy="1588"/>
          </a:xfrm>
          <a:custGeom>
            <a:avLst/>
            <a:gdLst>
              <a:gd name="T0" fmla="*/ 0 w 288"/>
              <a:gd name="T1" fmla="*/ 0 h 1"/>
              <a:gd name="T2" fmla="*/ 288 w 288"/>
              <a:gd name="T3" fmla="*/ 0 h 1"/>
              <a:gd name="T4" fmla="*/ 0 60000 65536"/>
              <a:gd name="T5" fmla="*/ 0 60000 65536"/>
              <a:gd name="T6" fmla="*/ 0 w 288"/>
              <a:gd name="T7" fmla="*/ 0 h 1"/>
              <a:gd name="T8" fmla="*/ 288 w 288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45" name="Freeform 80"/>
          <p:cNvSpPr>
            <a:spLocks/>
          </p:cNvSpPr>
          <p:nvPr/>
        </p:nvSpPr>
        <p:spPr bwMode="auto">
          <a:xfrm>
            <a:off x="1952626" y="3345604"/>
            <a:ext cx="596900" cy="265112"/>
          </a:xfrm>
          <a:custGeom>
            <a:avLst/>
            <a:gdLst>
              <a:gd name="T0" fmla="*/ 0 w 288"/>
              <a:gd name="T1" fmla="*/ 112 h 112"/>
              <a:gd name="T2" fmla="*/ 288 w 288"/>
              <a:gd name="T3" fmla="*/ 0 h 112"/>
              <a:gd name="T4" fmla="*/ 0 60000 65536"/>
              <a:gd name="T5" fmla="*/ 0 60000 65536"/>
              <a:gd name="T6" fmla="*/ 0 w 288"/>
              <a:gd name="T7" fmla="*/ 0 h 112"/>
              <a:gd name="T8" fmla="*/ 288 w 288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12">
                <a:moveTo>
                  <a:pt x="0" y="112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46" name="Freeform 81"/>
          <p:cNvSpPr>
            <a:spLocks/>
          </p:cNvSpPr>
          <p:nvPr/>
        </p:nvSpPr>
        <p:spPr bwMode="auto">
          <a:xfrm>
            <a:off x="2549526" y="3364654"/>
            <a:ext cx="581025" cy="246062"/>
          </a:xfrm>
          <a:custGeom>
            <a:avLst/>
            <a:gdLst>
              <a:gd name="T0" fmla="*/ 0 w 280"/>
              <a:gd name="T1" fmla="*/ 0 h 104"/>
              <a:gd name="T2" fmla="*/ 280 w 280"/>
              <a:gd name="T3" fmla="*/ 104 h 104"/>
              <a:gd name="T4" fmla="*/ 0 60000 65536"/>
              <a:gd name="T5" fmla="*/ 0 60000 65536"/>
              <a:gd name="T6" fmla="*/ 0 w 280"/>
              <a:gd name="T7" fmla="*/ 0 h 104"/>
              <a:gd name="T8" fmla="*/ 280 w 280"/>
              <a:gd name="T9" fmla="*/ 104 h 10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104">
                <a:moveTo>
                  <a:pt x="0" y="0"/>
                </a:moveTo>
                <a:lnTo>
                  <a:pt x="280" y="104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47" name="Freeform 82"/>
          <p:cNvSpPr>
            <a:spLocks/>
          </p:cNvSpPr>
          <p:nvPr/>
        </p:nvSpPr>
        <p:spPr bwMode="auto">
          <a:xfrm>
            <a:off x="3130551" y="3232891"/>
            <a:ext cx="614363" cy="387350"/>
          </a:xfrm>
          <a:custGeom>
            <a:avLst/>
            <a:gdLst>
              <a:gd name="T0" fmla="*/ 0 w 296"/>
              <a:gd name="T1" fmla="*/ 164 h 164"/>
              <a:gd name="T2" fmla="*/ 296 w 296"/>
              <a:gd name="T3" fmla="*/ 0 h 164"/>
              <a:gd name="T4" fmla="*/ 0 60000 65536"/>
              <a:gd name="T5" fmla="*/ 0 60000 65536"/>
              <a:gd name="T6" fmla="*/ 0 w 296"/>
              <a:gd name="T7" fmla="*/ 0 h 164"/>
              <a:gd name="T8" fmla="*/ 296 w 296"/>
              <a:gd name="T9" fmla="*/ 164 h 1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6" h="164">
                <a:moveTo>
                  <a:pt x="0" y="164"/>
                </a:moveTo>
                <a:lnTo>
                  <a:pt x="296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48" name="Freeform 83"/>
          <p:cNvSpPr>
            <a:spLocks/>
          </p:cNvSpPr>
          <p:nvPr/>
        </p:nvSpPr>
        <p:spPr bwMode="auto">
          <a:xfrm>
            <a:off x="3744914" y="2485180"/>
            <a:ext cx="581025" cy="738187"/>
          </a:xfrm>
          <a:custGeom>
            <a:avLst/>
            <a:gdLst>
              <a:gd name="T0" fmla="*/ 0 w 280"/>
              <a:gd name="T1" fmla="*/ 312 h 312"/>
              <a:gd name="T2" fmla="*/ 280 w 280"/>
              <a:gd name="T3" fmla="*/ 0 h 312"/>
              <a:gd name="T4" fmla="*/ 0 60000 65536"/>
              <a:gd name="T5" fmla="*/ 0 60000 65536"/>
              <a:gd name="T6" fmla="*/ 0 w 280"/>
              <a:gd name="T7" fmla="*/ 0 h 312"/>
              <a:gd name="T8" fmla="*/ 280 w 280"/>
              <a:gd name="T9" fmla="*/ 312 h 3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312">
                <a:moveTo>
                  <a:pt x="0" y="312"/>
                </a:moveTo>
                <a:lnTo>
                  <a:pt x="280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49" name="Line 84"/>
          <p:cNvSpPr>
            <a:spLocks noChangeShapeType="1"/>
          </p:cNvSpPr>
          <p:nvPr/>
        </p:nvSpPr>
        <p:spPr bwMode="auto">
          <a:xfrm>
            <a:off x="722313" y="1764454"/>
            <a:ext cx="0" cy="2455862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0" name="Line 85"/>
          <p:cNvSpPr>
            <a:spLocks noChangeShapeType="1"/>
          </p:cNvSpPr>
          <p:nvPr/>
        </p:nvSpPr>
        <p:spPr bwMode="auto">
          <a:xfrm>
            <a:off x="1709738" y="3407516"/>
            <a:ext cx="571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1" name="Text Box 86"/>
          <p:cNvSpPr txBox="1">
            <a:spLocks noChangeArrowheads="1"/>
          </p:cNvSpPr>
          <p:nvPr/>
        </p:nvSpPr>
        <p:spPr bwMode="auto">
          <a:xfrm>
            <a:off x="-57149" y="3929804"/>
            <a:ext cx="7604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40</a:t>
            </a:r>
            <a:endParaRPr lang="en-US" sz="1800" dirty="0">
              <a:latin typeface="Arial" charset="0"/>
            </a:endParaRPr>
          </a:p>
        </p:txBody>
      </p:sp>
      <p:sp>
        <p:nvSpPr>
          <p:cNvPr id="10252" name="Freeform 87"/>
          <p:cNvSpPr>
            <a:spLocks/>
          </p:cNvSpPr>
          <p:nvPr/>
        </p:nvSpPr>
        <p:spPr bwMode="auto">
          <a:xfrm>
            <a:off x="722313" y="3409105"/>
            <a:ext cx="3879851" cy="3175"/>
          </a:xfrm>
          <a:custGeom>
            <a:avLst/>
            <a:gdLst>
              <a:gd name="T0" fmla="*/ 0 w 1870"/>
              <a:gd name="T1" fmla="*/ 0 h 1"/>
              <a:gd name="T2" fmla="*/ 1870 w 1870"/>
              <a:gd name="T3" fmla="*/ 0 h 1"/>
              <a:gd name="T4" fmla="*/ 0 60000 65536"/>
              <a:gd name="T5" fmla="*/ 0 60000 65536"/>
              <a:gd name="T6" fmla="*/ 0 w 1870"/>
              <a:gd name="T7" fmla="*/ 0 h 1"/>
              <a:gd name="T8" fmla="*/ 1870 w 187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70" h="1">
                <a:moveTo>
                  <a:pt x="0" y="0"/>
                </a:moveTo>
                <a:lnTo>
                  <a:pt x="1870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3" name="Freeform 88"/>
          <p:cNvSpPr>
            <a:spLocks/>
          </p:cNvSpPr>
          <p:nvPr/>
        </p:nvSpPr>
        <p:spPr bwMode="auto">
          <a:xfrm>
            <a:off x="758826" y="2456605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4" name="Line 89"/>
          <p:cNvSpPr>
            <a:spLocks noChangeShapeType="1"/>
          </p:cNvSpPr>
          <p:nvPr/>
        </p:nvSpPr>
        <p:spPr bwMode="auto">
          <a:xfrm flipV="1">
            <a:off x="1338263" y="1685080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55" name="Text Box 90"/>
          <p:cNvSpPr txBox="1">
            <a:spLocks noChangeArrowheads="1"/>
          </p:cNvSpPr>
          <p:nvPr/>
        </p:nvSpPr>
        <p:spPr bwMode="auto">
          <a:xfrm>
            <a:off x="1125539" y="3420217"/>
            <a:ext cx="40798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56" name="Text Box 91"/>
          <p:cNvSpPr txBox="1">
            <a:spLocks noChangeArrowheads="1"/>
          </p:cNvSpPr>
          <p:nvPr/>
        </p:nvSpPr>
        <p:spPr bwMode="auto">
          <a:xfrm>
            <a:off x="1736726" y="3413867"/>
            <a:ext cx="393700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57" name="Text Box 92"/>
          <p:cNvSpPr txBox="1">
            <a:spLocks noChangeArrowheads="1"/>
          </p:cNvSpPr>
          <p:nvPr/>
        </p:nvSpPr>
        <p:spPr bwMode="auto">
          <a:xfrm>
            <a:off x="2371726" y="3169391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58" name="Text Box 93"/>
          <p:cNvSpPr txBox="1">
            <a:spLocks noChangeArrowheads="1"/>
          </p:cNvSpPr>
          <p:nvPr/>
        </p:nvSpPr>
        <p:spPr bwMode="auto">
          <a:xfrm>
            <a:off x="2970214" y="3421804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59" name="Text Box 94"/>
          <p:cNvSpPr txBox="1">
            <a:spLocks noChangeArrowheads="1"/>
          </p:cNvSpPr>
          <p:nvPr/>
        </p:nvSpPr>
        <p:spPr bwMode="auto">
          <a:xfrm>
            <a:off x="3560765" y="3047154"/>
            <a:ext cx="3381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60" name="Text Box 95"/>
          <p:cNvSpPr txBox="1">
            <a:spLocks noChangeArrowheads="1"/>
          </p:cNvSpPr>
          <p:nvPr/>
        </p:nvSpPr>
        <p:spPr bwMode="auto">
          <a:xfrm>
            <a:off x="4164014" y="2293091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0261" name="Text Box 96"/>
          <p:cNvSpPr txBox="1">
            <a:spLocks noChangeArrowheads="1"/>
          </p:cNvSpPr>
          <p:nvPr/>
        </p:nvSpPr>
        <p:spPr bwMode="auto">
          <a:xfrm>
            <a:off x="4375152" y="4001242"/>
            <a:ext cx="13573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Time</a:t>
            </a:r>
            <a:endParaRPr lang="en-US" sz="1800" dirty="0">
              <a:latin typeface="Arial" charset="0"/>
            </a:endParaRPr>
          </a:p>
        </p:txBody>
      </p:sp>
      <p:sp>
        <p:nvSpPr>
          <p:cNvPr id="10262" name="Text Box 97"/>
          <p:cNvSpPr txBox="1">
            <a:spLocks noChangeArrowheads="1"/>
          </p:cNvSpPr>
          <p:nvPr/>
        </p:nvSpPr>
        <p:spPr bwMode="auto">
          <a:xfrm>
            <a:off x="4437065" y="3175741"/>
            <a:ext cx="4503737" cy="3347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lnSpc>
                <a:spcPct val="85000"/>
              </a:lnSpc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Last year’s average performance 	= 60%</a:t>
            </a:r>
            <a:endParaRPr lang="en-US" sz="1800" dirty="0">
              <a:latin typeface="Arial" charset="0"/>
            </a:endParaRPr>
          </a:p>
        </p:txBody>
      </p:sp>
      <p:sp>
        <p:nvSpPr>
          <p:cNvPr id="10263" name="Text Box 98"/>
          <p:cNvSpPr txBox="1">
            <a:spLocks noChangeArrowheads="1"/>
          </p:cNvSpPr>
          <p:nvPr/>
        </p:nvSpPr>
        <p:spPr bwMode="auto">
          <a:xfrm>
            <a:off x="4398964" y="2174029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Actual performance 	= 83% </a:t>
            </a:r>
            <a:endParaRPr lang="en-US" sz="1800" dirty="0">
              <a:latin typeface="Arial" charset="0"/>
            </a:endParaRPr>
          </a:p>
        </p:txBody>
      </p:sp>
      <p:sp>
        <p:nvSpPr>
          <p:cNvPr id="10264" name="Text Box 99"/>
          <p:cNvSpPr txBox="1">
            <a:spLocks noChangeArrowheads="1"/>
          </p:cNvSpPr>
          <p:nvPr/>
        </p:nvSpPr>
        <p:spPr bwMode="auto">
          <a:xfrm>
            <a:off x="628651" y="4566392"/>
            <a:ext cx="5335588" cy="64633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800" dirty="0">
                <a:latin typeface="Arial" charset="0"/>
              </a:rPr>
              <a:t>Performance by historical standards is GOOD</a:t>
            </a:r>
          </a:p>
          <a:p>
            <a:pPr algn="l"/>
            <a:r>
              <a:rPr lang="en-GB" sz="1800" dirty="0">
                <a:latin typeface="Arial" charset="0"/>
              </a:rPr>
              <a:t>Performance against improvement goal is POOR</a:t>
            </a:r>
            <a:endParaRPr lang="en-US" sz="1800" dirty="0">
              <a:latin typeface="Arial" charset="0"/>
            </a:endParaRPr>
          </a:p>
        </p:txBody>
      </p:sp>
      <p:sp>
        <p:nvSpPr>
          <p:cNvPr id="10265" name="Line 100"/>
          <p:cNvSpPr>
            <a:spLocks noChangeShapeType="1"/>
          </p:cNvSpPr>
          <p:nvPr/>
        </p:nvSpPr>
        <p:spPr bwMode="auto">
          <a:xfrm>
            <a:off x="722313" y="4229841"/>
            <a:ext cx="3784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66" name="Line 101"/>
          <p:cNvSpPr>
            <a:spLocks noChangeShapeType="1"/>
          </p:cNvSpPr>
          <p:nvPr/>
        </p:nvSpPr>
        <p:spPr bwMode="auto">
          <a:xfrm flipV="1">
            <a:off x="1935163" y="1713655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67" name="Line 102"/>
          <p:cNvSpPr>
            <a:spLocks noChangeShapeType="1"/>
          </p:cNvSpPr>
          <p:nvPr/>
        </p:nvSpPr>
        <p:spPr bwMode="auto">
          <a:xfrm flipV="1">
            <a:off x="2533651" y="1691430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68" name="Line 103"/>
          <p:cNvSpPr>
            <a:spLocks noChangeShapeType="1"/>
          </p:cNvSpPr>
          <p:nvPr/>
        </p:nvSpPr>
        <p:spPr bwMode="auto">
          <a:xfrm flipV="1">
            <a:off x="3130551" y="1670792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69" name="Line 104"/>
          <p:cNvSpPr>
            <a:spLocks noChangeShapeType="1"/>
          </p:cNvSpPr>
          <p:nvPr/>
        </p:nvSpPr>
        <p:spPr bwMode="auto">
          <a:xfrm flipV="1">
            <a:off x="3727451" y="1691430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70" name="Line 105"/>
          <p:cNvSpPr>
            <a:spLocks noChangeShapeType="1"/>
          </p:cNvSpPr>
          <p:nvPr/>
        </p:nvSpPr>
        <p:spPr bwMode="auto">
          <a:xfrm flipV="1">
            <a:off x="4325939" y="1685080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71" name="Text Box 106"/>
          <p:cNvSpPr txBox="1">
            <a:spLocks noChangeArrowheads="1"/>
          </p:cNvSpPr>
          <p:nvPr/>
        </p:nvSpPr>
        <p:spPr bwMode="auto">
          <a:xfrm>
            <a:off x="125413" y="35138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50</a:t>
            </a:r>
            <a:endParaRPr lang="en-US" sz="1800" dirty="0">
              <a:latin typeface="Arial" charset="0"/>
            </a:endParaRPr>
          </a:p>
        </p:txBody>
      </p:sp>
      <p:sp>
        <p:nvSpPr>
          <p:cNvPr id="10272" name="Text Box 107"/>
          <p:cNvSpPr txBox="1">
            <a:spLocks noChangeArrowheads="1"/>
          </p:cNvSpPr>
          <p:nvPr/>
        </p:nvSpPr>
        <p:spPr bwMode="auto">
          <a:xfrm>
            <a:off x="125413" y="31582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60</a:t>
            </a:r>
            <a:endParaRPr lang="en-US" sz="1800" dirty="0">
              <a:latin typeface="Arial" charset="0"/>
            </a:endParaRPr>
          </a:p>
        </p:txBody>
      </p:sp>
      <p:sp>
        <p:nvSpPr>
          <p:cNvPr id="10273" name="Text Box 108"/>
          <p:cNvSpPr txBox="1">
            <a:spLocks noChangeArrowheads="1"/>
          </p:cNvSpPr>
          <p:nvPr/>
        </p:nvSpPr>
        <p:spPr bwMode="auto">
          <a:xfrm>
            <a:off x="125413" y="27645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70</a:t>
            </a:r>
            <a:endParaRPr lang="en-US" sz="1800" dirty="0">
              <a:latin typeface="Arial" charset="0"/>
            </a:endParaRPr>
          </a:p>
        </p:txBody>
      </p:sp>
      <p:sp>
        <p:nvSpPr>
          <p:cNvPr id="10274" name="Text Box 109"/>
          <p:cNvSpPr txBox="1">
            <a:spLocks noChangeArrowheads="1"/>
          </p:cNvSpPr>
          <p:nvPr/>
        </p:nvSpPr>
        <p:spPr bwMode="auto">
          <a:xfrm>
            <a:off x="125413" y="23835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80</a:t>
            </a:r>
            <a:endParaRPr lang="en-US" sz="1800" dirty="0">
              <a:latin typeface="Arial" charset="0"/>
            </a:endParaRPr>
          </a:p>
        </p:txBody>
      </p:sp>
      <p:sp>
        <p:nvSpPr>
          <p:cNvPr id="10275" name="Text Box 110"/>
          <p:cNvSpPr txBox="1">
            <a:spLocks noChangeArrowheads="1"/>
          </p:cNvSpPr>
          <p:nvPr/>
        </p:nvSpPr>
        <p:spPr bwMode="auto">
          <a:xfrm>
            <a:off x="125413" y="19771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90</a:t>
            </a:r>
            <a:endParaRPr lang="en-US" sz="1800" dirty="0">
              <a:latin typeface="Arial" charset="0"/>
            </a:endParaRPr>
          </a:p>
        </p:txBody>
      </p:sp>
      <p:sp>
        <p:nvSpPr>
          <p:cNvPr id="10276" name="Text Box 111"/>
          <p:cNvSpPr txBox="1">
            <a:spLocks noChangeArrowheads="1"/>
          </p:cNvSpPr>
          <p:nvPr/>
        </p:nvSpPr>
        <p:spPr bwMode="auto">
          <a:xfrm>
            <a:off x="125413" y="15707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100</a:t>
            </a:r>
            <a:endParaRPr lang="en-US" sz="1800" dirty="0">
              <a:latin typeface="Arial" charset="0"/>
            </a:endParaRPr>
          </a:p>
        </p:txBody>
      </p:sp>
      <p:sp>
        <p:nvSpPr>
          <p:cNvPr id="10278" name="Freeform 113"/>
          <p:cNvSpPr>
            <a:spLocks/>
          </p:cNvSpPr>
          <p:nvPr/>
        </p:nvSpPr>
        <p:spPr bwMode="auto">
          <a:xfrm>
            <a:off x="733424" y="2024805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279" name="Text Box 114"/>
          <p:cNvSpPr txBox="1">
            <a:spLocks noChangeArrowheads="1"/>
          </p:cNvSpPr>
          <p:nvPr/>
        </p:nvSpPr>
        <p:spPr bwMode="auto">
          <a:xfrm>
            <a:off x="4411664" y="1856529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 smtClean="0">
                <a:latin typeface="Arial" charset="0"/>
              </a:rPr>
              <a:t>Strategic </a:t>
            </a:r>
            <a:r>
              <a:rPr lang="en-GB" sz="1800" dirty="0">
                <a:latin typeface="Arial" charset="0"/>
              </a:rPr>
              <a:t>goal 	= 95%</a:t>
            </a:r>
            <a:endParaRPr lang="en-US" sz="1800" dirty="0">
              <a:latin typeface="Arial" charset="0"/>
            </a:endParaRPr>
          </a:p>
        </p:txBody>
      </p:sp>
      <p:sp>
        <p:nvSpPr>
          <p:cNvPr id="40" name="Text Box 57"/>
          <p:cNvSpPr txBox="1">
            <a:spLocks noChangeArrowheads="1"/>
          </p:cNvSpPr>
          <p:nvPr/>
        </p:nvSpPr>
        <p:spPr bwMode="auto">
          <a:xfrm>
            <a:off x="0" y="26766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Different standards of comparison </a:t>
            </a:r>
            <a:r>
              <a:rPr lang="en-GB" sz="2800" b="1" dirty="0" smtClean="0">
                <a:latin typeface="Arial" charset="0"/>
              </a:rPr>
              <a:t>give </a:t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different messages (Continued)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5"/>
          <p:cNvSpPr>
            <a:spLocks noChangeArrowheads="1"/>
          </p:cNvSpPr>
          <p:nvPr/>
        </p:nvSpPr>
        <p:spPr bwMode="auto">
          <a:xfrm>
            <a:off x="723901" y="1667616"/>
            <a:ext cx="3797300" cy="2552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67" name="Rectangle 6"/>
          <p:cNvSpPr>
            <a:spLocks noChangeArrowheads="1"/>
          </p:cNvSpPr>
          <p:nvPr/>
        </p:nvSpPr>
        <p:spPr bwMode="auto">
          <a:xfrm>
            <a:off x="669925" y="4490191"/>
            <a:ext cx="5221288" cy="1055688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68" name="Freeform 7"/>
          <p:cNvSpPr>
            <a:spLocks/>
          </p:cNvSpPr>
          <p:nvPr/>
        </p:nvSpPr>
        <p:spPr bwMode="auto">
          <a:xfrm>
            <a:off x="1338263" y="3610716"/>
            <a:ext cx="596900" cy="1588"/>
          </a:xfrm>
          <a:custGeom>
            <a:avLst/>
            <a:gdLst>
              <a:gd name="T0" fmla="*/ 0 w 288"/>
              <a:gd name="T1" fmla="*/ 0 h 1"/>
              <a:gd name="T2" fmla="*/ 288 w 288"/>
              <a:gd name="T3" fmla="*/ 0 h 1"/>
              <a:gd name="T4" fmla="*/ 0 60000 65536"/>
              <a:gd name="T5" fmla="*/ 0 60000 65536"/>
              <a:gd name="T6" fmla="*/ 0 w 288"/>
              <a:gd name="T7" fmla="*/ 0 h 1"/>
              <a:gd name="T8" fmla="*/ 288 w 288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9" name="Freeform 8"/>
          <p:cNvSpPr>
            <a:spLocks/>
          </p:cNvSpPr>
          <p:nvPr/>
        </p:nvSpPr>
        <p:spPr bwMode="auto">
          <a:xfrm>
            <a:off x="1952626" y="3345604"/>
            <a:ext cx="596900" cy="265112"/>
          </a:xfrm>
          <a:custGeom>
            <a:avLst/>
            <a:gdLst>
              <a:gd name="T0" fmla="*/ 0 w 288"/>
              <a:gd name="T1" fmla="*/ 112 h 112"/>
              <a:gd name="T2" fmla="*/ 288 w 288"/>
              <a:gd name="T3" fmla="*/ 0 h 112"/>
              <a:gd name="T4" fmla="*/ 0 60000 65536"/>
              <a:gd name="T5" fmla="*/ 0 60000 65536"/>
              <a:gd name="T6" fmla="*/ 0 w 288"/>
              <a:gd name="T7" fmla="*/ 0 h 112"/>
              <a:gd name="T8" fmla="*/ 288 w 288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12">
                <a:moveTo>
                  <a:pt x="0" y="112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0" name="Freeform 9"/>
          <p:cNvSpPr>
            <a:spLocks/>
          </p:cNvSpPr>
          <p:nvPr/>
        </p:nvSpPr>
        <p:spPr bwMode="auto">
          <a:xfrm>
            <a:off x="2549526" y="3364654"/>
            <a:ext cx="581025" cy="246062"/>
          </a:xfrm>
          <a:custGeom>
            <a:avLst/>
            <a:gdLst>
              <a:gd name="T0" fmla="*/ 0 w 280"/>
              <a:gd name="T1" fmla="*/ 0 h 104"/>
              <a:gd name="T2" fmla="*/ 280 w 280"/>
              <a:gd name="T3" fmla="*/ 104 h 104"/>
              <a:gd name="T4" fmla="*/ 0 60000 65536"/>
              <a:gd name="T5" fmla="*/ 0 60000 65536"/>
              <a:gd name="T6" fmla="*/ 0 w 280"/>
              <a:gd name="T7" fmla="*/ 0 h 104"/>
              <a:gd name="T8" fmla="*/ 280 w 280"/>
              <a:gd name="T9" fmla="*/ 104 h 10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104">
                <a:moveTo>
                  <a:pt x="0" y="0"/>
                </a:moveTo>
                <a:lnTo>
                  <a:pt x="280" y="104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1" name="Freeform 10"/>
          <p:cNvSpPr>
            <a:spLocks/>
          </p:cNvSpPr>
          <p:nvPr/>
        </p:nvSpPr>
        <p:spPr bwMode="auto">
          <a:xfrm>
            <a:off x="3130551" y="3232891"/>
            <a:ext cx="614363" cy="387350"/>
          </a:xfrm>
          <a:custGeom>
            <a:avLst/>
            <a:gdLst>
              <a:gd name="T0" fmla="*/ 0 w 296"/>
              <a:gd name="T1" fmla="*/ 164 h 164"/>
              <a:gd name="T2" fmla="*/ 296 w 296"/>
              <a:gd name="T3" fmla="*/ 0 h 164"/>
              <a:gd name="T4" fmla="*/ 0 60000 65536"/>
              <a:gd name="T5" fmla="*/ 0 60000 65536"/>
              <a:gd name="T6" fmla="*/ 0 w 296"/>
              <a:gd name="T7" fmla="*/ 0 h 164"/>
              <a:gd name="T8" fmla="*/ 296 w 296"/>
              <a:gd name="T9" fmla="*/ 164 h 1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6" h="164">
                <a:moveTo>
                  <a:pt x="0" y="164"/>
                </a:moveTo>
                <a:lnTo>
                  <a:pt x="296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2" name="Freeform 11"/>
          <p:cNvSpPr>
            <a:spLocks/>
          </p:cNvSpPr>
          <p:nvPr/>
        </p:nvSpPr>
        <p:spPr bwMode="auto">
          <a:xfrm>
            <a:off x="3744914" y="2485180"/>
            <a:ext cx="581025" cy="738187"/>
          </a:xfrm>
          <a:custGeom>
            <a:avLst/>
            <a:gdLst>
              <a:gd name="T0" fmla="*/ 0 w 280"/>
              <a:gd name="T1" fmla="*/ 312 h 312"/>
              <a:gd name="T2" fmla="*/ 280 w 280"/>
              <a:gd name="T3" fmla="*/ 0 h 312"/>
              <a:gd name="T4" fmla="*/ 0 60000 65536"/>
              <a:gd name="T5" fmla="*/ 0 60000 65536"/>
              <a:gd name="T6" fmla="*/ 0 w 280"/>
              <a:gd name="T7" fmla="*/ 0 h 312"/>
              <a:gd name="T8" fmla="*/ 280 w 280"/>
              <a:gd name="T9" fmla="*/ 312 h 3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312">
                <a:moveTo>
                  <a:pt x="0" y="312"/>
                </a:moveTo>
                <a:lnTo>
                  <a:pt x="280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3" name="Line 12"/>
          <p:cNvSpPr>
            <a:spLocks noChangeShapeType="1"/>
          </p:cNvSpPr>
          <p:nvPr/>
        </p:nvSpPr>
        <p:spPr bwMode="auto">
          <a:xfrm>
            <a:off x="722313" y="1764454"/>
            <a:ext cx="0" cy="2455862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4" name="Line 13"/>
          <p:cNvSpPr>
            <a:spLocks noChangeShapeType="1"/>
          </p:cNvSpPr>
          <p:nvPr/>
        </p:nvSpPr>
        <p:spPr bwMode="auto">
          <a:xfrm>
            <a:off x="1709738" y="3407516"/>
            <a:ext cx="571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5" name="Text Box 14"/>
          <p:cNvSpPr txBox="1">
            <a:spLocks noChangeArrowheads="1"/>
          </p:cNvSpPr>
          <p:nvPr/>
        </p:nvSpPr>
        <p:spPr bwMode="auto">
          <a:xfrm>
            <a:off x="-57149" y="3929804"/>
            <a:ext cx="7604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40</a:t>
            </a:r>
            <a:endParaRPr lang="en-US" sz="1800" dirty="0">
              <a:latin typeface="Arial" charset="0"/>
            </a:endParaRPr>
          </a:p>
        </p:txBody>
      </p:sp>
      <p:sp>
        <p:nvSpPr>
          <p:cNvPr id="11276" name="Freeform 15"/>
          <p:cNvSpPr>
            <a:spLocks/>
          </p:cNvSpPr>
          <p:nvPr/>
        </p:nvSpPr>
        <p:spPr bwMode="auto">
          <a:xfrm>
            <a:off x="722313" y="3409105"/>
            <a:ext cx="3879851" cy="3175"/>
          </a:xfrm>
          <a:custGeom>
            <a:avLst/>
            <a:gdLst>
              <a:gd name="T0" fmla="*/ 0 w 1870"/>
              <a:gd name="T1" fmla="*/ 0 h 1"/>
              <a:gd name="T2" fmla="*/ 1870 w 1870"/>
              <a:gd name="T3" fmla="*/ 0 h 1"/>
              <a:gd name="T4" fmla="*/ 0 60000 65536"/>
              <a:gd name="T5" fmla="*/ 0 60000 65536"/>
              <a:gd name="T6" fmla="*/ 0 w 1870"/>
              <a:gd name="T7" fmla="*/ 0 h 1"/>
              <a:gd name="T8" fmla="*/ 1870 w 187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70" h="1">
                <a:moveTo>
                  <a:pt x="0" y="0"/>
                </a:moveTo>
                <a:lnTo>
                  <a:pt x="1870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7" name="Freeform 16"/>
          <p:cNvSpPr>
            <a:spLocks/>
          </p:cNvSpPr>
          <p:nvPr/>
        </p:nvSpPr>
        <p:spPr bwMode="auto">
          <a:xfrm>
            <a:off x="758826" y="2456605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8" name="Line 17"/>
          <p:cNvSpPr>
            <a:spLocks noChangeShapeType="1"/>
          </p:cNvSpPr>
          <p:nvPr/>
        </p:nvSpPr>
        <p:spPr bwMode="auto">
          <a:xfrm flipV="1">
            <a:off x="1338263" y="1685080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9" name="Text Box 18"/>
          <p:cNvSpPr txBox="1">
            <a:spLocks noChangeArrowheads="1"/>
          </p:cNvSpPr>
          <p:nvPr/>
        </p:nvSpPr>
        <p:spPr bwMode="auto">
          <a:xfrm>
            <a:off x="1125539" y="3420217"/>
            <a:ext cx="40798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0" name="Text Box 19"/>
          <p:cNvSpPr txBox="1">
            <a:spLocks noChangeArrowheads="1"/>
          </p:cNvSpPr>
          <p:nvPr/>
        </p:nvSpPr>
        <p:spPr bwMode="auto">
          <a:xfrm>
            <a:off x="1736726" y="3413867"/>
            <a:ext cx="393700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1" name="Text Box 20"/>
          <p:cNvSpPr txBox="1">
            <a:spLocks noChangeArrowheads="1"/>
          </p:cNvSpPr>
          <p:nvPr/>
        </p:nvSpPr>
        <p:spPr bwMode="auto">
          <a:xfrm>
            <a:off x="2371726" y="3169391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2" name="Text Box 21"/>
          <p:cNvSpPr txBox="1">
            <a:spLocks noChangeArrowheads="1"/>
          </p:cNvSpPr>
          <p:nvPr/>
        </p:nvSpPr>
        <p:spPr bwMode="auto">
          <a:xfrm>
            <a:off x="2970214" y="3421804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3" name="Text Box 22"/>
          <p:cNvSpPr txBox="1">
            <a:spLocks noChangeArrowheads="1"/>
          </p:cNvSpPr>
          <p:nvPr/>
        </p:nvSpPr>
        <p:spPr bwMode="auto">
          <a:xfrm>
            <a:off x="3560765" y="3047154"/>
            <a:ext cx="3381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4" name="Text Box 23"/>
          <p:cNvSpPr txBox="1">
            <a:spLocks noChangeArrowheads="1"/>
          </p:cNvSpPr>
          <p:nvPr/>
        </p:nvSpPr>
        <p:spPr bwMode="auto">
          <a:xfrm>
            <a:off x="4164014" y="2293091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1285" name="Text Box 24"/>
          <p:cNvSpPr txBox="1">
            <a:spLocks noChangeArrowheads="1"/>
          </p:cNvSpPr>
          <p:nvPr/>
        </p:nvSpPr>
        <p:spPr bwMode="auto">
          <a:xfrm>
            <a:off x="4375152" y="4001242"/>
            <a:ext cx="13573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Time</a:t>
            </a:r>
            <a:endParaRPr lang="en-US" sz="1800" dirty="0">
              <a:latin typeface="Arial" charset="0"/>
            </a:endParaRPr>
          </a:p>
        </p:txBody>
      </p:sp>
      <p:sp>
        <p:nvSpPr>
          <p:cNvPr id="11286" name="Text Box 25"/>
          <p:cNvSpPr txBox="1">
            <a:spLocks noChangeArrowheads="1"/>
          </p:cNvSpPr>
          <p:nvPr/>
        </p:nvSpPr>
        <p:spPr bwMode="auto">
          <a:xfrm>
            <a:off x="4437065" y="3175741"/>
            <a:ext cx="4503737" cy="3347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lnSpc>
                <a:spcPct val="85000"/>
              </a:lnSpc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Last year’s average performance 	= 60%</a:t>
            </a:r>
            <a:endParaRPr lang="en-US" sz="1800" dirty="0">
              <a:latin typeface="Arial" charset="0"/>
            </a:endParaRPr>
          </a:p>
        </p:txBody>
      </p:sp>
      <p:sp>
        <p:nvSpPr>
          <p:cNvPr id="11287" name="Text Box 26"/>
          <p:cNvSpPr txBox="1">
            <a:spLocks noChangeArrowheads="1"/>
          </p:cNvSpPr>
          <p:nvPr/>
        </p:nvSpPr>
        <p:spPr bwMode="auto">
          <a:xfrm>
            <a:off x="4398964" y="2174029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Actual performance 	= 83% </a:t>
            </a:r>
            <a:endParaRPr lang="en-US" sz="1800" dirty="0">
              <a:latin typeface="Arial" charset="0"/>
            </a:endParaRPr>
          </a:p>
        </p:txBody>
      </p:sp>
      <p:sp>
        <p:nvSpPr>
          <p:cNvPr id="11288" name="Text Box 27"/>
          <p:cNvSpPr txBox="1">
            <a:spLocks noChangeArrowheads="1"/>
          </p:cNvSpPr>
          <p:nvPr/>
        </p:nvSpPr>
        <p:spPr bwMode="auto">
          <a:xfrm>
            <a:off x="628651" y="4566391"/>
            <a:ext cx="5335588" cy="92333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800" dirty="0">
                <a:latin typeface="Arial" charset="0"/>
              </a:rPr>
              <a:t>Performance by historical standards is GOOD</a:t>
            </a:r>
          </a:p>
          <a:p>
            <a:pPr algn="l"/>
            <a:r>
              <a:rPr lang="en-GB" sz="1800" dirty="0">
                <a:latin typeface="Arial" charset="0"/>
              </a:rPr>
              <a:t>Performance against improvement goal is POOR</a:t>
            </a:r>
          </a:p>
          <a:p>
            <a:pPr algn="l"/>
            <a:r>
              <a:rPr lang="en-GB" sz="1800" dirty="0">
                <a:latin typeface="Arial" charset="0"/>
              </a:rPr>
              <a:t>Performance against competitors is GOOD</a:t>
            </a:r>
            <a:endParaRPr lang="en-US" sz="1800" dirty="0">
              <a:latin typeface="Arial" charset="0"/>
            </a:endParaRPr>
          </a:p>
        </p:txBody>
      </p:sp>
      <p:sp>
        <p:nvSpPr>
          <p:cNvPr id="11289" name="Line 28"/>
          <p:cNvSpPr>
            <a:spLocks noChangeShapeType="1"/>
          </p:cNvSpPr>
          <p:nvPr/>
        </p:nvSpPr>
        <p:spPr bwMode="auto">
          <a:xfrm>
            <a:off x="722313" y="4229841"/>
            <a:ext cx="3784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0" name="Line 29"/>
          <p:cNvSpPr>
            <a:spLocks noChangeShapeType="1"/>
          </p:cNvSpPr>
          <p:nvPr/>
        </p:nvSpPr>
        <p:spPr bwMode="auto">
          <a:xfrm flipV="1">
            <a:off x="1935163" y="1713655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1" name="Line 30"/>
          <p:cNvSpPr>
            <a:spLocks noChangeShapeType="1"/>
          </p:cNvSpPr>
          <p:nvPr/>
        </p:nvSpPr>
        <p:spPr bwMode="auto">
          <a:xfrm flipV="1">
            <a:off x="2533651" y="1691430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2" name="Line 31"/>
          <p:cNvSpPr>
            <a:spLocks noChangeShapeType="1"/>
          </p:cNvSpPr>
          <p:nvPr/>
        </p:nvSpPr>
        <p:spPr bwMode="auto">
          <a:xfrm flipV="1">
            <a:off x="3130551" y="1670792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3" name="Line 32"/>
          <p:cNvSpPr>
            <a:spLocks noChangeShapeType="1"/>
          </p:cNvSpPr>
          <p:nvPr/>
        </p:nvSpPr>
        <p:spPr bwMode="auto">
          <a:xfrm flipV="1">
            <a:off x="3727451" y="1691430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4" name="Line 33"/>
          <p:cNvSpPr>
            <a:spLocks noChangeShapeType="1"/>
          </p:cNvSpPr>
          <p:nvPr/>
        </p:nvSpPr>
        <p:spPr bwMode="auto">
          <a:xfrm flipV="1">
            <a:off x="4325939" y="1685080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95" name="Text Box 34"/>
          <p:cNvSpPr txBox="1">
            <a:spLocks noChangeArrowheads="1"/>
          </p:cNvSpPr>
          <p:nvPr/>
        </p:nvSpPr>
        <p:spPr bwMode="auto">
          <a:xfrm>
            <a:off x="125413" y="35138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50</a:t>
            </a:r>
            <a:endParaRPr lang="en-US" sz="1800" dirty="0">
              <a:latin typeface="Arial" charset="0"/>
            </a:endParaRPr>
          </a:p>
        </p:txBody>
      </p:sp>
      <p:sp>
        <p:nvSpPr>
          <p:cNvPr id="11296" name="Text Box 35"/>
          <p:cNvSpPr txBox="1">
            <a:spLocks noChangeArrowheads="1"/>
          </p:cNvSpPr>
          <p:nvPr/>
        </p:nvSpPr>
        <p:spPr bwMode="auto">
          <a:xfrm>
            <a:off x="125413" y="31582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60</a:t>
            </a:r>
            <a:endParaRPr lang="en-US" sz="1800" dirty="0">
              <a:latin typeface="Arial" charset="0"/>
            </a:endParaRPr>
          </a:p>
        </p:txBody>
      </p:sp>
      <p:sp>
        <p:nvSpPr>
          <p:cNvPr id="11297" name="Text Box 36"/>
          <p:cNvSpPr txBox="1">
            <a:spLocks noChangeArrowheads="1"/>
          </p:cNvSpPr>
          <p:nvPr/>
        </p:nvSpPr>
        <p:spPr bwMode="auto">
          <a:xfrm>
            <a:off x="125413" y="27645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70</a:t>
            </a:r>
            <a:endParaRPr lang="en-US" sz="1800" dirty="0">
              <a:latin typeface="Arial" charset="0"/>
            </a:endParaRPr>
          </a:p>
        </p:txBody>
      </p:sp>
      <p:sp>
        <p:nvSpPr>
          <p:cNvPr id="11298" name="Text Box 37"/>
          <p:cNvSpPr txBox="1">
            <a:spLocks noChangeArrowheads="1"/>
          </p:cNvSpPr>
          <p:nvPr/>
        </p:nvSpPr>
        <p:spPr bwMode="auto">
          <a:xfrm>
            <a:off x="125413" y="23835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80</a:t>
            </a:r>
            <a:endParaRPr lang="en-US" sz="1800" dirty="0">
              <a:latin typeface="Arial" charset="0"/>
            </a:endParaRPr>
          </a:p>
        </p:txBody>
      </p:sp>
      <p:sp>
        <p:nvSpPr>
          <p:cNvPr id="11299" name="Text Box 38"/>
          <p:cNvSpPr txBox="1">
            <a:spLocks noChangeArrowheads="1"/>
          </p:cNvSpPr>
          <p:nvPr/>
        </p:nvSpPr>
        <p:spPr bwMode="auto">
          <a:xfrm>
            <a:off x="125413" y="1977179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90</a:t>
            </a:r>
            <a:endParaRPr lang="en-US" sz="1800" dirty="0">
              <a:latin typeface="Arial" charset="0"/>
            </a:endParaRPr>
          </a:p>
        </p:txBody>
      </p:sp>
      <p:sp>
        <p:nvSpPr>
          <p:cNvPr id="11300" name="Text Box 39"/>
          <p:cNvSpPr txBox="1">
            <a:spLocks noChangeArrowheads="1"/>
          </p:cNvSpPr>
          <p:nvPr/>
        </p:nvSpPr>
        <p:spPr bwMode="auto">
          <a:xfrm>
            <a:off x="125413" y="1570780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100</a:t>
            </a:r>
            <a:endParaRPr lang="en-US" sz="1800" dirty="0">
              <a:latin typeface="Arial" charset="0"/>
            </a:endParaRPr>
          </a:p>
        </p:txBody>
      </p:sp>
      <p:sp>
        <p:nvSpPr>
          <p:cNvPr id="11302" name="Freeform 41"/>
          <p:cNvSpPr>
            <a:spLocks/>
          </p:cNvSpPr>
          <p:nvPr/>
        </p:nvSpPr>
        <p:spPr bwMode="auto">
          <a:xfrm>
            <a:off x="733424" y="2024805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303" name="Text Box 42"/>
          <p:cNvSpPr txBox="1">
            <a:spLocks noChangeArrowheads="1"/>
          </p:cNvSpPr>
          <p:nvPr/>
        </p:nvSpPr>
        <p:spPr bwMode="auto">
          <a:xfrm>
            <a:off x="4411664" y="1856529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 smtClean="0">
                <a:latin typeface="Arial" charset="0"/>
              </a:rPr>
              <a:t>Strategic </a:t>
            </a:r>
            <a:r>
              <a:rPr lang="en-GB" sz="1800" dirty="0">
                <a:latin typeface="Arial" charset="0"/>
              </a:rPr>
              <a:t>goal 	= 95%</a:t>
            </a:r>
            <a:endParaRPr lang="en-US" sz="1800" dirty="0">
              <a:latin typeface="Arial" charset="0"/>
            </a:endParaRPr>
          </a:p>
        </p:txBody>
      </p:sp>
      <p:sp>
        <p:nvSpPr>
          <p:cNvPr id="11304" name="Text Box 43"/>
          <p:cNvSpPr txBox="1">
            <a:spLocks noChangeArrowheads="1"/>
          </p:cNvSpPr>
          <p:nvPr/>
        </p:nvSpPr>
        <p:spPr bwMode="auto">
          <a:xfrm>
            <a:off x="4411664" y="2555029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Competitor performance	= 75% </a:t>
            </a:r>
            <a:endParaRPr lang="en-US" sz="1800" dirty="0">
              <a:latin typeface="Arial" charset="0"/>
            </a:endParaRPr>
          </a:p>
        </p:txBody>
      </p:sp>
      <p:sp>
        <p:nvSpPr>
          <p:cNvPr id="11305" name="Freeform 44"/>
          <p:cNvSpPr>
            <a:spLocks/>
          </p:cNvSpPr>
          <p:nvPr/>
        </p:nvSpPr>
        <p:spPr bwMode="auto">
          <a:xfrm>
            <a:off x="746126" y="2761405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2" name="Text Box 57"/>
          <p:cNvSpPr txBox="1">
            <a:spLocks noChangeArrowheads="1"/>
          </p:cNvSpPr>
          <p:nvPr/>
        </p:nvSpPr>
        <p:spPr bwMode="auto">
          <a:xfrm>
            <a:off x="0" y="26766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Different standards of comparison give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different messages (Continued)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ChangeArrowheads="1"/>
          </p:cNvSpPr>
          <p:nvPr/>
        </p:nvSpPr>
        <p:spPr bwMode="auto">
          <a:xfrm>
            <a:off x="723901" y="1676408"/>
            <a:ext cx="3797300" cy="2552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1" name="Rectangle 6"/>
          <p:cNvSpPr>
            <a:spLocks noChangeArrowheads="1"/>
          </p:cNvSpPr>
          <p:nvPr/>
        </p:nvSpPr>
        <p:spPr bwMode="auto">
          <a:xfrm>
            <a:off x="669925" y="4498983"/>
            <a:ext cx="5221288" cy="1281339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2" name="Freeform 7"/>
          <p:cNvSpPr>
            <a:spLocks/>
          </p:cNvSpPr>
          <p:nvPr/>
        </p:nvSpPr>
        <p:spPr bwMode="auto">
          <a:xfrm>
            <a:off x="1338263" y="3619508"/>
            <a:ext cx="596900" cy="1588"/>
          </a:xfrm>
          <a:custGeom>
            <a:avLst/>
            <a:gdLst>
              <a:gd name="T0" fmla="*/ 0 w 288"/>
              <a:gd name="T1" fmla="*/ 0 h 1"/>
              <a:gd name="T2" fmla="*/ 288 w 288"/>
              <a:gd name="T3" fmla="*/ 0 h 1"/>
              <a:gd name="T4" fmla="*/ 0 60000 65536"/>
              <a:gd name="T5" fmla="*/ 0 60000 65536"/>
              <a:gd name="T6" fmla="*/ 0 w 288"/>
              <a:gd name="T7" fmla="*/ 0 h 1"/>
              <a:gd name="T8" fmla="*/ 288 w 288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">
                <a:moveTo>
                  <a:pt x="0" y="0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3" name="Freeform 8"/>
          <p:cNvSpPr>
            <a:spLocks/>
          </p:cNvSpPr>
          <p:nvPr/>
        </p:nvSpPr>
        <p:spPr bwMode="auto">
          <a:xfrm>
            <a:off x="1952626" y="3354396"/>
            <a:ext cx="596900" cy="265112"/>
          </a:xfrm>
          <a:custGeom>
            <a:avLst/>
            <a:gdLst>
              <a:gd name="T0" fmla="*/ 0 w 288"/>
              <a:gd name="T1" fmla="*/ 112 h 112"/>
              <a:gd name="T2" fmla="*/ 288 w 288"/>
              <a:gd name="T3" fmla="*/ 0 h 112"/>
              <a:gd name="T4" fmla="*/ 0 60000 65536"/>
              <a:gd name="T5" fmla="*/ 0 60000 65536"/>
              <a:gd name="T6" fmla="*/ 0 w 288"/>
              <a:gd name="T7" fmla="*/ 0 h 112"/>
              <a:gd name="T8" fmla="*/ 288 w 288"/>
              <a:gd name="T9" fmla="*/ 112 h 1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8" h="112">
                <a:moveTo>
                  <a:pt x="0" y="112"/>
                </a:moveTo>
                <a:lnTo>
                  <a:pt x="288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4" name="Freeform 9"/>
          <p:cNvSpPr>
            <a:spLocks/>
          </p:cNvSpPr>
          <p:nvPr/>
        </p:nvSpPr>
        <p:spPr bwMode="auto">
          <a:xfrm>
            <a:off x="2549526" y="3373446"/>
            <a:ext cx="581025" cy="246062"/>
          </a:xfrm>
          <a:custGeom>
            <a:avLst/>
            <a:gdLst>
              <a:gd name="T0" fmla="*/ 0 w 280"/>
              <a:gd name="T1" fmla="*/ 0 h 104"/>
              <a:gd name="T2" fmla="*/ 280 w 280"/>
              <a:gd name="T3" fmla="*/ 104 h 104"/>
              <a:gd name="T4" fmla="*/ 0 60000 65536"/>
              <a:gd name="T5" fmla="*/ 0 60000 65536"/>
              <a:gd name="T6" fmla="*/ 0 w 280"/>
              <a:gd name="T7" fmla="*/ 0 h 104"/>
              <a:gd name="T8" fmla="*/ 280 w 280"/>
              <a:gd name="T9" fmla="*/ 104 h 10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104">
                <a:moveTo>
                  <a:pt x="0" y="0"/>
                </a:moveTo>
                <a:lnTo>
                  <a:pt x="280" y="104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5" name="Freeform 10"/>
          <p:cNvSpPr>
            <a:spLocks/>
          </p:cNvSpPr>
          <p:nvPr/>
        </p:nvSpPr>
        <p:spPr bwMode="auto">
          <a:xfrm>
            <a:off x="3130551" y="3241683"/>
            <a:ext cx="614363" cy="387350"/>
          </a:xfrm>
          <a:custGeom>
            <a:avLst/>
            <a:gdLst>
              <a:gd name="T0" fmla="*/ 0 w 296"/>
              <a:gd name="T1" fmla="*/ 164 h 164"/>
              <a:gd name="T2" fmla="*/ 296 w 296"/>
              <a:gd name="T3" fmla="*/ 0 h 164"/>
              <a:gd name="T4" fmla="*/ 0 60000 65536"/>
              <a:gd name="T5" fmla="*/ 0 60000 65536"/>
              <a:gd name="T6" fmla="*/ 0 w 296"/>
              <a:gd name="T7" fmla="*/ 0 h 164"/>
              <a:gd name="T8" fmla="*/ 296 w 296"/>
              <a:gd name="T9" fmla="*/ 164 h 1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6" h="164">
                <a:moveTo>
                  <a:pt x="0" y="164"/>
                </a:moveTo>
                <a:lnTo>
                  <a:pt x="296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6" name="Freeform 11"/>
          <p:cNvSpPr>
            <a:spLocks/>
          </p:cNvSpPr>
          <p:nvPr/>
        </p:nvSpPr>
        <p:spPr bwMode="auto">
          <a:xfrm>
            <a:off x="3744914" y="2493972"/>
            <a:ext cx="581025" cy="738187"/>
          </a:xfrm>
          <a:custGeom>
            <a:avLst/>
            <a:gdLst>
              <a:gd name="T0" fmla="*/ 0 w 280"/>
              <a:gd name="T1" fmla="*/ 312 h 312"/>
              <a:gd name="T2" fmla="*/ 280 w 280"/>
              <a:gd name="T3" fmla="*/ 0 h 312"/>
              <a:gd name="T4" fmla="*/ 0 60000 65536"/>
              <a:gd name="T5" fmla="*/ 0 60000 65536"/>
              <a:gd name="T6" fmla="*/ 0 w 280"/>
              <a:gd name="T7" fmla="*/ 0 h 312"/>
              <a:gd name="T8" fmla="*/ 280 w 280"/>
              <a:gd name="T9" fmla="*/ 312 h 31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80" h="312">
                <a:moveTo>
                  <a:pt x="0" y="312"/>
                </a:moveTo>
                <a:lnTo>
                  <a:pt x="280" y="0"/>
                </a:lnTo>
              </a:path>
            </a:pathLst>
          </a:custGeom>
          <a:noFill/>
          <a:ln w="22225" cap="flat" cmpd="sng">
            <a:solidFill>
              <a:srgbClr val="CC00FF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7" name="Line 12"/>
          <p:cNvSpPr>
            <a:spLocks noChangeShapeType="1"/>
          </p:cNvSpPr>
          <p:nvPr/>
        </p:nvSpPr>
        <p:spPr bwMode="auto">
          <a:xfrm>
            <a:off x="722313" y="1773246"/>
            <a:ext cx="0" cy="2455862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8" name="Line 13"/>
          <p:cNvSpPr>
            <a:spLocks noChangeShapeType="1"/>
          </p:cNvSpPr>
          <p:nvPr/>
        </p:nvSpPr>
        <p:spPr bwMode="auto">
          <a:xfrm>
            <a:off x="1709738" y="3416308"/>
            <a:ext cx="571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9" name="Text Box 14"/>
          <p:cNvSpPr txBox="1">
            <a:spLocks noChangeArrowheads="1"/>
          </p:cNvSpPr>
          <p:nvPr/>
        </p:nvSpPr>
        <p:spPr bwMode="auto">
          <a:xfrm>
            <a:off x="-57149" y="3938596"/>
            <a:ext cx="7604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40</a:t>
            </a:r>
            <a:endParaRPr lang="en-US" sz="1800" dirty="0">
              <a:latin typeface="Arial" charset="0"/>
            </a:endParaRPr>
          </a:p>
        </p:txBody>
      </p:sp>
      <p:sp>
        <p:nvSpPr>
          <p:cNvPr id="12300" name="Freeform 15"/>
          <p:cNvSpPr>
            <a:spLocks/>
          </p:cNvSpPr>
          <p:nvPr/>
        </p:nvSpPr>
        <p:spPr bwMode="auto">
          <a:xfrm>
            <a:off x="722313" y="3417897"/>
            <a:ext cx="3879851" cy="3175"/>
          </a:xfrm>
          <a:custGeom>
            <a:avLst/>
            <a:gdLst>
              <a:gd name="T0" fmla="*/ 0 w 1870"/>
              <a:gd name="T1" fmla="*/ 0 h 1"/>
              <a:gd name="T2" fmla="*/ 1870 w 1870"/>
              <a:gd name="T3" fmla="*/ 0 h 1"/>
              <a:gd name="T4" fmla="*/ 0 60000 65536"/>
              <a:gd name="T5" fmla="*/ 0 60000 65536"/>
              <a:gd name="T6" fmla="*/ 0 w 1870"/>
              <a:gd name="T7" fmla="*/ 0 h 1"/>
              <a:gd name="T8" fmla="*/ 1870 w 187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70" h="1">
                <a:moveTo>
                  <a:pt x="0" y="0"/>
                </a:moveTo>
                <a:lnTo>
                  <a:pt x="1870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1" name="Freeform 16"/>
          <p:cNvSpPr>
            <a:spLocks/>
          </p:cNvSpPr>
          <p:nvPr/>
        </p:nvSpPr>
        <p:spPr bwMode="auto">
          <a:xfrm>
            <a:off x="758826" y="2465397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2" name="Line 17"/>
          <p:cNvSpPr>
            <a:spLocks noChangeShapeType="1"/>
          </p:cNvSpPr>
          <p:nvPr/>
        </p:nvSpPr>
        <p:spPr bwMode="auto">
          <a:xfrm flipV="1">
            <a:off x="1338263" y="1693872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3" name="Text Box 18"/>
          <p:cNvSpPr txBox="1">
            <a:spLocks noChangeArrowheads="1"/>
          </p:cNvSpPr>
          <p:nvPr/>
        </p:nvSpPr>
        <p:spPr bwMode="auto">
          <a:xfrm>
            <a:off x="1125539" y="3429009"/>
            <a:ext cx="40798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4" name="Text Box 19"/>
          <p:cNvSpPr txBox="1">
            <a:spLocks noChangeArrowheads="1"/>
          </p:cNvSpPr>
          <p:nvPr/>
        </p:nvSpPr>
        <p:spPr bwMode="auto">
          <a:xfrm>
            <a:off x="1736726" y="3422659"/>
            <a:ext cx="393700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5" name="Text Box 20"/>
          <p:cNvSpPr txBox="1">
            <a:spLocks noChangeArrowheads="1"/>
          </p:cNvSpPr>
          <p:nvPr/>
        </p:nvSpPr>
        <p:spPr bwMode="auto">
          <a:xfrm>
            <a:off x="2371726" y="3178183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6" name="Text Box 21"/>
          <p:cNvSpPr txBox="1">
            <a:spLocks noChangeArrowheads="1"/>
          </p:cNvSpPr>
          <p:nvPr/>
        </p:nvSpPr>
        <p:spPr bwMode="auto">
          <a:xfrm>
            <a:off x="2970214" y="3430596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7" name="Text Box 22"/>
          <p:cNvSpPr txBox="1">
            <a:spLocks noChangeArrowheads="1"/>
          </p:cNvSpPr>
          <p:nvPr/>
        </p:nvSpPr>
        <p:spPr bwMode="auto">
          <a:xfrm>
            <a:off x="3560765" y="3055946"/>
            <a:ext cx="3381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8" name="Text Box 23"/>
          <p:cNvSpPr txBox="1">
            <a:spLocks noChangeArrowheads="1"/>
          </p:cNvSpPr>
          <p:nvPr/>
        </p:nvSpPr>
        <p:spPr bwMode="auto">
          <a:xfrm>
            <a:off x="4164014" y="2301883"/>
            <a:ext cx="3365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solidFill>
                  <a:srgbClr val="3333CC"/>
                </a:solidFill>
                <a:latin typeface="Arial" charset="0"/>
              </a:rPr>
              <a:t>X</a:t>
            </a:r>
            <a:endParaRPr lang="en-US" sz="1800" dirty="0">
              <a:solidFill>
                <a:srgbClr val="3333CC"/>
              </a:solidFill>
              <a:latin typeface="Arial" charset="0"/>
            </a:endParaRPr>
          </a:p>
        </p:txBody>
      </p:sp>
      <p:sp>
        <p:nvSpPr>
          <p:cNvPr id="12309" name="Text Box 24"/>
          <p:cNvSpPr txBox="1">
            <a:spLocks noChangeArrowheads="1"/>
          </p:cNvSpPr>
          <p:nvPr/>
        </p:nvSpPr>
        <p:spPr bwMode="auto">
          <a:xfrm>
            <a:off x="4375152" y="4010034"/>
            <a:ext cx="1357313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Time</a:t>
            </a:r>
            <a:endParaRPr lang="en-US" sz="1800" dirty="0">
              <a:latin typeface="Arial" charset="0"/>
            </a:endParaRPr>
          </a:p>
        </p:txBody>
      </p:sp>
      <p:sp>
        <p:nvSpPr>
          <p:cNvPr id="12310" name="Text Box 25"/>
          <p:cNvSpPr txBox="1">
            <a:spLocks noChangeArrowheads="1"/>
          </p:cNvSpPr>
          <p:nvPr/>
        </p:nvSpPr>
        <p:spPr bwMode="auto">
          <a:xfrm>
            <a:off x="4437065" y="3184533"/>
            <a:ext cx="4503737" cy="3347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lnSpc>
                <a:spcPct val="85000"/>
              </a:lnSpc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Last year’s average performance 	= 60%</a:t>
            </a:r>
            <a:endParaRPr lang="en-US" sz="1800" dirty="0">
              <a:latin typeface="Arial" charset="0"/>
            </a:endParaRPr>
          </a:p>
        </p:txBody>
      </p:sp>
      <p:sp>
        <p:nvSpPr>
          <p:cNvPr id="12311" name="Text Box 26"/>
          <p:cNvSpPr txBox="1">
            <a:spLocks noChangeArrowheads="1"/>
          </p:cNvSpPr>
          <p:nvPr/>
        </p:nvSpPr>
        <p:spPr bwMode="auto">
          <a:xfrm>
            <a:off x="4398964" y="2182821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Actual performance 	= 83% </a:t>
            </a:r>
            <a:endParaRPr lang="en-US" sz="1800" dirty="0">
              <a:latin typeface="Arial" charset="0"/>
            </a:endParaRPr>
          </a:p>
        </p:txBody>
      </p:sp>
      <p:sp>
        <p:nvSpPr>
          <p:cNvPr id="12312" name="Text Box 27"/>
          <p:cNvSpPr txBox="1">
            <a:spLocks noChangeArrowheads="1"/>
          </p:cNvSpPr>
          <p:nvPr/>
        </p:nvSpPr>
        <p:spPr bwMode="auto">
          <a:xfrm>
            <a:off x="628651" y="4575184"/>
            <a:ext cx="5335588" cy="120032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/>
            <a:r>
              <a:rPr lang="en-GB" sz="1800" dirty="0">
                <a:latin typeface="Arial" charset="0"/>
              </a:rPr>
              <a:t>Performance by historical standards is GOOD</a:t>
            </a:r>
          </a:p>
          <a:p>
            <a:pPr algn="l"/>
            <a:r>
              <a:rPr lang="en-GB" sz="1800" dirty="0">
                <a:latin typeface="Arial" charset="0"/>
              </a:rPr>
              <a:t>Performance against improvement goal is POOR</a:t>
            </a:r>
          </a:p>
          <a:p>
            <a:pPr algn="l"/>
            <a:r>
              <a:rPr lang="en-GB" sz="1800" dirty="0">
                <a:latin typeface="Arial" charset="0"/>
              </a:rPr>
              <a:t>Performance against competitors is GOOD</a:t>
            </a:r>
          </a:p>
          <a:p>
            <a:pPr algn="l"/>
            <a:r>
              <a:rPr lang="en-GB" sz="1800" dirty="0">
                <a:latin typeface="Arial" charset="0"/>
              </a:rPr>
              <a:t>Absolute performance is POOR</a:t>
            </a:r>
            <a:endParaRPr lang="en-US" sz="1800" dirty="0">
              <a:latin typeface="Arial" charset="0"/>
            </a:endParaRPr>
          </a:p>
        </p:txBody>
      </p:sp>
      <p:sp>
        <p:nvSpPr>
          <p:cNvPr id="12313" name="Line 28"/>
          <p:cNvSpPr>
            <a:spLocks noChangeShapeType="1"/>
          </p:cNvSpPr>
          <p:nvPr/>
        </p:nvSpPr>
        <p:spPr bwMode="auto">
          <a:xfrm>
            <a:off x="722313" y="4238633"/>
            <a:ext cx="3784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4" name="Line 29"/>
          <p:cNvSpPr>
            <a:spLocks noChangeShapeType="1"/>
          </p:cNvSpPr>
          <p:nvPr/>
        </p:nvSpPr>
        <p:spPr bwMode="auto">
          <a:xfrm flipV="1">
            <a:off x="1935163" y="1722447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5" name="Line 30"/>
          <p:cNvSpPr>
            <a:spLocks noChangeShapeType="1"/>
          </p:cNvSpPr>
          <p:nvPr/>
        </p:nvSpPr>
        <p:spPr bwMode="auto">
          <a:xfrm flipV="1">
            <a:off x="2533651" y="1700222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6" name="Line 31"/>
          <p:cNvSpPr>
            <a:spLocks noChangeShapeType="1"/>
          </p:cNvSpPr>
          <p:nvPr/>
        </p:nvSpPr>
        <p:spPr bwMode="auto">
          <a:xfrm flipV="1">
            <a:off x="3130551" y="1679584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7" name="Line 32"/>
          <p:cNvSpPr>
            <a:spLocks noChangeShapeType="1"/>
          </p:cNvSpPr>
          <p:nvPr/>
        </p:nvSpPr>
        <p:spPr bwMode="auto">
          <a:xfrm flipV="1">
            <a:off x="3727451" y="1700222"/>
            <a:ext cx="0" cy="2513012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8" name="Line 33"/>
          <p:cNvSpPr>
            <a:spLocks noChangeShapeType="1"/>
          </p:cNvSpPr>
          <p:nvPr/>
        </p:nvSpPr>
        <p:spPr bwMode="auto">
          <a:xfrm flipV="1">
            <a:off x="4325939" y="1693872"/>
            <a:ext cx="0" cy="2511425"/>
          </a:xfrm>
          <a:prstGeom prst="line">
            <a:avLst/>
          </a:pr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9" name="Text Box 34"/>
          <p:cNvSpPr txBox="1">
            <a:spLocks noChangeArrowheads="1"/>
          </p:cNvSpPr>
          <p:nvPr/>
        </p:nvSpPr>
        <p:spPr bwMode="auto">
          <a:xfrm>
            <a:off x="125413" y="3522671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50</a:t>
            </a:r>
            <a:endParaRPr lang="en-US" sz="1800" dirty="0">
              <a:latin typeface="Arial" charset="0"/>
            </a:endParaRPr>
          </a:p>
        </p:txBody>
      </p:sp>
      <p:sp>
        <p:nvSpPr>
          <p:cNvPr id="12320" name="Text Box 35"/>
          <p:cNvSpPr txBox="1">
            <a:spLocks noChangeArrowheads="1"/>
          </p:cNvSpPr>
          <p:nvPr/>
        </p:nvSpPr>
        <p:spPr bwMode="auto">
          <a:xfrm>
            <a:off x="125413" y="3167071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60</a:t>
            </a:r>
            <a:endParaRPr lang="en-US" sz="1800" dirty="0">
              <a:latin typeface="Arial" charset="0"/>
            </a:endParaRPr>
          </a:p>
        </p:txBody>
      </p:sp>
      <p:sp>
        <p:nvSpPr>
          <p:cNvPr id="12321" name="Text Box 36"/>
          <p:cNvSpPr txBox="1">
            <a:spLocks noChangeArrowheads="1"/>
          </p:cNvSpPr>
          <p:nvPr/>
        </p:nvSpPr>
        <p:spPr bwMode="auto">
          <a:xfrm>
            <a:off x="125413" y="2773372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70</a:t>
            </a:r>
            <a:endParaRPr lang="en-US" sz="1800" dirty="0">
              <a:latin typeface="Arial" charset="0"/>
            </a:endParaRPr>
          </a:p>
        </p:txBody>
      </p:sp>
      <p:sp>
        <p:nvSpPr>
          <p:cNvPr id="12322" name="Text Box 37"/>
          <p:cNvSpPr txBox="1">
            <a:spLocks noChangeArrowheads="1"/>
          </p:cNvSpPr>
          <p:nvPr/>
        </p:nvSpPr>
        <p:spPr bwMode="auto">
          <a:xfrm>
            <a:off x="125413" y="2392372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80</a:t>
            </a:r>
            <a:endParaRPr lang="en-US" sz="1800" dirty="0">
              <a:latin typeface="Arial" charset="0"/>
            </a:endParaRPr>
          </a:p>
        </p:txBody>
      </p:sp>
      <p:sp>
        <p:nvSpPr>
          <p:cNvPr id="12323" name="Text Box 38"/>
          <p:cNvSpPr txBox="1">
            <a:spLocks noChangeArrowheads="1"/>
          </p:cNvSpPr>
          <p:nvPr/>
        </p:nvSpPr>
        <p:spPr bwMode="auto">
          <a:xfrm>
            <a:off x="125413" y="1985971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90</a:t>
            </a:r>
            <a:endParaRPr lang="en-US" sz="1800" dirty="0">
              <a:latin typeface="Arial" charset="0"/>
            </a:endParaRPr>
          </a:p>
        </p:txBody>
      </p:sp>
      <p:sp>
        <p:nvSpPr>
          <p:cNvPr id="12324" name="Text Box 39"/>
          <p:cNvSpPr txBox="1">
            <a:spLocks noChangeArrowheads="1"/>
          </p:cNvSpPr>
          <p:nvPr/>
        </p:nvSpPr>
        <p:spPr bwMode="auto">
          <a:xfrm>
            <a:off x="125413" y="1579572"/>
            <a:ext cx="57785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100</a:t>
            </a:r>
            <a:endParaRPr lang="en-US" sz="1800" dirty="0">
              <a:latin typeface="Arial" charset="0"/>
            </a:endParaRPr>
          </a:p>
        </p:txBody>
      </p:sp>
      <p:sp>
        <p:nvSpPr>
          <p:cNvPr id="12326" name="Freeform 41"/>
          <p:cNvSpPr>
            <a:spLocks/>
          </p:cNvSpPr>
          <p:nvPr/>
        </p:nvSpPr>
        <p:spPr bwMode="auto">
          <a:xfrm>
            <a:off x="733424" y="2033597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27" name="Text Box 42"/>
          <p:cNvSpPr txBox="1">
            <a:spLocks noChangeArrowheads="1"/>
          </p:cNvSpPr>
          <p:nvPr/>
        </p:nvSpPr>
        <p:spPr bwMode="auto">
          <a:xfrm>
            <a:off x="4411664" y="1865321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 smtClean="0">
                <a:latin typeface="Arial" charset="0"/>
              </a:rPr>
              <a:t>Strategic goal </a:t>
            </a:r>
            <a:r>
              <a:rPr lang="en-GB" sz="1800" dirty="0">
                <a:latin typeface="Arial" charset="0"/>
              </a:rPr>
              <a:t>	= 95%</a:t>
            </a:r>
            <a:endParaRPr lang="en-US" sz="1800" dirty="0">
              <a:latin typeface="Arial" charset="0"/>
            </a:endParaRPr>
          </a:p>
        </p:txBody>
      </p:sp>
      <p:sp>
        <p:nvSpPr>
          <p:cNvPr id="12328" name="Text Box 43"/>
          <p:cNvSpPr txBox="1">
            <a:spLocks noChangeArrowheads="1"/>
          </p:cNvSpPr>
          <p:nvPr/>
        </p:nvSpPr>
        <p:spPr bwMode="auto">
          <a:xfrm>
            <a:off x="4411664" y="2563821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Competitor performance	= 75% </a:t>
            </a:r>
            <a:endParaRPr lang="en-US" sz="1800" dirty="0">
              <a:latin typeface="Arial" charset="0"/>
            </a:endParaRPr>
          </a:p>
        </p:txBody>
      </p:sp>
      <p:sp>
        <p:nvSpPr>
          <p:cNvPr id="12329" name="Freeform 44"/>
          <p:cNvSpPr>
            <a:spLocks/>
          </p:cNvSpPr>
          <p:nvPr/>
        </p:nvSpPr>
        <p:spPr bwMode="auto">
          <a:xfrm>
            <a:off x="746126" y="2770197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30" name="Freeform 45"/>
          <p:cNvSpPr>
            <a:spLocks/>
          </p:cNvSpPr>
          <p:nvPr/>
        </p:nvSpPr>
        <p:spPr bwMode="auto">
          <a:xfrm>
            <a:off x="746126" y="1690697"/>
            <a:ext cx="3805239" cy="3175"/>
          </a:xfrm>
          <a:custGeom>
            <a:avLst/>
            <a:gdLst>
              <a:gd name="T0" fmla="*/ 0 w 1834"/>
              <a:gd name="T1" fmla="*/ 1 h 1"/>
              <a:gd name="T2" fmla="*/ 1834 w 1834"/>
              <a:gd name="T3" fmla="*/ 0 h 1"/>
              <a:gd name="T4" fmla="*/ 0 60000 65536"/>
              <a:gd name="T5" fmla="*/ 0 60000 65536"/>
              <a:gd name="T6" fmla="*/ 0 w 1834"/>
              <a:gd name="T7" fmla="*/ 0 h 1"/>
              <a:gd name="T8" fmla="*/ 1834 w 18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834" h="1">
                <a:moveTo>
                  <a:pt x="0" y="1"/>
                </a:moveTo>
                <a:lnTo>
                  <a:pt x="1834" y="0"/>
                </a:lnTo>
              </a:path>
            </a:pathLst>
          </a:custGeom>
          <a:noFill/>
          <a:ln w="22225">
            <a:solidFill>
              <a:srgbClr val="000000"/>
            </a:solidFill>
            <a:prstDash val="dash"/>
            <a:round/>
            <a:headEnd type="none" w="sm" len="lg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31" name="Text Box 46"/>
          <p:cNvSpPr txBox="1">
            <a:spLocks noChangeArrowheads="1"/>
          </p:cNvSpPr>
          <p:nvPr/>
        </p:nvSpPr>
        <p:spPr bwMode="auto">
          <a:xfrm>
            <a:off x="4424364" y="1522421"/>
            <a:ext cx="4745037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tabLst>
                <a:tab pos="3492500" algn="l"/>
              </a:tabLst>
            </a:pPr>
            <a:r>
              <a:rPr lang="en-GB" sz="1800" dirty="0">
                <a:latin typeface="Arial" charset="0"/>
              </a:rPr>
              <a:t>Absolute performance 	=100%</a:t>
            </a:r>
            <a:endParaRPr lang="en-US" sz="1800" dirty="0">
              <a:latin typeface="Arial" charset="0"/>
            </a:endParaRPr>
          </a:p>
        </p:txBody>
      </p:sp>
      <p:sp>
        <p:nvSpPr>
          <p:cNvPr id="44" name="Text Box 57"/>
          <p:cNvSpPr txBox="1">
            <a:spLocks noChangeArrowheads="1"/>
          </p:cNvSpPr>
          <p:nvPr/>
        </p:nvSpPr>
        <p:spPr bwMode="auto">
          <a:xfrm>
            <a:off x="0" y="26766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Different standards of comparison </a:t>
            </a:r>
            <a:r>
              <a:rPr lang="en-GB" sz="2800" b="1" dirty="0" smtClean="0">
                <a:latin typeface="Arial" charset="0"/>
              </a:rPr>
              <a:t>give </a:t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different messages (Continued)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2389256" y="1330326"/>
            <a:ext cx="5334000" cy="379253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5" name="Line 3"/>
          <p:cNvSpPr>
            <a:spLocks noChangeShapeType="1"/>
          </p:cNvSpPr>
          <p:nvPr/>
        </p:nvSpPr>
        <p:spPr bwMode="auto">
          <a:xfrm>
            <a:off x="2389256" y="15890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389256" y="19954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389256" y="24018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389256" y="28082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>
            <a:off x="2389256" y="32146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2389256" y="36210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1" name="Line 9"/>
          <p:cNvSpPr>
            <a:spLocks noChangeShapeType="1"/>
          </p:cNvSpPr>
          <p:nvPr/>
        </p:nvSpPr>
        <p:spPr bwMode="auto">
          <a:xfrm>
            <a:off x="2389256" y="40274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389256" y="44338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389256" y="4840288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26115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32084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>
            <a:off x="38053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44022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>
            <a:off x="49991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>
            <a:off x="55960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0" name="Line 18"/>
          <p:cNvSpPr>
            <a:spLocks noChangeShapeType="1"/>
          </p:cNvSpPr>
          <p:nvPr/>
        </p:nvSpPr>
        <p:spPr bwMode="auto">
          <a:xfrm>
            <a:off x="61929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1" name="Line 19"/>
          <p:cNvSpPr>
            <a:spLocks noChangeShapeType="1"/>
          </p:cNvSpPr>
          <p:nvPr/>
        </p:nvSpPr>
        <p:spPr bwMode="auto">
          <a:xfrm>
            <a:off x="67898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2" name="Line 20"/>
          <p:cNvSpPr>
            <a:spLocks noChangeShapeType="1"/>
          </p:cNvSpPr>
          <p:nvPr/>
        </p:nvSpPr>
        <p:spPr bwMode="auto">
          <a:xfrm>
            <a:off x="7386705" y="1341438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3" name="Rectangle 21"/>
          <p:cNvSpPr>
            <a:spLocks noChangeArrowheads="1"/>
          </p:cNvSpPr>
          <p:nvPr/>
        </p:nvSpPr>
        <p:spPr bwMode="auto">
          <a:xfrm>
            <a:off x="2335296" y="1290639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1</a:t>
            </a:r>
          </a:p>
        </p:txBody>
      </p:sp>
      <p:sp>
        <p:nvSpPr>
          <p:cNvPr id="13334" name="Rectangle 22"/>
          <p:cNvSpPr>
            <a:spLocks noChangeArrowheads="1"/>
          </p:cNvSpPr>
          <p:nvPr/>
        </p:nvSpPr>
        <p:spPr bwMode="auto">
          <a:xfrm>
            <a:off x="2335296" y="16875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2</a:t>
            </a:r>
          </a:p>
        </p:txBody>
      </p:sp>
      <p:sp>
        <p:nvSpPr>
          <p:cNvPr id="13335" name="Rectangle 23"/>
          <p:cNvSpPr>
            <a:spLocks noChangeArrowheads="1"/>
          </p:cNvSpPr>
          <p:nvPr/>
        </p:nvSpPr>
        <p:spPr bwMode="auto">
          <a:xfrm>
            <a:off x="2335296" y="2066926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3</a:t>
            </a:r>
          </a:p>
        </p:txBody>
      </p:sp>
      <p:sp>
        <p:nvSpPr>
          <p:cNvPr id="13336" name="Rectangle 24"/>
          <p:cNvSpPr>
            <a:spLocks noChangeArrowheads="1"/>
          </p:cNvSpPr>
          <p:nvPr/>
        </p:nvSpPr>
        <p:spPr bwMode="auto">
          <a:xfrm>
            <a:off x="2335296" y="249396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4</a:t>
            </a:r>
          </a:p>
        </p:txBody>
      </p:sp>
      <p:sp>
        <p:nvSpPr>
          <p:cNvPr id="13337" name="Rectangle 25"/>
          <p:cNvSpPr>
            <a:spLocks noChangeArrowheads="1"/>
          </p:cNvSpPr>
          <p:nvPr/>
        </p:nvSpPr>
        <p:spPr bwMode="auto">
          <a:xfrm>
            <a:off x="2335296" y="2908301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5</a:t>
            </a:r>
          </a:p>
        </p:txBody>
      </p:sp>
      <p:sp>
        <p:nvSpPr>
          <p:cNvPr id="13338" name="Rectangle 26"/>
          <p:cNvSpPr>
            <a:spLocks noChangeArrowheads="1"/>
          </p:cNvSpPr>
          <p:nvPr/>
        </p:nvSpPr>
        <p:spPr bwMode="auto">
          <a:xfrm>
            <a:off x="2335296" y="3309939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6</a:t>
            </a:r>
          </a:p>
        </p:txBody>
      </p:sp>
      <p:sp>
        <p:nvSpPr>
          <p:cNvPr id="13339" name="Rectangle 27"/>
          <p:cNvSpPr>
            <a:spLocks noChangeArrowheads="1"/>
          </p:cNvSpPr>
          <p:nvPr/>
        </p:nvSpPr>
        <p:spPr bwMode="auto">
          <a:xfrm>
            <a:off x="2335296" y="3724276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7</a:t>
            </a:r>
          </a:p>
        </p:txBody>
      </p:sp>
      <p:sp>
        <p:nvSpPr>
          <p:cNvPr id="13340" name="Rectangle 28"/>
          <p:cNvSpPr>
            <a:spLocks noChangeArrowheads="1"/>
          </p:cNvSpPr>
          <p:nvPr/>
        </p:nvSpPr>
        <p:spPr bwMode="auto">
          <a:xfrm>
            <a:off x="2335296" y="41259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8</a:t>
            </a:r>
          </a:p>
        </p:txBody>
      </p:sp>
      <p:sp>
        <p:nvSpPr>
          <p:cNvPr id="13341" name="Rectangle 29"/>
          <p:cNvSpPr>
            <a:spLocks noChangeArrowheads="1"/>
          </p:cNvSpPr>
          <p:nvPr/>
        </p:nvSpPr>
        <p:spPr bwMode="auto">
          <a:xfrm>
            <a:off x="2335296" y="4527551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9</a:t>
            </a:r>
          </a:p>
        </p:txBody>
      </p:sp>
      <p:sp>
        <p:nvSpPr>
          <p:cNvPr id="13342" name="Rectangle 30"/>
          <p:cNvSpPr>
            <a:spLocks noChangeArrowheads="1"/>
          </p:cNvSpPr>
          <p:nvPr/>
        </p:nvSpPr>
        <p:spPr bwMode="auto">
          <a:xfrm>
            <a:off x="7459745" y="4795839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1</a:t>
            </a:r>
          </a:p>
        </p:txBody>
      </p:sp>
      <p:sp>
        <p:nvSpPr>
          <p:cNvPr id="13343" name="Rectangle 31"/>
          <p:cNvSpPr>
            <a:spLocks noChangeArrowheads="1"/>
          </p:cNvSpPr>
          <p:nvPr/>
        </p:nvSpPr>
        <p:spPr bwMode="auto">
          <a:xfrm>
            <a:off x="6943808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2</a:t>
            </a:r>
          </a:p>
        </p:txBody>
      </p:sp>
      <p:sp>
        <p:nvSpPr>
          <p:cNvPr id="13344" name="Rectangle 32"/>
          <p:cNvSpPr>
            <a:spLocks noChangeArrowheads="1"/>
          </p:cNvSpPr>
          <p:nvPr/>
        </p:nvSpPr>
        <p:spPr bwMode="auto">
          <a:xfrm>
            <a:off x="6364371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3</a:t>
            </a:r>
          </a:p>
        </p:txBody>
      </p:sp>
      <p:sp>
        <p:nvSpPr>
          <p:cNvPr id="13345" name="Rectangle 33"/>
          <p:cNvSpPr>
            <a:spLocks noChangeArrowheads="1"/>
          </p:cNvSpPr>
          <p:nvPr/>
        </p:nvSpPr>
        <p:spPr bwMode="auto">
          <a:xfrm>
            <a:off x="5773821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4</a:t>
            </a:r>
          </a:p>
        </p:txBody>
      </p:sp>
      <p:sp>
        <p:nvSpPr>
          <p:cNvPr id="13346" name="Rectangle 34"/>
          <p:cNvSpPr>
            <a:spLocks noChangeArrowheads="1"/>
          </p:cNvSpPr>
          <p:nvPr/>
        </p:nvSpPr>
        <p:spPr bwMode="auto">
          <a:xfrm>
            <a:off x="5168983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5</a:t>
            </a:r>
          </a:p>
        </p:txBody>
      </p:sp>
      <p:sp>
        <p:nvSpPr>
          <p:cNvPr id="13347" name="Rectangle 35"/>
          <p:cNvSpPr>
            <a:spLocks noChangeArrowheads="1"/>
          </p:cNvSpPr>
          <p:nvPr/>
        </p:nvSpPr>
        <p:spPr bwMode="auto">
          <a:xfrm>
            <a:off x="4564145" y="4814889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6</a:t>
            </a:r>
          </a:p>
        </p:txBody>
      </p:sp>
      <p:sp>
        <p:nvSpPr>
          <p:cNvPr id="13348" name="Rectangle 36"/>
          <p:cNvSpPr>
            <a:spLocks noChangeArrowheads="1"/>
          </p:cNvSpPr>
          <p:nvPr/>
        </p:nvSpPr>
        <p:spPr bwMode="auto">
          <a:xfrm>
            <a:off x="3959308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7</a:t>
            </a:r>
          </a:p>
        </p:txBody>
      </p:sp>
      <p:sp>
        <p:nvSpPr>
          <p:cNvPr id="13349" name="Rectangle 37"/>
          <p:cNvSpPr>
            <a:spLocks noChangeArrowheads="1"/>
          </p:cNvSpPr>
          <p:nvPr/>
        </p:nvSpPr>
        <p:spPr bwMode="auto">
          <a:xfrm>
            <a:off x="3356057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8</a:t>
            </a:r>
          </a:p>
        </p:txBody>
      </p:sp>
      <p:sp>
        <p:nvSpPr>
          <p:cNvPr id="13350" name="Rectangle 38"/>
          <p:cNvSpPr>
            <a:spLocks noChangeArrowheads="1"/>
          </p:cNvSpPr>
          <p:nvPr/>
        </p:nvSpPr>
        <p:spPr bwMode="auto">
          <a:xfrm>
            <a:off x="2751221" y="4811714"/>
            <a:ext cx="31112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9</a:t>
            </a:r>
          </a:p>
        </p:txBody>
      </p:sp>
      <p:sp>
        <p:nvSpPr>
          <p:cNvPr id="13351" name="Rectangle 39"/>
          <p:cNvSpPr>
            <a:spLocks noChangeArrowheads="1"/>
          </p:cNvSpPr>
          <p:nvPr/>
        </p:nvSpPr>
        <p:spPr bwMode="auto">
          <a:xfrm>
            <a:off x="3657668" y="5408613"/>
            <a:ext cx="2735263" cy="70532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2000" dirty="0">
                <a:latin typeface="Arial" charset="0"/>
              </a:rPr>
              <a:t>I</a:t>
            </a:r>
            <a:r>
              <a:rPr lang="en-GB" sz="2000" dirty="0">
                <a:latin typeface="Arial" charset="0"/>
              </a:rPr>
              <a:t>mportance for customers</a:t>
            </a:r>
            <a:endParaRPr lang="en-US" sz="2000" dirty="0">
              <a:latin typeface="Arial" charset="0"/>
            </a:endParaRPr>
          </a:p>
        </p:txBody>
      </p:sp>
      <p:sp>
        <p:nvSpPr>
          <p:cNvPr id="13352" name="Rectangle 40"/>
          <p:cNvSpPr>
            <a:spLocks noChangeArrowheads="1"/>
          </p:cNvSpPr>
          <p:nvPr/>
        </p:nvSpPr>
        <p:spPr bwMode="auto">
          <a:xfrm>
            <a:off x="2285812" y="5715001"/>
            <a:ext cx="708541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LOW</a:t>
            </a:r>
          </a:p>
        </p:txBody>
      </p:sp>
      <p:sp>
        <p:nvSpPr>
          <p:cNvPr id="13353" name="Rectangle 41"/>
          <p:cNvSpPr>
            <a:spLocks noChangeArrowheads="1"/>
          </p:cNvSpPr>
          <p:nvPr/>
        </p:nvSpPr>
        <p:spPr bwMode="auto">
          <a:xfrm>
            <a:off x="7157606" y="5689601"/>
            <a:ext cx="759824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HIGH</a:t>
            </a:r>
          </a:p>
        </p:txBody>
      </p:sp>
      <p:sp>
        <p:nvSpPr>
          <p:cNvPr id="13354" name="Rectangle 42"/>
          <p:cNvSpPr>
            <a:spLocks noChangeArrowheads="1"/>
          </p:cNvSpPr>
          <p:nvPr/>
        </p:nvSpPr>
        <p:spPr bwMode="auto">
          <a:xfrm rot="16200000">
            <a:off x="393769" y="2808152"/>
            <a:ext cx="2368550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2000" dirty="0">
                <a:latin typeface="Arial" charset="0"/>
              </a:rPr>
              <a:t>P</a:t>
            </a:r>
            <a:r>
              <a:rPr lang="en-GB" sz="2000" dirty="0">
                <a:latin typeface="Arial" charset="0"/>
              </a:rPr>
              <a:t>erformance against competitors</a:t>
            </a:r>
            <a:endParaRPr lang="en-US" sz="2000" dirty="0">
              <a:latin typeface="Arial" charset="0"/>
            </a:endParaRPr>
          </a:p>
        </p:txBody>
      </p:sp>
      <p:sp>
        <p:nvSpPr>
          <p:cNvPr id="13355" name="Rectangle 43"/>
          <p:cNvSpPr>
            <a:spLocks noChangeArrowheads="1"/>
          </p:cNvSpPr>
          <p:nvPr/>
        </p:nvSpPr>
        <p:spPr bwMode="auto">
          <a:xfrm rot="16200000">
            <a:off x="1076053" y="1396180"/>
            <a:ext cx="888090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GOOD</a:t>
            </a:r>
          </a:p>
        </p:txBody>
      </p:sp>
      <p:sp>
        <p:nvSpPr>
          <p:cNvPr id="13356" name="Rectangle 44"/>
          <p:cNvSpPr>
            <a:spLocks noChangeArrowheads="1"/>
          </p:cNvSpPr>
          <p:nvPr/>
        </p:nvSpPr>
        <p:spPr bwMode="auto">
          <a:xfrm rot="16200000">
            <a:off x="1162839" y="4812481"/>
            <a:ext cx="657370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BAD</a:t>
            </a:r>
          </a:p>
        </p:txBody>
      </p:sp>
      <p:sp>
        <p:nvSpPr>
          <p:cNvPr id="13357" name="Line 45"/>
          <p:cNvSpPr>
            <a:spLocks noChangeShapeType="1"/>
          </p:cNvSpPr>
          <p:nvPr/>
        </p:nvSpPr>
        <p:spPr bwMode="auto">
          <a:xfrm flipV="1">
            <a:off x="2389256" y="2185989"/>
            <a:ext cx="5343525" cy="1604962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58" name="Freeform 46"/>
          <p:cNvSpPr>
            <a:spLocks/>
          </p:cNvSpPr>
          <p:nvPr/>
        </p:nvSpPr>
        <p:spPr bwMode="auto">
          <a:xfrm>
            <a:off x="3776731" y="3141664"/>
            <a:ext cx="3954463" cy="1995487"/>
          </a:xfrm>
          <a:custGeom>
            <a:avLst/>
            <a:gdLst>
              <a:gd name="T0" fmla="*/ 2490 w 2491"/>
              <a:gd name="T1" fmla="*/ 0 h 1257"/>
              <a:gd name="T2" fmla="*/ 1170 w 2491"/>
              <a:gd name="T3" fmla="*/ 371 h 1257"/>
              <a:gd name="T4" fmla="*/ 921 w 2491"/>
              <a:gd name="T5" fmla="*/ 468 h 1257"/>
              <a:gd name="T6" fmla="*/ 675 w 2491"/>
              <a:gd name="T7" fmla="*/ 596 h 1257"/>
              <a:gd name="T8" fmla="*/ 437 w 2491"/>
              <a:gd name="T9" fmla="*/ 754 h 1257"/>
              <a:gd name="T10" fmla="*/ 181 w 2491"/>
              <a:gd name="T11" fmla="*/ 936 h 1257"/>
              <a:gd name="T12" fmla="*/ 75 w 2491"/>
              <a:gd name="T13" fmla="*/ 1063 h 1257"/>
              <a:gd name="T14" fmla="*/ 0 w 2491"/>
              <a:gd name="T15" fmla="*/ 1256 h 125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491"/>
              <a:gd name="T25" fmla="*/ 0 h 1257"/>
              <a:gd name="T26" fmla="*/ 2491 w 2491"/>
              <a:gd name="T27" fmla="*/ 1257 h 1257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491" h="1257">
                <a:moveTo>
                  <a:pt x="2490" y="0"/>
                </a:moveTo>
                <a:lnTo>
                  <a:pt x="1170" y="371"/>
                </a:lnTo>
                <a:lnTo>
                  <a:pt x="921" y="468"/>
                </a:lnTo>
                <a:lnTo>
                  <a:pt x="675" y="596"/>
                </a:lnTo>
                <a:lnTo>
                  <a:pt x="437" y="754"/>
                </a:lnTo>
                <a:lnTo>
                  <a:pt x="181" y="936"/>
                </a:lnTo>
                <a:lnTo>
                  <a:pt x="75" y="1063"/>
                </a:lnTo>
                <a:lnTo>
                  <a:pt x="0" y="1256"/>
                </a:lnTo>
              </a:path>
            </a:pathLst>
          </a:custGeom>
          <a:noFill/>
          <a:ln w="38100" cap="rnd" cmpd="sng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59" name="Freeform 47"/>
          <p:cNvSpPr>
            <a:spLocks/>
          </p:cNvSpPr>
          <p:nvPr/>
        </p:nvSpPr>
        <p:spPr bwMode="auto">
          <a:xfrm>
            <a:off x="2408306" y="1331914"/>
            <a:ext cx="2206625" cy="1149350"/>
          </a:xfrm>
          <a:custGeom>
            <a:avLst/>
            <a:gdLst>
              <a:gd name="T0" fmla="*/ 0 w 1390"/>
              <a:gd name="T1" fmla="*/ 723 h 724"/>
              <a:gd name="T2" fmla="*/ 1034 w 1390"/>
              <a:gd name="T3" fmla="*/ 447 h 724"/>
              <a:gd name="T4" fmla="*/ 1127 w 1390"/>
              <a:gd name="T5" fmla="*/ 383 h 724"/>
              <a:gd name="T6" fmla="*/ 1230 w 1390"/>
              <a:gd name="T7" fmla="*/ 320 h 724"/>
              <a:gd name="T8" fmla="*/ 1333 w 1390"/>
              <a:gd name="T9" fmla="*/ 160 h 724"/>
              <a:gd name="T10" fmla="*/ 1389 w 1390"/>
              <a:gd name="T11" fmla="*/ 0 h 724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390"/>
              <a:gd name="T19" fmla="*/ 0 h 724"/>
              <a:gd name="T20" fmla="*/ 1390 w 1390"/>
              <a:gd name="T21" fmla="*/ 724 h 724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390" h="724">
                <a:moveTo>
                  <a:pt x="0" y="723"/>
                </a:moveTo>
                <a:lnTo>
                  <a:pt x="1034" y="447"/>
                </a:lnTo>
                <a:lnTo>
                  <a:pt x="1127" y="383"/>
                </a:lnTo>
                <a:lnTo>
                  <a:pt x="1230" y="320"/>
                </a:lnTo>
                <a:lnTo>
                  <a:pt x="1333" y="160"/>
                </a:lnTo>
                <a:lnTo>
                  <a:pt x="1389" y="0"/>
                </a:lnTo>
              </a:path>
            </a:pathLst>
          </a:custGeom>
          <a:noFill/>
          <a:ln w="38100" cap="rnd" cmpd="sng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6052373" y="4117976"/>
            <a:ext cx="1157369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URGENT</a:t>
            </a:r>
            <a:endParaRPr lang="en-US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361" name="Rectangle 49"/>
          <p:cNvSpPr>
            <a:spLocks noChangeArrowheads="1"/>
          </p:cNvSpPr>
          <p:nvPr/>
        </p:nvSpPr>
        <p:spPr bwMode="auto">
          <a:xfrm>
            <a:off x="6098837" y="4370389"/>
            <a:ext cx="1067613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ACTION</a:t>
            </a:r>
            <a:endParaRPr lang="en-US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362" name="Rectangle 50"/>
          <p:cNvSpPr>
            <a:spLocks noChangeArrowheads="1"/>
          </p:cNvSpPr>
          <p:nvPr/>
        </p:nvSpPr>
        <p:spPr bwMode="auto">
          <a:xfrm>
            <a:off x="4638981" y="3306764"/>
            <a:ext cx="1247300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IMPROVE</a:t>
            </a:r>
            <a:endParaRPr lang="en-US" sz="18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363" name="Rectangle 51"/>
          <p:cNvSpPr>
            <a:spLocks noChangeArrowheads="1"/>
          </p:cNvSpPr>
          <p:nvPr/>
        </p:nvSpPr>
        <p:spPr bwMode="auto">
          <a:xfrm>
            <a:off x="4760469" y="2022476"/>
            <a:ext cx="1820299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APPROPRIATE</a:t>
            </a:r>
          </a:p>
        </p:txBody>
      </p:sp>
      <p:sp>
        <p:nvSpPr>
          <p:cNvPr id="13364" name="Rectangle 52"/>
          <p:cNvSpPr>
            <a:spLocks noChangeArrowheads="1"/>
          </p:cNvSpPr>
          <p:nvPr/>
        </p:nvSpPr>
        <p:spPr bwMode="auto">
          <a:xfrm>
            <a:off x="2751274" y="1582739"/>
            <a:ext cx="1247638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800" dirty="0">
                <a:latin typeface="Arial" charset="0"/>
              </a:rPr>
              <a:t>EXCESS?</a:t>
            </a:r>
          </a:p>
        </p:txBody>
      </p:sp>
      <p:sp>
        <p:nvSpPr>
          <p:cNvPr id="13365" name="Line 53"/>
          <p:cNvSpPr>
            <a:spLocks noChangeShapeType="1"/>
          </p:cNvSpPr>
          <p:nvPr/>
        </p:nvSpPr>
        <p:spPr bwMode="auto">
          <a:xfrm>
            <a:off x="1671705" y="3886200"/>
            <a:ext cx="0" cy="137160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 type="none" w="sm" len="sm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66" name="Line 54"/>
          <p:cNvSpPr>
            <a:spLocks noChangeShapeType="1"/>
          </p:cNvSpPr>
          <p:nvPr/>
        </p:nvSpPr>
        <p:spPr bwMode="auto">
          <a:xfrm rot="10800000">
            <a:off x="1671705" y="1295400"/>
            <a:ext cx="0" cy="137160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 type="none" w="sm" len="sm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67" name="Line 55"/>
          <p:cNvSpPr>
            <a:spLocks noChangeShapeType="1"/>
          </p:cNvSpPr>
          <p:nvPr/>
        </p:nvSpPr>
        <p:spPr bwMode="auto">
          <a:xfrm>
            <a:off x="6323082" y="5715000"/>
            <a:ext cx="1444625" cy="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 type="none" w="sm" len="sm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68" name="Line 56"/>
          <p:cNvSpPr>
            <a:spLocks noChangeShapeType="1"/>
          </p:cNvSpPr>
          <p:nvPr/>
        </p:nvSpPr>
        <p:spPr bwMode="auto">
          <a:xfrm rot="10800000">
            <a:off x="2357506" y="5715000"/>
            <a:ext cx="1444625" cy="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 type="none" w="sm" len="sm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69" name="Text Box 57"/>
          <p:cNvSpPr txBox="1">
            <a:spLocks noChangeArrowheads="1"/>
          </p:cNvSpPr>
          <p:nvPr/>
        </p:nvSpPr>
        <p:spPr bwMode="auto">
          <a:xfrm>
            <a:off x="4491105" y="1028701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F</a:t>
            </a:r>
            <a:endParaRPr lang="en-US" sz="1800" dirty="0">
              <a:latin typeface="Arial" charset="0"/>
            </a:endParaRPr>
          </a:p>
        </p:txBody>
      </p:sp>
      <p:sp>
        <p:nvSpPr>
          <p:cNvPr id="13370" name="Text Box 58"/>
          <p:cNvSpPr txBox="1">
            <a:spLocks noChangeArrowheads="1"/>
          </p:cNvSpPr>
          <p:nvPr/>
        </p:nvSpPr>
        <p:spPr bwMode="auto">
          <a:xfrm>
            <a:off x="2052705" y="2330450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E</a:t>
            </a:r>
            <a:endParaRPr lang="en-US" sz="1800" dirty="0">
              <a:latin typeface="Arial" charset="0"/>
            </a:endParaRPr>
          </a:p>
        </p:txBody>
      </p:sp>
      <p:sp>
        <p:nvSpPr>
          <p:cNvPr id="13371" name="Text Box 59"/>
          <p:cNvSpPr txBox="1">
            <a:spLocks noChangeArrowheads="1"/>
          </p:cNvSpPr>
          <p:nvPr/>
        </p:nvSpPr>
        <p:spPr bwMode="auto">
          <a:xfrm>
            <a:off x="2052705" y="3651251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A</a:t>
            </a:r>
            <a:endParaRPr lang="en-US" sz="1800" dirty="0">
              <a:latin typeface="Arial" charset="0"/>
            </a:endParaRPr>
          </a:p>
        </p:txBody>
      </p:sp>
      <p:sp>
        <p:nvSpPr>
          <p:cNvPr id="13372" name="Text Box 60"/>
          <p:cNvSpPr txBox="1">
            <a:spLocks noChangeArrowheads="1"/>
          </p:cNvSpPr>
          <p:nvPr/>
        </p:nvSpPr>
        <p:spPr bwMode="auto">
          <a:xfrm>
            <a:off x="3602105" y="5105401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C</a:t>
            </a:r>
            <a:endParaRPr lang="en-US" sz="1800" dirty="0">
              <a:latin typeface="Arial" charset="0"/>
            </a:endParaRPr>
          </a:p>
        </p:txBody>
      </p:sp>
      <p:sp>
        <p:nvSpPr>
          <p:cNvPr id="13373" name="Text Box 61"/>
          <p:cNvSpPr txBox="1">
            <a:spLocks noChangeArrowheads="1"/>
          </p:cNvSpPr>
          <p:nvPr/>
        </p:nvSpPr>
        <p:spPr bwMode="auto">
          <a:xfrm>
            <a:off x="7691505" y="2971801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D</a:t>
            </a:r>
            <a:endParaRPr lang="en-US" sz="1800" dirty="0">
              <a:latin typeface="Arial" charset="0"/>
            </a:endParaRPr>
          </a:p>
        </p:txBody>
      </p:sp>
      <p:sp>
        <p:nvSpPr>
          <p:cNvPr id="13374" name="Text Box 62"/>
          <p:cNvSpPr txBox="1">
            <a:spLocks noChangeArrowheads="1"/>
          </p:cNvSpPr>
          <p:nvPr/>
        </p:nvSpPr>
        <p:spPr bwMode="auto">
          <a:xfrm>
            <a:off x="7691505" y="1981201"/>
            <a:ext cx="381000" cy="36933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B</a:t>
            </a:r>
            <a:endParaRPr lang="en-US" sz="1800" dirty="0">
              <a:latin typeface="Arial" charset="0"/>
            </a:endParaRPr>
          </a:p>
        </p:txBody>
      </p:sp>
      <p:sp>
        <p:nvSpPr>
          <p:cNvPr id="13375" name="Text Box 63"/>
          <p:cNvSpPr txBox="1">
            <a:spLocks noChangeArrowheads="1"/>
          </p:cNvSpPr>
          <p:nvPr/>
        </p:nvSpPr>
        <p:spPr bwMode="auto">
          <a:xfrm>
            <a:off x="1302854" y="444590"/>
            <a:ext cx="6538292" cy="523220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The </a:t>
            </a:r>
            <a:r>
              <a:rPr lang="en-GB" sz="2800" b="1" dirty="0" smtClean="0">
                <a:latin typeface="Arial" charset="0"/>
              </a:rPr>
              <a:t>importance–performance </a:t>
            </a:r>
            <a:r>
              <a:rPr lang="en-GB" sz="2800" b="1" dirty="0">
                <a:latin typeface="Arial" charset="0"/>
              </a:rPr>
              <a:t>matrix</a:t>
            </a:r>
            <a:endParaRPr lang="en-US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88" name="Text Box 52"/>
          <p:cNvSpPr txBox="1">
            <a:spLocks noChangeArrowheads="1"/>
          </p:cNvSpPr>
          <p:nvPr/>
        </p:nvSpPr>
        <p:spPr bwMode="auto">
          <a:xfrm>
            <a:off x="0" y="26523"/>
            <a:ext cx="9144000" cy="954107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800" b="1" dirty="0">
                <a:latin typeface="Arial" charset="0"/>
              </a:rPr>
              <a:t>The </a:t>
            </a:r>
            <a:r>
              <a:rPr lang="en-GB" sz="2800" b="1" dirty="0" smtClean="0">
                <a:latin typeface="Arial" charset="0"/>
              </a:rPr>
              <a:t>importance–performance </a:t>
            </a:r>
            <a:r>
              <a:rPr lang="en-GB" sz="2800" b="1" dirty="0">
                <a:latin typeface="Arial" charset="0"/>
              </a:rPr>
              <a:t>matrix for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TAG’s </a:t>
            </a:r>
            <a:r>
              <a:rPr lang="en-GB" sz="2800" b="1" dirty="0">
                <a:latin typeface="Arial" charset="0"/>
              </a:rPr>
              <a:t>‘overnight temperature-controlled’ service</a:t>
            </a:r>
            <a:endParaRPr lang="en-US" sz="2800" b="1" dirty="0">
              <a:latin typeface="Arial" charset="0"/>
            </a:endParaRP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2308522" y="1184769"/>
            <a:ext cx="5334000" cy="379253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39" name="Line 3"/>
          <p:cNvSpPr>
            <a:spLocks noChangeShapeType="1"/>
          </p:cNvSpPr>
          <p:nvPr/>
        </p:nvSpPr>
        <p:spPr bwMode="auto">
          <a:xfrm>
            <a:off x="2308522" y="14435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>
            <a:off x="2308522" y="18499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2308522" y="22563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2308522" y="26627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>
            <a:off x="2308522" y="30691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2308522" y="34755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5" name="Line 9"/>
          <p:cNvSpPr>
            <a:spLocks noChangeShapeType="1"/>
          </p:cNvSpPr>
          <p:nvPr/>
        </p:nvSpPr>
        <p:spPr bwMode="auto">
          <a:xfrm>
            <a:off x="2308522" y="38819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6" name="Line 10"/>
          <p:cNvSpPr>
            <a:spLocks noChangeShapeType="1"/>
          </p:cNvSpPr>
          <p:nvPr/>
        </p:nvSpPr>
        <p:spPr bwMode="auto">
          <a:xfrm>
            <a:off x="2308522" y="42883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7" name="Line 11"/>
          <p:cNvSpPr>
            <a:spLocks noChangeShapeType="1"/>
          </p:cNvSpPr>
          <p:nvPr/>
        </p:nvSpPr>
        <p:spPr bwMode="auto">
          <a:xfrm>
            <a:off x="2308522" y="4694732"/>
            <a:ext cx="5334000" cy="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8" name="Line 12"/>
          <p:cNvSpPr>
            <a:spLocks noChangeShapeType="1"/>
          </p:cNvSpPr>
          <p:nvPr/>
        </p:nvSpPr>
        <p:spPr bwMode="auto">
          <a:xfrm>
            <a:off x="25307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49" name="Line 13"/>
          <p:cNvSpPr>
            <a:spLocks noChangeShapeType="1"/>
          </p:cNvSpPr>
          <p:nvPr/>
        </p:nvSpPr>
        <p:spPr bwMode="auto">
          <a:xfrm>
            <a:off x="31276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0" name="Line 14"/>
          <p:cNvSpPr>
            <a:spLocks noChangeShapeType="1"/>
          </p:cNvSpPr>
          <p:nvPr/>
        </p:nvSpPr>
        <p:spPr bwMode="auto">
          <a:xfrm>
            <a:off x="37245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1" name="Line 15"/>
          <p:cNvSpPr>
            <a:spLocks noChangeShapeType="1"/>
          </p:cNvSpPr>
          <p:nvPr/>
        </p:nvSpPr>
        <p:spPr bwMode="auto">
          <a:xfrm>
            <a:off x="43214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2" name="Line 16"/>
          <p:cNvSpPr>
            <a:spLocks noChangeShapeType="1"/>
          </p:cNvSpPr>
          <p:nvPr/>
        </p:nvSpPr>
        <p:spPr bwMode="auto">
          <a:xfrm>
            <a:off x="49183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3" name="Line 17"/>
          <p:cNvSpPr>
            <a:spLocks noChangeShapeType="1"/>
          </p:cNvSpPr>
          <p:nvPr/>
        </p:nvSpPr>
        <p:spPr bwMode="auto">
          <a:xfrm>
            <a:off x="55152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4" name="Line 18"/>
          <p:cNvSpPr>
            <a:spLocks noChangeShapeType="1"/>
          </p:cNvSpPr>
          <p:nvPr/>
        </p:nvSpPr>
        <p:spPr bwMode="auto">
          <a:xfrm>
            <a:off x="61121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5" name="Line 19"/>
          <p:cNvSpPr>
            <a:spLocks noChangeShapeType="1"/>
          </p:cNvSpPr>
          <p:nvPr/>
        </p:nvSpPr>
        <p:spPr bwMode="auto">
          <a:xfrm>
            <a:off x="67090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6" name="Line 20"/>
          <p:cNvSpPr>
            <a:spLocks noChangeShapeType="1"/>
          </p:cNvSpPr>
          <p:nvPr/>
        </p:nvSpPr>
        <p:spPr bwMode="auto">
          <a:xfrm>
            <a:off x="7305971" y="1195882"/>
            <a:ext cx="0" cy="37719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57" name="Rectangle 21"/>
          <p:cNvSpPr>
            <a:spLocks noChangeArrowheads="1"/>
          </p:cNvSpPr>
          <p:nvPr/>
        </p:nvSpPr>
        <p:spPr bwMode="auto">
          <a:xfrm>
            <a:off x="2268263" y="1145083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1</a:t>
            </a:r>
          </a:p>
        </p:txBody>
      </p:sp>
      <p:sp>
        <p:nvSpPr>
          <p:cNvPr id="14358" name="Rectangle 22"/>
          <p:cNvSpPr>
            <a:spLocks noChangeArrowheads="1"/>
          </p:cNvSpPr>
          <p:nvPr/>
        </p:nvSpPr>
        <p:spPr bwMode="auto">
          <a:xfrm>
            <a:off x="2293663" y="1503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2</a:t>
            </a:r>
          </a:p>
        </p:txBody>
      </p:sp>
      <p:sp>
        <p:nvSpPr>
          <p:cNvPr id="14359" name="Rectangle 23"/>
          <p:cNvSpPr>
            <a:spLocks noChangeArrowheads="1"/>
          </p:cNvSpPr>
          <p:nvPr/>
        </p:nvSpPr>
        <p:spPr bwMode="auto">
          <a:xfrm>
            <a:off x="2293663" y="1895970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3</a:t>
            </a:r>
          </a:p>
        </p:txBody>
      </p:sp>
      <p:sp>
        <p:nvSpPr>
          <p:cNvPr id="14360" name="Rectangle 24"/>
          <p:cNvSpPr>
            <a:spLocks noChangeArrowheads="1"/>
          </p:cNvSpPr>
          <p:nvPr/>
        </p:nvSpPr>
        <p:spPr bwMode="auto">
          <a:xfrm>
            <a:off x="2293663" y="231030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4</a:t>
            </a:r>
          </a:p>
        </p:txBody>
      </p:sp>
      <p:sp>
        <p:nvSpPr>
          <p:cNvPr id="14361" name="Rectangle 25"/>
          <p:cNvSpPr>
            <a:spLocks noChangeArrowheads="1"/>
          </p:cNvSpPr>
          <p:nvPr/>
        </p:nvSpPr>
        <p:spPr bwMode="auto">
          <a:xfrm>
            <a:off x="2280963" y="2724645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5</a:t>
            </a:r>
          </a:p>
        </p:txBody>
      </p:sp>
      <p:sp>
        <p:nvSpPr>
          <p:cNvPr id="14362" name="Rectangle 26"/>
          <p:cNvSpPr>
            <a:spLocks noChangeArrowheads="1"/>
          </p:cNvSpPr>
          <p:nvPr/>
        </p:nvSpPr>
        <p:spPr bwMode="auto">
          <a:xfrm>
            <a:off x="2280963" y="3151683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6</a:t>
            </a:r>
          </a:p>
        </p:txBody>
      </p:sp>
      <p:sp>
        <p:nvSpPr>
          <p:cNvPr id="14363" name="Rectangle 27"/>
          <p:cNvSpPr>
            <a:spLocks noChangeArrowheads="1"/>
          </p:cNvSpPr>
          <p:nvPr/>
        </p:nvSpPr>
        <p:spPr bwMode="auto">
          <a:xfrm>
            <a:off x="2280963" y="3553320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7</a:t>
            </a:r>
          </a:p>
        </p:txBody>
      </p:sp>
      <p:sp>
        <p:nvSpPr>
          <p:cNvPr id="14364" name="Rectangle 28"/>
          <p:cNvSpPr>
            <a:spLocks noChangeArrowheads="1"/>
          </p:cNvSpPr>
          <p:nvPr/>
        </p:nvSpPr>
        <p:spPr bwMode="auto">
          <a:xfrm>
            <a:off x="2293663" y="39549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8</a:t>
            </a:r>
          </a:p>
        </p:txBody>
      </p:sp>
      <p:sp>
        <p:nvSpPr>
          <p:cNvPr id="14365" name="Rectangle 29"/>
          <p:cNvSpPr>
            <a:spLocks noChangeArrowheads="1"/>
          </p:cNvSpPr>
          <p:nvPr/>
        </p:nvSpPr>
        <p:spPr bwMode="auto">
          <a:xfrm>
            <a:off x="2293663" y="4356595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9</a:t>
            </a:r>
          </a:p>
        </p:txBody>
      </p:sp>
      <p:sp>
        <p:nvSpPr>
          <p:cNvPr id="14366" name="Rectangle 30"/>
          <p:cNvSpPr>
            <a:spLocks noChangeArrowheads="1"/>
          </p:cNvSpPr>
          <p:nvPr/>
        </p:nvSpPr>
        <p:spPr bwMode="auto">
          <a:xfrm>
            <a:off x="7341914" y="4688383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1</a:t>
            </a:r>
          </a:p>
        </p:txBody>
      </p:sp>
      <p:sp>
        <p:nvSpPr>
          <p:cNvPr id="14367" name="Rectangle 31"/>
          <p:cNvSpPr>
            <a:spLocks noChangeArrowheads="1"/>
          </p:cNvSpPr>
          <p:nvPr/>
        </p:nvSpPr>
        <p:spPr bwMode="auto">
          <a:xfrm>
            <a:off x="6876776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2</a:t>
            </a:r>
          </a:p>
        </p:txBody>
      </p:sp>
      <p:sp>
        <p:nvSpPr>
          <p:cNvPr id="14368" name="Rectangle 32"/>
          <p:cNvSpPr>
            <a:spLocks noChangeArrowheads="1"/>
          </p:cNvSpPr>
          <p:nvPr/>
        </p:nvSpPr>
        <p:spPr bwMode="auto">
          <a:xfrm>
            <a:off x="6297339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3</a:t>
            </a:r>
          </a:p>
        </p:txBody>
      </p:sp>
      <p:sp>
        <p:nvSpPr>
          <p:cNvPr id="14369" name="Rectangle 33"/>
          <p:cNvSpPr>
            <a:spLocks noChangeArrowheads="1"/>
          </p:cNvSpPr>
          <p:nvPr/>
        </p:nvSpPr>
        <p:spPr bwMode="auto">
          <a:xfrm>
            <a:off x="5706788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4</a:t>
            </a:r>
          </a:p>
        </p:txBody>
      </p:sp>
      <p:sp>
        <p:nvSpPr>
          <p:cNvPr id="14370" name="Rectangle 34"/>
          <p:cNvSpPr>
            <a:spLocks noChangeArrowheads="1"/>
          </p:cNvSpPr>
          <p:nvPr/>
        </p:nvSpPr>
        <p:spPr bwMode="auto">
          <a:xfrm>
            <a:off x="5101951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5</a:t>
            </a:r>
          </a:p>
        </p:txBody>
      </p:sp>
      <p:sp>
        <p:nvSpPr>
          <p:cNvPr id="14371" name="Rectangle 35"/>
          <p:cNvSpPr>
            <a:spLocks noChangeArrowheads="1"/>
          </p:cNvSpPr>
          <p:nvPr/>
        </p:nvSpPr>
        <p:spPr bwMode="auto">
          <a:xfrm>
            <a:off x="4497114" y="4682033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6</a:t>
            </a:r>
          </a:p>
        </p:txBody>
      </p:sp>
      <p:sp>
        <p:nvSpPr>
          <p:cNvPr id="14372" name="Rectangle 36"/>
          <p:cNvSpPr>
            <a:spLocks noChangeArrowheads="1"/>
          </p:cNvSpPr>
          <p:nvPr/>
        </p:nvSpPr>
        <p:spPr bwMode="auto">
          <a:xfrm>
            <a:off x="3892276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7</a:t>
            </a:r>
          </a:p>
        </p:txBody>
      </p:sp>
      <p:sp>
        <p:nvSpPr>
          <p:cNvPr id="14373" name="Rectangle 37"/>
          <p:cNvSpPr>
            <a:spLocks noChangeArrowheads="1"/>
          </p:cNvSpPr>
          <p:nvPr/>
        </p:nvSpPr>
        <p:spPr bwMode="auto">
          <a:xfrm>
            <a:off x="3289026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8</a:t>
            </a:r>
          </a:p>
        </p:txBody>
      </p:sp>
      <p:sp>
        <p:nvSpPr>
          <p:cNvPr id="14374" name="Rectangle 38"/>
          <p:cNvSpPr>
            <a:spLocks noChangeArrowheads="1"/>
          </p:cNvSpPr>
          <p:nvPr/>
        </p:nvSpPr>
        <p:spPr bwMode="auto">
          <a:xfrm>
            <a:off x="2684188" y="4678858"/>
            <a:ext cx="282130" cy="3052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400" dirty="0">
                <a:latin typeface="Arial" charset="0"/>
              </a:rPr>
              <a:t>9</a:t>
            </a:r>
          </a:p>
        </p:txBody>
      </p:sp>
      <p:sp>
        <p:nvSpPr>
          <p:cNvPr id="14375" name="Rectangle 39"/>
          <p:cNvSpPr>
            <a:spLocks noChangeArrowheads="1"/>
          </p:cNvSpPr>
          <p:nvPr/>
        </p:nvSpPr>
        <p:spPr bwMode="auto">
          <a:xfrm>
            <a:off x="3718767" y="5391645"/>
            <a:ext cx="2513510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I</a:t>
            </a:r>
            <a:r>
              <a:rPr lang="en-GB" sz="1600" dirty="0">
                <a:latin typeface="Arial" charset="0"/>
              </a:rPr>
              <a:t>mportance for customers</a:t>
            </a:r>
            <a:endParaRPr lang="en-US" sz="1600" dirty="0">
              <a:latin typeface="Arial" charset="0"/>
            </a:endParaRPr>
          </a:p>
        </p:txBody>
      </p:sp>
      <p:sp>
        <p:nvSpPr>
          <p:cNvPr id="14376" name="Rectangle 40"/>
          <p:cNvSpPr>
            <a:spLocks noChangeArrowheads="1"/>
          </p:cNvSpPr>
          <p:nvPr/>
        </p:nvSpPr>
        <p:spPr bwMode="auto">
          <a:xfrm>
            <a:off x="2232350" y="5569445"/>
            <a:ext cx="650820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LOW</a:t>
            </a:r>
          </a:p>
        </p:txBody>
      </p:sp>
      <p:sp>
        <p:nvSpPr>
          <p:cNvPr id="14377" name="Rectangle 41"/>
          <p:cNvSpPr>
            <a:spLocks noChangeArrowheads="1"/>
          </p:cNvSpPr>
          <p:nvPr/>
        </p:nvSpPr>
        <p:spPr bwMode="auto">
          <a:xfrm>
            <a:off x="7108932" y="5544045"/>
            <a:ext cx="695704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HIGH</a:t>
            </a:r>
          </a:p>
        </p:txBody>
      </p:sp>
      <p:sp>
        <p:nvSpPr>
          <p:cNvPr id="14378" name="Rectangle 42"/>
          <p:cNvSpPr>
            <a:spLocks noChangeArrowheads="1"/>
          </p:cNvSpPr>
          <p:nvPr/>
        </p:nvSpPr>
        <p:spPr bwMode="auto">
          <a:xfrm rot="16200000">
            <a:off x="164603" y="2826445"/>
            <a:ext cx="2614613" cy="5822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P</a:t>
            </a:r>
            <a:r>
              <a:rPr lang="en-GB" sz="1600" dirty="0">
                <a:latin typeface="Arial" charset="0"/>
              </a:rPr>
              <a:t>erformance against competitors</a:t>
            </a:r>
            <a:endParaRPr lang="en-US" sz="1600" dirty="0">
              <a:latin typeface="Arial" charset="0"/>
            </a:endParaRPr>
          </a:p>
        </p:txBody>
      </p:sp>
      <p:sp>
        <p:nvSpPr>
          <p:cNvPr id="14379" name="Rectangle 43"/>
          <p:cNvSpPr>
            <a:spLocks noChangeArrowheads="1"/>
          </p:cNvSpPr>
          <p:nvPr/>
        </p:nvSpPr>
        <p:spPr bwMode="auto">
          <a:xfrm rot="16200000">
            <a:off x="1033804" y="1266013"/>
            <a:ext cx="811120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GOOD</a:t>
            </a:r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 rot="16200000">
            <a:off x="1107838" y="4682313"/>
            <a:ext cx="602730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0488" tIns="44450" rIns="90488" bIns="44450" anchorCtr="1">
            <a:spAutoFit/>
          </a:bodyPr>
          <a:lstStyle/>
          <a:p>
            <a:pPr algn="ctr" defTabSz="762000">
              <a:spcAft>
                <a:spcPct val="67000"/>
              </a:spcAft>
            </a:pPr>
            <a:r>
              <a:rPr lang="en-US" sz="1600" dirty="0">
                <a:latin typeface="Arial" charset="0"/>
              </a:rPr>
              <a:t>BAD</a:t>
            </a:r>
          </a:p>
        </p:txBody>
      </p:sp>
      <p:sp>
        <p:nvSpPr>
          <p:cNvPr id="14381" name="Line 45"/>
          <p:cNvSpPr>
            <a:spLocks noChangeShapeType="1"/>
          </p:cNvSpPr>
          <p:nvPr/>
        </p:nvSpPr>
        <p:spPr bwMode="auto">
          <a:xfrm flipV="1">
            <a:off x="2308522" y="2040432"/>
            <a:ext cx="5343525" cy="1604962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14382" name="Freeform 46"/>
          <p:cNvSpPr>
            <a:spLocks/>
          </p:cNvSpPr>
          <p:nvPr/>
        </p:nvSpPr>
        <p:spPr bwMode="auto">
          <a:xfrm>
            <a:off x="4356396" y="2996107"/>
            <a:ext cx="3292475" cy="1963737"/>
          </a:xfrm>
          <a:custGeom>
            <a:avLst/>
            <a:gdLst>
              <a:gd name="T0" fmla="*/ 2074 w 2074"/>
              <a:gd name="T1" fmla="*/ 0 h 1237"/>
              <a:gd name="T2" fmla="*/ 754 w 2074"/>
              <a:gd name="T3" fmla="*/ 397 h 1237"/>
              <a:gd name="T4" fmla="*/ 532 w 2074"/>
              <a:gd name="T5" fmla="*/ 505 h 1237"/>
              <a:gd name="T6" fmla="*/ 280 w 2074"/>
              <a:gd name="T7" fmla="*/ 709 h 1237"/>
              <a:gd name="T8" fmla="*/ 118 w 2074"/>
              <a:gd name="T9" fmla="*/ 931 h 1237"/>
              <a:gd name="T10" fmla="*/ 0 w 2074"/>
              <a:gd name="T11" fmla="*/ 1237 h 12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074"/>
              <a:gd name="T19" fmla="*/ 0 h 1237"/>
              <a:gd name="T20" fmla="*/ 2074 w 2074"/>
              <a:gd name="T21" fmla="*/ 1237 h 12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074" h="1237">
                <a:moveTo>
                  <a:pt x="2074" y="0"/>
                </a:moveTo>
                <a:lnTo>
                  <a:pt x="754" y="397"/>
                </a:lnTo>
                <a:cubicBezTo>
                  <a:pt x="754" y="397"/>
                  <a:pt x="532" y="505"/>
                  <a:pt x="532" y="505"/>
                </a:cubicBezTo>
                <a:cubicBezTo>
                  <a:pt x="532" y="505"/>
                  <a:pt x="280" y="709"/>
                  <a:pt x="280" y="709"/>
                </a:cubicBezTo>
                <a:cubicBezTo>
                  <a:pt x="280" y="709"/>
                  <a:pt x="118" y="931"/>
                  <a:pt x="118" y="931"/>
                </a:cubicBezTo>
                <a:cubicBezTo>
                  <a:pt x="118" y="931"/>
                  <a:pt x="0" y="1237"/>
                  <a:pt x="0" y="1237"/>
                </a:cubicBezTo>
              </a:path>
            </a:pathLst>
          </a:custGeom>
          <a:noFill/>
          <a:ln w="38100" cap="rnd" cmpd="sng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3" name="Freeform 47"/>
          <p:cNvSpPr>
            <a:spLocks/>
          </p:cNvSpPr>
          <p:nvPr/>
        </p:nvSpPr>
        <p:spPr bwMode="auto">
          <a:xfrm>
            <a:off x="2327572" y="1186357"/>
            <a:ext cx="2206625" cy="1149350"/>
          </a:xfrm>
          <a:custGeom>
            <a:avLst/>
            <a:gdLst>
              <a:gd name="T0" fmla="*/ 0 w 1390"/>
              <a:gd name="T1" fmla="*/ 723 h 724"/>
              <a:gd name="T2" fmla="*/ 1034 w 1390"/>
              <a:gd name="T3" fmla="*/ 447 h 724"/>
              <a:gd name="T4" fmla="*/ 1127 w 1390"/>
              <a:gd name="T5" fmla="*/ 383 h 724"/>
              <a:gd name="T6" fmla="*/ 1230 w 1390"/>
              <a:gd name="T7" fmla="*/ 320 h 724"/>
              <a:gd name="T8" fmla="*/ 1333 w 1390"/>
              <a:gd name="T9" fmla="*/ 160 h 724"/>
              <a:gd name="T10" fmla="*/ 1389 w 1390"/>
              <a:gd name="T11" fmla="*/ 0 h 724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390"/>
              <a:gd name="T19" fmla="*/ 0 h 724"/>
              <a:gd name="T20" fmla="*/ 1390 w 1390"/>
              <a:gd name="T21" fmla="*/ 724 h 724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390" h="724">
                <a:moveTo>
                  <a:pt x="0" y="723"/>
                </a:moveTo>
                <a:lnTo>
                  <a:pt x="1034" y="447"/>
                </a:lnTo>
                <a:lnTo>
                  <a:pt x="1127" y="383"/>
                </a:lnTo>
                <a:lnTo>
                  <a:pt x="1230" y="320"/>
                </a:lnTo>
                <a:lnTo>
                  <a:pt x="1333" y="160"/>
                </a:lnTo>
                <a:lnTo>
                  <a:pt x="1389" y="0"/>
                </a:lnTo>
              </a:path>
            </a:pathLst>
          </a:custGeom>
          <a:noFill/>
          <a:ln w="38100" cap="rnd" cmpd="sng">
            <a:solidFill>
              <a:srgbClr val="0000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4" name="Line 48"/>
          <p:cNvSpPr>
            <a:spLocks noChangeShapeType="1"/>
          </p:cNvSpPr>
          <p:nvPr/>
        </p:nvSpPr>
        <p:spPr bwMode="auto">
          <a:xfrm>
            <a:off x="1590971" y="3740644"/>
            <a:ext cx="0" cy="13716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5" name="Line 49"/>
          <p:cNvSpPr>
            <a:spLocks noChangeShapeType="1"/>
          </p:cNvSpPr>
          <p:nvPr/>
        </p:nvSpPr>
        <p:spPr bwMode="auto">
          <a:xfrm rot="10800000">
            <a:off x="1590971" y="1149844"/>
            <a:ext cx="0" cy="13716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6" name="Line 50"/>
          <p:cNvSpPr>
            <a:spLocks noChangeShapeType="1"/>
          </p:cNvSpPr>
          <p:nvPr/>
        </p:nvSpPr>
        <p:spPr bwMode="auto">
          <a:xfrm>
            <a:off x="6242348" y="5569444"/>
            <a:ext cx="1444625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7" name="Line 51"/>
          <p:cNvSpPr>
            <a:spLocks noChangeShapeType="1"/>
          </p:cNvSpPr>
          <p:nvPr/>
        </p:nvSpPr>
        <p:spPr bwMode="auto">
          <a:xfrm rot="10800000">
            <a:off x="2276772" y="5569444"/>
            <a:ext cx="1444625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14389" name="Text Box 53"/>
          <p:cNvSpPr txBox="1">
            <a:spLocks noChangeArrowheads="1"/>
          </p:cNvSpPr>
          <p:nvPr/>
        </p:nvSpPr>
        <p:spPr bwMode="auto">
          <a:xfrm>
            <a:off x="3572171" y="1676894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0" name="Text Box 54"/>
          <p:cNvSpPr txBox="1">
            <a:spLocks noChangeArrowheads="1"/>
          </p:cNvSpPr>
          <p:nvPr/>
        </p:nvSpPr>
        <p:spPr bwMode="auto">
          <a:xfrm>
            <a:off x="5353346" y="2080120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1" name="Text Box 55"/>
          <p:cNvSpPr txBox="1">
            <a:spLocks noChangeArrowheads="1"/>
          </p:cNvSpPr>
          <p:nvPr/>
        </p:nvSpPr>
        <p:spPr bwMode="auto">
          <a:xfrm>
            <a:off x="5962946" y="2073770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2" name="Text Box 56"/>
          <p:cNvSpPr txBox="1">
            <a:spLocks noChangeArrowheads="1"/>
          </p:cNvSpPr>
          <p:nvPr/>
        </p:nvSpPr>
        <p:spPr bwMode="auto">
          <a:xfrm>
            <a:off x="5962946" y="2489695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3" name="Text Box 57"/>
          <p:cNvSpPr txBox="1">
            <a:spLocks noChangeArrowheads="1"/>
          </p:cNvSpPr>
          <p:nvPr/>
        </p:nvSpPr>
        <p:spPr bwMode="auto">
          <a:xfrm>
            <a:off x="6543971" y="2886569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4" name="Text Box 58"/>
          <p:cNvSpPr txBox="1">
            <a:spLocks noChangeArrowheads="1"/>
          </p:cNvSpPr>
          <p:nvPr/>
        </p:nvSpPr>
        <p:spPr bwMode="auto">
          <a:xfrm>
            <a:off x="5962946" y="3299320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5" name="Text Box 59"/>
          <p:cNvSpPr txBox="1">
            <a:spLocks noChangeArrowheads="1"/>
          </p:cNvSpPr>
          <p:nvPr/>
        </p:nvSpPr>
        <p:spPr bwMode="auto">
          <a:xfrm>
            <a:off x="5953422" y="3712070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6" name="Text Box 60"/>
          <p:cNvSpPr txBox="1">
            <a:spLocks noChangeArrowheads="1"/>
          </p:cNvSpPr>
          <p:nvPr/>
        </p:nvSpPr>
        <p:spPr bwMode="auto">
          <a:xfrm>
            <a:off x="6543971" y="4096244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7" name="Text Box 61"/>
          <p:cNvSpPr txBox="1">
            <a:spLocks noChangeArrowheads="1"/>
          </p:cNvSpPr>
          <p:nvPr/>
        </p:nvSpPr>
        <p:spPr bwMode="auto">
          <a:xfrm>
            <a:off x="4753271" y="3308845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8" name="Text Box 62"/>
          <p:cNvSpPr txBox="1">
            <a:spLocks noChangeArrowheads="1"/>
          </p:cNvSpPr>
          <p:nvPr/>
        </p:nvSpPr>
        <p:spPr bwMode="auto">
          <a:xfrm>
            <a:off x="7144046" y="1273670"/>
            <a:ext cx="304800" cy="33855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b="1" dirty="0">
                <a:solidFill>
                  <a:srgbClr val="000099"/>
                </a:solidFill>
                <a:latin typeface="Arial" charset="0"/>
              </a:rPr>
              <a:t>X</a:t>
            </a:r>
            <a:endParaRPr lang="en-US" sz="1600" b="1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14399" name="Text Box 63"/>
          <p:cNvSpPr txBox="1">
            <a:spLocks noChangeArrowheads="1"/>
          </p:cNvSpPr>
          <p:nvPr/>
        </p:nvSpPr>
        <p:spPr bwMode="auto">
          <a:xfrm>
            <a:off x="2600622" y="1400670"/>
            <a:ext cx="11430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Volume flexibility</a:t>
            </a:r>
            <a:endParaRPr lang="en-US" sz="1400" dirty="0">
              <a:latin typeface="Arial" charset="0"/>
            </a:endParaRPr>
          </a:p>
        </p:txBody>
      </p:sp>
      <p:sp>
        <p:nvSpPr>
          <p:cNvPr id="14400" name="Text Box 64"/>
          <p:cNvSpPr txBox="1">
            <a:spLocks noChangeArrowheads="1"/>
          </p:cNvSpPr>
          <p:nvPr/>
        </p:nvSpPr>
        <p:spPr bwMode="auto">
          <a:xfrm>
            <a:off x="6172496" y="1200644"/>
            <a:ext cx="1143000" cy="26468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Delivery</a:t>
            </a:r>
            <a:endParaRPr lang="en-US" sz="1400" dirty="0">
              <a:latin typeface="Arial" charset="0"/>
            </a:endParaRPr>
          </a:p>
        </p:txBody>
      </p:sp>
      <p:sp>
        <p:nvSpPr>
          <p:cNvPr id="14401" name="Text Box 65"/>
          <p:cNvSpPr txBox="1">
            <a:spLocks noChangeArrowheads="1"/>
          </p:cNvSpPr>
          <p:nvPr/>
        </p:nvSpPr>
        <p:spPr bwMode="auto">
          <a:xfrm>
            <a:off x="4400846" y="1815007"/>
            <a:ext cx="1143000" cy="26468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Drop quote </a:t>
            </a:r>
            <a:endParaRPr lang="en-US" sz="1400" dirty="0">
              <a:latin typeface="Arial" charset="0"/>
            </a:endParaRPr>
          </a:p>
        </p:txBody>
      </p:sp>
      <p:sp>
        <p:nvSpPr>
          <p:cNvPr id="14402" name="Text Box 66"/>
          <p:cNvSpPr txBox="1">
            <a:spLocks noChangeArrowheads="1"/>
          </p:cNvSpPr>
          <p:nvPr/>
        </p:nvSpPr>
        <p:spPr bwMode="auto">
          <a:xfrm>
            <a:off x="6086771" y="1816594"/>
            <a:ext cx="11430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Window quote </a:t>
            </a:r>
            <a:endParaRPr lang="en-US" sz="1400" dirty="0">
              <a:latin typeface="Arial" charset="0"/>
            </a:endParaRPr>
          </a:p>
        </p:txBody>
      </p:sp>
      <p:sp>
        <p:nvSpPr>
          <p:cNvPr id="14403" name="Text Box 67"/>
          <p:cNvSpPr txBox="1">
            <a:spLocks noChangeArrowheads="1"/>
          </p:cNvSpPr>
          <p:nvPr/>
        </p:nvSpPr>
        <p:spPr bwMode="auto">
          <a:xfrm>
            <a:off x="6086771" y="2448419"/>
            <a:ext cx="15240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Distribution quality </a:t>
            </a:r>
            <a:endParaRPr lang="en-US" sz="1400" dirty="0">
              <a:latin typeface="Arial" charset="0"/>
            </a:endParaRPr>
          </a:p>
        </p:txBody>
      </p:sp>
      <p:sp>
        <p:nvSpPr>
          <p:cNvPr id="14404" name="Text Box 68"/>
          <p:cNvSpPr txBox="1">
            <a:spLocks noChangeArrowheads="1"/>
          </p:cNvSpPr>
          <p:nvPr/>
        </p:nvSpPr>
        <p:spPr bwMode="auto">
          <a:xfrm>
            <a:off x="4953296" y="2843707"/>
            <a:ext cx="17526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Documentation </a:t>
            </a:r>
            <a:r>
              <a:rPr lang="en-GB" sz="1400" dirty="0" smtClean="0">
                <a:latin typeface="Arial" charset="0"/>
              </a:rPr>
              <a:t>service</a:t>
            </a:r>
            <a:endParaRPr lang="en-US" sz="1400" dirty="0">
              <a:latin typeface="Arial" charset="0"/>
            </a:endParaRPr>
          </a:p>
        </p:txBody>
      </p:sp>
      <p:sp>
        <p:nvSpPr>
          <p:cNvPr id="14405" name="Text Box 69"/>
          <p:cNvSpPr txBox="1">
            <a:spLocks noChangeArrowheads="1"/>
          </p:cNvSpPr>
          <p:nvPr/>
        </p:nvSpPr>
        <p:spPr bwMode="auto">
          <a:xfrm>
            <a:off x="6115346" y="3267569"/>
            <a:ext cx="1752600" cy="26468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Delivery flexibility </a:t>
            </a:r>
            <a:endParaRPr lang="en-US" sz="1400" dirty="0">
              <a:latin typeface="Arial" charset="0"/>
            </a:endParaRPr>
          </a:p>
        </p:txBody>
      </p:sp>
      <p:sp>
        <p:nvSpPr>
          <p:cNvPr id="14406" name="Text Box 70"/>
          <p:cNvSpPr txBox="1">
            <a:spLocks noChangeArrowheads="1"/>
          </p:cNvSpPr>
          <p:nvPr/>
        </p:nvSpPr>
        <p:spPr bwMode="auto">
          <a:xfrm>
            <a:off x="6667796" y="4029570"/>
            <a:ext cx="12954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l"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Enquiry lead-time</a:t>
            </a:r>
            <a:endParaRPr lang="en-US" sz="1400" dirty="0">
              <a:latin typeface="Arial" charset="0"/>
            </a:endParaRPr>
          </a:p>
        </p:txBody>
      </p:sp>
      <p:sp>
        <p:nvSpPr>
          <p:cNvPr id="14407" name="Text Box 71"/>
          <p:cNvSpPr txBox="1">
            <a:spLocks noChangeArrowheads="1"/>
          </p:cNvSpPr>
          <p:nvPr/>
        </p:nvSpPr>
        <p:spPr bwMode="auto">
          <a:xfrm>
            <a:off x="4515146" y="3867645"/>
            <a:ext cx="1778000" cy="43704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Order/dispatch quality</a:t>
            </a:r>
            <a:endParaRPr lang="en-US" sz="1400" dirty="0">
              <a:latin typeface="Arial" charset="0"/>
            </a:endParaRPr>
          </a:p>
        </p:txBody>
      </p:sp>
      <p:sp>
        <p:nvSpPr>
          <p:cNvPr id="14408" name="Text Box 72"/>
          <p:cNvSpPr txBox="1">
            <a:spLocks noChangeArrowheads="1"/>
          </p:cNvSpPr>
          <p:nvPr/>
        </p:nvSpPr>
        <p:spPr bwMode="auto">
          <a:xfrm>
            <a:off x="3248322" y="3245345"/>
            <a:ext cx="1676400" cy="26468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GB" sz="1400" dirty="0" smtClean="0">
                <a:latin typeface="Arial" charset="0"/>
              </a:rPr>
              <a:t>Price/cost</a:t>
            </a:r>
            <a:endParaRPr lang="en-US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92114" y="1293687"/>
            <a:ext cx="7916863" cy="4633913"/>
            <a:chOff x="247" y="754"/>
            <a:chExt cx="4987" cy="2919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5388" name="Freeform 3"/>
            <p:cNvSpPr>
              <a:spLocks/>
            </p:cNvSpPr>
            <p:nvPr/>
          </p:nvSpPr>
          <p:spPr bwMode="auto">
            <a:xfrm>
              <a:off x="1200" y="876"/>
              <a:ext cx="3389" cy="1728"/>
            </a:xfrm>
            <a:custGeom>
              <a:avLst/>
              <a:gdLst>
                <a:gd name="T0" fmla="*/ 0 w 1254"/>
                <a:gd name="T1" fmla="*/ 795 h 795"/>
                <a:gd name="T2" fmla="*/ 42 w 1254"/>
                <a:gd name="T3" fmla="*/ 735 h 795"/>
                <a:gd name="T4" fmla="*/ 90 w 1254"/>
                <a:gd name="T5" fmla="*/ 669 h 795"/>
                <a:gd name="T6" fmla="*/ 168 w 1254"/>
                <a:gd name="T7" fmla="*/ 585 h 795"/>
                <a:gd name="T8" fmla="*/ 222 w 1254"/>
                <a:gd name="T9" fmla="*/ 489 h 795"/>
                <a:gd name="T10" fmla="*/ 288 w 1254"/>
                <a:gd name="T11" fmla="*/ 423 h 795"/>
                <a:gd name="T12" fmla="*/ 366 w 1254"/>
                <a:gd name="T13" fmla="*/ 315 h 795"/>
                <a:gd name="T14" fmla="*/ 426 w 1254"/>
                <a:gd name="T15" fmla="*/ 225 h 795"/>
                <a:gd name="T16" fmla="*/ 474 w 1254"/>
                <a:gd name="T17" fmla="*/ 171 h 795"/>
                <a:gd name="T18" fmla="*/ 534 w 1254"/>
                <a:gd name="T19" fmla="*/ 99 h 795"/>
                <a:gd name="T20" fmla="*/ 558 w 1254"/>
                <a:gd name="T21" fmla="*/ 57 h 795"/>
                <a:gd name="T22" fmla="*/ 594 w 1254"/>
                <a:gd name="T23" fmla="*/ 27 h 795"/>
                <a:gd name="T24" fmla="*/ 630 w 1254"/>
                <a:gd name="T25" fmla="*/ 3 h 795"/>
                <a:gd name="T26" fmla="*/ 672 w 1254"/>
                <a:gd name="T27" fmla="*/ 45 h 795"/>
                <a:gd name="T28" fmla="*/ 738 w 1254"/>
                <a:gd name="T29" fmla="*/ 117 h 795"/>
                <a:gd name="T30" fmla="*/ 768 w 1254"/>
                <a:gd name="T31" fmla="*/ 165 h 795"/>
                <a:gd name="T32" fmla="*/ 834 w 1254"/>
                <a:gd name="T33" fmla="*/ 249 h 795"/>
                <a:gd name="T34" fmla="*/ 918 w 1254"/>
                <a:gd name="T35" fmla="*/ 363 h 795"/>
                <a:gd name="T36" fmla="*/ 984 w 1254"/>
                <a:gd name="T37" fmla="*/ 447 h 795"/>
                <a:gd name="T38" fmla="*/ 1014 w 1254"/>
                <a:gd name="T39" fmla="*/ 483 h 795"/>
                <a:gd name="T40" fmla="*/ 1110 w 1254"/>
                <a:gd name="T41" fmla="*/ 603 h 795"/>
                <a:gd name="T42" fmla="*/ 1152 w 1254"/>
                <a:gd name="T43" fmla="*/ 651 h 795"/>
                <a:gd name="T44" fmla="*/ 1200 w 1254"/>
                <a:gd name="T45" fmla="*/ 729 h 795"/>
                <a:gd name="T46" fmla="*/ 1254 w 1254"/>
                <a:gd name="T47" fmla="*/ 795 h 795"/>
                <a:gd name="T48" fmla="*/ 0 w 1254"/>
                <a:gd name="T49" fmla="*/ 795 h 79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4"/>
                <a:gd name="T76" fmla="*/ 0 h 795"/>
                <a:gd name="T77" fmla="*/ 1254 w 1254"/>
                <a:gd name="T78" fmla="*/ 795 h 79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4" h="795">
                  <a:moveTo>
                    <a:pt x="0" y="795"/>
                  </a:moveTo>
                  <a:lnTo>
                    <a:pt x="42" y="735"/>
                  </a:lnTo>
                  <a:cubicBezTo>
                    <a:pt x="57" y="714"/>
                    <a:pt x="69" y="694"/>
                    <a:pt x="90" y="669"/>
                  </a:cubicBezTo>
                  <a:cubicBezTo>
                    <a:pt x="111" y="644"/>
                    <a:pt x="146" y="615"/>
                    <a:pt x="168" y="585"/>
                  </a:cubicBezTo>
                  <a:cubicBezTo>
                    <a:pt x="190" y="555"/>
                    <a:pt x="202" y="516"/>
                    <a:pt x="222" y="489"/>
                  </a:cubicBezTo>
                  <a:cubicBezTo>
                    <a:pt x="242" y="462"/>
                    <a:pt x="264" y="452"/>
                    <a:pt x="288" y="423"/>
                  </a:cubicBezTo>
                  <a:cubicBezTo>
                    <a:pt x="312" y="394"/>
                    <a:pt x="343" y="348"/>
                    <a:pt x="366" y="315"/>
                  </a:cubicBezTo>
                  <a:cubicBezTo>
                    <a:pt x="389" y="282"/>
                    <a:pt x="408" y="249"/>
                    <a:pt x="426" y="225"/>
                  </a:cubicBezTo>
                  <a:cubicBezTo>
                    <a:pt x="444" y="201"/>
                    <a:pt x="456" y="192"/>
                    <a:pt x="474" y="171"/>
                  </a:cubicBezTo>
                  <a:cubicBezTo>
                    <a:pt x="492" y="150"/>
                    <a:pt x="520" y="118"/>
                    <a:pt x="534" y="99"/>
                  </a:cubicBezTo>
                  <a:cubicBezTo>
                    <a:pt x="548" y="80"/>
                    <a:pt x="548" y="69"/>
                    <a:pt x="558" y="57"/>
                  </a:cubicBezTo>
                  <a:cubicBezTo>
                    <a:pt x="568" y="45"/>
                    <a:pt x="582" y="36"/>
                    <a:pt x="594" y="27"/>
                  </a:cubicBezTo>
                  <a:cubicBezTo>
                    <a:pt x="606" y="18"/>
                    <a:pt x="617" y="0"/>
                    <a:pt x="630" y="3"/>
                  </a:cubicBezTo>
                  <a:cubicBezTo>
                    <a:pt x="643" y="6"/>
                    <a:pt x="654" y="26"/>
                    <a:pt x="672" y="45"/>
                  </a:cubicBezTo>
                  <a:cubicBezTo>
                    <a:pt x="690" y="64"/>
                    <a:pt x="722" y="97"/>
                    <a:pt x="738" y="117"/>
                  </a:cubicBezTo>
                  <a:cubicBezTo>
                    <a:pt x="754" y="137"/>
                    <a:pt x="752" y="143"/>
                    <a:pt x="768" y="165"/>
                  </a:cubicBezTo>
                  <a:cubicBezTo>
                    <a:pt x="784" y="187"/>
                    <a:pt x="809" y="216"/>
                    <a:pt x="834" y="249"/>
                  </a:cubicBezTo>
                  <a:cubicBezTo>
                    <a:pt x="859" y="282"/>
                    <a:pt x="893" y="330"/>
                    <a:pt x="918" y="363"/>
                  </a:cubicBezTo>
                  <a:cubicBezTo>
                    <a:pt x="943" y="396"/>
                    <a:pt x="968" y="427"/>
                    <a:pt x="984" y="447"/>
                  </a:cubicBezTo>
                  <a:cubicBezTo>
                    <a:pt x="1000" y="467"/>
                    <a:pt x="993" y="457"/>
                    <a:pt x="1014" y="483"/>
                  </a:cubicBezTo>
                  <a:cubicBezTo>
                    <a:pt x="1035" y="509"/>
                    <a:pt x="1087" y="575"/>
                    <a:pt x="1110" y="603"/>
                  </a:cubicBezTo>
                  <a:cubicBezTo>
                    <a:pt x="1133" y="631"/>
                    <a:pt x="1137" y="630"/>
                    <a:pt x="1152" y="651"/>
                  </a:cubicBezTo>
                  <a:cubicBezTo>
                    <a:pt x="1167" y="672"/>
                    <a:pt x="1183" y="705"/>
                    <a:pt x="1200" y="729"/>
                  </a:cubicBezTo>
                  <a:lnTo>
                    <a:pt x="1254" y="795"/>
                  </a:lnTo>
                  <a:lnTo>
                    <a:pt x="0" y="795"/>
                  </a:lnTo>
                  <a:close/>
                </a:path>
              </a:pathLst>
            </a:custGeom>
            <a:solidFill>
              <a:srgbClr val="CCFFFF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89" name="Line 4"/>
            <p:cNvSpPr>
              <a:spLocks noChangeShapeType="1"/>
            </p:cNvSpPr>
            <p:nvPr/>
          </p:nvSpPr>
          <p:spPr bwMode="auto">
            <a:xfrm>
              <a:off x="247" y="1105"/>
              <a:ext cx="4819" cy="0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90" name="Text Box 5"/>
            <p:cNvSpPr txBox="1">
              <a:spLocks noChangeArrowheads="1"/>
            </p:cNvSpPr>
            <p:nvPr/>
          </p:nvSpPr>
          <p:spPr bwMode="auto">
            <a:xfrm>
              <a:off x="4449" y="754"/>
              <a:ext cx="785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Cost</a:t>
              </a:r>
            </a:p>
          </p:txBody>
        </p:sp>
        <p:sp>
          <p:nvSpPr>
            <p:cNvPr id="15391" name="Line 6"/>
            <p:cNvSpPr>
              <a:spLocks noChangeShapeType="1"/>
            </p:cNvSpPr>
            <p:nvPr/>
          </p:nvSpPr>
          <p:spPr bwMode="auto">
            <a:xfrm>
              <a:off x="1368" y="2527"/>
              <a:ext cx="0" cy="939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92" name="Text Box 7"/>
            <p:cNvSpPr txBox="1">
              <a:spLocks noChangeArrowheads="1"/>
            </p:cNvSpPr>
            <p:nvPr/>
          </p:nvSpPr>
          <p:spPr bwMode="auto">
            <a:xfrm>
              <a:off x="1066" y="3440"/>
              <a:ext cx="3990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 + dependability + speed + flexibility + cost</a:t>
              </a:r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458788" y="1852488"/>
            <a:ext cx="8005763" cy="3744913"/>
            <a:chOff x="289" y="1106"/>
            <a:chExt cx="5043" cy="2359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5383" name="Freeform 9"/>
            <p:cNvSpPr>
              <a:spLocks/>
            </p:cNvSpPr>
            <p:nvPr/>
          </p:nvSpPr>
          <p:spPr bwMode="auto">
            <a:xfrm>
              <a:off x="1454" y="1106"/>
              <a:ext cx="2886" cy="1494"/>
            </a:xfrm>
            <a:custGeom>
              <a:avLst/>
              <a:gdLst>
                <a:gd name="T0" fmla="*/ 0 w 1254"/>
                <a:gd name="T1" fmla="*/ 795 h 795"/>
                <a:gd name="T2" fmla="*/ 42 w 1254"/>
                <a:gd name="T3" fmla="*/ 735 h 795"/>
                <a:gd name="T4" fmla="*/ 90 w 1254"/>
                <a:gd name="T5" fmla="*/ 669 h 795"/>
                <a:gd name="T6" fmla="*/ 168 w 1254"/>
                <a:gd name="T7" fmla="*/ 585 h 795"/>
                <a:gd name="T8" fmla="*/ 222 w 1254"/>
                <a:gd name="T9" fmla="*/ 489 h 795"/>
                <a:gd name="T10" fmla="*/ 288 w 1254"/>
                <a:gd name="T11" fmla="*/ 423 h 795"/>
                <a:gd name="T12" fmla="*/ 366 w 1254"/>
                <a:gd name="T13" fmla="*/ 315 h 795"/>
                <a:gd name="T14" fmla="*/ 426 w 1254"/>
                <a:gd name="T15" fmla="*/ 225 h 795"/>
                <a:gd name="T16" fmla="*/ 474 w 1254"/>
                <a:gd name="T17" fmla="*/ 171 h 795"/>
                <a:gd name="T18" fmla="*/ 534 w 1254"/>
                <a:gd name="T19" fmla="*/ 99 h 795"/>
                <a:gd name="T20" fmla="*/ 558 w 1254"/>
                <a:gd name="T21" fmla="*/ 57 h 795"/>
                <a:gd name="T22" fmla="*/ 594 w 1254"/>
                <a:gd name="T23" fmla="*/ 27 h 795"/>
                <a:gd name="T24" fmla="*/ 630 w 1254"/>
                <a:gd name="T25" fmla="*/ 3 h 795"/>
                <a:gd name="T26" fmla="*/ 672 w 1254"/>
                <a:gd name="T27" fmla="*/ 45 h 795"/>
                <a:gd name="T28" fmla="*/ 738 w 1254"/>
                <a:gd name="T29" fmla="*/ 117 h 795"/>
                <a:gd name="T30" fmla="*/ 768 w 1254"/>
                <a:gd name="T31" fmla="*/ 165 h 795"/>
                <a:gd name="T32" fmla="*/ 834 w 1254"/>
                <a:gd name="T33" fmla="*/ 249 h 795"/>
                <a:gd name="T34" fmla="*/ 918 w 1254"/>
                <a:gd name="T35" fmla="*/ 363 h 795"/>
                <a:gd name="T36" fmla="*/ 984 w 1254"/>
                <a:gd name="T37" fmla="*/ 447 h 795"/>
                <a:gd name="T38" fmla="*/ 1014 w 1254"/>
                <a:gd name="T39" fmla="*/ 483 h 795"/>
                <a:gd name="T40" fmla="*/ 1110 w 1254"/>
                <a:gd name="T41" fmla="*/ 603 h 795"/>
                <a:gd name="T42" fmla="*/ 1152 w 1254"/>
                <a:gd name="T43" fmla="*/ 651 h 795"/>
                <a:gd name="T44" fmla="*/ 1200 w 1254"/>
                <a:gd name="T45" fmla="*/ 729 h 795"/>
                <a:gd name="T46" fmla="*/ 1254 w 1254"/>
                <a:gd name="T47" fmla="*/ 795 h 795"/>
                <a:gd name="T48" fmla="*/ 0 w 1254"/>
                <a:gd name="T49" fmla="*/ 795 h 79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4"/>
                <a:gd name="T76" fmla="*/ 0 h 795"/>
                <a:gd name="T77" fmla="*/ 1254 w 1254"/>
                <a:gd name="T78" fmla="*/ 795 h 79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4" h="795">
                  <a:moveTo>
                    <a:pt x="0" y="795"/>
                  </a:moveTo>
                  <a:lnTo>
                    <a:pt x="42" y="735"/>
                  </a:lnTo>
                  <a:cubicBezTo>
                    <a:pt x="57" y="714"/>
                    <a:pt x="69" y="694"/>
                    <a:pt x="90" y="669"/>
                  </a:cubicBezTo>
                  <a:cubicBezTo>
                    <a:pt x="111" y="644"/>
                    <a:pt x="146" y="615"/>
                    <a:pt x="168" y="585"/>
                  </a:cubicBezTo>
                  <a:cubicBezTo>
                    <a:pt x="190" y="555"/>
                    <a:pt x="202" y="516"/>
                    <a:pt x="222" y="489"/>
                  </a:cubicBezTo>
                  <a:cubicBezTo>
                    <a:pt x="242" y="462"/>
                    <a:pt x="264" y="452"/>
                    <a:pt x="288" y="423"/>
                  </a:cubicBezTo>
                  <a:cubicBezTo>
                    <a:pt x="312" y="394"/>
                    <a:pt x="343" y="348"/>
                    <a:pt x="366" y="315"/>
                  </a:cubicBezTo>
                  <a:cubicBezTo>
                    <a:pt x="389" y="282"/>
                    <a:pt x="408" y="249"/>
                    <a:pt x="426" y="225"/>
                  </a:cubicBezTo>
                  <a:cubicBezTo>
                    <a:pt x="444" y="201"/>
                    <a:pt x="456" y="192"/>
                    <a:pt x="474" y="171"/>
                  </a:cubicBezTo>
                  <a:cubicBezTo>
                    <a:pt x="492" y="150"/>
                    <a:pt x="520" y="118"/>
                    <a:pt x="534" y="99"/>
                  </a:cubicBezTo>
                  <a:cubicBezTo>
                    <a:pt x="548" y="80"/>
                    <a:pt x="548" y="69"/>
                    <a:pt x="558" y="57"/>
                  </a:cubicBezTo>
                  <a:cubicBezTo>
                    <a:pt x="568" y="45"/>
                    <a:pt x="582" y="36"/>
                    <a:pt x="594" y="27"/>
                  </a:cubicBezTo>
                  <a:cubicBezTo>
                    <a:pt x="606" y="18"/>
                    <a:pt x="617" y="0"/>
                    <a:pt x="630" y="3"/>
                  </a:cubicBezTo>
                  <a:cubicBezTo>
                    <a:pt x="643" y="6"/>
                    <a:pt x="654" y="26"/>
                    <a:pt x="672" y="45"/>
                  </a:cubicBezTo>
                  <a:cubicBezTo>
                    <a:pt x="690" y="64"/>
                    <a:pt x="722" y="97"/>
                    <a:pt x="738" y="117"/>
                  </a:cubicBezTo>
                  <a:cubicBezTo>
                    <a:pt x="754" y="137"/>
                    <a:pt x="752" y="143"/>
                    <a:pt x="768" y="165"/>
                  </a:cubicBezTo>
                  <a:cubicBezTo>
                    <a:pt x="784" y="187"/>
                    <a:pt x="809" y="216"/>
                    <a:pt x="834" y="249"/>
                  </a:cubicBezTo>
                  <a:cubicBezTo>
                    <a:pt x="859" y="282"/>
                    <a:pt x="893" y="330"/>
                    <a:pt x="918" y="363"/>
                  </a:cubicBezTo>
                  <a:cubicBezTo>
                    <a:pt x="943" y="396"/>
                    <a:pt x="968" y="427"/>
                    <a:pt x="984" y="447"/>
                  </a:cubicBezTo>
                  <a:cubicBezTo>
                    <a:pt x="1000" y="467"/>
                    <a:pt x="993" y="457"/>
                    <a:pt x="1014" y="483"/>
                  </a:cubicBezTo>
                  <a:cubicBezTo>
                    <a:pt x="1035" y="509"/>
                    <a:pt x="1087" y="575"/>
                    <a:pt x="1110" y="603"/>
                  </a:cubicBezTo>
                  <a:cubicBezTo>
                    <a:pt x="1133" y="631"/>
                    <a:pt x="1137" y="630"/>
                    <a:pt x="1152" y="651"/>
                  </a:cubicBezTo>
                  <a:cubicBezTo>
                    <a:pt x="1167" y="672"/>
                    <a:pt x="1183" y="705"/>
                    <a:pt x="1200" y="729"/>
                  </a:cubicBezTo>
                  <a:lnTo>
                    <a:pt x="1254" y="795"/>
                  </a:lnTo>
                  <a:lnTo>
                    <a:pt x="0" y="795"/>
                  </a:lnTo>
                  <a:close/>
                </a:path>
              </a:pathLst>
            </a:custGeom>
            <a:solidFill>
              <a:srgbClr val="66FFFF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84" name="Line 10"/>
            <p:cNvSpPr>
              <a:spLocks noChangeShapeType="1"/>
            </p:cNvSpPr>
            <p:nvPr/>
          </p:nvSpPr>
          <p:spPr bwMode="auto">
            <a:xfrm>
              <a:off x="289" y="1391"/>
              <a:ext cx="4819" cy="0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85" name="Text Box 11"/>
            <p:cNvSpPr txBox="1">
              <a:spLocks noChangeArrowheads="1"/>
            </p:cNvSpPr>
            <p:nvPr/>
          </p:nvSpPr>
          <p:spPr bwMode="auto">
            <a:xfrm>
              <a:off x="4435" y="1110"/>
              <a:ext cx="897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Flexibility</a:t>
              </a:r>
            </a:p>
          </p:txBody>
        </p:sp>
        <p:sp>
          <p:nvSpPr>
            <p:cNvPr id="15386" name="Text Box 12"/>
            <p:cNvSpPr txBox="1">
              <a:spLocks noChangeArrowheads="1"/>
            </p:cNvSpPr>
            <p:nvPr/>
          </p:nvSpPr>
          <p:spPr bwMode="auto">
            <a:xfrm>
              <a:off x="1473" y="3232"/>
              <a:ext cx="336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 + dependability + speed + flexibility</a:t>
              </a:r>
            </a:p>
          </p:txBody>
        </p:sp>
        <p:sp>
          <p:nvSpPr>
            <p:cNvPr id="15387" name="Line 13"/>
            <p:cNvSpPr>
              <a:spLocks noChangeShapeType="1"/>
            </p:cNvSpPr>
            <p:nvPr/>
          </p:nvSpPr>
          <p:spPr bwMode="auto">
            <a:xfrm>
              <a:off x="1648" y="2513"/>
              <a:ext cx="0" cy="732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4" name="Group 14"/>
          <p:cNvGrpSpPr>
            <a:grpSpLocks/>
          </p:cNvGrpSpPr>
          <p:nvPr/>
        </p:nvGrpSpPr>
        <p:grpSpPr bwMode="auto">
          <a:xfrm>
            <a:off x="525463" y="2273174"/>
            <a:ext cx="7961312" cy="2990850"/>
            <a:chOff x="331" y="1371"/>
            <a:chExt cx="5015" cy="188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5378" name="Freeform 15"/>
            <p:cNvSpPr>
              <a:spLocks/>
            </p:cNvSpPr>
            <p:nvPr/>
          </p:nvSpPr>
          <p:spPr bwMode="auto">
            <a:xfrm>
              <a:off x="1741" y="1376"/>
              <a:ext cx="2302" cy="1233"/>
            </a:xfrm>
            <a:custGeom>
              <a:avLst/>
              <a:gdLst>
                <a:gd name="T0" fmla="*/ 0 w 1254"/>
                <a:gd name="T1" fmla="*/ 795 h 795"/>
                <a:gd name="T2" fmla="*/ 42 w 1254"/>
                <a:gd name="T3" fmla="*/ 735 h 795"/>
                <a:gd name="T4" fmla="*/ 90 w 1254"/>
                <a:gd name="T5" fmla="*/ 669 h 795"/>
                <a:gd name="T6" fmla="*/ 168 w 1254"/>
                <a:gd name="T7" fmla="*/ 585 h 795"/>
                <a:gd name="T8" fmla="*/ 222 w 1254"/>
                <a:gd name="T9" fmla="*/ 489 h 795"/>
                <a:gd name="T10" fmla="*/ 288 w 1254"/>
                <a:gd name="T11" fmla="*/ 423 h 795"/>
                <a:gd name="T12" fmla="*/ 366 w 1254"/>
                <a:gd name="T13" fmla="*/ 315 h 795"/>
                <a:gd name="T14" fmla="*/ 426 w 1254"/>
                <a:gd name="T15" fmla="*/ 225 h 795"/>
                <a:gd name="T16" fmla="*/ 474 w 1254"/>
                <a:gd name="T17" fmla="*/ 171 h 795"/>
                <a:gd name="T18" fmla="*/ 534 w 1254"/>
                <a:gd name="T19" fmla="*/ 99 h 795"/>
                <a:gd name="T20" fmla="*/ 558 w 1254"/>
                <a:gd name="T21" fmla="*/ 57 h 795"/>
                <a:gd name="T22" fmla="*/ 594 w 1254"/>
                <a:gd name="T23" fmla="*/ 27 h 795"/>
                <a:gd name="T24" fmla="*/ 630 w 1254"/>
                <a:gd name="T25" fmla="*/ 3 h 795"/>
                <a:gd name="T26" fmla="*/ 672 w 1254"/>
                <a:gd name="T27" fmla="*/ 45 h 795"/>
                <a:gd name="T28" fmla="*/ 738 w 1254"/>
                <a:gd name="T29" fmla="*/ 117 h 795"/>
                <a:gd name="T30" fmla="*/ 768 w 1254"/>
                <a:gd name="T31" fmla="*/ 165 h 795"/>
                <a:gd name="T32" fmla="*/ 834 w 1254"/>
                <a:gd name="T33" fmla="*/ 249 h 795"/>
                <a:gd name="T34" fmla="*/ 918 w 1254"/>
                <a:gd name="T35" fmla="*/ 363 h 795"/>
                <a:gd name="T36" fmla="*/ 984 w 1254"/>
                <a:gd name="T37" fmla="*/ 447 h 795"/>
                <a:gd name="T38" fmla="*/ 1014 w 1254"/>
                <a:gd name="T39" fmla="*/ 483 h 795"/>
                <a:gd name="T40" fmla="*/ 1110 w 1254"/>
                <a:gd name="T41" fmla="*/ 603 h 795"/>
                <a:gd name="T42" fmla="*/ 1152 w 1254"/>
                <a:gd name="T43" fmla="*/ 651 h 795"/>
                <a:gd name="T44" fmla="*/ 1200 w 1254"/>
                <a:gd name="T45" fmla="*/ 729 h 795"/>
                <a:gd name="T46" fmla="*/ 1254 w 1254"/>
                <a:gd name="T47" fmla="*/ 795 h 795"/>
                <a:gd name="T48" fmla="*/ 0 w 1254"/>
                <a:gd name="T49" fmla="*/ 795 h 79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4"/>
                <a:gd name="T76" fmla="*/ 0 h 795"/>
                <a:gd name="T77" fmla="*/ 1254 w 1254"/>
                <a:gd name="T78" fmla="*/ 795 h 79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4" h="795">
                  <a:moveTo>
                    <a:pt x="0" y="795"/>
                  </a:moveTo>
                  <a:lnTo>
                    <a:pt x="42" y="735"/>
                  </a:lnTo>
                  <a:cubicBezTo>
                    <a:pt x="57" y="714"/>
                    <a:pt x="69" y="694"/>
                    <a:pt x="90" y="669"/>
                  </a:cubicBezTo>
                  <a:cubicBezTo>
                    <a:pt x="111" y="644"/>
                    <a:pt x="146" y="615"/>
                    <a:pt x="168" y="585"/>
                  </a:cubicBezTo>
                  <a:cubicBezTo>
                    <a:pt x="190" y="555"/>
                    <a:pt x="202" y="516"/>
                    <a:pt x="222" y="489"/>
                  </a:cubicBezTo>
                  <a:cubicBezTo>
                    <a:pt x="242" y="462"/>
                    <a:pt x="264" y="452"/>
                    <a:pt x="288" y="423"/>
                  </a:cubicBezTo>
                  <a:cubicBezTo>
                    <a:pt x="312" y="394"/>
                    <a:pt x="343" y="348"/>
                    <a:pt x="366" y="315"/>
                  </a:cubicBezTo>
                  <a:cubicBezTo>
                    <a:pt x="389" y="282"/>
                    <a:pt x="408" y="249"/>
                    <a:pt x="426" y="225"/>
                  </a:cubicBezTo>
                  <a:cubicBezTo>
                    <a:pt x="444" y="201"/>
                    <a:pt x="456" y="192"/>
                    <a:pt x="474" y="171"/>
                  </a:cubicBezTo>
                  <a:cubicBezTo>
                    <a:pt x="492" y="150"/>
                    <a:pt x="520" y="118"/>
                    <a:pt x="534" y="99"/>
                  </a:cubicBezTo>
                  <a:cubicBezTo>
                    <a:pt x="548" y="80"/>
                    <a:pt x="548" y="69"/>
                    <a:pt x="558" y="57"/>
                  </a:cubicBezTo>
                  <a:cubicBezTo>
                    <a:pt x="568" y="45"/>
                    <a:pt x="582" y="36"/>
                    <a:pt x="594" y="27"/>
                  </a:cubicBezTo>
                  <a:cubicBezTo>
                    <a:pt x="606" y="18"/>
                    <a:pt x="617" y="0"/>
                    <a:pt x="630" y="3"/>
                  </a:cubicBezTo>
                  <a:cubicBezTo>
                    <a:pt x="643" y="6"/>
                    <a:pt x="654" y="26"/>
                    <a:pt x="672" y="45"/>
                  </a:cubicBezTo>
                  <a:cubicBezTo>
                    <a:pt x="690" y="64"/>
                    <a:pt x="722" y="97"/>
                    <a:pt x="738" y="117"/>
                  </a:cubicBezTo>
                  <a:cubicBezTo>
                    <a:pt x="754" y="137"/>
                    <a:pt x="752" y="143"/>
                    <a:pt x="768" y="165"/>
                  </a:cubicBezTo>
                  <a:cubicBezTo>
                    <a:pt x="784" y="187"/>
                    <a:pt x="809" y="216"/>
                    <a:pt x="834" y="249"/>
                  </a:cubicBezTo>
                  <a:cubicBezTo>
                    <a:pt x="859" y="282"/>
                    <a:pt x="893" y="330"/>
                    <a:pt x="918" y="363"/>
                  </a:cubicBezTo>
                  <a:cubicBezTo>
                    <a:pt x="943" y="396"/>
                    <a:pt x="968" y="427"/>
                    <a:pt x="984" y="447"/>
                  </a:cubicBezTo>
                  <a:cubicBezTo>
                    <a:pt x="1000" y="467"/>
                    <a:pt x="993" y="457"/>
                    <a:pt x="1014" y="483"/>
                  </a:cubicBezTo>
                  <a:cubicBezTo>
                    <a:pt x="1035" y="509"/>
                    <a:pt x="1087" y="575"/>
                    <a:pt x="1110" y="603"/>
                  </a:cubicBezTo>
                  <a:cubicBezTo>
                    <a:pt x="1133" y="631"/>
                    <a:pt x="1137" y="630"/>
                    <a:pt x="1152" y="651"/>
                  </a:cubicBezTo>
                  <a:cubicBezTo>
                    <a:pt x="1167" y="672"/>
                    <a:pt x="1183" y="705"/>
                    <a:pt x="1200" y="729"/>
                  </a:cubicBezTo>
                  <a:lnTo>
                    <a:pt x="1254" y="795"/>
                  </a:lnTo>
                  <a:lnTo>
                    <a:pt x="0" y="795"/>
                  </a:lnTo>
                  <a:close/>
                </a:path>
              </a:pathLst>
            </a:custGeom>
            <a:solidFill>
              <a:srgbClr val="33CCFF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79" name="Line 16"/>
            <p:cNvSpPr>
              <a:spLocks noChangeShapeType="1"/>
            </p:cNvSpPr>
            <p:nvPr/>
          </p:nvSpPr>
          <p:spPr bwMode="auto">
            <a:xfrm>
              <a:off x="331" y="1640"/>
              <a:ext cx="4819" cy="0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80" name="Text Box 17"/>
            <p:cNvSpPr txBox="1">
              <a:spLocks noChangeArrowheads="1"/>
            </p:cNvSpPr>
            <p:nvPr/>
          </p:nvSpPr>
          <p:spPr bwMode="auto">
            <a:xfrm>
              <a:off x="4449" y="1371"/>
              <a:ext cx="897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Speed</a:t>
              </a:r>
            </a:p>
          </p:txBody>
        </p:sp>
        <p:sp>
          <p:nvSpPr>
            <p:cNvPr id="15381" name="Text Box 18"/>
            <p:cNvSpPr txBox="1">
              <a:spLocks noChangeArrowheads="1"/>
            </p:cNvSpPr>
            <p:nvPr/>
          </p:nvSpPr>
          <p:spPr bwMode="auto">
            <a:xfrm>
              <a:off x="1893" y="3022"/>
              <a:ext cx="2657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 + dependability + speed</a:t>
              </a:r>
            </a:p>
          </p:txBody>
        </p:sp>
        <p:sp>
          <p:nvSpPr>
            <p:cNvPr id="15382" name="Line 19"/>
            <p:cNvSpPr>
              <a:spLocks noChangeShapeType="1"/>
            </p:cNvSpPr>
            <p:nvPr/>
          </p:nvSpPr>
          <p:spPr bwMode="auto">
            <a:xfrm>
              <a:off x="1942" y="2500"/>
              <a:ext cx="0" cy="626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5" name="Group 20"/>
          <p:cNvGrpSpPr>
            <a:grpSpLocks/>
          </p:cNvGrpSpPr>
          <p:nvPr/>
        </p:nvGrpSpPr>
        <p:grpSpPr bwMode="auto">
          <a:xfrm>
            <a:off x="592140" y="2689101"/>
            <a:ext cx="8516937" cy="2243138"/>
            <a:chOff x="373" y="1633"/>
            <a:chExt cx="5365" cy="141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5373" name="Freeform 21"/>
            <p:cNvSpPr>
              <a:spLocks/>
            </p:cNvSpPr>
            <p:nvPr/>
          </p:nvSpPr>
          <p:spPr bwMode="auto">
            <a:xfrm>
              <a:off x="2043" y="1633"/>
              <a:ext cx="1735" cy="971"/>
            </a:xfrm>
            <a:custGeom>
              <a:avLst/>
              <a:gdLst>
                <a:gd name="T0" fmla="*/ 0 w 1254"/>
                <a:gd name="T1" fmla="*/ 795 h 795"/>
                <a:gd name="T2" fmla="*/ 42 w 1254"/>
                <a:gd name="T3" fmla="*/ 735 h 795"/>
                <a:gd name="T4" fmla="*/ 90 w 1254"/>
                <a:gd name="T5" fmla="*/ 669 h 795"/>
                <a:gd name="T6" fmla="*/ 168 w 1254"/>
                <a:gd name="T7" fmla="*/ 585 h 795"/>
                <a:gd name="T8" fmla="*/ 222 w 1254"/>
                <a:gd name="T9" fmla="*/ 489 h 795"/>
                <a:gd name="T10" fmla="*/ 288 w 1254"/>
                <a:gd name="T11" fmla="*/ 423 h 795"/>
                <a:gd name="T12" fmla="*/ 366 w 1254"/>
                <a:gd name="T13" fmla="*/ 315 h 795"/>
                <a:gd name="T14" fmla="*/ 426 w 1254"/>
                <a:gd name="T15" fmla="*/ 225 h 795"/>
                <a:gd name="T16" fmla="*/ 474 w 1254"/>
                <a:gd name="T17" fmla="*/ 171 h 795"/>
                <a:gd name="T18" fmla="*/ 534 w 1254"/>
                <a:gd name="T19" fmla="*/ 99 h 795"/>
                <a:gd name="T20" fmla="*/ 558 w 1254"/>
                <a:gd name="T21" fmla="*/ 57 h 795"/>
                <a:gd name="T22" fmla="*/ 594 w 1254"/>
                <a:gd name="T23" fmla="*/ 27 h 795"/>
                <a:gd name="T24" fmla="*/ 630 w 1254"/>
                <a:gd name="T25" fmla="*/ 3 h 795"/>
                <a:gd name="T26" fmla="*/ 672 w 1254"/>
                <a:gd name="T27" fmla="*/ 45 h 795"/>
                <a:gd name="T28" fmla="*/ 738 w 1254"/>
                <a:gd name="T29" fmla="*/ 117 h 795"/>
                <a:gd name="T30" fmla="*/ 768 w 1254"/>
                <a:gd name="T31" fmla="*/ 165 h 795"/>
                <a:gd name="T32" fmla="*/ 834 w 1254"/>
                <a:gd name="T33" fmla="*/ 249 h 795"/>
                <a:gd name="T34" fmla="*/ 918 w 1254"/>
                <a:gd name="T35" fmla="*/ 363 h 795"/>
                <a:gd name="T36" fmla="*/ 984 w 1254"/>
                <a:gd name="T37" fmla="*/ 447 h 795"/>
                <a:gd name="T38" fmla="*/ 1014 w 1254"/>
                <a:gd name="T39" fmla="*/ 483 h 795"/>
                <a:gd name="T40" fmla="*/ 1110 w 1254"/>
                <a:gd name="T41" fmla="*/ 603 h 795"/>
                <a:gd name="T42" fmla="*/ 1152 w 1254"/>
                <a:gd name="T43" fmla="*/ 651 h 795"/>
                <a:gd name="T44" fmla="*/ 1200 w 1254"/>
                <a:gd name="T45" fmla="*/ 729 h 795"/>
                <a:gd name="T46" fmla="*/ 1254 w 1254"/>
                <a:gd name="T47" fmla="*/ 795 h 795"/>
                <a:gd name="T48" fmla="*/ 0 w 1254"/>
                <a:gd name="T49" fmla="*/ 795 h 79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4"/>
                <a:gd name="T76" fmla="*/ 0 h 795"/>
                <a:gd name="T77" fmla="*/ 1254 w 1254"/>
                <a:gd name="T78" fmla="*/ 795 h 79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4" h="795">
                  <a:moveTo>
                    <a:pt x="0" y="795"/>
                  </a:moveTo>
                  <a:lnTo>
                    <a:pt x="42" y="735"/>
                  </a:lnTo>
                  <a:cubicBezTo>
                    <a:pt x="57" y="714"/>
                    <a:pt x="69" y="694"/>
                    <a:pt x="90" y="669"/>
                  </a:cubicBezTo>
                  <a:cubicBezTo>
                    <a:pt x="111" y="644"/>
                    <a:pt x="146" y="615"/>
                    <a:pt x="168" y="585"/>
                  </a:cubicBezTo>
                  <a:cubicBezTo>
                    <a:pt x="190" y="555"/>
                    <a:pt x="202" y="516"/>
                    <a:pt x="222" y="489"/>
                  </a:cubicBezTo>
                  <a:cubicBezTo>
                    <a:pt x="242" y="462"/>
                    <a:pt x="264" y="452"/>
                    <a:pt x="288" y="423"/>
                  </a:cubicBezTo>
                  <a:cubicBezTo>
                    <a:pt x="312" y="394"/>
                    <a:pt x="343" y="348"/>
                    <a:pt x="366" y="315"/>
                  </a:cubicBezTo>
                  <a:cubicBezTo>
                    <a:pt x="389" y="282"/>
                    <a:pt x="408" y="249"/>
                    <a:pt x="426" y="225"/>
                  </a:cubicBezTo>
                  <a:cubicBezTo>
                    <a:pt x="444" y="201"/>
                    <a:pt x="456" y="192"/>
                    <a:pt x="474" y="171"/>
                  </a:cubicBezTo>
                  <a:cubicBezTo>
                    <a:pt x="492" y="150"/>
                    <a:pt x="520" y="118"/>
                    <a:pt x="534" y="99"/>
                  </a:cubicBezTo>
                  <a:cubicBezTo>
                    <a:pt x="548" y="80"/>
                    <a:pt x="548" y="69"/>
                    <a:pt x="558" y="57"/>
                  </a:cubicBezTo>
                  <a:cubicBezTo>
                    <a:pt x="568" y="45"/>
                    <a:pt x="582" y="36"/>
                    <a:pt x="594" y="27"/>
                  </a:cubicBezTo>
                  <a:cubicBezTo>
                    <a:pt x="606" y="18"/>
                    <a:pt x="617" y="0"/>
                    <a:pt x="630" y="3"/>
                  </a:cubicBezTo>
                  <a:cubicBezTo>
                    <a:pt x="643" y="6"/>
                    <a:pt x="654" y="26"/>
                    <a:pt x="672" y="45"/>
                  </a:cubicBezTo>
                  <a:cubicBezTo>
                    <a:pt x="690" y="64"/>
                    <a:pt x="722" y="97"/>
                    <a:pt x="738" y="117"/>
                  </a:cubicBezTo>
                  <a:cubicBezTo>
                    <a:pt x="754" y="137"/>
                    <a:pt x="752" y="143"/>
                    <a:pt x="768" y="165"/>
                  </a:cubicBezTo>
                  <a:cubicBezTo>
                    <a:pt x="784" y="187"/>
                    <a:pt x="809" y="216"/>
                    <a:pt x="834" y="249"/>
                  </a:cubicBezTo>
                  <a:cubicBezTo>
                    <a:pt x="859" y="282"/>
                    <a:pt x="893" y="330"/>
                    <a:pt x="918" y="363"/>
                  </a:cubicBezTo>
                  <a:cubicBezTo>
                    <a:pt x="943" y="396"/>
                    <a:pt x="968" y="427"/>
                    <a:pt x="984" y="447"/>
                  </a:cubicBezTo>
                  <a:cubicBezTo>
                    <a:pt x="1000" y="467"/>
                    <a:pt x="993" y="457"/>
                    <a:pt x="1014" y="483"/>
                  </a:cubicBezTo>
                  <a:cubicBezTo>
                    <a:pt x="1035" y="509"/>
                    <a:pt x="1087" y="575"/>
                    <a:pt x="1110" y="603"/>
                  </a:cubicBezTo>
                  <a:cubicBezTo>
                    <a:pt x="1133" y="631"/>
                    <a:pt x="1137" y="630"/>
                    <a:pt x="1152" y="651"/>
                  </a:cubicBezTo>
                  <a:cubicBezTo>
                    <a:pt x="1167" y="672"/>
                    <a:pt x="1183" y="705"/>
                    <a:pt x="1200" y="729"/>
                  </a:cubicBezTo>
                  <a:lnTo>
                    <a:pt x="1254" y="795"/>
                  </a:lnTo>
                  <a:lnTo>
                    <a:pt x="0" y="795"/>
                  </a:lnTo>
                  <a:close/>
                </a:path>
              </a:pathLst>
            </a:custGeom>
            <a:solidFill>
              <a:srgbClr val="0099CC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74" name="Line 22"/>
            <p:cNvSpPr>
              <a:spLocks noChangeShapeType="1"/>
            </p:cNvSpPr>
            <p:nvPr/>
          </p:nvSpPr>
          <p:spPr bwMode="auto">
            <a:xfrm>
              <a:off x="373" y="1978"/>
              <a:ext cx="4819" cy="0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5" name="Text Box 23"/>
            <p:cNvSpPr txBox="1">
              <a:spLocks noChangeArrowheads="1"/>
            </p:cNvSpPr>
            <p:nvPr/>
          </p:nvSpPr>
          <p:spPr bwMode="auto">
            <a:xfrm>
              <a:off x="4449" y="1658"/>
              <a:ext cx="128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Dependability</a:t>
              </a:r>
            </a:p>
          </p:txBody>
        </p:sp>
        <p:sp>
          <p:nvSpPr>
            <p:cNvPr id="15376" name="Text Box 24"/>
            <p:cNvSpPr txBox="1">
              <a:spLocks noChangeArrowheads="1"/>
            </p:cNvSpPr>
            <p:nvPr/>
          </p:nvSpPr>
          <p:spPr bwMode="auto">
            <a:xfrm>
              <a:off x="2201" y="2813"/>
              <a:ext cx="224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 + dependability</a:t>
              </a:r>
            </a:p>
          </p:txBody>
        </p:sp>
        <p:sp>
          <p:nvSpPr>
            <p:cNvPr id="15377" name="Line 25"/>
            <p:cNvSpPr>
              <a:spLocks noChangeShapeType="1"/>
            </p:cNvSpPr>
            <p:nvPr/>
          </p:nvSpPr>
          <p:spPr bwMode="auto">
            <a:xfrm>
              <a:off x="2222" y="2500"/>
              <a:ext cx="0" cy="418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15366" name="Line 26"/>
          <p:cNvSpPr>
            <a:spLocks noChangeShapeType="1"/>
          </p:cNvSpPr>
          <p:nvPr/>
        </p:nvSpPr>
        <p:spPr bwMode="auto">
          <a:xfrm>
            <a:off x="414337" y="4233737"/>
            <a:ext cx="81835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6" name="Group 27"/>
          <p:cNvGrpSpPr>
            <a:grpSpLocks/>
          </p:cNvGrpSpPr>
          <p:nvPr/>
        </p:nvGrpSpPr>
        <p:grpSpPr bwMode="auto">
          <a:xfrm>
            <a:off x="3646490" y="3157413"/>
            <a:ext cx="5195887" cy="1454151"/>
            <a:chOff x="2297" y="1928"/>
            <a:chExt cx="3273" cy="916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5369" name="Freeform 28"/>
            <p:cNvSpPr>
              <a:spLocks/>
            </p:cNvSpPr>
            <p:nvPr/>
          </p:nvSpPr>
          <p:spPr bwMode="auto">
            <a:xfrm>
              <a:off x="2297" y="1928"/>
              <a:ext cx="1233" cy="685"/>
            </a:xfrm>
            <a:custGeom>
              <a:avLst/>
              <a:gdLst>
                <a:gd name="T0" fmla="*/ 0 w 1254"/>
                <a:gd name="T1" fmla="*/ 795 h 795"/>
                <a:gd name="T2" fmla="*/ 42 w 1254"/>
                <a:gd name="T3" fmla="*/ 735 h 795"/>
                <a:gd name="T4" fmla="*/ 90 w 1254"/>
                <a:gd name="T5" fmla="*/ 669 h 795"/>
                <a:gd name="T6" fmla="*/ 168 w 1254"/>
                <a:gd name="T7" fmla="*/ 585 h 795"/>
                <a:gd name="T8" fmla="*/ 222 w 1254"/>
                <a:gd name="T9" fmla="*/ 489 h 795"/>
                <a:gd name="T10" fmla="*/ 288 w 1254"/>
                <a:gd name="T11" fmla="*/ 423 h 795"/>
                <a:gd name="T12" fmla="*/ 366 w 1254"/>
                <a:gd name="T13" fmla="*/ 315 h 795"/>
                <a:gd name="T14" fmla="*/ 426 w 1254"/>
                <a:gd name="T15" fmla="*/ 225 h 795"/>
                <a:gd name="T16" fmla="*/ 474 w 1254"/>
                <a:gd name="T17" fmla="*/ 171 h 795"/>
                <a:gd name="T18" fmla="*/ 534 w 1254"/>
                <a:gd name="T19" fmla="*/ 99 h 795"/>
                <a:gd name="T20" fmla="*/ 558 w 1254"/>
                <a:gd name="T21" fmla="*/ 57 h 795"/>
                <a:gd name="T22" fmla="*/ 594 w 1254"/>
                <a:gd name="T23" fmla="*/ 27 h 795"/>
                <a:gd name="T24" fmla="*/ 630 w 1254"/>
                <a:gd name="T25" fmla="*/ 3 h 795"/>
                <a:gd name="T26" fmla="*/ 672 w 1254"/>
                <a:gd name="T27" fmla="*/ 45 h 795"/>
                <a:gd name="T28" fmla="*/ 738 w 1254"/>
                <a:gd name="T29" fmla="*/ 117 h 795"/>
                <a:gd name="T30" fmla="*/ 768 w 1254"/>
                <a:gd name="T31" fmla="*/ 165 h 795"/>
                <a:gd name="T32" fmla="*/ 834 w 1254"/>
                <a:gd name="T33" fmla="*/ 249 h 795"/>
                <a:gd name="T34" fmla="*/ 918 w 1254"/>
                <a:gd name="T35" fmla="*/ 363 h 795"/>
                <a:gd name="T36" fmla="*/ 984 w 1254"/>
                <a:gd name="T37" fmla="*/ 447 h 795"/>
                <a:gd name="T38" fmla="*/ 1014 w 1254"/>
                <a:gd name="T39" fmla="*/ 483 h 795"/>
                <a:gd name="T40" fmla="*/ 1110 w 1254"/>
                <a:gd name="T41" fmla="*/ 603 h 795"/>
                <a:gd name="T42" fmla="*/ 1152 w 1254"/>
                <a:gd name="T43" fmla="*/ 651 h 795"/>
                <a:gd name="T44" fmla="*/ 1200 w 1254"/>
                <a:gd name="T45" fmla="*/ 729 h 795"/>
                <a:gd name="T46" fmla="*/ 1254 w 1254"/>
                <a:gd name="T47" fmla="*/ 795 h 795"/>
                <a:gd name="T48" fmla="*/ 0 w 1254"/>
                <a:gd name="T49" fmla="*/ 795 h 79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54"/>
                <a:gd name="T76" fmla="*/ 0 h 795"/>
                <a:gd name="T77" fmla="*/ 1254 w 1254"/>
                <a:gd name="T78" fmla="*/ 795 h 79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54" h="795">
                  <a:moveTo>
                    <a:pt x="0" y="795"/>
                  </a:moveTo>
                  <a:lnTo>
                    <a:pt x="42" y="735"/>
                  </a:lnTo>
                  <a:cubicBezTo>
                    <a:pt x="57" y="714"/>
                    <a:pt x="69" y="694"/>
                    <a:pt x="90" y="669"/>
                  </a:cubicBezTo>
                  <a:cubicBezTo>
                    <a:pt x="111" y="644"/>
                    <a:pt x="146" y="615"/>
                    <a:pt x="168" y="585"/>
                  </a:cubicBezTo>
                  <a:cubicBezTo>
                    <a:pt x="190" y="555"/>
                    <a:pt x="202" y="516"/>
                    <a:pt x="222" y="489"/>
                  </a:cubicBezTo>
                  <a:cubicBezTo>
                    <a:pt x="242" y="462"/>
                    <a:pt x="264" y="452"/>
                    <a:pt x="288" y="423"/>
                  </a:cubicBezTo>
                  <a:cubicBezTo>
                    <a:pt x="312" y="394"/>
                    <a:pt x="343" y="348"/>
                    <a:pt x="366" y="315"/>
                  </a:cubicBezTo>
                  <a:cubicBezTo>
                    <a:pt x="389" y="282"/>
                    <a:pt x="408" y="249"/>
                    <a:pt x="426" y="225"/>
                  </a:cubicBezTo>
                  <a:cubicBezTo>
                    <a:pt x="444" y="201"/>
                    <a:pt x="456" y="192"/>
                    <a:pt x="474" y="171"/>
                  </a:cubicBezTo>
                  <a:cubicBezTo>
                    <a:pt x="492" y="150"/>
                    <a:pt x="520" y="118"/>
                    <a:pt x="534" y="99"/>
                  </a:cubicBezTo>
                  <a:cubicBezTo>
                    <a:pt x="548" y="80"/>
                    <a:pt x="548" y="69"/>
                    <a:pt x="558" y="57"/>
                  </a:cubicBezTo>
                  <a:cubicBezTo>
                    <a:pt x="568" y="45"/>
                    <a:pt x="582" y="36"/>
                    <a:pt x="594" y="27"/>
                  </a:cubicBezTo>
                  <a:cubicBezTo>
                    <a:pt x="606" y="18"/>
                    <a:pt x="617" y="0"/>
                    <a:pt x="630" y="3"/>
                  </a:cubicBezTo>
                  <a:cubicBezTo>
                    <a:pt x="643" y="6"/>
                    <a:pt x="654" y="26"/>
                    <a:pt x="672" y="45"/>
                  </a:cubicBezTo>
                  <a:cubicBezTo>
                    <a:pt x="690" y="64"/>
                    <a:pt x="722" y="97"/>
                    <a:pt x="738" y="117"/>
                  </a:cubicBezTo>
                  <a:cubicBezTo>
                    <a:pt x="754" y="137"/>
                    <a:pt x="752" y="143"/>
                    <a:pt x="768" y="165"/>
                  </a:cubicBezTo>
                  <a:cubicBezTo>
                    <a:pt x="784" y="187"/>
                    <a:pt x="809" y="216"/>
                    <a:pt x="834" y="249"/>
                  </a:cubicBezTo>
                  <a:cubicBezTo>
                    <a:pt x="859" y="282"/>
                    <a:pt x="893" y="330"/>
                    <a:pt x="918" y="363"/>
                  </a:cubicBezTo>
                  <a:cubicBezTo>
                    <a:pt x="943" y="396"/>
                    <a:pt x="968" y="427"/>
                    <a:pt x="984" y="447"/>
                  </a:cubicBezTo>
                  <a:cubicBezTo>
                    <a:pt x="1000" y="467"/>
                    <a:pt x="993" y="457"/>
                    <a:pt x="1014" y="483"/>
                  </a:cubicBezTo>
                  <a:cubicBezTo>
                    <a:pt x="1035" y="509"/>
                    <a:pt x="1087" y="575"/>
                    <a:pt x="1110" y="603"/>
                  </a:cubicBezTo>
                  <a:cubicBezTo>
                    <a:pt x="1133" y="631"/>
                    <a:pt x="1137" y="630"/>
                    <a:pt x="1152" y="651"/>
                  </a:cubicBezTo>
                  <a:cubicBezTo>
                    <a:pt x="1167" y="672"/>
                    <a:pt x="1183" y="705"/>
                    <a:pt x="1200" y="729"/>
                  </a:cubicBezTo>
                  <a:lnTo>
                    <a:pt x="1254" y="795"/>
                  </a:lnTo>
                  <a:lnTo>
                    <a:pt x="0" y="795"/>
                  </a:lnTo>
                  <a:close/>
                </a:path>
              </a:pathLst>
            </a:custGeom>
            <a:solidFill>
              <a:srgbClr val="006699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70" name="Text Box 29"/>
            <p:cNvSpPr txBox="1">
              <a:spLocks noChangeArrowheads="1"/>
            </p:cNvSpPr>
            <p:nvPr/>
          </p:nvSpPr>
          <p:spPr bwMode="auto">
            <a:xfrm>
              <a:off x="4449" y="2076"/>
              <a:ext cx="112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</a:t>
              </a:r>
            </a:p>
          </p:txBody>
        </p:sp>
        <p:sp>
          <p:nvSpPr>
            <p:cNvPr id="15371" name="Line 30"/>
            <p:cNvSpPr>
              <a:spLocks noChangeShapeType="1"/>
            </p:cNvSpPr>
            <p:nvPr/>
          </p:nvSpPr>
          <p:spPr bwMode="auto">
            <a:xfrm>
              <a:off x="2614" y="2500"/>
              <a:ext cx="0" cy="210"/>
            </a:xfrm>
            <a:prstGeom prst="line">
              <a:avLst/>
            </a:prstGeom>
            <a:noFill/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5372" name="Text Box 31"/>
            <p:cNvSpPr txBox="1">
              <a:spLocks noChangeArrowheads="1"/>
            </p:cNvSpPr>
            <p:nvPr/>
          </p:nvSpPr>
          <p:spPr bwMode="auto">
            <a:xfrm>
              <a:off x="2565" y="2611"/>
              <a:ext cx="897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US" sz="1800" dirty="0">
                  <a:latin typeface="Arial" charset="0"/>
                </a:rPr>
                <a:t>Quality </a:t>
              </a:r>
            </a:p>
          </p:txBody>
        </p:sp>
      </p:grpSp>
      <p:sp>
        <p:nvSpPr>
          <p:cNvPr id="15368" name="Text Box 32"/>
          <p:cNvSpPr txBox="1">
            <a:spLocks noChangeArrowheads="1"/>
          </p:cNvSpPr>
          <p:nvPr/>
        </p:nvSpPr>
        <p:spPr bwMode="auto">
          <a:xfrm>
            <a:off x="0" y="141814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Arial" charset="0"/>
              </a:rPr>
              <a:t>The sandcone model of </a:t>
            </a:r>
            <a:r>
              <a:rPr lang="en-US" sz="2400" b="1" dirty="0" smtClean="0">
                <a:latin typeface="Arial" charset="0"/>
              </a:rPr>
              <a:t>improvement; </a:t>
            </a:r>
            <a:r>
              <a:rPr lang="en-US" sz="2400" b="1" dirty="0">
                <a:latin typeface="Arial" charset="0"/>
              </a:rPr>
              <a:t>cost </a:t>
            </a:r>
            <a:r>
              <a:rPr lang="en-US" sz="2400" b="1" dirty="0" smtClean="0">
                <a:latin typeface="Arial" charset="0"/>
              </a:rPr>
              <a:t/>
            </a:r>
            <a:br>
              <a:rPr lang="en-US" sz="2400" b="1" dirty="0" smtClean="0">
                <a:latin typeface="Arial" charset="0"/>
              </a:rPr>
            </a:br>
            <a:r>
              <a:rPr lang="en-US" sz="2400" b="1" dirty="0" smtClean="0">
                <a:latin typeface="Arial" charset="0"/>
              </a:rPr>
              <a:t>reduction </a:t>
            </a:r>
            <a:r>
              <a:rPr lang="en-US" sz="2400" b="1" dirty="0">
                <a:latin typeface="Arial" charset="0"/>
              </a:rPr>
              <a:t>relies on a cumulative foundation of </a:t>
            </a:r>
            <a:r>
              <a:rPr lang="en-US" sz="2400" b="1" dirty="0" smtClean="0">
                <a:latin typeface="Arial" charset="0"/>
              </a:rPr>
              <a:t/>
            </a:r>
            <a:br>
              <a:rPr lang="en-US" sz="2400" b="1" dirty="0" smtClean="0">
                <a:latin typeface="Arial" charset="0"/>
              </a:rPr>
            </a:br>
            <a:r>
              <a:rPr lang="en-US" sz="2400" b="1" dirty="0" smtClean="0">
                <a:latin typeface="Arial" charset="0"/>
              </a:rPr>
              <a:t>improvement in </a:t>
            </a:r>
            <a:r>
              <a:rPr lang="en-US" sz="2400" b="1" dirty="0">
                <a:latin typeface="Arial" charset="0"/>
              </a:rPr>
              <a:t>the other performance objectives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reeform 2"/>
          <p:cNvSpPr>
            <a:spLocks/>
          </p:cNvSpPr>
          <p:nvPr/>
        </p:nvSpPr>
        <p:spPr bwMode="auto">
          <a:xfrm rot="10800000">
            <a:off x="5105402" y="3015756"/>
            <a:ext cx="180975" cy="1847850"/>
          </a:xfrm>
          <a:custGeom>
            <a:avLst/>
            <a:gdLst>
              <a:gd name="T0" fmla="*/ 96 w 114"/>
              <a:gd name="T1" fmla="*/ 1164 h 1164"/>
              <a:gd name="T2" fmla="*/ 3 w 114"/>
              <a:gd name="T3" fmla="*/ 583 h 1164"/>
              <a:gd name="T4" fmla="*/ 114 w 114"/>
              <a:gd name="T5" fmla="*/ 0 h 1164"/>
              <a:gd name="T6" fmla="*/ 0 60000 65536"/>
              <a:gd name="T7" fmla="*/ 0 60000 65536"/>
              <a:gd name="T8" fmla="*/ 0 60000 65536"/>
              <a:gd name="T9" fmla="*/ 0 w 114"/>
              <a:gd name="T10" fmla="*/ 0 h 1164"/>
              <a:gd name="T11" fmla="*/ 114 w 114"/>
              <a:gd name="T12" fmla="*/ 1164 h 11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14" h="1164">
                <a:moveTo>
                  <a:pt x="96" y="1164"/>
                </a:moveTo>
                <a:cubicBezTo>
                  <a:pt x="81" y="1068"/>
                  <a:pt x="0" y="777"/>
                  <a:pt x="3" y="583"/>
                </a:cubicBezTo>
                <a:cubicBezTo>
                  <a:pt x="6" y="389"/>
                  <a:pt x="91" y="121"/>
                  <a:pt x="114" y="0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86175" y="4823920"/>
            <a:ext cx="1651000" cy="1322387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3686175" y="1663206"/>
            <a:ext cx="1651000" cy="1322388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3" name="Freeform 5"/>
          <p:cNvSpPr>
            <a:spLocks/>
          </p:cNvSpPr>
          <p:nvPr/>
        </p:nvSpPr>
        <p:spPr bwMode="auto">
          <a:xfrm>
            <a:off x="3781426" y="2958606"/>
            <a:ext cx="180975" cy="1847850"/>
          </a:xfrm>
          <a:custGeom>
            <a:avLst/>
            <a:gdLst>
              <a:gd name="T0" fmla="*/ 96 w 114"/>
              <a:gd name="T1" fmla="*/ 1164 h 1164"/>
              <a:gd name="T2" fmla="*/ 3 w 114"/>
              <a:gd name="T3" fmla="*/ 583 h 1164"/>
              <a:gd name="T4" fmla="*/ 114 w 114"/>
              <a:gd name="T5" fmla="*/ 0 h 1164"/>
              <a:gd name="T6" fmla="*/ 0 60000 65536"/>
              <a:gd name="T7" fmla="*/ 0 60000 65536"/>
              <a:gd name="T8" fmla="*/ 0 60000 65536"/>
              <a:gd name="T9" fmla="*/ 0 w 114"/>
              <a:gd name="T10" fmla="*/ 0 h 1164"/>
              <a:gd name="T11" fmla="*/ 114 w 114"/>
              <a:gd name="T12" fmla="*/ 1164 h 11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14" h="1164">
                <a:moveTo>
                  <a:pt x="96" y="1164"/>
                </a:moveTo>
                <a:cubicBezTo>
                  <a:pt x="81" y="1068"/>
                  <a:pt x="0" y="777"/>
                  <a:pt x="3" y="583"/>
                </a:cubicBezTo>
                <a:cubicBezTo>
                  <a:pt x="6" y="389"/>
                  <a:pt x="91" y="121"/>
                  <a:pt x="114" y="0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4162426" y="3115770"/>
            <a:ext cx="682625" cy="1616075"/>
          </a:xfrm>
          <a:prstGeom prst="upArrow">
            <a:avLst>
              <a:gd name="adj1" fmla="val 50000"/>
              <a:gd name="adj2" fmla="val 59186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 rot="-5400000">
            <a:off x="3698082" y="3801053"/>
            <a:ext cx="16224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DEVELOP</a:t>
            </a:r>
            <a:endParaRPr lang="en-US" sz="1800" dirty="0">
              <a:latin typeface="Arial" charset="0"/>
            </a:endParaRPr>
          </a:p>
        </p:txBody>
      </p:sp>
      <p:sp>
        <p:nvSpPr>
          <p:cNvPr id="17416" name="Oval 8"/>
          <p:cNvSpPr>
            <a:spLocks noChangeArrowheads="1"/>
          </p:cNvSpPr>
          <p:nvPr/>
        </p:nvSpPr>
        <p:spPr bwMode="auto">
          <a:xfrm rot="-5400000">
            <a:off x="3129757" y="3727750"/>
            <a:ext cx="1468438" cy="381000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 rot="-5400000">
            <a:off x="3044033" y="3715328"/>
            <a:ext cx="16129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Knowledge</a:t>
            </a:r>
            <a:endParaRPr lang="en-US" sz="1800" dirty="0">
              <a:latin typeface="Arial" charset="0"/>
            </a:endParaRPr>
          </a:p>
        </p:txBody>
      </p:sp>
      <p:sp>
        <p:nvSpPr>
          <p:cNvPr id="17418" name="Oval 10"/>
          <p:cNvSpPr>
            <a:spLocks noChangeArrowheads="1"/>
          </p:cNvSpPr>
          <p:nvPr/>
        </p:nvSpPr>
        <p:spPr bwMode="auto">
          <a:xfrm rot="-5400000">
            <a:off x="4446589" y="3711082"/>
            <a:ext cx="1468438" cy="382587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 rot="-5400000">
            <a:off x="4361658" y="3750253"/>
            <a:ext cx="16129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Control</a:t>
            </a:r>
            <a:endParaRPr lang="en-US" sz="1800" dirty="0">
              <a:latin typeface="Arial" charset="0"/>
            </a:endParaRPr>
          </a:p>
        </p:txBody>
      </p:sp>
      <p:sp>
        <p:nvSpPr>
          <p:cNvPr id="17420" name="Text Box 12"/>
          <p:cNvSpPr txBox="1">
            <a:spLocks noChangeArrowheads="1"/>
          </p:cNvSpPr>
          <p:nvPr/>
        </p:nvSpPr>
        <p:spPr bwMode="auto">
          <a:xfrm>
            <a:off x="3686175" y="1968006"/>
            <a:ext cx="1651000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800" dirty="0" smtClean="0">
                <a:latin typeface="Arial" charset="0"/>
              </a:rPr>
              <a:t>Operations </a:t>
            </a:r>
            <a:r>
              <a:rPr lang="en-GB" sz="1800" dirty="0">
                <a:latin typeface="Arial" charset="0"/>
              </a:rPr>
              <a:t>capabilities</a:t>
            </a:r>
            <a:endParaRPr lang="en-US" sz="1800" dirty="0">
              <a:latin typeface="Arial" charset="0"/>
            </a:endParaRPr>
          </a:p>
        </p:txBody>
      </p:sp>
      <p:sp>
        <p:nvSpPr>
          <p:cNvPr id="17421" name="Text Box 13"/>
          <p:cNvSpPr txBox="1">
            <a:spLocks noChangeArrowheads="1"/>
          </p:cNvSpPr>
          <p:nvPr/>
        </p:nvSpPr>
        <p:spPr bwMode="auto">
          <a:xfrm>
            <a:off x="3686175" y="5020769"/>
            <a:ext cx="1651000" cy="92333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800" dirty="0" smtClean="0">
                <a:latin typeface="Arial" charset="0"/>
              </a:rPr>
              <a:t>Operations </a:t>
            </a:r>
            <a:r>
              <a:rPr lang="en-GB" sz="1800" dirty="0">
                <a:latin typeface="Arial" charset="0"/>
              </a:rPr>
              <a:t>resources and processes</a:t>
            </a:r>
            <a:endParaRPr lang="en-US" sz="1800" dirty="0">
              <a:latin typeface="Arial" charset="0"/>
            </a:endParaRPr>
          </a:p>
        </p:txBody>
      </p:sp>
      <p:sp>
        <p:nvSpPr>
          <p:cNvPr id="17422" name="Text Box 14"/>
          <p:cNvSpPr txBox="1">
            <a:spLocks noChangeArrowheads="1"/>
          </p:cNvSpPr>
          <p:nvPr/>
        </p:nvSpPr>
        <p:spPr bwMode="auto">
          <a:xfrm>
            <a:off x="0" y="135672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charset="0"/>
              </a:rPr>
              <a:t>Developing operations capabilities is encouraged by a </a:t>
            </a:r>
            <a:r>
              <a:rPr lang="en-GB" sz="2400" b="1" dirty="0" smtClean="0">
                <a:latin typeface="Arial" charset="0"/>
              </a:rPr>
              <a:t/>
            </a:r>
            <a:br>
              <a:rPr lang="en-GB" sz="2400" b="1" dirty="0" smtClean="0">
                <a:latin typeface="Arial" charset="0"/>
              </a:rPr>
            </a:br>
            <a:r>
              <a:rPr lang="en-GB" sz="2400" b="1" dirty="0" smtClean="0">
                <a:latin typeface="Arial" charset="0"/>
              </a:rPr>
              <a:t>cycle </a:t>
            </a:r>
            <a:r>
              <a:rPr lang="en-GB" sz="2400" b="1" dirty="0">
                <a:latin typeface="Arial" charset="0"/>
              </a:rPr>
              <a:t>of attempting to control processes which enhances </a:t>
            </a:r>
            <a:r>
              <a:rPr lang="en-GB" sz="2400" b="1" dirty="0" smtClean="0">
                <a:latin typeface="Arial" charset="0"/>
              </a:rPr>
              <a:t>process </a:t>
            </a:r>
            <a:r>
              <a:rPr lang="en-GB" sz="2400" b="1" dirty="0">
                <a:latin typeface="Arial" charset="0"/>
              </a:rPr>
              <a:t>knowledge which, in turn, makes control easier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0" y="16505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Arial"/>
                <a:cs typeface="Arial"/>
              </a:rPr>
              <a:t>Knowledge management systems exploit the ability </a:t>
            </a:r>
            <a:br>
              <a:rPr lang="en-US" sz="2400" b="1" dirty="0" smtClean="0">
                <a:latin typeface="Arial"/>
                <a:cs typeface="Arial"/>
              </a:rPr>
            </a:br>
            <a:r>
              <a:rPr lang="en-US" sz="2400" b="1" dirty="0" smtClean="0">
                <a:latin typeface="Arial"/>
                <a:cs typeface="Arial"/>
              </a:rPr>
              <a:t>of e-technologies to collect knowledge and connect individuals and knowledge in order to encourage collaboration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288251" y="1996377"/>
            <a:ext cx="6567499" cy="4137978"/>
            <a:chOff x="493326" y="1758180"/>
            <a:chExt cx="5641904" cy="3652348"/>
          </a:xfrm>
        </p:grpSpPr>
        <p:grpSp>
          <p:nvGrpSpPr>
            <p:cNvPr id="13" name="Group 12"/>
            <p:cNvGrpSpPr/>
            <p:nvPr/>
          </p:nvGrpSpPr>
          <p:grpSpPr>
            <a:xfrm>
              <a:off x="493326" y="1758180"/>
              <a:ext cx="5641904" cy="3652348"/>
              <a:chOff x="1228064" y="1758180"/>
              <a:chExt cx="4907165" cy="3652348"/>
            </a:xfrm>
          </p:grpSpPr>
          <p:sp>
            <p:nvSpPr>
              <p:cNvPr id="4" name="Oval 3"/>
              <p:cNvSpPr/>
              <p:nvPr/>
            </p:nvSpPr>
            <p:spPr>
              <a:xfrm>
                <a:off x="1228064" y="1763205"/>
                <a:ext cx="3012429" cy="2329949"/>
              </a:xfrm>
              <a:prstGeom prst="ellipse">
                <a:avLst/>
              </a:prstGeom>
              <a:noFill/>
              <a:ln>
                <a:solidFill>
                  <a:srgbClr val="4F81BD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 dirty="0">
                  <a:solidFill>
                    <a:schemeClr val="tx1"/>
                  </a:solidFill>
                  <a:latin typeface="Arial"/>
                  <a:cs typeface="Arial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3122800" y="1758180"/>
                <a:ext cx="3012429" cy="2329949"/>
              </a:xfrm>
              <a:prstGeom prst="ellipse">
                <a:avLst/>
              </a:prstGeom>
              <a:noFill/>
              <a:ln>
                <a:solidFill>
                  <a:srgbClr val="4F81BD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 dirty="0">
                  <a:solidFill>
                    <a:schemeClr val="tx1"/>
                  </a:solidFill>
                  <a:latin typeface="Arial"/>
                  <a:cs typeface="Arial"/>
                </a:endParaRPr>
              </a:p>
            </p:txBody>
          </p:sp>
          <p:sp>
            <p:nvSpPr>
              <p:cNvPr id="6" name="TextBox 5"/>
              <p:cNvSpPr txBox="1"/>
              <p:nvPr/>
            </p:nvSpPr>
            <p:spPr>
              <a:xfrm>
                <a:off x="2078262" y="1878652"/>
                <a:ext cx="1312033" cy="284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 smtClean="0">
                    <a:latin typeface="Arial"/>
                    <a:cs typeface="Arial"/>
                  </a:rPr>
                  <a:t>Collect</a:t>
                </a:r>
                <a:endParaRPr lang="en-US" sz="1600" dirty="0">
                  <a:latin typeface="Arial"/>
                  <a:cs typeface="Arial"/>
                </a:endParaRPr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4046514" y="1873627"/>
                <a:ext cx="1312033" cy="284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 smtClean="0">
                    <a:latin typeface="Arial"/>
                    <a:cs typeface="Arial"/>
                  </a:rPr>
                  <a:t>Connect</a:t>
                </a:r>
                <a:endParaRPr lang="en-US" sz="1600" dirty="0">
                  <a:latin typeface="Arial"/>
                  <a:cs typeface="Arial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2199174" y="3080579"/>
                <a:ext cx="3012429" cy="2329949"/>
              </a:xfrm>
              <a:prstGeom prst="ellipse">
                <a:avLst/>
              </a:prstGeom>
              <a:noFill/>
              <a:ln>
                <a:solidFill>
                  <a:srgbClr val="4F81BD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 dirty="0">
                  <a:solidFill>
                    <a:schemeClr val="tx1"/>
                  </a:solidFill>
                  <a:latin typeface="Arial"/>
                  <a:cs typeface="Arial"/>
                </a:endParaRP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3070364" y="3970399"/>
                <a:ext cx="1312033" cy="284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 smtClean="0">
                    <a:latin typeface="Arial"/>
                    <a:cs typeface="Arial"/>
                  </a:rPr>
                  <a:t>Collaborate</a:t>
                </a:r>
                <a:endParaRPr lang="en-US" sz="1600" dirty="0">
                  <a:latin typeface="Arial"/>
                  <a:cs typeface="Arial"/>
                </a:endParaRP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>
                <a:off x="1453894" y="2267417"/>
                <a:ext cx="1668906" cy="9810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i="1" dirty="0" smtClean="0">
                    <a:solidFill>
                      <a:srgbClr val="FF0000"/>
                    </a:solidFill>
                    <a:latin typeface="Arial"/>
                    <a:cs typeface="Arial"/>
                  </a:rPr>
                  <a:t>KM should codify and classify knowledge</a:t>
                </a:r>
              </a:p>
              <a:p>
                <a:pPr marL="171450" indent="-171450" algn="l">
                  <a:buFont typeface="Arial"/>
                  <a:buChar char="•"/>
                </a:pPr>
                <a:r>
                  <a:rPr lang="en-US" sz="1400" dirty="0" smtClean="0">
                    <a:latin typeface="Arial"/>
                    <a:cs typeface="Arial"/>
                  </a:rPr>
                  <a:t>Databases</a:t>
                </a:r>
              </a:p>
              <a:p>
                <a:pPr marL="171450" indent="-171450" algn="l">
                  <a:buFont typeface="Arial"/>
                  <a:buChar char="•"/>
                </a:pPr>
                <a:r>
                  <a:rPr lang="en-US" sz="1400" dirty="0" smtClean="0">
                    <a:latin typeface="Arial"/>
                    <a:cs typeface="Arial"/>
                  </a:rPr>
                  <a:t>Content architecture</a:t>
                </a:r>
              </a:p>
              <a:p>
                <a:pPr marL="171450" indent="-171450" algn="l">
                  <a:buFont typeface="Arial"/>
                  <a:buChar char="•"/>
                </a:pPr>
                <a:r>
                  <a:rPr lang="en-US" sz="1400" dirty="0" smtClean="0">
                    <a:latin typeface="Arial"/>
                    <a:cs typeface="Arial"/>
                  </a:rPr>
                  <a:t>Data mining</a:t>
                </a:r>
                <a:endParaRPr lang="en-US" sz="1400" dirty="0">
                  <a:latin typeface="Arial"/>
                  <a:cs typeface="Arial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4069939" y="2189935"/>
                <a:ext cx="1904820" cy="4389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i="1" dirty="0" smtClean="0">
                    <a:solidFill>
                      <a:srgbClr val="FF0000"/>
                    </a:solidFill>
                    <a:latin typeface="Arial"/>
                    <a:cs typeface="Arial"/>
                  </a:rPr>
                  <a:t>KM should link codified and holders of tacit knowledge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2322059" y="4245205"/>
                <a:ext cx="2848929" cy="4389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400" i="1" dirty="0" smtClean="0">
                    <a:solidFill>
                      <a:srgbClr val="FF0000"/>
                    </a:solidFill>
                    <a:latin typeface="Arial"/>
                    <a:cs typeface="Arial"/>
                  </a:rPr>
                  <a:t>KM can encourage effective cooperation leading to the generation of further insights</a:t>
                </a:r>
              </a:p>
            </p:txBody>
          </p:sp>
        </p:grpSp>
        <p:sp>
          <p:nvSpPr>
            <p:cNvPr id="15" name="Right Arrow 14"/>
            <p:cNvSpPr/>
            <p:nvPr/>
          </p:nvSpPr>
          <p:spPr>
            <a:xfrm rot="3345487">
              <a:off x="2288642" y="3382824"/>
              <a:ext cx="766228" cy="503773"/>
            </a:xfrm>
            <a:prstGeom prst="rightArrow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  <p:sp>
          <p:nvSpPr>
            <p:cNvPr id="16" name="Right Arrow 15"/>
            <p:cNvSpPr/>
            <p:nvPr/>
          </p:nvSpPr>
          <p:spPr>
            <a:xfrm rot="18254513" flipH="1">
              <a:off x="3774463" y="3426666"/>
              <a:ext cx="766228" cy="503773"/>
            </a:xfrm>
            <a:prstGeom prst="rightArrow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tx1"/>
                </a:solidFill>
                <a:latin typeface="Arial"/>
                <a:cs typeface="Arial"/>
              </a:endParaRP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452888" y="5280875"/>
            <a:ext cx="2326160" cy="61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l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Communities of practice</a:t>
            </a:r>
          </a:p>
          <a:p>
            <a:pPr marL="171450" lvl="0" indent="-171450" algn="l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Cultural support</a:t>
            </a:r>
          </a:p>
          <a:p>
            <a:endParaRPr lang="en-US" sz="700" dirty="0"/>
          </a:p>
        </p:txBody>
      </p:sp>
      <p:sp>
        <p:nvSpPr>
          <p:cNvPr id="18" name="TextBox 17"/>
          <p:cNvSpPr txBox="1"/>
          <p:nvPr/>
        </p:nvSpPr>
        <p:spPr>
          <a:xfrm>
            <a:off x="5545754" y="2958175"/>
            <a:ext cx="2194646" cy="819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l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Subject matter experts</a:t>
            </a:r>
          </a:p>
          <a:p>
            <a:pPr marL="171450" lvl="0" indent="-171450" algn="l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Search routines</a:t>
            </a:r>
          </a:p>
          <a:p>
            <a:pPr marL="171450" lvl="0" indent="-171450" algn="l">
              <a:buFont typeface="Arial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Knowledge events</a:t>
            </a:r>
          </a:p>
          <a:p>
            <a:endParaRPr lang="en-US" sz="700" dirty="0"/>
          </a:p>
        </p:txBody>
      </p:sp>
    </p:spTree>
    <p:extLst>
      <p:ext uri="{BB962C8B-B14F-4D97-AF65-F5344CB8AC3E}">
        <p14:creationId xmlns="" xmlns:p14="http://schemas.microsoft.com/office/powerpoint/2010/main" val="43872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extBox 65"/>
          <p:cNvSpPr txBox="1"/>
          <p:nvPr/>
        </p:nvSpPr>
        <p:spPr>
          <a:xfrm>
            <a:off x="990600" y="501144"/>
            <a:ext cx="716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Arial"/>
                <a:cs typeface="Arial"/>
              </a:rPr>
              <a:t>The </a:t>
            </a:r>
            <a:r>
              <a:rPr lang="en-US" sz="2400" b="1" dirty="0">
                <a:latin typeface="Arial"/>
                <a:cs typeface="Arial"/>
              </a:rPr>
              <a:t>Nonaka and Takeuchi knowledge </a:t>
            </a:r>
            <a:r>
              <a:rPr lang="en-US" sz="2400" b="1" dirty="0" smtClean="0">
                <a:latin typeface="Arial"/>
                <a:cs typeface="Arial"/>
              </a:rPr>
              <a:t>model</a:t>
            </a:r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16071" y="2193779"/>
            <a:ext cx="1720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Socialization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75345" y="1025445"/>
            <a:ext cx="10886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/>
                <a:cs typeface="Arial"/>
              </a:rPr>
              <a:t>Tacit </a:t>
            </a:r>
            <a:r>
              <a:rPr lang="en-US" sz="1400" dirty="0" smtClean="0">
                <a:latin typeface="Arial"/>
                <a:cs typeface="Arial"/>
              </a:rPr>
              <a:t>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47067" y="2488441"/>
            <a:ext cx="1142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/>
                <a:cs typeface="Arial"/>
              </a:rPr>
              <a:t>Tacit </a:t>
            </a:r>
            <a:r>
              <a:rPr lang="en-US" sz="1400" dirty="0" smtClean="0">
                <a:latin typeface="Arial"/>
                <a:cs typeface="Arial"/>
              </a:rPr>
              <a:t>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38804" y="992854"/>
            <a:ext cx="1117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Tacit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030854" y="2420303"/>
            <a:ext cx="1301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101753" y="3419784"/>
            <a:ext cx="1053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763809" y="5043599"/>
            <a:ext cx="1127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764902" y="5039016"/>
            <a:ext cx="10345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5616" y="3565398"/>
            <a:ext cx="1167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Arial"/>
                <a:cs typeface="Arial"/>
              </a:rPr>
              <a:t>Tacit </a:t>
            </a:r>
            <a:r>
              <a:rPr lang="en-US" sz="1400" dirty="0" smtClean="0">
                <a:latin typeface="Arial"/>
                <a:cs typeface="Arial"/>
              </a:rPr>
              <a:t>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332676" y="2207441"/>
            <a:ext cx="1356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Externalization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875345" y="4052375"/>
            <a:ext cx="1356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Internalization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232208" y="4076398"/>
            <a:ext cx="1356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Combination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44" name="Freeform 43"/>
          <p:cNvSpPr/>
          <p:nvPr/>
        </p:nvSpPr>
        <p:spPr>
          <a:xfrm>
            <a:off x="3710127" y="2737254"/>
            <a:ext cx="1144320" cy="926019"/>
          </a:xfrm>
          <a:custGeom>
            <a:avLst/>
            <a:gdLst>
              <a:gd name="connsiteX0" fmla="*/ 242650 w 968792"/>
              <a:gd name="connsiteY0" fmla="*/ 439126 h 760835"/>
              <a:gd name="connsiteX1" fmla="*/ 304814 w 968792"/>
              <a:gd name="connsiteY1" fmla="*/ 288151 h 760835"/>
              <a:gd name="connsiteX2" fmla="*/ 420261 w 968792"/>
              <a:gd name="connsiteY2" fmla="*/ 225984 h 760835"/>
              <a:gd name="connsiteX3" fmla="*/ 606752 w 968792"/>
              <a:gd name="connsiteY3" fmla="*/ 243746 h 760835"/>
              <a:gd name="connsiteX4" fmla="*/ 695557 w 968792"/>
              <a:gd name="connsiteY4" fmla="*/ 350317 h 760835"/>
              <a:gd name="connsiteX5" fmla="*/ 713319 w 968792"/>
              <a:gd name="connsiteY5" fmla="*/ 456888 h 760835"/>
              <a:gd name="connsiteX6" fmla="*/ 668916 w 968792"/>
              <a:gd name="connsiteY6" fmla="*/ 572339 h 760835"/>
              <a:gd name="connsiteX7" fmla="*/ 509066 w 968792"/>
              <a:gd name="connsiteY7" fmla="*/ 634506 h 760835"/>
              <a:gd name="connsiteX8" fmla="*/ 375858 w 968792"/>
              <a:gd name="connsiteY8" fmla="*/ 634506 h 760835"/>
              <a:gd name="connsiteX9" fmla="*/ 216008 w 968792"/>
              <a:gd name="connsiteY9" fmla="*/ 598982 h 760835"/>
              <a:gd name="connsiteX10" fmla="*/ 127203 w 968792"/>
              <a:gd name="connsiteY10" fmla="*/ 465769 h 760835"/>
              <a:gd name="connsiteX11" fmla="*/ 144964 w 968792"/>
              <a:gd name="connsiteY11" fmla="*/ 341436 h 760835"/>
              <a:gd name="connsiteX12" fmla="*/ 207128 w 968792"/>
              <a:gd name="connsiteY12" fmla="*/ 217103 h 760835"/>
              <a:gd name="connsiteX13" fmla="*/ 322575 w 968792"/>
              <a:gd name="connsiteY13" fmla="*/ 146056 h 760835"/>
              <a:gd name="connsiteX14" fmla="*/ 464663 w 968792"/>
              <a:gd name="connsiteY14" fmla="*/ 110532 h 760835"/>
              <a:gd name="connsiteX15" fmla="*/ 651155 w 968792"/>
              <a:gd name="connsiteY15" fmla="*/ 137175 h 760835"/>
              <a:gd name="connsiteX16" fmla="*/ 775482 w 968792"/>
              <a:gd name="connsiteY16" fmla="*/ 243746 h 760835"/>
              <a:gd name="connsiteX17" fmla="*/ 846527 w 968792"/>
              <a:gd name="connsiteY17" fmla="*/ 421364 h 760835"/>
              <a:gd name="connsiteX18" fmla="*/ 811005 w 968792"/>
              <a:gd name="connsiteY18" fmla="*/ 581220 h 760835"/>
              <a:gd name="connsiteX19" fmla="*/ 695557 w 968792"/>
              <a:gd name="connsiteY19" fmla="*/ 696672 h 760835"/>
              <a:gd name="connsiteX20" fmla="*/ 526827 w 968792"/>
              <a:gd name="connsiteY20" fmla="*/ 741077 h 760835"/>
              <a:gd name="connsiteX21" fmla="*/ 349216 w 968792"/>
              <a:gd name="connsiteY21" fmla="*/ 758838 h 760835"/>
              <a:gd name="connsiteX22" fmla="*/ 162725 w 968792"/>
              <a:gd name="connsiteY22" fmla="*/ 696672 h 760835"/>
              <a:gd name="connsiteX23" fmla="*/ 29517 w 968792"/>
              <a:gd name="connsiteY23" fmla="*/ 563459 h 760835"/>
              <a:gd name="connsiteX24" fmla="*/ 2875 w 968792"/>
              <a:gd name="connsiteY24" fmla="*/ 439126 h 760835"/>
              <a:gd name="connsiteX25" fmla="*/ 11756 w 968792"/>
              <a:gd name="connsiteY25" fmla="*/ 288151 h 760835"/>
              <a:gd name="connsiteX26" fmla="*/ 100561 w 968792"/>
              <a:gd name="connsiteY26" fmla="*/ 146056 h 760835"/>
              <a:gd name="connsiteX27" fmla="*/ 216008 w 968792"/>
              <a:gd name="connsiteY27" fmla="*/ 66128 h 760835"/>
              <a:gd name="connsiteX28" fmla="*/ 375858 w 968792"/>
              <a:gd name="connsiteY28" fmla="*/ 12843 h 760835"/>
              <a:gd name="connsiteX29" fmla="*/ 597871 w 968792"/>
              <a:gd name="connsiteY29" fmla="*/ 3962 h 760835"/>
              <a:gd name="connsiteX30" fmla="*/ 775482 w 968792"/>
              <a:gd name="connsiteY30" fmla="*/ 66128 h 760835"/>
              <a:gd name="connsiteX31" fmla="*/ 926452 w 968792"/>
              <a:gd name="connsiteY31" fmla="*/ 217103 h 760835"/>
              <a:gd name="connsiteX32" fmla="*/ 944213 w 968792"/>
              <a:gd name="connsiteY32" fmla="*/ 341436 h 760835"/>
              <a:gd name="connsiteX33" fmla="*/ 961974 w 968792"/>
              <a:gd name="connsiteY33" fmla="*/ 519054 h 760835"/>
              <a:gd name="connsiteX34" fmla="*/ 819885 w 968792"/>
              <a:gd name="connsiteY34" fmla="*/ 741077 h 760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68792" h="760835">
                <a:moveTo>
                  <a:pt x="242650" y="439126"/>
                </a:moveTo>
                <a:cubicBezTo>
                  <a:pt x="258931" y="381400"/>
                  <a:pt x="275212" y="323675"/>
                  <a:pt x="304814" y="288151"/>
                </a:cubicBezTo>
                <a:cubicBezTo>
                  <a:pt x="334416" y="252627"/>
                  <a:pt x="369938" y="233385"/>
                  <a:pt x="420261" y="225984"/>
                </a:cubicBezTo>
                <a:cubicBezTo>
                  <a:pt x="470584" y="218583"/>
                  <a:pt x="560869" y="223024"/>
                  <a:pt x="606752" y="243746"/>
                </a:cubicBezTo>
                <a:cubicBezTo>
                  <a:pt x="652635" y="264468"/>
                  <a:pt x="677796" y="314793"/>
                  <a:pt x="695557" y="350317"/>
                </a:cubicBezTo>
                <a:cubicBezTo>
                  <a:pt x="713318" y="385841"/>
                  <a:pt x="717759" y="419884"/>
                  <a:pt x="713319" y="456888"/>
                </a:cubicBezTo>
                <a:cubicBezTo>
                  <a:pt x="708879" y="493892"/>
                  <a:pt x="702958" y="542736"/>
                  <a:pt x="668916" y="572339"/>
                </a:cubicBezTo>
                <a:cubicBezTo>
                  <a:pt x="634874" y="601942"/>
                  <a:pt x="557909" y="624145"/>
                  <a:pt x="509066" y="634506"/>
                </a:cubicBezTo>
                <a:cubicBezTo>
                  <a:pt x="460223" y="644867"/>
                  <a:pt x="424701" y="640427"/>
                  <a:pt x="375858" y="634506"/>
                </a:cubicBezTo>
                <a:cubicBezTo>
                  <a:pt x="327015" y="628585"/>
                  <a:pt x="257450" y="627105"/>
                  <a:pt x="216008" y="598982"/>
                </a:cubicBezTo>
                <a:cubicBezTo>
                  <a:pt x="174566" y="570859"/>
                  <a:pt x="139044" y="508693"/>
                  <a:pt x="127203" y="465769"/>
                </a:cubicBezTo>
                <a:cubicBezTo>
                  <a:pt x="115362" y="422845"/>
                  <a:pt x="131643" y="382880"/>
                  <a:pt x="144964" y="341436"/>
                </a:cubicBezTo>
                <a:cubicBezTo>
                  <a:pt x="158285" y="299992"/>
                  <a:pt x="177526" y="249666"/>
                  <a:pt x="207128" y="217103"/>
                </a:cubicBezTo>
                <a:cubicBezTo>
                  <a:pt x="236730" y="184540"/>
                  <a:pt x="279653" y="163818"/>
                  <a:pt x="322575" y="146056"/>
                </a:cubicBezTo>
                <a:cubicBezTo>
                  <a:pt x="365497" y="128294"/>
                  <a:pt x="409900" y="112012"/>
                  <a:pt x="464663" y="110532"/>
                </a:cubicBezTo>
                <a:cubicBezTo>
                  <a:pt x="519426" y="109052"/>
                  <a:pt x="599352" y="114973"/>
                  <a:pt x="651155" y="137175"/>
                </a:cubicBezTo>
                <a:cubicBezTo>
                  <a:pt x="702958" y="159377"/>
                  <a:pt x="742920" y="196381"/>
                  <a:pt x="775482" y="243746"/>
                </a:cubicBezTo>
                <a:cubicBezTo>
                  <a:pt x="808044" y="291111"/>
                  <a:pt x="840607" y="365118"/>
                  <a:pt x="846527" y="421364"/>
                </a:cubicBezTo>
                <a:cubicBezTo>
                  <a:pt x="852447" y="477610"/>
                  <a:pt x="836167" y="535335"/>
                  <a:pt x="811005" y="581220"/>
                </a:cubicBezTo>
                <a:cubicBezTo>
                  <a:pt x="785843" y="627105"/>
                  <a:pt x="742920" y="670029"/>
                  <a:pt x="695557" y="696672"/>
                </a:cubicBezTo>
                <a:cubicBezTo>
                  <a:pt x="648194" y="723315"/>
                  <a:pt x="584550" y="730716"/>
                  <a:pt x="526827" y="741077"/>
                </a:cubicBezTo>
                <a:cubicBezTo>
                  <a:pt x="469104" y="751438"/>
                  <a:pt x="409900" y="766239"/>
                  <a:pt x="349216" y="758838"/>
                </a:cubicBezTo>
                <a:cubicBezTo>
                  <a:pt x="288532" y="751437"/>
                  <a:pt x="216008" y="729235"/>
                  <a:pt x="162725" y="696672"/>
                </a:cubicBezTo>
                <a:cubicBezTo>
                  <a:pt x="109442" y="664109"/>
                  <a:pt x="56159" y="606383"/>
                  <a:pt x="29517" y="563459"/>
                </a:cubicBezTo>
                <a:cubicBezTo>
                  <a:pt x="2875" y="520535"/>
                  <a:pt x="5835" y="485011"/>
                  <a:pt x="2875" y="439126"/>
                </a:cubicBezTo>
                <a:cubicBezTo>
                  <a:pt x="-85" y="393241"/>
                  <a:pt x="-4525" y="336996"/>
                  <a:pt x="11756" y="288151"/>
                </a:cubicBezTo>
                <a:cubicBezTo>
                  <a:pt x="28037" y="239306"/>
                  <a:pt x="66519" y="183060"/>
                  <a:pt x="100561" y="146056"/>
                </a:cubicBezTo>
                <a:cubicBezTo>
                  <a:pt x="134603" y="109052"/>
                  <a:pt x="170125" y="88330"/>
                  <a:pt x="216008" y="66128"/>
                </a:cubicBezTo>
                <a:cubicBezTo>
                  <a:pt x="261891" y="43926"/>
                  <a:pt x="312214" y="23204"/>
                  <a:pt x="375858" y="12843"/>
                </a:cubicBezTo>
                <a:cubicBezTo>
                  <a:pt x="439502" y="2482"/>
                  <a:pt x="531267" y="-4919"/>
                  <a:pt x="597871" y="3962"/>
                </a:cubicBezTo>
                <a:cubicBezTo>
                  <a:pt x="664475" y="12843"/>
                  <a:pt x="720719" y="30605"/>
                  <a:pt x="775482" y="66128"/>
                </a:cubicBezTo>
                <a:cubicBezTo>
                  <a:pt x="830245" y="101651"/>
                  <a:pt x="898330" y="171218"/>
                  <a:pt x="926452" y="217103"/>
                </a:cubicBezTo>
                <a:cubicBezTo>
                  <a:pt x="954574" y="262988"/>
                  <a:pt x="938293" y="291111"/>
                  <a:pt x="944213" y="341436"/>
                </a:cubicBezTo>
                <a:cubicBezTo>
                  <a:pt x="950133" y="391761"/>
                  <a:pt x="982695" y="452447"/>
                  <a:pt x="961974" y="519054"/>
                </a:cubicBezTo>
                <a:cubicBezTo>
                  <a:pt x="941253" y="585661"/>
                  <a:pt x="819885" y="741077"/>
                  <a:pt x="819885" y="741077"/>
                </a:cubicBezTo>
              </a:path>
            </a:pathLst>
          </a:custGeom>
          <a:ln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978260" y="3039351"/>
            <a:ext cx="14861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>
                <a:latin typeface="Arial"/>
                <a:cs typeface="Arial"/>
              </a:rPr>
              <a:t>Field building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6035045" y="3010584"/>
            <a:ext cx="27919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>
                <a:latin typeface="Arial"/>
                <a:cs typeface="Arial"/>
              </a:rPr>
              <a:t>Linking explicit knowledge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642713" y="1097882"/>
            <a:ext cx="11897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>
                <a:latin typeface="Arial"/>
                <a:cs typeface="Arial"/>
              </a:rPr>
              <a:t>Dialogue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3664665" y="4967266"/>
            <a:ext cx="1189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>
                <a:latin typeface="Arial"/>
                <a:cs typeface="Arial"/>
              </a:rPr>
              <a:t>Learning by doing</a:t>
            </a:r>
            <a:endParaRPr lang="en-GB" sz="1400" b="1" dirty="0">
              <a:latin typeface="Arial"/>
              <a:cs typeface="Arial"/>
            </a:endParaRPr>
          </a:p>
        </p:txBody>
      </p:sp>
      <p:sp>
        <p:nvSpPr>
          <p:cNvPr id="62" name="Freeform 61"/>
          <p:cNvSpPr/>
          <p:nvPr/>
        </p:nvSpPr>
        <p:spPr>
          <a:xfrm rot="21400953">
            <a:off x="1972260" y="1401758"/>
            <a:ext cx="933569" cy="994430"/>
          </a:xfrm>
          <a:custGeom>
            <a:avLst/>
            <a:gdLst>
              <a:gd name="connsiteX0" fmla="*/ 0 w 790368"/>
              <a:gd name="connsiteY0" fmla="*/ 817043 h 817043"/>
              <a:gd name="connsiteX1" fmla="*/ 168730 w 790368"/>
              <a:gd name="connsiteY1" fmla="*/ 523973 h 817043"/>
              <a:gd name="connsiteX2" fmla="*/ 399624 w 790368"/>
              <a:gd name="connsiteY2" fmla="*/ 275308 h 817043"/>
              <a:gd name="connsiteX3" fmla="*/ 639399 w 790368"/>
              <a:gd name="connsiteY3" fmla="*/ 88809 h 817043"/>
              <a:gd name="connsiteX4" fmla="*/ 790368 w 790368"/>
              <a:gd name="connsiteY4" fmla="*/ 0 h 817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0368" h="817043">
                <a:moveTo>
                  <a:pt x="0" y="817043"/>
                </a:moveTo>
                <a:cubicBezTo>
                  <a:pt x="51063" y="715652"/>
                  <a:pt x="102126" y="614262"/>
                  <a:pt x="168730" y="523973"/>
                </a:cubicBezTo>
                <a:cubicBezTo>
                  <a:pt x="235334" y="433684"/>
                  <a:pt x="321179" y="347835"/>
                  <a:pt x="399624" y="275308"/>
                </a:cubicBezTo>
                <a:cubicBezTo>
                  <a:pt x="478069" y="202781"/>
                  <a:pt x="574275" y="134694"/>
                  <a:pt x="639399" y="88809"/>
                </a:cubicBezTo>
                <a:cubicBezTo>
                  <a:pt x="704523" y="42924"/>
                  <a:pt x="790368" y="0"/>
                  <a:pt x="790368" y="0"/>
                </a:cubicBezTo>
              </a:path>
            </a:pathLst>
          </a:custGeom>
          <a:ln>
            <a:solidFill>
              <a:srgbClr val="00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856172" y="1555659"/>
            <a:ext cx="1968987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Creating tacit knowledge through shared direct experience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63" name="Freeform 62"/>
          <p:cNvSpPr/>
          <p:nvPr/>
        </p:nvSpPr>
        <p:spPr>
          <a:xfrm rot="5572548">
            <a:off x="5509505" y="1425730"/>
            <a:ext cx="961964" cy="965077"/>
          </a:xfrm>
          <a:custGeom>
            <a:avLst/>
            <a:gdLst>
              <a:gd name="connsiteX0" fmla="*/ 0 w 790368"/>
              <a:gd name="connsiteY0" fmla="*/ 817043 h 817043"/>
              <a:gd name="connsiteX1" fmla="*/ 168730 w 790368"/>
              <a:gd name="connsiteY1" fmla="*/ 523973 h 817043"/>
              <a:gd name="connsiteX2" fmla="*/ 399624 w 790368"/>
              <a:gd name="connsiteY2" fmla="*/ 275308 h 817043"/>
              <a:gd name="connsiteX3" fmla="*/ 639399 w 790368"/>
              <a:gd name="connsiteY3" fmla="*/ 88809 h 817043"/>
              <a:gd name="connsiteX4" fmla="*/ 790368 w 790368"/>
              <a:gd name="connsiteY4" fmla="*/ 0 h 817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0368" h="817043">
                <a:moveTo>
                  <a:pt x="0" y="817043"/>
                </a:moveTo>
                <a:cubicBezTo>
                  <a:pt x="51063" y="715652"/>
                  <a:pt x="102126" y="614262"/>
                  <a:pt x="168730" y="523973"/>
                </a:cubicBezTo>
                <a:cubicBezTo>
                  <a:pt x="235334" y="433684"/>
                  <a:pt x="321179" y="347835"/>
                  <a:pt x="399624" y="275308"/>
                </a:cubicBezTo>
                <a:cubicBezTo>
                  <a:pt x="478069" y="202781"/>
                  <a:pt x="574275" y="134694"/>
                  <a:pt x="639399" y="88809"/>
                </a:cubicBezTo>
                <a:cubicBezTo>
                  <a:pt x="704523" y="42924"/>
                  <a:pt x="790368" y="0"/>
                  <a:pt x="790368" y="0"/>
                </a:cubicBezTo>
              </a:path>
            </a:pathLst>
          </a:custGeom>
          <a:ln>
            <a:solidFill>
              <a:srgbClr val="00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sp>
        <p:nvSpPr>
          <p:cNvPr id="64" name="Freeform 63"/>
          <p:cNvSpPr/>
          <p:nvPr/>
        </p:nvSpPr>
        <p:spPr>
          <a:xfrm rot="10548934">
            <a:off x="5689849" y="4120640"/>
            <a:ext cx="933569" cy="994430"/>
          </a:xfrm>
          <a:custGeom>
            <a:avLst/>
            <a:gdLst>
              <a:gd name="connsiteX0" fmla="*/ 0 w 790368"/>
              <a:gd name="connsiteY0" fmla="*/ 817043 h 817043"/>
              <a:gd name="connsiteX1" fmla="*/ 168730 w 790368"/>
              <a:gd name="connsiteY1" fmla="*/ 523973 h 817043"/>
              <a:gd name="connsiteX2" fmla="*/ 399624 w 790368"/>
              <a:gd name="connsiteY2" fmla="*/ 275308 h 817043"/>
              <a:gd name="connsiteX3" fmla="*/ 639399 w 790368"/>
              <a:gd name="connsiteY3" fmla="*/ 88809 h 817043"/>
              <a:gd name="connsiteX4" fmla="*/ 790368 w 790368"/>
              <a:gd name="connsiteY4" fmla="*/ 0 h 817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0368" h="817043">
                <a:moveTo>
                  <a:pt x="0" y="817043"/>
                </a:moveTo>
                <a:cubicBezTo>
                  <a:pt x="51063" y="715652"/>
                  <a:pt x="102126" y="614262"/>
                  <a:pt x="168730" y="523973"/>
                </a:cubicBezTo>
                <a:cubicBezTo>
                  <a:pt x="235334" y="433684"/>
                  <a:pt x="321179" y="347835"/>
                  <a:pt x="399624" y="275308"/>
                </a:cubicBezTo>
                <a:cubicBezTo>
                  <a:pt x="478069" y="202781"/>
                  <a:pt x="574275" y="134694"/>
                  <a:pt x="639399" y="88809"/>
                </a:cubicBezTo>
                <a:cubicBezTo>
                  <a:pt x="704523" y="42924"/>
                  <a:pt x="790368" y="0"/>
                  <a:pt x="790368" y="0"/>
                </a:cubicBezTo>
              </a:path>
            </a:pathLst>
          </a:custGeom>
          <a:ln>
            <a:solidFill>
              <a:srgbClr val="00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sp>
        <p:nvSpPr>
          <p:cNvPr id="65" name="Freeform 64"/>
          <p:cNvSpPr/>
          <p:nvPr/>
        </p:nvSpPr>
        <p:spPr>
          <a:xfrm rot="16373011">
            <a:off x="2007719" y="4109718"/>
            <a:ext cx="961964" cy="965077"/>
          </a:xfrm>
          <a:custGeom>
            <a:avLst/>
            <a:gdLst>
              <a:gd name="connsiteX0" fmla="*/ 0 w 790368"/>
              <a:gd name="connsiteY0" fmla="*/ 817043 h 817043"/>
              <a:gd name="connsiteX1" fmla="*/ 168730 w 790368"/>
              <a:gd name="connsiteY1" fmla="*/ 523973 h 817043"/>
              <a:gd name="connsiteX2" fmla="*/ 399624 w 790368"/>
              <a:gd name="connsiteY2" fmla="*/ 275308 h 817043"/>
              <a:gd name="connsiteX3" fmla="*/ 639399 w 790368"/>
              <a:gd name="connsiteY3" fmla="*/ 88809 h 817043"/>
              <a:gd name="connsiteX4" fmla="*/ 790368 w 790368"/>
              <a:gd name="connsiteY4" fmla="*/ 0 h 817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0368" h="817043">
                <a:moveTo>
                  <a:pt x="0" y="817043"/>
                </a:moveTo>
                <a:cubicBezTo>
                  <a:pt x="51063" y="715652"/>
                  <a:pt x="102126" y="614262"/>
                  <a:pt x="168730" y="523973"/>
                </a:cubicBezTo>
                <a:cubicBezTo>
                  <a:pt x="235334" y="433684"/>
                  <a:pt x="321179" y="347835"/>
                  <a:pt x="399624" y="275308"/>
                </a:cubicBezTo>
                <a:cubicBezTo>
                  <a:pt x="478069" y="202781"/>
                  <a:pt x="574275" y="134694"/>
                  <a:pt x="639399" y="88809"/>
                </a:cubicBezTo>
                <a:cubicBezTo>
                  <a:pt x="704523" y="42924"/>
                  <a:pt x="790368" y="0"/>
                  <a:pt x="790368" y="0"/>
                </a:cubicBezTo>
              </a:path>
            </a:pathLst>
          </a:custGeom>
          <a:ln>
            <a:solidFill>
              <a:srgbClr val="00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691838" y="1515276"/>
            <a:ext cx="1866468" cy="738664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Codifying tacit knowledge to create 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917382" y="4291521"/>
            <a:ext cx="1720886" cy="738664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Organisation and application of 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924421" y="4369322"/>
            <a:ext cx="1903949" cy="954107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latin typeface="Arial"/>
                <a:cs typeface="Arial"/>
              </a:rPr>
              <a:t>Building tacit knowledge through application of explicit knowledge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7" name="Oval 6"/>
          <p:cNvSpPr/>
          <p:nvPr/>
        </p:nvSpPr>
        <p:spPr>
          <a:xfrm>
            <a:off x="2473928" y="1471169"/>
            <a:ext cx="3516560" cy="34011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46000">
                <a:prstClr val="white"/>
              </a:gs>
              <a:gs pos="84000">
                <a:schemeClr val="accent4">
                  <a:lumMod val="40000"/>
                  <a:lumOff val="60000"/>
                </a:schemeClr>
              </a:gs>
            </a:gsLst>
            <a:lin ang="12900000" scaled="0"/>
            <a:tileRect/>
          </a:gradFill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latin typeface="Arial"/>
              <a:cs typeface="Arial"/>
            </a:endParaRPr>
          </a:p>
        </p:txBody>
      </p:sp>
      <p:cxnSp>
        <p:nvCxnSpPr>
          <p:cNvPr id="21" name="Straight Connector 20"/>
          <p:cNvCxnSpPr>
            <a:stCxn id="7" idx="0"/>
            <a:endCxn id="7" idx="4"/>
          </p:cNvCxnSpPr>
          <p:nvPr/>
        </p:nvCxnSpPr>
        <p:spPr>
          <a:xfrm>
            <a:off x="4232208" y="1471169"/>
            <a:ext cx="0" cy="340116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Freeform 30"/>
          <p:cNvSpPr/>
          <p:nvPr/>
        </p:nvSpPr>
        <p:spPr>
          <a:xfrm>
            <a:off x="3500539" y="2407528"/>
            <a:ext cx="1512209" cy="1402643"/>
          </a:xfrm>
          <a:custGeom>
            <a:avLst/>
            <a:gdLst>
              <a:gd name="connsiteX0" fmla="*/ 242650 w 968792"/>
              <a:gd name="connsiteY0" fmla="*/ 439126 h 760835"/>
              <a:gd name="connsiteX1" fmla="*/ 304814 w 968792"/>
              <a:gd name="connsiteY1" fmla="*/ 288151 h 760835"/>
              <a:gd name="connsiteX2" fmla="*/ 420261 w 968792"/>
              <a:gd name="connsiteY2" fmla="*/ 225984 h 760835"/>
              <a:gd name="connsiteX3" fmla="*/ 606752 w 968792"/>
              <a:gd name="connsiteY3" fmla="*/ 243746 h 760835"/>
              <a:gd name="connsiteX4" fmla="*/ 695557 w 968792"/>
              <a:gd name="connsiteY4" fmla="*/ 350317 h 760835"/>
              <a:gd name="connsiteX5" fmla="*/ 713319 w 968792"/>
              <a:gd name="connsiteY5" fmla="*/ 456888 h 760835"/>
              <a:gd name="connsiteX6" fmla="*/ 668916 w 968792"/>
              <a:gd name="connsiteY6" fmla="*/ 572339 h 760835"/>
              <a:gd name="connsiteX7" fmla="*/ 509066 w 968792"/>
              <a:gd name="connsiteY7" fmla="*/ 634506 h 760835"/>
              <a:gd name="connsiteX8" fmla="*/ 375858 w 968792"/>
              <a:gd name="connsiteY8" fmla="*/ 634506 h 760835"/>
              <a:gd name="connsiteX9" fmla="*/ 216008 w 968792"/>
              <a:gd name="connsiteY9" fmla="*/ 598982 h 760835"/>
              <a:gd name="connsiteX10" fmla="*/ 127203 w 968792"/>
              <a:gd name="connsiteY10" fmla="*/ 465769 h 760835"/>
              <a:gd name="connsiteX11" fmla="*/ 144964 w 968792"/>
              <a:gd name="connsiteY11" fmla="*/ 341436 h 760835"/>
              <a:gd name="connsiteX12" fmla="*/ 207128 w 968792"/>
              <a:gd name="connsiteY12" fmla="*/ 217103 h 760835"/>
              <a:gd name="connsiteX13" fmla="*/ 322575 w 968792"/>
              <a:gd name="connsiteY13" fmla="*/ 146056 h 760835"/>
              <a:gd name="connsiteX14" fmla="*/ 464663 w 968792"/>
              <a:gd name="connsiteY14" fmla="*/ 110532 h 760835"/>
              <a:gd name="connsiteX15" fmla="*/ 651155 w 968792"/>
              <a:gd name="connsiteY15" fmla="*/ 137175 h 760835"/>
              <a:gd name="connsiteX16" fmla="*/ 775482 w 968792"/>
              <a:gd name="connsiteY16" fmla="*/ 243746 h 760835"/>
              <a:gd name="connsiteX17" fmla="*/ 846527 w 968792"/>
              <a:gd name="connsiteY17" fmla="*/ 421364 h 760835"/>
              <a:gd name="connsiteX18" fmla="*/ 811005 w 968792"/>
              <a:gd name="connsiteY18" fmla="*/ 581220 h 760835"/>
              <a:gd name="connsiteX19" fmla="*/ 695557 w 968792"/>
              <a:gd name="connsiteY19" fmla="*/ 696672 h 760835"/>
              <a:gd name="connsiteX20" fmla="*/ 526827 w 968792"/>
              <a:gd name="connsiteY20" fmla="*/ 741077 h 760835"/>
              <a:gd name="connsiteX21" fmla="*/ 349216 w 968792"/>
              <a:gd name="connsiteY21" fmla="*/ 758838 h 760835"/>
              <a:gd name="connsiteX22" fmla="*/ 162725 w 968792"/>
              <a:gd name="connsiteY22" fmla="*/ 696672 h 760835"/>
              <a:gd name="connsiteX23" fmla="*/ 29517 w 968792"/>
              <a:gd name="connsiteY23" fmla="*/ 563459 h 760835"/>
              <a:gd name="connsiteX24" fmla="*/ 2875 w 968792"/>
              <a:gd name="connsiteY24" fmla="*/ 439126 h 760835"/>
              <a:gd name="connsiteX25" fmla="*/ 11756 w 968792"/>
              <a:gd name="connsiteY25" fmla="*/ 288151 h 760835"/>
              <a:gd name="connsiteX26" fmla="*/ 100561 w 968792"/>
              <a:gd name="connsiteY26" fmla="*/ 146056 h 760835"/>
              <a:gd name="connsiteX27" fmla="*/ 216008 w 968792"/>
              <a:gd name="connsiteY27" fmla="*/ 66128 h 760835"/>
              <a:gd name="connsiteX28" fmla="*/ 375858 w 968792"/>
              <a:gd name="connsiteY28" fmla="*/ 12843 h 760835"/>
              <a:gd name="connsiteX29" fmla="*/ 597871 w 968792"/>
              <a:gd name="connsiteY29" fmla="*/ 3962 h 760835"/>
              <a:gd name="connsiteX30" fmla="*/ 775482 w 968792"/>
              <a:gd name="connsiteY30" fmla="*/ 66128 h 760835"/>
              <a:gd name="connsiteX31" fmla="*/ 926452 w 968792"/>
              <a:gd name="connsiteY31" fmla="*/ 217103 h 760835"/>
              <a:gd name="connsiteX32" fmla="*/ 944213 w 968792"/>
              <a:gd name="connsiteY32" fmla="*/ 341436 h 760835"/>
              <a:gd name="connsiteX33" fmla="*/ 961974 w 968792"/>
              <a:gd name="connsiteY33" fmla="*/ 519054 h 760835"/>
              <a:gd name="connsiteX34" fmla="*/ 819885 w 968792"/>
              <a:gd name="connsiteY34" fmla="*/ 741077 h 760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68792" h="760835">
                <a:moveTo>
                  <a:pt x="242650" y="439126"/>
                </a:moveTo>
                <a:cubicBezTo>
                  <a:pt x="258931" y="381400"/>
                  <a:pt x="275212" y="323675"/>
                  <a:pt x="304814" y="288151"/>
                </a:cubicBezTo>
                <a:cubicBezTo>
                  <a:pt x="334416" y="252627"/>
                  <a:pt x="369938" y="233385"/>
                  <a:pt x="420261" y="225984"/>
                </a:cubicBezTo>
                <a:cubicBezTo>
                  <a:pt x="470584" y="218583"/>
                  <a:pt x="560869" y="223024"/>
                  <a:pt x="606752" y="243746"/>
                </a:cubicBezTo>
                <a:cubicBezTo>
                  <a:pt x="652635" y="264468"/>
                  <a:pt x="677796" y="314793"/>
                  <a:pt x="695557" y="350317"/>
                </a:cubicBezTo>
                <a:cubicBezTo>
                  <a:pt x="713318" y="385841"/>
                  <a:pt x="717759" y="419884"/>
                  <a:pt x="713319" y="456888"/>
                </a:cubicBezTo>
                <a:cubicBezTo>
                  <a:pt x="708879" y="493892"/>
                  <a:pt x="702958" y="542736"/>
                  <a:pt x="668916" y="572339"/>
                </a:cubicBezTo>
                <a:cubicBezTo>
                  <a:pt x="634874" y="601942"/>
                  <a:pt x="557909" y="624145"/>
                  <a:pt x="509066" y="634506"/>
                </a:cubicBezTo>
                <a:cubicBezTo>
                  <a:pt x="460223" y="644867"/>
                  <a:pt x="424701" y="640427"/>
                  <a:pt x="375858" y="634506"/>
                </a:cubicBezTo>
                <a:cubicBezTo>
                  <a:pt x="327015" y="628585"/>
                  <a:pt x="257450" y="627105"/>
                  <a:pt x="216008" y="598982"/>
                </a:cubicBezTo>
                <a:cubicBezTo>
                  <a:pt x="174566" y="570859"/>
                  <a:pt x="139044" y="508693"/>
                  <a:pt x="127203" y="465769"/>
                </a:cubicBezTo>
                <a:cubicBezTo>
                  <a:pt x="115362" y="422845"/>
                  <a:pt x="131643" y="382880"/>
                  <a:pt x="144964" y="341436"/>
                </a:cubicBezTo>
                <a:cubicBezTo>
                  <a:pt x="158285" y="299992"/>
                  <a:pt x="177526" y="249666"/>
                  <a:pt x="207128" y="217103"/>
                </a:cubicBezTo>
                <a:cubicBezTo>
                  <a:pt x="236730" y="184540"/>
                  <a:pt x="279653" y="163818"/>
                  <a:pt x="322575" y="146056"/>
                </a:cubicBezTo>
                <a:cubicBezTo>
                  <a:pt x="365497" y="128294"/>
                  <a:pt x="409900" y="112012"/>
                  <a:pt x="464663" y="110532"/>
                </a:cubicBezTo>
                <a:cubicBezTo>
                  <a:pt x="519426" y="109052"/>
                  <a:pt x="599352" y="114973"/>
                  <a:pt x="651155" y="137175"/>
                </a:cubicBezTo>
                <a:cubicBezTo>
                  <a:pt x="702958" y="159377"/>
                  <a:pt x="742920" y="196381"/>
                  <a:pt x="775482" y="243746"/>
                </a:cubicBezTo>
                <a:cubicBezTo>
                  <a:pt x="808044" y="291111"/>
                  <a:pt x="840607" y="365118"/>
                  <a:pt x="846527" y="421364"/>
                </a:cubicBezTo>
                <a:cubicBezTo>
                  <a:pt x="852447" y="477610"/>
                  <a:pt x="836167" y="535335"/>
                  <a:pt x="811005" y="581220"/>
                </a:cubicBezTo>
                <a:cubicBezTo>
                  <a:pt x="785843" y="627105"/>
                  <a:pt x="742920" y="670029"/>
                  <a:pt x="695557" y="696672"/>
                </a:cubicBezTo>
                <a:cubicBezTo>
                  <a:pt x="648194" y="723315"/>
                  <a:pt x="584550" y="730716"/>
                  <a:pt x="526827" y="741077"/>
                </a:cubicBezTo>
                <a:cubicBezTo>
                  <a:pt x="469104" y="751438"/>
                  <a:pt x="409900" y="766239"/>
                  <a:pt x="349216" y="758838"/>
                </a:cubicBezTo>
                <a:cubicBezTo>
                  <a:pt x="288532" y="751437"/>
                  <a:pt x="216008" y="729235"/>
                  <a:pt x="162725" y="696672"/>
                </a:cubicBezTo>
                <a:cubicBezTo>
                  <a:pt x="109442" y="664109"/>
                  <a:pt x="56159" y="606383"/>
                  <a:pt x="29517" y="563459"/>
                </a:cubicBezTo>
                <a:cubicBezTo>
                  <a:pt x="2875" y="520535"/>
                  <a:pt x="5835" y="485011"/>
                  <a:pt x="2875" y="439126"/>
                </a:cubicBezTo>
                <a:cubicBezTo>
                  <a:pt x="-85" y="393241"/>
                  <a:pt x="-4525" y="336996"/>
                  <a:pt x="11756" y="288151"/>
                </a:cubicBezTo>
                <a:cubicBezTo>
                  <a:pt x="28037" y="239306"/>
                  <a:pt x="66519" y="183060"/>
                  <a:pt x="100561" y="146056"/>
                </a:cubicBezTo>
                <a:cubicBezTo>
                  <a:pt x="134603" y="109052"/>
                  <a:pt x="170125" y="88330"/>
                  <a:pt x="216008" y="66128"/>
                </a:cubicBezTo>
                <a:cubicBezTo>
                  <a:pt x="261891" y="43926"/>
                  <a:pt x="312214" y="23204"/>
                  <a:pt x="375858" y="12843"/>
                </a:cubicBezTo>
                <a:cubicBezTo>
                  <a:pt x="439502" y="2482"/>
                  <a:pt x="531267" y="-4919"/>
                  <a:pt x="597871" y="3962"/>
                </a:cubicBezTo>
                <a:cubicBezTo>
                  <a:pt x="664475" y="12843"/>
                  <a:pt x="720719" y="30605"/>
                  <a:pt x="775482" y="66128"/>
                </a:cubicBezTo>
                <a:cubicBezTo>
                  <a:pt x="830245" y="101651"/>
                  <a:pt x="898330" y="171218"/>
                  <a:pt x="926452" y="217103"/>
                </a:cubicBezTo>
                <a:cubicBezTo>
                  <a:pt x="954574" y="262988"/>
                  <a:pt x="938293" y="291111"/>
                  <a:pt x="944213" y="341436"/>
                </a:cubicBezTo>
                <a:cubicBezTo>
                  <a:pt x="950133" y="391761"/>
                  <a:pt x="982695" y="452447"/>
                  <a:pt x="961974" y="519054"/>
                </a:cubicBezTo>
                <a:cubicBezTo>
                  <a:pt x="941253" y="585661"/>
                  <a:pt x="819885" y="741077"/>
                  <a:pt x="819885" y="741077"/>
                </a:cubicBezTo>
              </a:path>
            </a:pathLst>
          </a:custGeom>
          <a:ln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400" dirty="0"/>
          </a:p>
        </p:txBody>
      </p:sp>
      <p:cxnSp>
        <p:nvCxnSpPr>
          <p:cNvPr id="30" name="Straight Connector 29"/>
          <p:cNvCxnSpPr>
            <a:stCxn id="7" idx="2"/>
            <a:endCxn id="7" idx="6"/>
          </p:cNvCxnSpPr>
          <p:nvPr/>
        </p:nvCxnSpPr>
        <p:spPr>
          <a:xfrm>
            <a:off x="2473928" y="3171749"/>
            <a:ext cx="3516560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524256" y="6090285"/>
            <a:ext cx="79613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800" i="1" dirty="0" smtClean="0">
                <a:latin typeface="Arial" pitchFamily="34" charset="0"/>
                <a:cs typeface="Arial" pitchFamily="34" charset="0"/>
              </a:rPr>
              <a:t>Source</a:t>
            </a:r>
            <a:r>
              <a:rPr lang="en-IN" sz="800" dirty="0" smtClean="0">
                <a:latin typeface="Arial" pitchFamily="34" charset="0"/>
                <a:cs typeface="Arial" pitchFamily="34" charset="0"/>
              </a:rPr>
              <a:t>: Adapted from Nonaka I and Takeuchi (1995) </a:t>
            </a:r>
            <a:r>
              <a:rPr lang="en-IN" sz="800" i="1" dirty="0" smtClean="0">
                <a:latin typeface="Arial" pitchFamily="34" charset="0"/>
                <a:cs typeface="Arial" pitchFamily="34" charset="0"/>
              </a:rPr>
              <a:t>The Knowledge-creating Company. </a:t>
            </a:r>
            <a:r>
              <a:rPr lang="en-IN" sz="800" dirty="0" smtClean="0">
                <a:latin typeface="Arial" pitchFamily="34" charset="0"/>
                <a:cs typeface="Arial" pitchFamily="34" charset="0"/>
              </a:rPr>
              <a:t>New York: Oxford University Press.</a:t>
            </a:r>
            <a:endParaRPr lang="en-IN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20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reeform 2"/>
          <p:cNvSpPr>
            <a:spLocks/>
          </p:cNvSpPr>
          <p:nvPr/>
        </p:nvSpPr>
        <p:spPr bwMode="auto">
          <a:xfrm rot="10800000">
            <a:off x="5088659" y="2752647"/>
            <a:ext cx="168524" cy="1720718"/>
          </a:xfrm>
          <a:custGeom>
            <a:avLst/>
            <a:gdLst>
              <a:gd name="T0" fmla="*/ 96 w 114"/>
              <a:gd name="T1" fmla="*/ 1164 h 1164"/>
              <a:gd name="T2" fmla="*/ 3 w 114"/>
              <a:gd name="T3" fmla="*/ 583 h 1164"/>
              <a:gd name="T4" fmla="*/ 114 w 114"/>
              <a:gd name="T5" fmla="*/ 0 h 1164"/>
              <a:gd name="T6" fmla="*/ 0 60000 65536"/>
              <a:gd name="T7" fmla="*/ 0 60000 65536"/>
              <a:gd name="T8" fmla="*/ 0 60000 65536"/>
              <a:gd name="T9" fmla="*/ 0 w 114"/>
              <a:gd name="T10" fmla="*/ 0 h 1164"/>
              <a:gd name="T11" fmla="*/ 114 w 114"/>
              <a:gd name="T12" fmla="*/ 1164 h 11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14" h="1164">
                <a:moveTo>
                  <a:pt x="96" y="1164"/>
                </a:moveTo>
                <a:cubicBezTo>
                  <a:pt x="81" y="1068"/>
                  <a:pt x="0" y="777"/>
                  <a:pt x="3" y="583"/>
                </a:cubicBezTo>
                <a:cubicBezTo>
                  <a:pt x="6" y="389"/>
                  <a:pt x="91" y="121"/>
                  <a:pt x="114" y="0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3767076" y="4455625"/>
            <a:ext cx="1537411" cy="851489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3767076" y="1874548"/>
            <a:ext cx="1537411" cy="851489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33" name="Freeform 5"/>
          <p:cNvSpPr>
            <a:spLocks/>
          </p:cNvSpPr>
          <p:nvPr/>
        </p:nvSpPr>
        <p:spPr bwMode="auto">
          <a:xfrm>
            <a:off x="3855774" y="2699428"/>
            <a:ext cx="168524" cy="1720718"/>
          </a:xfrm>
          <a:custGeom>
            <a:avLst/>
            <a:gdLst>
              <a:gd name="T0" fmla="*/ 96 w 114"/>
              <a:gd name="T1" fmla="*/ 1164 h 1164"/>
              <a:gd name="T2" fmla="*/ 3 w 114"/>
              <a:gd name="T3" fmla="*/ 583 h 1164"/>
              <a:gd name="T4" fmla="*/ 114 w 114"/>
              <a:gd name="T5" fmla="*/ 0 h 1164"/>
              <a:gd name="T6" fmla="*/ 0 60000 65536"/>
              <a:gd name="T7" fmla="*/ 0 60000 65536"/>
              <a:gd name="T8" fmla="*/ 0 60000 65536"/>
              <a:gd name="T9" fmla="*/ 0 w 114"/>
              <a:gd name="T10" fmla="*/ 0 h 1164"/>
              <a:gd name="T11" fmla="*/ 114 w 114"/>
              <a:gd name="T12" fmla="*/ 1164 h 11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14" h="1164">
                <a:moveTo>
                  <a:pt x="96" y="1164"/>
                </a:moveTo>
                <a:cubicBezTo>
                  <a:pt x="81" y="1068"/>
                  <a:pt x="0" y="777"/>
                  <a:pt x="3" y="583"/>
                </a:cubicBezTo>
                <a:cubicBezTo>
                  <a:pt x="6" y="389"/>
                  <a:pt x="91" y="121"/>
                  <a:pt x="114" y="0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34" name="AutoShape 6"/>
          <p:cNvSpPr>
            <a:spLocks noChangeArrowheads="1"/>
          </p:cNvSpPr>
          <p:nvPr/>
        </p:nvSpPr>
        <p:spPr bwMode="auto">
          <a:xfrm>
            <a:off x="4210561" y="2845780"/>
            <a:ext cx="635660" cy="1504889"/>
          </a:xfrm>
          <a:prstGeom prst="upArrow">
            <a:avLst>
              <a:gd name="adj1" fmla="val 50000"/>
              <a:gd name="adj2" fmla="val 59186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 rot="16200000">
            <a:off x="3789991" y="3456198"/>
            <a:ext cx="1510802" cy="328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DEVELOP</a:t>
            </a:r>
            <a:endParaRPr lang="en-US" sz="1600" dirty="0">
              <a:latin typeface="Arial" charset="0"/>
            </a:endParaRPr>
          </a:p>
        </p:txBody>
      </p:sp>
      <p:sp>
        <p:nvSpPr>
          <p:cNvPr id="22536" name="Oval 8"/>
          <p:cNvSpPr>
            <a:spLocks noChangeArrowheads="1"/>
          </p:cNvSpPr>
          <p:nvPr/>
        </p:nvSpPr>
        <p:spPr bwMode="auto">
          <a:xfrm rot="16200000">
            <a:off x="3248940" y="3415655"/>
            <a:ext cx="1367409" cy="354787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 rot="16200000">
            <a:off x="3169114" y="3411849"/>
            <a:ext cx="1501932" cy="328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Knowledge</a:t>
            </a:r>
            <a:endParaRPr lang="en-US" sz="1600" dirty="0">
              <a:latin typeface="Arial" charset="0"/>
            </a:endParaRPr>
          </a:p>
        </p:txBody>
      </p:sp>
      <p:sp>
        <p:nvSpPr>
          <p:cNvPr id="22538" name="Oval 10"/>
          <p:cNvSpPr>
            <a:spLocks noChangeArrowheads="1"/>
          </p:cNvSpPr>
          <p:nvPr/>
        </p:nvSpPr>
        <p:spPr bwMode="auto">
          <a:xfrm rot="16200000">
            <a:off x="4475174" y="3400134"/>
            <a:ext cx="1367409" cy="356265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 bwMode="auto">
          <a:xfrm rot="16200000">
            <a:off x="4396086" y="3432545"/>
            <a:ext cx="1501932" cy="328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Control</a:t>
            </a:r>
            <a:endParaRPr lang="en-US" sz="1600" dirty="0">
              <a:latin typeface="Arial" charset="0"/>
            </a:endParaRP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3767076" y="1998724"/>
            <a:ext cx="1537411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600" dirty="0" smtClean="0">
                <a:latin typeface="Arial" charset="0"/>
              </a:rPr>
              <a:t>Operations </a:t>
            </a:r>
            <a:r>
              <a:rPr lang="en-GB" sz="1600" dirty="0">
                <a:latin typeface="Arial" charset="0"/>
              </a:rPr>
              <a:t>capabilities</a:t>
            </a:r>
            <a:endParaRPr lang="en-US" sz="1600" dirty="0">
              <a:latin typeface="Arial" charset="0"/>
            </a:endParaRP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3767076" y="4433451"/>
            <a:ext cx="1537411" cy="83099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600" dirty="0" smtClean="0">
                <a:latin typeface="Arial" charset="0"/>
              </a:rPr>
              <a:t>Operations </a:t>
            </a:r>
            <a:r>
              <a:rPr lang="en-GB" sz="1600" dirty="0">
                <a:latin typeface="Arial" charset="0"/>
              </a:rPr>
              <a:t>resources and processes</a:t>
            </a:r>
            <a:endParaRPr lang="en-US" sz="1600" dirty="0">
              <a:latin typeface="Arial" charset="0"/>
            </a:endParaRPr>
          </a:p>
        </p:txBody>
      </p:sp>
      <p:sp>
        <p:nvSpPr>
          <p:cNvPr id="22542" name="Oval 14"/>
          <p:cNvSpPr>
            <a:spLocks noChangeArrowheads="1"/>
          </p:cNvSpPr>
          <p:nvPr/>
        </p:nvSpPr>
        <p:spPr bwMode="auto">
          <a:xfrm>
            <a:off x="2640628" y="1679416"/>
            <a:ext cx="3751874" cy="3831701"/>
          </a:xfrm>
          <a:prstGeom prst="ellips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900" dirty="0"/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6117540" y="2114031"/>
            <a:ext cx="1632021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Understanding process limits</a:t>
            </a:r>
            <a:endParaRPr lang="en-US" sz="1400" dirty="0">
              <a:latin typeface="Arial" charset="0"/>
            </a:endParaRPr>
          </a:p>
        </p:txBody>
      </p:sp>
      <p:sp>
        <p:nvSpPr>
          <p:cNvPr id="22544" name="Text Box 16"/>
          <p:cNvSpPr txBox="1">
            <a:spLocks noChangeArrowheads="1"/>
          </p:cNvSpPr>
          <p:nvPr/>
        </p:nvSpPr>
        <p:spPr bwMode="auto">
          <a:xfrm>
            <a:off x="7039988" y="1333499"/>
            <a:ext cx="1632021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Better products and services</a:t>
            </a:r>
            <a:endParaRPr lang="en-US" sz="1400" dirty="0">
              <a:latin typeface="Arial" charset="0"/>
            </a:endParaRPr>
          </a:p>
        </p:txBody>
      </p:sp>
      <p:sp>
        <p:nvSpPr>
          <p:cNvPr id="22545" name="Line 17"/>
          <p:cNvSpPr>
            <a:spLocks noChangeShapeType="1"/>
          </p:cNvSpPr>
          <p:nvPr/>
        </p:nvSpPr>
        <p:spPr bwMode="auto">
          <a:xfrm flipV="1">
            <a:off x="5833712" y="2610732"/>
            <a:ext cx="709574" cy="496702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46" name="Freeform 18"/>
          <p:cNvSpPr>
            <a:spLocks/>
          </p:cNvSpPr>
          <p:nvPr/>
        </p:nvSpPr>
        <p:spPr bwMode="auto">
          <a:xfrm>
            <a:off x="7093205" y="1794721"/>
            <a:ext cx="585400" cy="390266"/>
          </a:xfrm>
          <a:custGeom>
            <a:avLst/>
            <a:gdLst>
              <a:gd name="T0" fmla="*/ 0 w 396"/>
              <a:gd name="T1" fmla="*/ 264 h 264"/>
              <a:gd name="T2" fmla="*/ 396 w 396"/>
              <a:gd name="T3" fmla="*/ 0 h 264"/>
              <a:gd name="T4" fmla="*/ 0 60000 65536"/>
              <a:gd name="T5" fmla="*/ 0 60000 65536"/>
              <a:gd name="T6" fmla="*/ 0 w 396"/>
              <a:gd name="T7" fmla="*/ 0 h 264"/>
              <a:gd name="T8" fmla="*/ 396 w 396"/>
              <a:gd name="T9" fmla="*/ 264 h 2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96" h="264">
                <a:moveTo>
                  <a:pt x="0" y="264"/>
                </a:moveTo>
                <a:lnTo>
                  <a:pt x="396" y="0"/>
                </a:ln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47" name="Text Box 19"/>
          <p:cNvSpPr txBox="1">
            <a:spLocks noChangeArrowheads="1"/>
          </p:cNvSpPr>
          <p:nvPr/>
        </p:nvSpPr>
        <p:spPr bwMode="auto">
          <a:xfrm flipH="1">
            <a:off x="7039988" y="5373638"/>
            <a:ext cx="1632021" cy="71650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Wide product/service range</a:t>
            </a:r>
            <a:endParaRPr lang="en-US" sz="1400" dirty="0">
              <a:latin typeface="Arial" charset="0"/>
            </a:endParaRPr>
          </a:p>
        </p:txBody>
      </p:sp>
      <p:sp>
        <p:nvSpPr>
          <p:cNvPr id="22548" name="Text Box 20"/>
          <p:cNvSpPr txBox="1">
            <a:spLocks noChangeArrowheads="1"/>
          </p:cNvSpPr>
          <p:nvPr/>
        </p:nvSpPr>
        <p:spPr bwMode="auto">
          <a:xfrm flipH="1">
            <a:off x="6117540" y="4486669"/>
            <a:ext cx="1632021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Less costly flexibility</a:t>
            </a:r>
            <a:endParaRPr lang="en-US" sz="1400" dirty="0">
              <a:latin typeface="Arial" charset="0"/>
            </a:endParaRPr>
          </a:p>
        </p:txBody>
      </p:sp>
      <p:sp>
        <p:nvSpPr>
          <p:cNvPr id="22549" name="Line 21"/>
          <p:cNvSpPr>
            <a:spLocks noChangeShapeType="1"/>
          </p:cNvSpPr>
          <p:nvPr/>
        </p:nvSpPr>
        <p:spPr bwMode="auto">
          <a:xfrm rot="10800000" flipH="1" flipV="1">
            <a:off x="6969030" y="4952327"/>
            <a:ext cx="709574" cy="496702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0" name="Freeform 22"/>
          <p:cNvSpPr>
            <a:spLocks/>
          </p:cNvSpPr>
          <p:nvPr/>
        </p:nvSpPr>
        <p:spPr bwMode="auto">
          <a:xfrm rot="10800000" flipH="1">
            <a:off x="5833712" y="4100838"/>
            <a:ext cx="585400" cy="390266"/>
          </a:xfrm>
          <a:custGeom>
            <a:avLst/>
            <a:gdLst>
              <a:gd name="T0" fmla="*/ 0 w 396"/>
              <a:gd name="T1" fmla="*/ 264 h 264"/>
              <a:gd name="T2" fmla="*/ 396 w 396"/>
              <a:gd name="T3" fmla="*/ 0 h 264"/>
              <a:gd name="T4" fmla="*/ 0 60000 65536"/>
              <a:gd name="T5" fmla="*/ 0 60000 65536"/>
              <a:gd name="T6" fmla="*/ 0 w 396"/>
              <a:gd name="T7" fmla="*/ 0 h 264"/>
              <a:gd name="T8" fmla="*/ 396 w 396"/>
              <a:gd name="T9" fmla="*/ 264 h 2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96" h="264">
                <a:moveTo>
                  <a:pt x="0" y="264"/>
                </a:moveTo>
                <a:lnTo>
                  <a:pt x="396" y="0"/>
                </a:ln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1" name="Text Box 23"/>
          <p:cNvSpPr txBox="1">
            <a:spLocks noChangeArrowheads="1"/>
          </p:cNvSpPr>
          <p:nvPr/>
        </p:nvSpPr>
        <p:spPr bwMode="auto">
          <a:xfrm>
            <a:off x="6374762" y="3320307"/>
            <a:ext cx="1277234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Enhanced quality</a:t>
            </a:r>
            <a:endParaRPr lang="en-US" sz="1400" dirty="0">
              <a:latin typeface="Arial" charset="0"/>
            </a:endParaRPr>
          </a:p>
        </p:txBody>
      </p:sp>
      <p:sp>
        <p:nvSpPr>
          <p:cNvPr id="22552" name="Text Box 24"/>
          <p:cNvSpPr txBox="1">
            <a:spLocks noChangeArrowheads="1"/>
          </p:cNvSpPr>
          <p:nvPr/>
        </p:nvSpPr>
        <p:spPr bwMode="auto">
          <a:xfrm>
            <a:off x="7607647" y="3320307"/>
            <a:ext cx="1277234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Customer loyalty </a:t>
            </a:r>
            <a:endParaRPr lang="en-US" sz="1400" dirty="0">
              <a:latin typeface="Arial" charset="0"/>
            </a:endParaRPr>
          </a:p>
        </p:txBody>
      </p:sp>
      <p:sp>
        <p:nvSpPr>
          <p:cNvPr id="22553" name="Line 25"/>
          <p:cNvSpPr>
            <a:spLocks noChangeShapeType="1"/>
          </p:cNvSpPr>
          <p:nvPr/>
        </p:nvSpPr>
        <p:spPr bwMode="auto">
          <a:xfrm>
            <a:off x="5833712" y="3604136"/>
            <a:ext cx="780532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4" name="Line 26"/>
          <p:cNvSpPr>
            <a:spLocks noChangeShapeType="1"/>
          </p:cNvSpPr>
          <p:nvPr/>
        </p:nvSpPr>
        <p:spPr bwMode="auto">
          <a:xfrm>
            <a:off x="7394775" y="3604136"/>
            <a:ext cx="567659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5" name="Text Box 27"/>
          <p:cNvSpPr txBox="1">
            <a:spLocks noChangeArrowheads="1"/>
          </p:cNvSpPr>
          <p:nvPr/>
        </p:nvSpPr>
        <p:spPr bwMode="auto">
          <a:xfrm>
            <a:off x="259119" y="3320307"/>
            <a:ext cx="1277235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Retain best staff</a:t>
            </a:r>
            <a:endParaRPr lang="en-US" sz="1400" dirty="0">
              <a:latin typeface="Arial" charset="0"/>
            </a:endParaRPr>
          </a:p>
        </p:txBody>
      </p:sp>
      <p:sp>
        <p:nvSpPr>
          <p:cNvPr id="22556" name="Text Box 28"/>
          <p:cNvSpPr txBox="1">
            <a:spLocks noChangeArrowheads="1"/>
          </p:cNvSpPr>
          <p:nvPr/>
        </p:nvSpPr>
        <p:spPr bwMode="auto">
          <a:xfrm>
            <a:off x="1492004" y="3320307"/>
            <a:ext cx="1277234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Staff job satisfaction </a:t>
            </a:r>
            <a:endParaRPr lang="en-US" sz="1400" dirty="0">
              <a:latin typeface="Arial" charset="0"/>
            </a:endParaRPr>
          </a:p>
        </p:txBody>
      </p:sp>
      <p:sp>
        <p:nvSpPr>
          <p:cNvPr id="22557" name="Line 29"/>
          <p:cNvSpPr>
            <a:spLocks noChangeShapeType="1"/>
          </p:cNvSpPr>
          <p:nvPr/>
        </p:nvSpPr>
        <p:spPr bwMode="auto">
          <a:xfrm rot="10800000">
            <a:off x="1234786" y="3602658"/>
            <a:ext cx="570616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8" name="Line 30"/>
          <p:cNvSpPr>
            <a:spLocks noChangeShapeType="1"/>
          </p:cNvSpPr>
          <p:nvPr/>
        </p:nvSpPr>
        <p:spPr bwMode="auto">
          <a:xfrm rot="10800000">
            <a:off x="2353842" y="3602658"/>
            <a:ext cx="783488" cy="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sz="900" dirty="0"/>
          </a:p>
        </p:txBody>
      </p:sp>
      <p:sp>
        <p:nvSpPr>
          <p:cNvPr id="22559" name="Text Box 31"/>
          <p:cNvSpPr txBox="1">
            <a:spLocks noChangeArrowheads="1"/>
          </p:cNvSpPr>
          <p:nvPr/>
        </p:nvSpPr>
        <p:spPr bwMode="auto">
          <a:xfrm>
            <a:off x="1079564" y="2114031"/>
            <a:ext cx="1773936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Understanding of process inputs</a:t>
            </a:r>
            <a:endParaRPr lang="en-US" sz="1400" dirty="0">
              <a:latin typeface="Arial" charset="0"/>
            </a:endParaRPr>
          </a:p>
        </p:txBody>
      </p:sp>
      <p:sp>
        <p:nvSpPr>
          <p:cNvPr id="22560" name="Text Box 32"/>
          <p:cNvSpPr txBox="1">
            <a:spLocks noChangeArrowheads="1"/>
          </p:cNvSpPr>
          <p:nvPr/>
        </p:nvSpPr>
        <p:spPr bwMode="auto">
          <a:xfrm flipH="1">
            <a:off x="1221479" y="4486670"/>
            <a:ext cx="1632021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Higher process efficiency</a:t>
            </a:r>
            <a:endParaRPr lang="en-US" sz="1400" dirty="0">
              <a:latin typeface="Arial" charset="0"/>
            </a:endParaRPr>
          </a:p>
        </p:txBody>
      </p:sp>
      <p:grpSp>
        <p:nvGrpSpPr>
          <p:cNvPr id="22561" name="Group 33"/>
          <p:cNvGrpSpPr>
            <a:grpSpLocks/>
          </p:cNvGrpSpPr>
          <p:nvPr/>
        </p:nvGrpSpPr>
        <p:grpSpPr bwMode="auto">
          <a:xfrm flipH="1">
            <a:off x="1323481" y="1790287"/>
            <a:ext cx="1844893" cy="3654307"/>
            <a:chOff x="3792" y="933"/>
            <a:chExt cx="1248" cy="2472"/>
          </a:xfrm>
        </p:grpSpPr>
        <p:sp>
          <p:nvSpPr>
            <p:cNvPr id="22565" name="Line 34"/>
            <p:cNvSpPr>
              <a:spLocks noChangeShapeType="1"/>
            </p:cNvSpPr>
            <p:nvPr/>
          </p:nvSpPr>
          <p:spPr bwMode="auto">
            <a:xfrm flipV="1">
              <a:off x="3792" y="1485"/>
              <a:ext cx="480" cy="336"/>
            </a:xfrm>
            <a:prstGeom prst="line">
              <a:avLst/>
            </a:prstGeom>
            <a:noFill/>
            <a:ln w="25400">
              <a:solidFill>
                <a:srgbClr val="800080"/>
              </a:solidFill>
              <a:round/>
              <a:headEnd type="none" w="sm" len="sm"/>
              <a:tailEnd type="stealth" w="sm" len="sm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2566" name="Freeform 35"/>
            <p:cNvSpPr>
              <a:spLocks/>
            </p:cNvSpPr>
            <p:nvPr/>
          </p:nvSpPr>
          <p:spPr bwMode="auto">
            <a:xfrm>
              <a:off x="4644" y="933"/>
              <a:ext cx="396" cy="264"/>
            </a:xfrm>
            <a:custGeom>
              <a:avLst/>
              <a:gdLst>
                <a:gd name="T0" fmla="*/ 0 w 396"/>
                <a:gd name="T1" fmla="*/ 264 h 264"/>
                <a:gd name="T2" fmla="*/ 396 w 396"/>
                <a:gd name="T3" fmla="*/ 0 h 264"/>
                <a:gd name="T4" fmla="*/ 0 60000 65536"/>
                <a:gd name="T5" fmla="*/ 0 60000 65536"/>
                <a:gd name="T6" fmla="*/ 0 w 396"/>
                <a:gd name="T7" fmla="*/ 0 h 264"/>
                <a:gd name="T8" fmla="*/ 396 w 396"/>
                <a:gd name="T9" fmla="*/ 264 h 26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96" h="264">
                  <a:moveTo>
                    <a:pt x="0" y="264"/>
                  </a:moveTo>
                  <a:lnTo>
                    <a:pt x="396" y="0"/>
                  </a:lnTo>
                </a:path>
              </a:pathLst>
            </a:custGeom>
            <a:noFill/>
            <a:ln w="25400" cap="flat" cmpd="sng">
              <a:solidFill>
                <a:srgbClr val="800080"/>
              </a:solidFill>
              <a:prstDash val="solid"/>
              <a:round/>
              <a:headEnd type="none" w="sm" len="sm"/>
              <a:tailEnd type="stealth" w="sm" len="sm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2567" name="Line 36"/>
            <p:cNvSpPr>
              <a:spLocks noChangeShapeType="1"/>
            </p:cNvSpPr>
            <p:nvPr/>
          </p:nvSpPr>
          <p:spPr bwMode="auto">
            <a:xfrm rot="10800000" flipH="1" flipV="1">
              <a:off x="4560" y="3069"/>
              <a:ext cx="480" cy="336"/>
            </a:xfrm>
            <a:prstGeom prst="line">
              <a:avLst/>
            </a:prstGeom>
            <a:noFill/>
            <a:ln w="25400">
              <a:solidFill>
                <a:srgbClr val="800080"/>
              </a:solidFill>
              <a:round/>
              <a:headEnd type="none" w="sm" len="sm"/>
              <a:tailEnd type="stealth" w="sm" len="sm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2568" name="Freeform 37"/>
            <p:cNvSpPr>
              <a:spLocks/>
            </p:cNvSpPr>
            <p:nvPr/>
          </p:nvSpPr>
          <p:spPr bwMode="auto">
            <a:xfrm rot="10800000" flipH="1">
              <a:off x="3792" y="2493"/>
              <a:ext cx="396" cy="264"/>
            </a:xfrm>
            <a:custGeom>
              <a:avLst/>
              <a:gdLst>
                <a:gd name="T0" fmla="*/ 0 w 396"/>
                <a:gd name="T1" fmla="*/ 264 h 264"/>
                <a:gd name="T2" fmla="*/ 396 w 396"/>
                <a:gd name="T3" fmla="*/ 0 h 264"/>
                <a:gd name="T4" fmla="*/ 0 60000 65536"/>
                <a:gd name="T5" fmla="*/ 0 60000 65536"/>
                <a:gd name="T6" fmla="*/ 0 w 396"/>
                <a:gd name="T7" fmla="*/ 0 h 264"/>
                <a:gd name="T8" fmla="*/ 396 w 396"/>
                <a:gd name="T9" fmla="*/ 264 h 26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96" h="264">
                  <a:moveTo>
                    <a:pt x="0" y="264"/>
                  </a:moveTo>
                  <a:lnTo>
                    <a:pt x="396" y="0"/>
                  </a:lnTo>
                </a:path>
              </a:pathLst>
            </a:custGeom>
            <a:noFill/>
            <a:ln w="25400" cap="flat" cmpd="sng">
              <a:solidFill>
                <a:srgbClr val="800080"/>
              </a:solidFill>
              <a:prstDash val="solid"/>
              <a:round/>
              <a:headEnd type="none" w="sm" len="sm"/>
              <a:tailEnd type="stealth" w="sm" len="sm"/>
            </a:ln>
          </p:spPr>
          <p:txBody>
            <a:bodyPr/>
            <a:lstStyle/>
            <a:p>
              <a:endParaRPr lang="en-GB" sz="900" dirty="0"/>
            </a:p>
          </p:txBody>
        </p:sp>
      </p:grpSp>
      <p:sp>
        <p:nvSpPr>
          <p:cNvPr id="22562" name="Text Box 38"/>
          <p:cNvSpPr txBox="1">
            <a:spLocks noChangeArrowheads="1"/>
          </p:cNvSpPr>
          <p:nvPr/>
        </p:nvSpPr>
        <p:spPr bwMode="auto">
          <a:xfrm>
            <a:off x="369990" y="1333499"/>
            <a:ext cx="1915851" cy="507523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Enhanced supplier relationships</a:t>
            </a:r>
            <a:endParaRPr lang="en-US" sz="1400" dirty="0">
              <a:latin typeface="Arial" charset="0"/>
            </a:endParaRPr>
          </a:p>
        </p:txBody>
      </p:sp>
      <p:sp>
        <p:nvSpPr>
          <p:cNvPr id="22563" name="Text Box 39"/>
          <p:cNvSpPr txBox="1">
            <a:spLocks noChangeArrowheads="1"/>
          </p:cNvSpPr>
          <p:nvPr/>
        </p:nvSpPr>
        <p:spPr bwMode="auto">
          <a:xfrm flipH="1">
            <a:off x="582862" y="5373637"/>
            <a:ext cx="1135319" cy="298544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400" dirty="0">
                <a:latin typeface="Arial" charset="0"/>
              </a:rPr>
              <a:t>Lower costs</a:t>
            </a:r>
            <a:endParaRPr lang="en-US" sz="1400" dirty="0">
              <a:latin typeface="Arial" charset="0"/>
            </a:endParaRPr>
          </a:p>
        </p:txBody>
      </p:sp>
      <p:sp>
        <p:nvSpPr>
          <p:cNvPr id="22564" name="Text Box 40"/>
          <p:cNvSpPr txBox="1">
            <a:spLocks noChangeArrowheads="1"/>
          </p:cNvSpPr>
          <p:nvPr/>
        </p:nvSpPr>
        <p:spPr bwMode="auto">
          <a:xfrm>
            <a:off x="0" y="78907"/>
            <a:ext cx="9144000" cy="892552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600" b="1" dirty="0">
                <a:latin typeface="Arial" charset="0"/>
              </a:rPr>
              <a:t>Process control may be one of the most operational </a:t>
            </a:r>
            <a:r>
              <a:rPr lang="en-GB" sz="2600" b="1" dirty="0" smtClean="0">
                <a:latin typeface="Arial" charset="0"/>
              </a:rPr>
              <a:t>tasks</a:t>
            </a:r>
            <a:r>
              <a:rPr lang="en-GB" sz="2600" b="1" dirty="0">
                <a:latin typeface="Arial" charset="0"/>
              </a:rPr>
              <a:t>, but it can bring strategic benefit</a:t>
            </a:r>
            <a:endParaRPr lang="en-US" sz="26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reeform 2"/>
          <p:cNvSpPr>
            <a:spLocks/>
          </p:cNvSpPr>
          <p:nvPr/>
        </p:nvSpPr>
        <p:spPr bwMode="auto">
          <a:xfrm flipH="1" flipV="1">
            <a:off x="2514601" y="3924787"/>
            <a:ext cx="4049713" cy="225425"/>
          </a:xfrm>
          <a:custGeom>
            <a:avLst/>
            <a:gdLst>
              <a:gd name="T0" fmla="*/ 0 w 2551"/>
              <a:gd name="T1" fmla="*/ 142 h 142"/>
              <a:gd name="T2" fmla="*/ 1310 w 2551"/>
              <a:gd name="T3" fmla="*/ 0 h 142"/>
              <a:gd name="T4" fmla="*/ 2551 w 2551"/>
              <a:gd name="T5" fmla="*/ 142 h 142"/>
              <a:gd name="T6" fmla="*/ 0 60000 65536"/>
              <a:gd name="T7" fmla="*/ 0 60000 65536"/>
              <a:gd name="T8" fmla="*/ 0 60000 65536"/>
              <a:gd name="T9" fmla="*/ 0 w 2551"/>
              <a:gd name="T10" fmla="*/ 0 h 142"/>
              <a:gd name="T11" fmla="*/ 2551 w 2551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551" h="142">
                <a:moveTo>
                  <a:pt x="0" y="142"/>
                </a:moveTo>
                <a:cubicBezTo>
                  <a:pt x="218" y="118"/>
                  <a:pt x="885" y="0"/>
                  <a:pt x="1310" y="0"/>
                </a:cubicBezTo>
                <a:cubicBezTo>
                  <a:pt x="1735" y="0"/>
                  <a:pt x="2293" y="113"/>
                  <a:pt x="2551" y="142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03" name="Freeform 3"/>
          <p:cNvSpPr>
            <a:spLocks/>
          </p:cNvSpPr>
          <p:nvPr/>
        </p:nvSpPr>
        <p:spPr bwMode="auto">
          <a:xfrm>
            <a:off x="2554288" y="2646850"/>
            <a:ext cx="4049712" cy="225425"/>
          </a:xfrm>
          <a:custGeom>
            <a:avLst/>
            <a:gdLst>
              <a:gd name="T0" fmla="*/ 0 w 2551"/>
              <a:gd name="T1" fmla="*/ 142 h 142"/>
              <a:gd name="T2" fmla="*/ 1310 w 2551"/>
              <a:gd name="T3" fmla="*/ 0 h 142"/>
              <a:gd name="T4" fmla="*/ 2551 w 2551"/>
              <a:gd name="T5" fmla="*/ 142 h 142"/>
              <a:gd name="T6" fmla="*/ 0 60000 65536"/>
              <a:gd name="T7" fmla="*/ 0 60000 65536"/>
              <a:gd name="T8" fmla="*/ 0 60000 65536"/>
              <a:gd name="T9" fmla="*/ 0 w 2551"/>
              <a:gd name="T10" fmla="*/ 0 h 142"/>
              <a:gd name="T11" fmla="*/ 2551 w 2551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551" h="142">
                <a:moveTo>
                  <a:pt x="0" y="142"/>
                </a:moveTo>
                <a:cubicBezTo>
                  <a:pt x="218" y="118"/>
                  <a:pt x="885" y="0"/>
                  <a:pt x="1310" y="0"/>
                </a:cubicBezTo>
                <a:cubicBezTo>
                  <a:pt x="1735" y="0"/>
                  <a:pt x="2293" y="113"/>
                  <a:pt x="2551" y="142"/>
                </a:cubicBezTo>
              </a:path>
            </a:pathLst>
          </a:custGeom>
          <a:noFill/>
          <a:ln w="25400" cap="flat" cmpd="sng">
            <a:solidFill>
              <a:srgbClr val="800080"/>
            </a:solidFill>
            <a:prstDash val="solid"/>
            <a:round/>
            <a:headEnd type="none" w="med" len="med"/>
            <a:tailEnd type="stealth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04" name="Oval 4"/>
          <p:cNvSpPr>
            <a:spLocks noChangeArrowheads="1"/>
          </p:cNvSpPr>
          <p:nvPr/>
        </p:nvSpPr>
        <p:spPr bwMode="auto">
          <a:xfrm>
            <a:off x="3614737" y="2483337"/>
            <a:ext cx="1909763" cy="460375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914400" y="2726225"/>
            <a:ext cx="1651000" cy="1322387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6" name="AutoShape 6"/>
          <p:cNvSpPr>
            <a:spLocks noChangeArrowheads="1"/>
          </p:cNvSpPr>
          <p:nvPr/>
        </p:nvSpPr>
        <p:spPr bwMode="auto">
          <a:xfrm rot="5400000">
            <a:off x="4306889" y="1384787"/>
            <a:ext cx="682625" cy="3962400"/>
          </a:xfrm>
          <a:prstGeom prst="upArrow">
            <a:avLst>
              <a:gd name="adj1" fmla="val 45583"/>
              <a:gd name="adj2" fmla="val 115556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3759201" y="3200886"/>
            <a:ext cx="16224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DEPLOY</a:t>
            </a:r>
            <a:endParaRPr lang="en-US" sz="1800" dirty="0">
              <a:latin typeface="Arial" charset="0"/>
            </a:endParaRP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840163" y="2529375"/>
            <a:ext cx="16129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Contribution</a:t>
            </a:r>
            <a:endParaRPr lang="en-US" sz="1800" dirty="0">
              <a:latin typeface="Arial" charset="0"/>
            </a:endParaRPr>
          </a:p>
        </p:txBody>
      </p:sp>
      <p:sp>
        <p:nvSpPr>
          <p:cNvPr id="25609" name="Oval 9"/>
          <p:cNvSpPr>
            <a:spLocks noChangeArrowheads="1"/>
          </p:cNvSpPr>
          <p:nvPr/>
        </p:nvSpPr>
        <p:spPr bwMode="auto">
          <a:xfrm>
            <a:off x="3624263" y="3851762"/>
            <a:ext cx="1909763" cy="460375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3827463" y="3902562"/>
            <a:ext cx="16129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Expectations</a:t>
            </a:r>
            <a:endParaRPr lang="en-US" sz="1800" dirty="0">
              <a:latin typeface="Arial" charset="0"/>
            </a:endParaRPr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6605588" y="2726225"/>
            <a:ext cx="1651000" cy="1322387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605588" y="3069125"/>
            <a:ext cx="1651000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800" dirty="0">
                <a:latin typeface="Arial" charset="0"/>
              </a:rPr>
              <a:t>Market potential</a:t>
            </a:r>
            <a:endParaRPr lang="en-US" sz="1800" dirty="0">
              <a:latin typeface="Arial" charset="0"/>
            </a:endParaRP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914400" y="3086586"/>
            <a:ext cx="1651000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GB" sz="1800" dirty="0" smtClean="0">
                <a:latin typeface="Arial" charset="0"/>
              </a:rPr>
              <a:t>Operations </a:t>
            </a:r>
            <a:r>
              <a:rPr lang="en-GB" sz="1800" dirty="0">
                <a:latin typeface="Arial" charset="0"/>
              </a:rPr>
              <a:t>capabilities</a:t>
            </a:r>
            <a:endParaRPr lang="en-US" sz="1800" dirty="0">
              <a:latin typeface="Arial" charset="0"/>
            </a:endParaRP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539750" y="140438"/>
            <a:ext cx="8064500" cy="120032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2400" b="1" dirty="0">
                <a:latin typeface="Arial" charset="0"/>
              </a:rPr>
              <a:t>Deploying </a:t>
            </a:r>
            <a:r>
              <a:rPr lang="en-GB" sz="2400" b="1" dirty="0" smtClean="0">
                <a:latin typeface="Arial" charset="0"/>
              </a:rPr>
              <a:t>operations </a:t>
            </a:r>
            <a:r>
              <a:rPr lang="en-GB" sz="2400" b="1" dirty="0">
                <a:latin typeface="Arial" charset="0"/>
              </a:rPr>
              <a:t>capabilities to create market potential means ensuring that the operations function is expected to contribute to market positioning </a:t>
            </a:r>
            <a:endParaRPr lang="en-US" sz="24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161765" y="457184"/>
            <a:ext cx="8820470" cy="52322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 dirty="0" smtClean="0">
                <a:latin typeface="Arial" charset="0"/>
              </a:rPr>
              <a:t>The four-stage </a:t>
            </a:r>
            <a:r>
              <a:rPr lang="en-US" sz="2800" b="1" dirty="0">
                <a:latin typeface="Arial" charset="0"/>
              </a:rPr>
              <a:t>model of operations contribution </a:t>
            </a:r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 rot="16200000" flipV="1">
            <a:off x="-1025232" y="3130248"/>
            <a:ext cx="3465512" cy="474663"/>
          </a:xfrm>
          <a:prstGeom prst="rightArrow">
            <a:avLst>
              <a:gd name="adj1" fmla="val 66861"/>
              <a:gd name="adj2" fmla="val 10390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2772744" y="5598130"/>
            <a:ext cx="5902325" cy="446087"/>
          </a:xfrm>
          <a:prstGeom prst="rightArrow">
            <a:avLst>
              <a:gd name="adj1" fmla="val 66861"/>
              <a:gd name="adj2" fmla="val 188301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898157" y="4155092"/>
            <a:ext cx="1419225" cy="828675"/>
          </a:xfrm>
          <a:prstGeom prst="rect">
            <a:avLst/>
          </a:prstGeom>
          <a:solidFill>
            <a:srgbClr val="CCCCFF"/>
          </a:solidFill>
          <a:ln w="12700">
            <a:solidFill>
              <a:schemeClr val="tx1"/>
            </a:solidFill>
            <a:miter lim="800000"/>
            <a:headEnd/>
            <a:tailEnd type="none" w="med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2926733" y="4940905"/>
            <a:ext cx="124777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Internally neutral</a:t>
            </a:r>
          </a:p>
        </p:txBody>
      </p:sp>
      <p:sp>
        <p:nvSpPr>
          <p:cNvPr id="26631" name="Text Box 8"/>
          <p:cNvSpPr txBox="1">
            <a:spLocks noChangeArrowheads="1"/>
          </p:cNvSpPr>
          <p:nvPr/>
        </p:nvSpPr>
        <p:spPr bwMode="auto">
          <a:xfrm>
            <a:off x="1026494" y="4232880"/>
            <a:ext cx="188277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Holding the </a:t>
            </a:r>
            <a:r>
              <a:rPr lang="en-US" sz="1600" dirty="0" smtClean="0">
                <a:solidFill>
                  <a:srgbClr val="FF0000"/>
                </a:solidFill>
                <a:latin typeface="Arial" charset="0"/>
              </a:rPr>
              <a:t>organisation </a:t>
            </a:r>
            <a:r>
              <a:rPr lang="en-US" sz="1600" dirty="0">
                <a:solidFill>
                  <a:srgbClr val="FF0000"/>
                </a:solidFill>
                <a:latin typeface="Arial" charset="0"/>
              </a:rPr>
              <a:t>back</a:t>
            </a:r>
          </a:p>
        </p:txBody>
      </p:sp>
      <p:sp>
        <p:nvSpPr>
          <p:cNvPr id="26632" name="Rectangle 9"/>
          <p:cNvSpPr>
            <a:spLocks noChangeArrowheads="1"/>
          </p:cNvSpPr>
          <p:nvPr/>
        </p:nvSpPr>
        <p:spPr bwMode="auto">
          <a:xfrm>
            <a:off x="4317381" y="3323242"/>
            <a:ext cx="1416051" cy="824144"/>
          </a:xfrm>
          <a:prstGeom prst="rect">
            <a:avLst/>
          </a:prstGeom>
          <a:solidFill>
            <a:srgbClr val="CCECFF"/>
          </a:solidFill>
          <a:ln w="12700">
            <a:solidFill>
              <a:schemeClr val="tx1"/>
            </a:solidFill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33" name="Line 10"/>
          <p:cNvSpPr>
            <a:spLocks noChangeShapeType="1"/>
          </p:cNvSpPr>
          <p:nvPr/>
        </p:nvSpPr>
        <p:spPr bwMode="auto">
          <a:xfrm>
            <a:off x="5733431" y="4090005"/>
            <a:ext cx="0" cy="8842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none" w="med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34" name="Text Box 11"/>
          <p:cNvSpPr txBox="1">
            <a:spLocks noChangeArrowheads="1"/>
          </p:cNvSpPr>
          <p:nvPr/>
        </p:nvSpPr>
        <p:spPr bwMode="auto">
          <a:xfrm>
            <a:off x="4357068" y="4958367"/>
            <a:ext cx="140652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Externally neutral</a:t>
            </a:r>
          </a:p>
        </p:txBody>
      </p:sp>
      <p:sp>
        <p:nvSpPr>
          <p:cNvPr id="26635" name="Text Box 12"/>
          <p:cNvSpPr txBox="1">
            <a:spLocks noChangeArrowheads="1"/>
          </p:cNvSpPr>
          <p:nvPr/>
        </p:nvSpPr>
        <p:spPr bwMode="auto">
          <a:xfrm>
            <a:off x="1147144" y="3410555"/>
            <a:ext cx="178752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As good as competitors</a:t>
            </a:r>
          </a:p>
        </p:txBody>
      </p:sp>
      <p:sp>
        <p:nvSpPr>
          <p:cNvPr id="26636" name="Rectangle 13"/>
          <p:cNvSpPr>
            <a:spLocks noChangeArrowheads="1"/>
          </p:cNvSpPr>
          <p:nvPr/>
        </p:nvSpPr>
        <p:spPr bwMode="auto">
          <a:xfrm>
            <a:off x="5733432" y="2505681"/>
            <a:ext cx="1417637" cy="827314"/>
          </a:xfrm>
          <a:prstGeom prst="rect">
            <a:avLst/>
          </a:prstGeom>
          <a:solidFill>
            <a:srgbClr val="CCECFF"/>
          </a:solidFill>
          <a:ln w="12700">
            <a:solidFill>
              <a:schemeClr val="tx1"/>
            </a:solidFill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37" name="Line 14"/>
          <p:cNvSpPr>
            <a:spLocks noChangeShapeType="1"/>
          </p:cNvSpPr>
          <p:nvPr/>
        </p:nvSpPr>
        <p:spPr bwMode="auto">
          <a:xfrm>
            <a:off x="7151068" y="3305780"/>
            <a:ext cx="0" cy="1652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none" w="med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38" name="Text Box 15"/>
          <p:cNvSpPr txBox="1">
            <a:spLocks noChangeArrowheads="1"/>
          </p:cNvSpPr>
          <p:nvPr/>
        </p:nvSpPr>
        <p:spPr bwMode="auto">
          <a:xfrm>
            <a:off x="5769945" y="4937730"/>
            <a:ext cx="1408113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Internally supportive</a:t>
            </a:r>
          </a:p>
        </p:txBody>
      </p:sp>
      <p:sp>
        <p:nvSpPr>
          <p:cNvPr id="26639" name="Text Box 16"/>
          <p:cNvSpPr txBox="1">
            <a:spLocks noChangeArrowheads="1"/>
          </p:cNvSpPr>
          <p:nvPr/>
        </p:nvSpPr>
        <p:spPr bwMode="auto">
          <a:xfrm>
            <a:off x="1048719" y="2507267"/>
            <a:ext cx="184467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Clearly the best in the industry</a:t>
            </a:r>
          </a:p>
        </p:txBody>
      </p:sp>
      <p:sp>
        <p:nvSpPr>
          <p:cNvPr id="26640" name="Text Box 17"/>
          <p:cNvSpPr txBox="1">
            <a:spLocks noChangeArrowheads="1"/>
          </p:cNvSpPr>
          <p:nvPr/>
        </p:nvSpPr>
        <p:spPr bwMode="auto">
          <a:xfrm>
            <a:off x="7187582" y="4929791"/>
            <a:ext cx="140652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Externally supportive</a:t>
            </a:r>
          </a:p>
        </p:txBody>
      </p:sp>
      <p:sp>
        <p:nvSpPr>
          <p:cNvPr id="26641" name="Rectangle 18"/>
          <p:cNvSpPr>
            <a:spLocks noChangeArrowheads="1"/>
          </p:cNvSpPr>
          <p:nvPr/>
        </p:nvSpPr>
        <p:spPr bwMode="auto">
          <a:xfrm>
            <a:off x="7151069" y="1681766"/>
            <a:ext cx="1419225" cy="824144"/>
          </a:xfrm>
          <a:prstGeom prst="rect">
            <a:avLst/>
          </a:prstGeom>
          <a:solidFill>
            <a:srgbClr val="CCECFF"/>
          </a:solidFill>
          <a:ln w="12700">
            <a:solidFill>
              <a:schemeClr val="tx1"/>
            </a:solidFill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42" name="Line 19"/>
          <p:cNvSpPr>
            <a:spLocks noChangeShapeType="1"/>
          </p:cNvSpPr>
          <p:nvPr/>
        </p:nvSpPr>
        <p:spPr bwMode="auto">
          <a:xfrm>
            <a:off x="8570293" y="2480279"/>
            <a:ext cx="0" cy="2482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none" w="med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43" name="Text Box 20"/>
          <p:cNvSpPr txBox="1">
            <a:spLocks noChangeArrowheads="1"/>
          </p:cNvSpPr>
          <p:nvPr/>
        </p:nvSpPr>
        <p:spPr bwMode="auto">
          <a:xfrm>
            <a:off x="934420" y="1605567"/>
            <a:ext cx="1978025" cy="58477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>
                <a:solidFill>
                  <a:srgbClr val="FF0000"/>
                </a:solidFill>
                <a:latin typeface="Arial" charset="0"/>
              </a:rPr>
              <a:t>Redefining industry expectations</a:t>
            </a:r>
          </a:p>
        </p:txBody>
      </p:sp>
      <p:sp>
        <p:nvSpPr>
          <p:cNvPr id="26644" name="AutoShape 21"/>
          <p:cNvSpPr>
            <a:spLocks noChangeArrowheads="1"/>
          </p:cNvSpPr>
          <p:nvPr/>
        </p:nvSpPr>
        <p:spPr bwMode="auto">
          <a:xfrm rot="19681581">
            <a:off x="2723531" y="2078871"/>
            <a:ext cx="5073651" cy="612775"/>
          </a:xfrm>
          <a:prstGeom prst="rightArrow">
            <a:avLst>
              <a:gd name="adj1" fmla="val 74139"/>
              <a:gd name="adj2" fmla="val 12473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45" name="Text Box 22"/>
          <p:cNvSpPr txBox="1">
            <a:spLocks noChangeArrowheads="1"/>
          </p:cNvSpPr>
          <p:nvPr/>
        </p:nvSpPr>
        <p:spPr bwMode="auto">
          <a:xfrm rot="19691164">
            <a:off x="2928318" y="2398235"/>
            <a:ext cx="3943351" cy="369332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Increasing contribution of operations</a:t>
            </a:r>
          </a:p>
        </p:txBody>
      </p:sp>
      <p:sp>
        <p:nvSpPr>
          <p:cNvPr id="26646" name="Text Box 23"/>
          <p:cNvSpPr txBox="1">
            <a:spLocks noChangeArrowheads="1"/>
          </p:cNvSpPr>
          <p:nvPr/>
        </p:nvSpPr>
        <p:spPr bwMode="auto">
          <a:xfrm>
            <a:off x="4407869" y="3320066"/>
            <a:ext cx="1260475" cy="82550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b="1" dirty="0">
                <a:latin typeface="Arial" charset="0"/>
              </a:rPr>
              <a:t>STAGE 2 </a:t>
            </a:r>
            <a:r>
              <a:rPr lang="en-US" sz="1600" dirty="0">
                <a:latin typeface="Arial" charset="0"/>
              </a:rPr>
              <a:t>Adopt best practice</a:t>
            </a:r>
          </a:p>
        </p:txBody>
      </p:sp>
      <p:sp>
        <p:nvSpPr>
          <p:cNvPr id="26647" name="Text Box 24"/>
          <p:cNvSpPr txBox="1">
            <a:spLocks noChangeArrowheads="1"/>
          </p:cNvSpPr>
          <p:nvPr/>
        </p:nvSpPr>
        <p:spPr bwMode="auto">
          <a:xfrm>
            <a:off x="5763594" y="2486630"/>
            <a:ext cx="1423988" cy="888448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600" b="1" dirty="0">
                <a:latin typeface="Arial" charset="0"/>
              </a:rPr>
              <a:t>STAGE 3 </a:t>
            </a:r>
            <a:r>
              <a:rPr lang="en-US" sz="1600" dirty="0">
                <a:latin typeface="Arial" charset="0"/>
              </a:rPr>
              <a:t>Link strategy with operations</a:t>
            </a:r>
          </a:p>
        </p:txBody>
      </p:sp>
      <p:sp>
        <p:nvSpPr>
          <p:cNvPr id="26648" name="Text Box 25"/>
          <p:cNvSpPr txBox="1">
            <a:spLocks noChangeArrowheads="1"/>
          </p:cNvSpPr>
          <p:nvPr/>
        </p:nvSpPr>
        <p:spPr bwMode="auto">
          <a:xfrm>
            <a:off x="7192343" y="1700817"/>
            <a:ext cx="1455739" cy="841256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>
            <a:spAutoFit/>
          </a:bodyPr>
          <a:lstStyle/>
          <a:p>
            <a:pPr algn="ctr">
              <a:lnSpc>
                <a:spcPct val="75000"/>
              </a:lnSpc>
              <a:spcBef>
                <a:spcPct val="50000"/>
              </a:spcBef>
            </a:pPr>
            <a:r>
              <a:rPr lang="en-US" sz="1600" b="1" dirty="0">
                <a:latin typeface="Arial" charset="0"/>
              </a:rPr>
              <a:t>STAGE 4 </a:t>
            </a:r>
            <a:r>
              <a:rPr lang="en-US" sz="1600" dirty="0">
                <a:latin typeface="Arial" charset="0"/>
              </a:rPr>
              <a:t>Give an operations </a:t>
            </a:r>
            <a:r>
              <a:rPr lang="en-US" sz="1600" dirty="0" smtClean="0">
                <a:latin typeface="Arial" charset="0"/>
              </a:rPr>
              <a:t>advantage </a:t>
            </a:r>
            <a:endParaRPr lang="en-US" sz="1600" dirty="0">
              <a:latin typeface="Arial" charset="0"/>
            </a:endParaRPr>
          </a:p>
        </p:txBody>
      </p:sp>
      <p:sp>
        <p:nvSpPr>
          <p:cNvPr id="26649" name="Text Box 26"/>
          <p:cNvSpPr txBox="1">
            <a:spLocks noChangeArrowheads="1"/>
          </p:cNvSpPr>
          <p:nvPr/>
        </p:nvSpPr>
        <p:spPr bwMode="auto">
          <a:xfrm rot="-2192923">
            <a:off x="4206257" y="4288155"/>
            <a:ext cx="1555751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Implementing strategy</a:t>
            </a:r>
            <a:endParaRPr lang="en-US" sz="1600" dirty="0">
              <a:latin typeface="Arial" charset="0"/>
            </a:endParaRPr>
          </a:p>
        </p:txBody>
      </p:sp>
      <p:sp>
        <p:nvSpPr>
          <p:cNvPr id="26650" name="Freeform 27"/>
          <p:cNvSpPr>
            <a:spLocks/>
          </p:cNvSpPr>
          <p:nvPr/>
        </p:nvSpPr>
        <p:spPr bwMode="auto">
          <a:xfrm>
            <a:off x="4342782" y="4174142"/>
            <a:ext cx="541337" cy="428625"/>
          </a:xfrm>
          <a:custGeom>
            <a:avLst/>
            <a:gdLst>
              <a:gd name="T0" fmla="*/ 0 w 264"/>
              <a:gd name="T1" fmla="*/ 216 h 216"/>
              <a:gd name="T2" fmla="*/ 72 w 264"/>
              <a:gd name="T3" fmla="*/ 204 h 216"/>
              <a:gd name="T4" fmla="*/ 138 w 264"/>
              <a:gd name="T5" fmla="*/ 168 h 216"/>
              <a:gd name="T6" fmla="*/ 222 w 264"/>
              <a:gd name="T7" fmla="*/ 102 h 216"/>
              <a:gd name="T8" fmla="*/ 240 w 264"/>
              <a:gd name="T9" fmla="*/ 66 h 216"/>
              <a:gd name="T10" fmla="*/ 264 w 264"/>
              <a:gd name="T11" fmla="*/ 0 h 21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64"/>
              <a:gd name="T19" fmla="*/ 0 h 216"/>
              <a:gd name="T20" fmla="*/ 264 w 264"/>
              <a:gd name="T21" fmla="*/ 216 h 21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64" h="216">
                <a:moveTo>
                  <a:pt x="0" y="216"/>
                </a:moveTo>
                <a:cubicBezTo>
                  <a:pt x="24" y="214"/>
                  <a:pt x="49" y="212"/>
                  <a:pt x="72" y="204"/>
                </a:cubicBezTo>
                <a:cubicBezTo>
                  <a:pt x="95" y="196"/>
                  <a:pt x="113" y="185"/>
                  <a:pt x="138" y="168"/>
                </a:cubicBezTo>
                <a:cubicBezTo>
                  <a:pt x="163" y="151"/>
                  <a:pt x="205" y="119"/>
                  <a:pt x="222" y="102"/>
                </a:cubicBezTo>
                <a:cubicBezTo>
                  <a:pt x="239" y="85"/>
                  <a:pt x="233" y="83"/>
                  <a:pt x="240" y="66"/>
                </a:cubicBezTo>
                <a:cubicBezTo>
                  <a:pt x="247" y="49"/>
                  <a:pt x="261" y="11"/>
                  <a:pt x="264" y="0"/>
                </a:cubicBezTo>
              </a:path>
            </a:pathLst>
          </a:custGeom>
          <a:noFill/>
          <a:ln w="38100" cmpd="sng">
            <a:solidFill>
              <a:srgbClr val="99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1" name="Text Box 28"/>
          <p:cNvSpPr txBox="1">
            <a:spLocks noChangeArrowheads="1"/>
          </p:cNvSpPr>
          <p:nvPr/>
        </p:nvSpPr>
        <p:spPr bwMode="auto">
          <a:xfrm rot="-2192923">
            <a:off x="5503245" y="3495991"/>
            <a:ext cx="1552575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Supporting strategy</a:t>
            </a:r>
            <a:endParaRPr lang="en-US" sz="1600" dirty="0">
              <a:latin typeface="Arial" charset="0"/>
            </a:endParaRPr>
          </a:p>
        </p:txBody>
      </p:sp>
      <p:sp>
        <p:nvSpPr>
          <p:cNvPr id="26652" name="Freeform 29"/>
          <p:cNvSpPr>
            <a:spLocks/>
          </p:cNvSpPr>
          <p:nvPr/>
        </p:nvSpPr>
        <p:spPr bwMode="auto">
          <a:xfrm>
            <a:off x="5776293" y="3350229"/>
            <a:ext cx="541339" cy="428625"/>
          </a:xfrm>
          <a:custGeom>
            <a:avLst/>
            <a:gdLst>
              <a:gd name="T0" fmla="*/ 0 w 264"/>
              <a:gd name="T1" fmla="*/ 216 h 216"/>
              <a:gd name="T2" fmla="*/ 72 w 264"/>
              <a:gd name="T3" fmla="*/ 204 h 216"/>
              <a:gd name="T4" fmla="*/ 138 w 264"/>
              <a:gd name="T5" fmla="*/ 168 h 216"/>
              <a:gd name="T6" fmla="*/ 222 w 264"/>
              <a:gd name="T7" fmla="*/ 102 h 216"/>
              <a:gd name="T8" fmla="*/ 240 w 264"/>
              <a:gd name="T9" fmla="*/ 66 h 216"/>
              <a:gd name="T10" fmla="*/ 264 w 264"/>
              <a:gd name="T11" fmla="*/ 0 h 21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64"/>
              <a:gd name="T19" fmla="*/ 0 h 216"/>
              <a:gd name="T20" fmla="*/ 264 w 264"/>
              <a:gd name="T21" fmla="*/ 216 h 21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64" h="216">
                <a:moveTo>
                  <a:pt x="0" y="216"/>
                </a:moveTo>
                <a:cubicBezTo>
                  <a:pt x="24" y="214"/>
                  <a:pt x="49" y="212"/>
                  <a:pt x="72" y="204"/>
                </a:cubicBezTo>
                <a:cubicBezTo>
                  <a:pt x="95" y="196"/>
                  <a:pt x="113" y="185"/>
                  <a:pt x="138" y="168"/>
                </a:cubicBezTo>
                <a:cubicBezTo>
                  <a:pt x="163" y="151"/>
                  <a:pt x="205" y="119"/>
                  <a:pt x="222" y="102"/>
                </a:cubicBezTo>
                <a:cubicBezTo>
                  <a:pt x="239" y="85"/>
                  <a:pt x="233" y="83"/>
                  <a:pt x="240" y="66"/>
                </a:cubicBezTo>
                <a:cubicBezTo>
                  <a:pt x="247" y="49"/>
                  <a:pt x="261" y="11"/>
                  <a:pt x="264" y="0"/>
                </a:cubicBezTo>
              </a:path>
            </a:pathLst>
          </a:custGeom>
          <a:noFill/>
          <a:ln w="38100" cmpd="sng">
            <a:solidFill>
              <a:srgbClr val="99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3" name="Text Box 30"/>
          <p:cNvSpPr txBox="1">
            <a:spLocks noChangeArrowheads="1"/>
          </p:cNvSpPr>
          <p:nvPr/>
        </p:nvSpPr>
        <p:spPr bwMode="auto">
          <a:xfrm rot="-2192923">
            <a:off x="6922469" y="2691922"/>
            <a:ext cx="1555751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600" dirty="0">
                <a:latin typeface="Arial" charset="0"/>
              </a:rPr>
              <a:t>Driving strategy</a:t>
            </a:r>
            <a:endParaRPr lang="en-US" sz="1600" dirty="0">
              <a:latin typeface="Arial" charset="0"/>
            </a:endParaRPr>
          </a:p>
        </p:txBody>
      </p:sp>
      <p:sp>
        <p:nvSpPr>
          <p:cNvPr id="26654" name="Freeform 31"/>
          <p:cNvSpPr>
            <a:spLocks/>
          </p:cNvSpPr>
          <p:nvPr/>
        </p:nvSpPr>
        <p:spPr bwMode="auto">
          <a:xfrm>
            <a:off x="7190756" y="2531080"/>
            <a:ext cx="544512" cy="425450"/>
          </a:xfrm>
          <a:custGeom>
            <a:avLst/>
            <a:gdLst>
              <a:gd name="T0" fmla="*/ 0 w 264"/>
              <a:gd name="T1" fmla="*/ 216 h 216"/>
              <a:gd name="T2" fmla="*/ 72 w 264"/>
              <a:gd name="T3" fmla="*/ 204 h 216"/>
              <a:gd name="T4" fmla="*/ 138 w 264"/>
              <a:gd name="T5" fmla="*/ 168 h 216"/>
              <a:gd name="T6" fmla="*/ 222 w 264"/>
              <a:gd name="T7" fmla="*/ 102 h 216"/>
              <a:gd name="T8" fmla="*/ 240 w 264"/>
              <a:gd name="T9" fmla="*/ 66 h 216"/>
              <a:gd name="T10" fmla="*/ 264 w 264"/>
              <a:gd name="T11" fmla="*/ 0 h 21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64"/>
              <a:gd name="T19" fmla="*/ 0 h 216"/>
              <a:gd name="T20" fmla="*/ 264 w 264"/>
              <a:gd name="T21" fmla="*/ 216 h 21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64" h="216">
                <a:moveTo>
                  <a:pt x="0" y="216"/>
                </a:moveTo>
                <a:cubicBezTo>
                  <a:pt x="24" y="214"/>
                  <a:pt x="49" y="212"/>
                  <a:pt x="72" y="204"/>
                </a:cubicBezTo>
                <a:cubicBezTo>
                  <a:pt x="95" y="196"/>
                  <a:pt x="113" y="185"/>
                  <a:pt x="138" y="168"/>
                </a:cubicBezTo>
                <a:cubicBezTo>
                  <a:pt x="163" y="151"/>
                  <a:pt x="205" y="119"/>
                  <a:pt x="222" y="102"/>
                </a:cubicBezTo>
                <a:cubicBezTo>
                  <a:pt x="239" y="85"/>
                  <a:pt x="233" y="83"/>
                  <a:pt x="240" y="66"/>
                </a:cubicBezTo>
                <a:cubicBezTo>
                  <a:pt x="247" y="49"/>
                  <a:pt x="261" y="11"/>
                  <a:pt x="264" y="0"/>
                </a:cubicBezTo>
              </a:path>
            </a:pathLst>
          </a:custGeom>
          <a:noFill/>
          <a:ln w="38100" cmpd="sng">
            <a:solidFill>
              <a:srgbClr val="990099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55" name="Line 32"/>
          <p:cNvSpPr>
            <a:spLocks noChangeShapeType="1"/>
          </p:cNvSpPr>
          <p:nvPr/>
        </p:nvSpPr>
        <p:spPr bwMode="auto">
          <a:xfrm>
            <a:off x="2898156" y="1616680"/>
            <a:ext cx="0" cy="33670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stealth" w="sm" len="med"/>
            <a:tailEnd type="none" w="med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56" name="Line 33"/>
          <p:cNvSpPr>
            <a:spLocks noChangeShapeType="1"/>
          </p:cNvSpPr>
          <p:nvPr/>
        </p:nvSpPr>
        <p:spPr bwMode="auto">
          <a:xfrm>
            <a:off x="2898157" y="4966304"/>
            <a:ext cx="56721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6657" name="Text Box 34"/>
          <p:cNvSpPr txBox="1">
            <a:spLocks noChangeArrowheads="1"/>
          </p:cNvSpPr>
          <p:nvPr/>
        </p:nvSpPr>
        <p:spPr bwMode="auto">
          <a:xfrm>
            <a:off x="3636344" y="5628292"/>
            <a:ext cx="39989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Increasing operations capabilities</a:t>
            </a:r>
            <a:endParaRPr lang="en-US" sz="1800" dirty="0">
              <a:latin typeface="Arial" charset="0"/>
            </a:endParaRPr>
          </a:p>
        </p:txBody>
      </p:sp>
      <p:sp>
        <p:nvSpPr>
          <p:cNvPr id="26658" name="Text Box 35"/>
          <p:cNvSpPr txBox="1">
            <a:spLocks noChangeArrowheads="1"/>
          </p:cNvSpPr>
          <p:nvPr/>
        </p:nvSpPr>
        <p:spPr bwMode="auto">
          <a:xfrm rot="16200000">
            <a:off x="-891881" y="3392463"/>
            <a:ext cx="31638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r>
              <a:rPr lang="en-GB" sz="1800" dirty="0">
                <a:latin typeface="Arial" charset="0"/>
              </a:rPr>
              <a:t>Increasing strategic impact</a:t>
            </a:r>
            <a:endParaRPr lang="en-US" sz="1800" dirty="0">
              <a:latin typeface="Arial" charset="0"/>
            </a:endParaRPr>
          </a:p>
        </p:txBody>
      </p:sp>
      <p:sp>
        <p:nvSpPr>
          <p:cNvPr id="26659" name="Text Box 38"/>
          <p:cNvSpPr txBox="1">
            <a:spLocks noChangeArrowheads="1"/>
          </p:cNvSpPr>
          <p:nvPr/>
        </p:nvSpPr>
        <p:spPr bwMode="auto">
          <a:xfrm>
            <a:off x="2899743" y="4150104"/>
            <a:ext cx="1455739" cy="841256"/>
          </a:xfrm>
          <a:prstGeom prst="rect">
            <a:avLst/>
          </a:prstGeom>
          <a:solidFill>
            <a:srgbClr val="CCECFF"/>
          </a:solidFill>
          <a:ln w="25400">
            <a:solidFill>
              <a:schemeClr val="tx1"/>
            </a:solidFill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lnSpc>
                <a:spcPct val="75000"/>
              </a:lnSpc>
              <a:spcBef>
                <a:spcPct val="50000"/>
              </a:spcBef>
            </a:pPr>
            <a:r>
              <a:rPr lang="en-US" sz="1600" b="1" dirty="0">
                <a:latin typeface="Arial" charset="0"/>
              </a:rPr>
              <a:t>STAGE 1 </a:t>
            </a:r>
            <a:r>
              <a:rPr lang="en-US" sz="1600" dirty="0">
                <a:latin typeface="Arial" charset="0"/>
              </a:rPr>
              <a:t>Correct the worst problems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28" name="Text Box 101"/>
          <p:cNvSpPr txBox="1">
            <a:spLocks noChangeArrowheads="1"/>
          </p:cNvSpPr>
          <p:nvPr/>
        </p:nvSpPr>
        <p:spPr bwMode="auto">
          <a:xfrm>
            <a:off x="0" y="26377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tabLst>
                <a:tab pos="3594100" algn="l"/>
              </a:tabLst>
            </a:pPr>
            <a:r>
              <a:rPr lang="en-GB" sz="2800" b="1" dirty="0" smtClean="0">
                <a:latin typeface="Arial" charset="0"/>
              </a:rPr>
              <a:t>Log-log </a:t>
            </a:r>
            <a:r>
              <a:rPr lang="en-GB" sz="2800" b="1" dirty="0">
                <a:latin typeface="Arial" charset="0"/>
              </a:rPr>
              <a:t>experience curve for a </a:t>
            </a:r>
            <a:r>
              <a:rPr lang="en-GB" sz="2800" b="1" dirty="0" smtClean="0">
                <a:latin typeface="Arial" charset="0"/>
              </a:rPr>
              <a:t/>
            </a:r>
            <a:br>
              <a:rPr lang="en-GB" sz="2800" b="1" dirty="0" smtClean="0">
                <a:latin typeface="Arial" charset="0"/>
              </a:rPr>
            </a:br>
            <a:r>
              <a:rPr lang="en-GB" sz="2800" b="1" dirty="0" smtClean="0">
                <a:latin typeface="Arial" charset="0"/>
              </a:rPr>
              <a:t>voucher processing </a:t>
            </a:r>
            <a:r>
              <a:rPr lang="en-GB" sz="2800" b="1" dirty="0">
                <a:latin typeface="Arial" charset="0"/>
              </a:rPr>
              <a:t>centre</a:t>
            </a:r>
            <a:endParaRPr lang="en-US" sz="2800" b="1" dirty="0">
              <a:latin typeface="Arial" charset="0"/>
            </a:endParaRPr>
          </a:p>
        </p:txBody>
      </p:sp>
      <p:grpSp>
        <p:nvGrpSpPr>
          <p:cNvPr id="93" name="Group 92"/>
          <p:cNvGrpSpPr/>
          <p:nvPr/>
        </p:nvGrpSpPr>
        <p:grpSpPr>
          <a:xfrm>
            <a:off x="309627" y="977662"/>
            <a:ext cx="8524747" cy="5099972"/>
            <a:chOff x="311801" y="933702"/>
            <a:chExt cx="8524747" cy="5099972"/>
          </a:xfrm>
        </p:grpSpPr>
        <p:sp>
          <p:nvSpPr>
            <p:cNvPr id="29698" name="Rectangle 106"/>
            <p:cNvSpPr>
              <a:spLocks noChangeArrowheads="1"/>
            </p:cNvSpPr>
            <p:nvPr/>
          </p:nvSpPr>
          <p:spPr bwMode="auto">
            <a:xfrm>
              <a:off x="866155" y="1146205"/>
              <a:ext cx="7342123" cy="411454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50800">
              <a:noFill/>
              <a:miter lim="800000"/>
              <a:headEnd type="none" w="lg" len="med"/>
              <a:tailEnd type="none" w="lg" len="med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grpSp>
          <p:nvGrpSpPr>
            <p:cNvPr id="29699" name="Group 14"/>
            <p:cNvGrpSpPr>
              <a:grpSpLocks/>
            </p:cNvGrpSpPr>
            <p:nvPr/>
          </p:nvGrpSpPr>
          <p:grpSpPr bwMode="auto">
            <a:xfrm>
              <a:off x="884634" y="1127725"/>
              <a:ext cx="1832451" cy="4139184"/>
              <a:chOff x="1008" y="1530"/>
              <a:chExt cx="768" cy="1595"/>
            </a:xfrm>
          </p:grpSpPr>
          <p:sp>
            <p:nvSpPr>
              <p:cNvPr id="29776" name="Line 2"/>
              <p:cNvSpPr>
                <a:spLocks noChangeShapeType="1"/>
              </p:cNvSpPr>
              <p:nvPr/>
            </p:nvSpPr>
            <p:spPr bwMode="auto">
              <a:xfrm>
                <a:off x="1008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7" name="Line 3"/>
              <p:cNvSpPr>
                <a:spLocks noChangeShapeType="1"/>
              </p:cNvSpPr>
              <p:nvPr/>
            </p:nvSpPr>
            <p:spPr bwMode="auto">
              <a:xfrm>
                <a:off x="124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8" name="Line 4"/>
              <p:cNvSpPr>
                <a:spLocks noChangeShapeType="1"/>
              </p:cNvSpPr>
              <p:nvPr/>
            </p:nvSpPr>
            <p:spPr bwMode="auto">
              <a:xfrm>
                <a:off x="1386" y="1530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9" name="Line 5"/>
              <p:cNvSpPr>
                <a:spLocks noChangeShapeType="1"/>
              </p:cNvSpPr>
              <p:nvPr/>
            </p:nvSpPr>
            <p:spPr bwMode="auto">
              <a:xfrm>
                <a:off x="148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0" name="Line 6"/>
              <p:cNvSpPr>
                <a:spLocks noChangeShapeType="1"/>
              </p:cNvSpPr>
              <p:nvPr/>
            </p:nvSpPr>
            <p:spPr bwMode="auto">
              <a:xfrm>
                <a:off x="155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1" name="Line 7"/>
              <p:cNvSpPr>
                <a:spLocks noChangeShapeType="1"/>
              </p:cNvSpPr>
              <p:nvPr/>
            </p:nvSpPr>
            <p:spPr bwMode="auto">
              <a:xfrm>
                <a:off x="161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2" name="Line 8"/>
              <p:cNvSpPr>
                <a:spLocks noChangeShapeType="1"/>
              </p:cNvSpPr>
              <p:nvPr/>
            </p:nvSpPr>
            <p:spPr bwMode="auto">
              <a:xfrm>
                <a:off x="1668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3" name="Line 9"/>
              <p:cNvSpPr>
                <a:spLocks noChangeShapeType="1"/>
              </p:cNvSpPr>
              <p:nvPr/>
            </p:nvSpPr>
            <p:spPr bwMode="auto">
              <a:xfrm>
                <a:off x="1716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4" name="Line 10"/>
              <p:cNvSpPr>
                <a:spLocks noChangeShapeType="1"/>
              </p:cNvSpPr>
              <p:nvPr/>
            </p:nvSpPr>
            <p:spPr bwMode="auto">
              <a:xfrm>
                <a:off x="175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85" name="Line 11"/>
              <p:cNvSpPr>
                <a:spLocks noChangeShapeType="1"/>
              </p:cNvSpPr>
              <p:nvPr/>
            </p:nvSpPr>
            <p:spPr bwMode="auto">
              <a:xfrm>
                <a:off x="1776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grpSp>
          <p:nvGrpSpPr>
            <p:cNvPr id="29700" name="Group 48"/>
            <p:cNvGrpSpPr>
              <a:grpSpLocks/>
            </p:cNvGrpSpPr>
            <p:nvPr/>
          </p:nvGrpSpPr>
          <p:grpSpPr bwMode="auto">
            <a:xfrm>
              <a:off x="3274518" y="1127725"/>
              <a:ext cx="1275017" cy="4139184"/>
              <a:chOff x="1512" y="1530"/>
              <a:chExt cx="534" cy="1595"/>
            </a:xfrm>
          </p:grpSpPr>
          <p:sp>
            <p:nvSpPr>
              <p:cNvPr id="29767" name="Line 17"/>
              <p:cNvSpPr>
                <a:spLocks noChangeShapeType="1"/>
              </p:cNvSpPr>
              <p:nvPr/>
            </p:nvSpPr>
            <p:spPr bwMode="auto">
              <a:xfrm>
                <a:off x="151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8" name="Line 18"/>
              <p:cNvSpPr>
                <a:spLocks noChangeShapeType="1"/>
              </p:cNvSpPr>
              <p:nvPr/>
            </p:nvSpPr>
            <p:spPr bwMode="auto">
              <a:xfrm>
                <a:off x="1656" y="1530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9" name="Line 19"/>
              <p:cNvSpPr>
                <a:spLocks noChangeShapeType="1"/>
              </p:cNvSpPr>
              <p:nvPr/>
            </p:nvSpPr>
            <p:spPr bwMode="auto">
              <a:xfrm>
                <a:off x="175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0" name="Line 20"/>
              <p:cNvSpPr>
                <a:spLocks noChangeShapeType="1"/>
              </p:cNvSpPr>
              <p:nvPr/>
            </p:nvSpPr>
            <p:spPr bwMode="auto">
              <a:xfrm>
                <a:off x="182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1" name="Line 21"/>
              <p:cNvSpPr>
                <a:spLocks noChangeShapeType="1"/>
              </p:cNvSpPr>
              <p:nvPr/>
            </p:nvSpPr>
            <p:spPr bwMode="auto">
              <a:xfrm>
                <a:off x="188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2" name="Line 22"/>
              <p:cNvSpPr>
                <a:spLocks noChangeShapeType="1"/>
              </p:cNvSpPr>
              <p:nvPr/>
            </p:nvSpPr>
            <p:spPr bwMode="auto">
              <a:xfrm>
                <a:off x="1938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3" name="Line 23"/>
              <p:cNvSpPr>
                <a:spLocks noChangeShapeType="1"/>
              </p:cNvSpPr>
              <p:nvPr/>
            </p:nvSpPr>
            <p:spPr bwMode="auto">
              <a:xfrm>
                <a:off x="1986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4" name="Line 24"/>
              <p:cNvSpPr>
                <a:spLocks noChangeShapeType="1"/>
              </p:cNvSpPr>
              <p:nvPr/>
            </p:nvSpPr>
            <p:spPr bwMode="auto">
              <a:xfrm>
                <a:off x="202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75" name="Line 25"/>
              <p:cNvSpPr>
                <a:spLocks noChangeShapeType="1"/>
              </p:cNvSpPr>
              <p:nvPr/>
            </p:nvSpPr>
            <p:spPr bwMode="auto">
              <a:xfrm>
                <a:off x="2046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grpSp>
          <p:nvGrpSpPr>
            <p:cNvPr id="29701" name="Group 49"/>
            <p:cNvGrpSpPr>
              <a:grpSpLocks/>
            </p:cNvGrpSpPr>
            <p:nvPr/>
          </p:nvGrpSpPr>
          <p:grpSpPr bwMode="auto">
            <a:xfrm>
              <a:off x="5106971" y="1127725"/>
              <a:ext cx="1273477" cy="4139184"/>
              <a:chOff x="2280" y="1530"/>
              <a:chExt cx="534" cy="1595"/>
            </a:xfrm>
          </p:grpSpPr>
          <p:sp>
            <p:nvSpPr>
              <p:cNvPr id="29758" name="Line 28"/>
              <p:cNvSpPr>
                <a:spLocks noChangeShapeType="1"/>
              </p:cNvSpPr>
              <p:nvPr/>
            </p:nvSpPr>
            <p:spPr bwMode="auto">
              <a:xfrm>
                <a:off x="2280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9" name="Line 29"/>
              <p:cNvSpPr>
                <a:spLocks noChangeShapeType="1"/>
              </p:cNvSpPr>
              <p:nvPr/>
            </p:nvSpPr>
            <p:spPr bwMode="auto">
              <a:xfrm>
                <a:off x="2424" y="1530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0" name="Line 30"/>
              <p:cNvSpPr>
                <a:spLocks noChangeShapeType="1"/>
              </p:cNvSpPr>
              <p:nvPr/>
            </p:nvSpPr>
            <p:spPr bwMode="auto">
              <a:xfrm>
                <a:off x="2520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1" name="Line 31"/>
              <p:cNvSpPr>
                <a:spLocks noChangeShapeType="1"/>
              </p:cNvSpPr>
              <p:nvPr/>
            </p:nvSpPr>
            <p:spPr bwMode="auto">
              <a:xfrm>
                <a:off x="259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2" name="Line 32"/>
              <p:cNvSpPr>
                <a:spLocks noChangeShapeType="1"/>
              </p:cNvSpPr>
              <p:nvPr/>
            </p:nvSpPr>
            <p:spPr bwMode="auto">
              <a:xfrm>
                <a:off x="2652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3" name="Line 33"/>
              <p:cNvSpPr>
                <a:spLocks noChangeShapeType="1"/>
              </p:cNvSpPr>
              <p:nvPr/>
            </p:nvSpPr>
            <p:spPr bwMode="auto">
              <a:xfrm>
                <a:off x="2706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4" name="Line 34"/>
              <p:cNvSpPr>
                <a:spLocks noChangeShapeType="1"/>
              </p:cNvSpPr>
              <p:nvPr/>
            </p:nvSpPr>
            <p:spPr bwMode="auto">
              <a:xfrm>
                <a:off x="275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5" name="Line 35"/>
              <p:cNvSpPr>
                <a:spLocks noChangeShapeType="1"/>
              </p:cNvSpPr>
              <p:nvPr/>
            </p:nvSpPr>
            <p:spPr bwMode="auto">
              <a:xfrm>
                <a:off x="2790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66" name="Line 36"/>
              <p:cNvSpPr>
                <a:spLocks noChangeShapeType="1"/>
              </p:cNvSpPr>
              <p:nvPr/>
            </p:nvSpPr>
            <p:spPr bwMode="auto">
              <a:xfrm>
                <a:off x="2814" y="1536"/>
                <a:ext cx="0" cy="1589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grpSp>
          <p:nvGrpSpPr>
            <p:cNvPr id="29702" name="Group 75"/>
            <p:cNvGrpSpPr>
              <a:grpSpLocks/>
            </p:cNvGrpSpPr>
            <p:nvPr/>
          </p:nvGrpSpPr>
          <p:grpSpPr bwMode="auto">
            <a:xfrm>
              <a:off x="6939423" y="1144665"/>
              <a:ext cx="1273477" cy="4122245"/>
              <a:chOff x="3048" y="1590"/>
              <a:chExt cx="534" cy="1535"/>
            </a:xfrm>
          </p:grpSpPr>
          <p:sp>
            <p:nvSpPr>
              <p:cNvPr id="29749" name="Line 39"/>
              <p:cNvSpPr>
                <a:spLocks noChangeShapeType="1"/>
              </p:cNvSpPr>
              <p:nvPr/>
            </p:nvSpPr>
            <p:spPr bwMode="auto">
              <a:xfrm>
                <a:off x="3048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0" name="Line 40"/>
              <p:cNvSpPr>
                <a:spLocks noChangeShapeType="1"/>
              </p:cNvSpPr>
              <p:nvPr/>
            </p:nvSpPr>
            <p:spPr bwMode="auto">
              <a:xfrm>
                <a:off x="3192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1" name="Line 41"/>
              <p:cNvSpPr>
                <a:spLocks noChangeShapeType="1"/>
              </p:cNvSpPr>
              <p:nvPr/>
            </p:nvSpPr>
            <p:spPr bwMode="auto">
              <a:xfrm>
                <a:off x="3288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2" name="Line 42"/>
              <p:cNvSpPr>
                <a:spLocks noChangeShapeType="1"/>
              </p:cNvSpPr>
              <p:nvPr/>
            </p:nvSpPr>
            <p:spPr bwMode="auto">
              <a:xfrm>
                <a:off x="3360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3" name="Line 43"/>
              <p:cNvSpPr>
                <a:spLocks noChangeShapeType="1"/>
              </p:cNvSpPr>
              <p:nvPr/>
            </p:nvSpPr>
            <p:spPr bwMode="auto">
              <a:xfrm>
                <a:off x="3420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4" name="Line 44"/>
              <p:cNvSpPr>
                <a:spLocks noChangeShapeType="1"/>
              </p:cNvSpPr>
              <p:nvPr/>
            </p:nvSpPr>
            <p:spPr bwMode="auto">
              <a:xfrm>
                <a:off x="3474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5" name="Line 45"/>
              <p:cNvSpPr>
                <a:spLocks noChangeShapeType="1"/>
              </p:cNvSpPr>
              <p:nvPr/>
            </p:nvSpPr>
            <p:spPr bwMode="auto">
              <a:xfrm>
                <a:off x="3522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6" name="Line 46"/>
              <p:cNvSpPr>
                <a:spLocks noChangeShapeType="1"/>
              </p:cNvSpPr>
              <p:nvPr/>
            </p:nvSpPr>
            <p:spPr bwMode="auto">
              <a:xfrm>
                <a:off x="3558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57" name="Line 47"/>
              <p:cNvSpPr>
                <a:spLocks noChangeShapeType="1"/>
              </p:cNvSpPr>
              <p:nvPr/>
            </p:nvSpPr>
            <p:spPr bwMode="auto">
              <a:xfrm>
                <a:off x="3582" y="1590"/>
                <a:ext cx="0" cy="1535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grpSp>
          <p:nvGrpSpPr>
            <p:cNvPr id="29703" name="Group 74"/>
            <p:cNvGrpSpPr>
              <a:grpSpLocks/>
            </p:cNvGrpSpPr>
            <p:nvPr/>
          </p:nvGrpSpPr>
          <p:grpSpPr bwMode="auto">
            <a:xfrm>
              <a:off x="883094" y="3205017"/>
              <a:ext cx="7328264" cy="2061892"/>
              <a:chOff x="509" y="2357"/>
              <a:chExt cx="3072" cy="768"/>
            </a:xfrm>
          </p:grpSpPr>
          <p:sp>
            <p:nvSpPr>
              <p:cNvPr id="29739" name="Line 52"/>
              <p:cNvSpPr>
                <a:spLocks noChangeShapeType="1"/>
              </p:cNvSpPr>
              <p:nvPr/>
            </p:nvSpPr>
            <p:spPr bwMode="auto">
              <a:xfrm rot="-5400000">
                <a:off x="2045" y="1589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0" name="Line 53"/>
              <p:cNvSpPr>
                <a:spLocks noChangeShapeType="1"/>
              </p:cNvSpPr>
              <p:nvPr/>
            </p:nvSpPr>
            <p:spPr bwMode="auto">
              <a:xfrm rot="-5400000">
                <a:off x="2045" y="1355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1" name="Line 54"/>
              <p:cNvSpPr>
                <a:spLocks noChangeShapeType="1"/>
              </p:cNvSpPr>
              <p:nvPr/>
            </p:nvSpPr>
            <p:spPr bwMode="auto">
              <a:xfrm rot="-5400000">
                <a:off x="2045" y="1211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2" name="Line 55"/>
              <p:cNvSpPr>
                <a:spLocks noChangeShapeType="1"/>
              </p:cNvSpPr>
              <p:nvPr/>
            </p:nvSpPr>
            <p:spPr bwMode="auto">
              <a:xfrm rot="-5400000">
                <a:off x="2045" y="1115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3" name="Line 56"/>
              <p:cNvSpPr>
                <a:spLocks noChangeShapeType="1"/>
              </p:cNvSpPr>
              <p:nvPr/>
            </p:nvSpPr>
            <p:spPr bwMode="auto">
              <a:xfrm rot="-5400000">
                <a:off x="2045" y="1043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4" name="Line 57"/>
              <p:cNvSpPr>
                <a:spLocks noChangeShapeType="1"/>
              </p:cNvSpPr>
              <p:nvPr/>
            </p:nvSpPr>
            <p:spPr bwMode="auto">
              <a:xfrm rot="-5400000">
                <a:off x="2045" y="983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5" name="Line 58"/>
              <p:cNvSpPr>
                <a:spLocks noChangeShapeType="1"/>
              </p:cNvSpPr>
              <p:nvPr/>
            </p:nvSpPr>
            <p:spPr bwMode="auto">
              <a:xfrm rot="-5400000">
                <a:off x="2045" y="929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6" name="Line 59"/>
              <p:cNvSpPr>
                <a:spLocks noChangeShapeType="1"/>
              </p:cNvSpPr>
              <p:nvPr/>
            </p:nvSpPr>
            <p:spPr bwMode="auto">
              <a:xfrm rot="-5400000">
                <a:off x="2045" y="881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7" name="Line 60"/>
              <p:cNvSpPr>
                <a:spLocks noChangeShapeType="1"/>
              </p:cNvSpPr>
              <p:nvPr/>
            </p:nvSpPr>
            <p:spPr bwMode="auto">
              <a:xfrm rot="-5400000">
                <a:off x="2045" y="845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48" name="Line 61"/>
              <p:cNvSpPr>
                <a:spLocks noChangeShapeType="1"/>
              </p:cNvSpPr>
              <p:nvPr/>
            </p:nvSpPr>
            <p:spPr bwMode="auto">
              <a:xfrm rot="-5400000">
                <a:off x="2045" y="821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grpSp>
          <p:nvGrpSpPr>
            <p:cNvPr id="29704" name="Group 77"/>
            <p:cNvGrpSpPr>
              <a:grpSpLocks/>
            </p:cNvGrpSpPr>
            <p:nvPr/>
          </p:nvGrpSpPr>
          <p:grpSpPr bwMode="auto">
            <a:xfrm>
              <a:off x="883094" y="1141586"/>
              <a:ext cx="7328264" cy="1432084"/>
              <a:chOff x="509" y="1589"/>
              <a:chExt cx="3072" cy="534"/>
            </a:xfrm>
          </p:grpSpPr>
          <p:sp>
            <p:nvSpPr>
              <p:cNvPr id="29730" name="Line 64"/>
              <p:cNvSpPr>
                <a:spLocks noChangeShapeType="1"/>
              </p:cNvSpPr>
              <p:nvPr/>
            </p:nvSpPr>
            <p:spPr bwMode="auto">
              <a:xfrm rot="-5400000">
                <a:off x="2045" y="587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1" name="Line 65"/>
              <p:cNvSpPr>
                <a:spLocks noChangeShapeType="1"/>
              </p:cNvSpPr>
              <p:nvPr/>
            </p:nvSpPr>
            <p:spPr bwMode="auto">
              <a:xfrm rot="-5400000">
                <a:off x="2045" y="443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2" name="Line 66"/>
              <p:cNvSpPr>
                <a:spLocks noChangeShapeType="1"/>
              </p:cNvSpPr>
              <p:nvPr/>
            </p:nvSpPr>
            <p:spPr bwMode="auto">
              <a:xfrm rot="-5400000">
                <a:off x="2045" y="347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3" name="Line 67"/>
              <p:cNvSpPr>
                <a:spLocks noChangeShapeType="1"/>
              </p:cNvSpPr>
              <p:nvPr/>
            </p:nvSpPr>
            <p:spPr bwMode="auto">
              <a:xfrm rot="-5400000">
                <a:off x="2045" y="275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4" name="Line 68"/>
              <p:cNvSpPr>
                <a:spLocks noChangeShapeType="1"/>
              </p:cNvSpPr>
              <p:nvPr/>
            </p:nvSpPr>
            <p:spPr bwMode="auto">
              <a:xfrm rot="-5400000">
                <a:off x="2045" y="215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5" name="Line 69"/>
              <p:cNvSpPr>
                <a:spLocks noChangeShapeType="1"/>
              </p:cNvSpPr>
              <p:nvPr/>
            </p:nvSpPr>
            <p:spPr bwMode="auto">
              <a:xfrm rot="-5400000">
                <a:off x="2045" y="161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6" name="Line 70"/>
              <p:cNvSpPr>
                <a:spLocks noChangeShapeType="1"/>
              </p:cNvSpPr>
              <p:nvPr/>
            </p:nvSpPr>
            <p:spPr bwMode="auto">
              <a:xfrm rot="-5400000">
                <a:off x="2045" y="113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7" name="Line 71"/>
              <p:cNvSpPr>
                <a:spLocks noChangeShapeType="1"/>
              </p:cNvSpPr>
              <p:nvPr/>
            </p:nvSpPr>
            <p:spPr bwMode="auto">
              <a:xfrm rot="-5400000">
                <a:off x="2045" y="77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  <p:sp>
            <p:nvSpPr>
              <p:cNvPr id="29738" name="Line 72"/>
              <p:cNvSpPr>
                <a:spLocks noChangeShapeType="1"/>
              </p:cNvSpPr>
              <p:nvPr/>
            </p:nvSpPr>
            <p:spPr bwMode="auto">
              <a:xfrm rot="-5400000">
                <a:off x="2045" y="53"/>
                <a:ext cx="0" cy="3072"/>
              </a:xfrm>
              <a:prstGeom prst="line">
                <a:avLst/>
              </a:prstGeom>
              <a:noFill/>
              <a:ln w="1905">
                <a:solidFill>
                  <a:schemeClr val="tx1"/>
                </a:solidFill>
                <a:round/>
                <a:headEnd type="none" w="sm" len="lg"/>
                <a:tailEnd type="none" w="sm" len="lg"/>
              </a:ln>
            </p:spPr>
            <p:txBody>
              <a:bodyPr/>
              <a:lstStyle/>
              <a:p>
                <a:endParaRPr lang="en-GB" sz="900" dirty="0"/>
              </a:p>
            </p:txBody>
          </p:sp>
        </p:grpSp>
        <p:sp>
          <p:nvSpPr>
            <p:cNvPr id="29705" name="Text Box 78"/>
            <p:cNvSpPr txBox="1">
              <a:spLocks noChangeArrowheads="1"/>
            </p:cNvSpPr>
            <p:nvPr/>
          </p:nvSpPr>
          <p:spPr bwMode="auto">
            <a:xfrm>
              <a:off x="441150" y="2981736"/>
              <a:ext cx="515859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latin typeface="Arial" charset="0"/>
                </a:rPr>
                <a:t>10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06" name="Text Box 79"/>
            <p:cNvSpPr txBox="1">
              <a:spLocks noChangeArrowheads="1"/>
            </p:cNvSpPr>
            <p:nvPr/>
          </p:nvSpPr>
          <p:spPr bwMode="auto">
            <a:xfrm>
              <a:off x="311801" y="933702"/>
              <a:ext cx="645208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latin typeface="Arial" charset="0"/>
                </a:rPr>
                <a:t>100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07" name="Text Box 80"/>
            <p:cNvSpPr txBox="1">
              <a:spLocks noChangeArrowheads="1"/>
            </p:cNvSpPr>
            <p:nvPr/>
          </p:nvSpPr>
          <p:spPr bwMode="auto">
            <a:xfrm>
              <a:off x="441150" y="5059027"/>
              <a:ext cx="515859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>
                  <a:latin typeface="Arial" charset="0"/>
                </a:rPr>
                <a:t>1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08" name="Text Box 81"/>
            <p:cNvSpPr txBox="1">
              <a:spLocks noChangeArrowheads="1"/>
            </p:cNvSpPr>
            <p:nvPr/>
          </p:nvSpPr>
          <p:spPr bwMode="auto">
            <a:xfrm>
              <a:off x="447310" y="5334665"/>
              <a:ext cx="880810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10,000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09" name="Text Box 82"/>
            <p:cNvSpPr txBox="1">
              <a:spLocks noChangeArrowheads="1"/>
            </p:cNvSpPr>
            <p:nvPr/>
          </p:nvSpPr>
          <p:spPr bwMode="auto">
            <a:xfrm>
              <a:off x="2135012" y="5334665"/>
              <a:ext cx="1068674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100,000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10" name="Text Box 83"/>
            <p:cNvSpPr txBox="1">
              <a:spLocks noChangeArrowheads="1"/>
            </p:cNvSpPr>
            <p:nvPr/>
          </p:nvSpPr>
          <p:spPr bwMode="auto">
            <a:xfrm>
              <a:off x="3982863" y="5334665"/>
              <a:ext cx="1193404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1,000,000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11" name="Text Box 84"/>
            <p:cNvSpPr txBox="1">
              <a:spLocks noChangeArrowheads="1"/>
            </p:cNvSpPr>
            <p:nvPr/>
          </p:nvSpPr>
          <p:spPr bwMode="auto">
            <a:xfrm>
              <a:off x="5781436" y="5334665"/>
              <a:ext cx="1327373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10,000,000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12" name="Text Box 85"/>
            <p:cNvSpPr txBox="1">
              <a:spLocks noChangeArrowheads="1"/>
            </p:cNvSpPr>
            <p:nvPr/>
          </p:nvSpPr>
          <p:spPr bwMode="auto">
            <a:xfrm>
              <a:off x="7395224" y="5334665"/>
              <a:ext cx="1441324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100,000,000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29713" name="Line 86"/>
            <p:cNvSpPr>
              <a:spLocks noChangeShapeType="1"/>
            </p:cNvSpPr>
            <p:nvPr/>
          </p:nvSpPr>
          <p:spPr bwMode="auto">
            <a:xfrm>
              <a:off x="1314259" y="1160064"/>
              <a:ext cx="6626081" cy="4092988"/>
            </a:xfrm>
            <a:prstGeom prst="line">
              <a:avLst/>
            </a:prstGeom>
            <a:noFill/>
            <a:ln w="28575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/>
            <a:lstStyle/>
            <a:p>
              <a:endParaRPr lang="en-GB" sz="900" dirty="0"/>
            </a:p>
          </p:txBody>
        </p:sp>
        <p:sp>
          <p:nvSpPr>
            <p:cNvPr id="29714" name="Oval 87"/>
            <p:cNvSpPr>
              <a:spLocks noChangeArrowheads="1"/>
            </p:cNvSpPr>
            <p:nvPr/>
          </p:nvSpPr>
          <p:spPr bwMode="auto">
            <a:xfrm>
              <a:off x="2230485" y="1468038"/>
              <a:ext cx="69296" cy="7391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15" name="Oval 88"/>
            <p:cNvSpPr>
              <a:spLocks noChangeArrowheads="1"/>
            </p:cNvSpPr>
            <p:nvPr/>
          </p:nvSpPr>
          <p:spPr bwMode="auto">
            <a:xfrm>
              <a:off x="1614535" y="1692860"/>
              <a:ext cx="69296" cy="75453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16" name="Oval 89"/>
            <p:cNvSpPr>
              <a:spLocks noChangeArrowheads="1"/>
            </p:cNvSpPr>
            <p:nvPr/>
          </p:nvSpPr>
          <p:spPr bwMode="auto">
            <a:xfrm>
              <a:off x="2416810" y="2144044"/>
              <a:ext cx="69294" cy="7545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17" name="Oval 90"/>
            <p:cNvSpPr>
              <a:spLocks noChangeArrowheads="1"/>
            </p:cNvSpPr>
            <p:nvPr/>
          </p:nvSpPr>
          <p:spPr bwMode="auto">
            <a:xfrm>
              <a:off x="3533218" y="2641423"/>
              <a:ext cx="69296" cy="8007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18" name="Oval 91"/>
            <p:cNvSpPr>
              <a:spLocks noChangeArrowheads="1"/>
            </p:cNvSpPr>
            <p:nvPr/>
          </p:nvSpPr>
          <p:spPr bwMode="auto">
            <a:xfrm>
              <a:off x="5020738" y="3899501"/>
              <a:ext cx="70834" cy="7853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19" name="Oval 92"/>
            <p:cNvSpPr>
              <a:spLocks noChangeArrowheads="1"/>
            </p:cNvSpPr>
            <p:nvPr/>
          </p:nvSpPr>
          <p:spPr bwMode="auto">
            <a:xfrm>
              <a:off x="5264038" y="3756294"/>
              <a:ext cx="70834" cy="75453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0" name="Oval 93"/>
            <p:cNvSpPr>
              <a:spLocks noChangeArrowheads="1"/>
            </p:cNvSpPr>
            <p:nvPr/>
          </p:nvSpPr>
          <p:spPr bwMode="auto">
            <a:xfrm>
              <a:off x="6552914" y="4672519"/>
              <a:ext cx="69294" cy="7853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1" name="Oval 94"/>
            <p:cNvSpPr>
              <a:spLocks noChangeArrowheads="1"/>
            </p:cNvSpPr>
            <p:nvPr/>
          </p:nvSpPr>
          <p:spPr bwMode="auto">
            <a:xfrm>
              <a:off x="6452821" y="4142802"/>
              <a:ext cx="69296" cy="7545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2" name="Oval 95"/>
            <p:cNvSpPr>
              <a:spLocks noChangeArrowheads="1"/>
            </p:cNvSpPr>
            <p:nvPr/>
          </p:nvSpPr>
          <p:spPr bwMode="auto">
            <a:xfrm>
              <a:off x="6152546" y="3673139"/>
              <a:ext cx="69294" cy="78533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3" name="Oval 96"/>
            <p:cNvSpPr>
              <a:spLocks noChangeArrowheads="1"/>
            </p:cNvSpPr>
            <p:nvPr/>
          </p:nvSpPr>
          <p:spPr bwMode="auto">
            <a:xfrm>
              <a:off x="5707522" y="3770152"/>
              <a:ext cx="70834" cy="7853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4" name="Oval 97"/>
            <p:cNvSpPr>
              <a:spLocks noChangeArrowheads="1"/>
            </p:cNvSpPr>
            <p:nvPr/>
          </p:nvSpPr>
          <p:spPr bwMode="auto">
            <a:xfrm>
              <a:off x="4749719" y="3157282"/>
              <a:ext cx="69296" cy="7853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5" name="Oval 98"/>
            <p:cNvSpPr>
              <a:spLocks noChangeArrowheads="1"/>
            </p:cNvSpPr>
            <p:nvPr/>
          </p:nvSpPr>
          <p:spPr bwMode="auto">
            <a:xfrm>
              <a:off x="4363212" y="2724577"/>
              <a:ext cx="69294" cy="75453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6" name="Oval 99"/>
            <p:cNvSpPr>
              <a:spLocks noChangeArrowheads="1"/>
            </p:cNvSpPr>
            <p:nvPr/>
          </p:nvSpPr>
          <p:spPr bwMode="auto">
            <a:xfrm>
              <a:off x="3331496" y="1789872"/>
              <a:ext cx="70834" cy="75454"/>
            </a:xfrm>
            <a:prstGeom prst="ellipse">
              <a:avLst/>
            </a:prstGeom>
            <a:solidFill>
              <a:srgbClr val="990099"/>
            </a:solidFill>
            <a:ln w="12700">
              <a:solidFill>
                <a:srgbClr val="990099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sz="900" dirty="0"/>
            </a:p>
          </p:txBody>
        </p:sp>
        <p:sp>
          <p:nvSpPr>
            <p:cNvPr id="29729" name="Text Box 103"/>
            <p:cNvSpPr txBox="1">
              <a:spLocks noChangeArrowheads="1"/>
            </p:cNvSpPr>
            <p:nvPr/>
          </p:nvSpPr>
          <p:spPr bwMode="auto">
            <a:xfrm rot="16200000">
              <a:off x="-860043" y="3067308"/>
              <a:ext cx="2693241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>
                  <a:latin typeface="Arial" charset="0"/>
                </a:rPr>
                <a:t>Unit cost (cents)</a:t>
              </a:r>
              <a:endParaRPr lang="en-US" sz="1600" dirty="0">
                <a:latin typeface="Arial" charset="0"/>
              </a:endParaRPr>
            </a:p>
          </p:txBody>
        </p:sp>
        <p:sp>
          <p:nvSpPr>
            <p:cNvPr id="89" name="Text Box 103"/>
            <p:cNvSpPr txBox="1">
              <a:spLocks noChangeArrowheads="1"/>
            </p:cNvSpPr>
            <p:nvPr/>
          </p:nvSpPr>
          <p:spPr bwMode="auto">
            <a:xfrm>
              <a:off x="1633013" y="5695120"/>
              <a:ext cx="5931597" cy="33855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>
                  <a:latin typeface="Arial" charset="0"/>
                </a:rPr>
                <a:t>Cumulative volume of vouchers processed</a:t>
              </a:r>
              <a:endParaRPr lang="en-US" sz="1600" dirty="0">
                <a:latin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5"/>
  <p:tag name="MMPROD_UIDATA" val="&lt;database version=&quot;6.0&quot;&gt;&lt;object type=&quot;1&quot; unique_id=&quot;10001&quot;&gt;&lt;object type=&quot;8&quot; unique_id=&quot;13126&quot;&gt;&lt;/object&gt;&lt;object type=&quot;2&quot; unique_id=&quot;13127&quot;&gt;&lt;object type=&quot;3&quot; unique_id=&quot;13128&quot;&gt;&lt;property id=&quot;20148&quot; value=&quot;5&quot;/&gt;&lt;property id=&quot;20300&quot; value=&quot;Slide 1&quot;/&gt;&lt;property id=&quot;20307&quot; value=&quot;319&quot;/&gt;&lt;/object&gt;&lt;object type=&quot;3&quot; unique_id=&quot;13129&quot;&gt;&lt;property id=&quot;20148&quot; value=&quot;5&quot;/&gt;&lt;property id=&quot;20300&quot; value=&quot;Slide 2&quot;/&gt;&lt;property id=&quot;20307&quot; value=&quot;314&quot;/&gt;&lt;/object&gt;&lt;object type=&quot;3&quot; unique_id=&quot;13130&quot;&gt;&lt;property id=&quot;20148&quot; value=&quot;5&quot;/&gt;&lt;property id=&quot;20300&quot; value=&quot;Slide 3&quot;/&gt;&lt;property id=&quot;20307&quot; value=&quot;280&quot;/&gt;&lt;/object&gt;&lt;object type=&quot;3&quot; unique_id=&quot;13131&quot;&gt;&lt;property id=&quot;20148&quot; value=&quot;5&quot;/&gt;&lt;property id=&quot;20300&quot; value=&quot;Slide 4&quot;/&gt;&lt;property id=&quot;20307&quot; value=&quot;282&quot;/&gt;&lt;/object&gt;&lt;object type=&quot;3&quot; unique_id=&quot;13132&quot;&gt;&lt;property id=&quot;20148&quot; value=&quot;5&quot;/&gt;&lt;property id=&quot;20300&quot; value=&quot;Slide 5&quot;/&gt;&lt;property id=&quot;20307&quot; value=&quot;283&quot;/&gt;&lt;/object&gt;&lt;object type=&quot;3&quot; unique_id=&quot;13133&quot;&gt;&lt;property id=&quot;20148&quot; value=&quot;5&quot;/&gt;&lt;property id=&quot;20300&quot; value=&quot;Slide 6&quot;/&gt;&lt;property id=&quot;20307&quot; value=&quot;308&quot;/&gt;&lt;/object&gt;&lt;object type=&quot;3&quot; unique_id=&quot;13134&quot;&gt;&lt;property id=&quot;20148&quot; value=&quot;5&quot;/&gt;&lt;property id=&quot;20300&quot; value=&quot;Slide 7&quot;/&gt;&lt;property id=&quot;20307&quot; value=&quot;310&quot;/&gt;&lt;/object&gt;&lt;object type=&quot;3&quot; unique_id=&quot;13135&quot;&gt;&lt;property id=&quot;20148&quot; value=&quot;5&quot;/&gt;&lt;property id=&quot;20300&quot; value=&quot;Slide 8&quot;/&gt;&lt;property id=&quot;20307&quot; value=&quot;315&quot;/&gt;&lt;/object&gt;&lt;object type=&quot;3&quot; unique_id=&quot;13136&quot;&gt;&lt;property id=&quot;20148&quot; value=&quot;5&quot;/&gt;&lt;property id=&quot;20300&quot; value=&quot;Slide 9&quot;/&gt;&lt;property id=&quot;20307&quot; value=&quot;316&quot;/&gt;&lt;/object&gt;&lt;object type=&quot;3&quot; unique_id=&quot;13137&quot;&gt;&lt;property id=&quot;20148&quot; value=&quot;5&quot;/&gt;&lt;property id=&quot;20300&quot; value=&quot;Slide 10&quot;/&gt;&lt;property id=&quot;20307&quot; value=&quot;317&quot;/&gt;&lt;/object&gt;&lt;object type=&quot;3&quot; unique_id=&quot;13138&quot;&gt;&lt;property id=&quot;20148&quot; value=&quot;5&quot;/&gt;&lt;property id=&quot;20300&quot; value=&quot;Slide 11&quot;/&gt;&lt;property id=&quot;20307&quot; value=&quot;318&quot;/&gt;&lt;/object&gt;&lt;object type=&quot;3&quot; unique_id=&quot;13139&quot;&gt;&lt;property id=&quot;20148&quot; value=&quot;5&quot;/&gt;&lt;property id=&quot;20300&quot; value=&quot;Slide 12&quot;/&gt;&lt;property id=&quot;20307&quot; value=&quot;287&quot;/&gt;&lt;/object&gt;&lt;object type=&quot;3&quot; unique_id=&quot;13140&quot;&gt;&lt;property id=&quot;20148&quot; value=&quot;5&quot;/&gt;&lt;property id=&quot;20300&quot; value=&quot;Slide 13&quot;/&gt;&lt;property id=&quot;20307&quot; value=&quot;288&quot;/&gt;&lt;/object&gt;&lt;object type=&quot;3&quot; unique_id=&quot;13141&quot;&gt;&lt;property id=&quot;20148&quot; value=&quot;5&quot;/&gt;&lt;property id=&quot;20300&quot; value=&quot;Slide 14&quot;/&gt;&lt;property id=&quot;20307&quot; value=&quot;311&quot;/&gt;&lt;/object&gt;&lt;object type=&quot;3&quot; unique_id=&quot;13142&quot;&gt;&lt;property id=&quot;20148&quot; value=&quot;5&quot;/&gt;&lt;property id=&quot;20300&quot; value=&quot;Slide 15&quot;/&gt;&lt;property id=&quot;20307&quot; value=&quot;290&quot;/&gt;&lt;/object&gt;&lt;object type=&quot;3&quot; unique_id=&quot;13143&quot;&gt;&lt;property id=&quot;20148&quot; value=&quot;5&quot;/&gt;&lt;property id=&quot;20300&quot; value=&quot;Slide 16&quot;/&gt;&lt;property id=&quot;20307&quot; value=&quot;291&quot;/&gt;&lt;/object&gt;&lt;object type=&quot;3&quot; unique_id=&quot;13144&quot;&gt;&lt;property id=&quot;20148&quot; value=&quot;5&quot;/&gt;&lt;property id=&quot;20300&quot; value=&quot;Slide 17&quot;/&gt;&lt;property id=&quot;20307&quot; value=&quot;292&quot;/&gt;&lt;/object&gt;&lt;object type=&quot;3&quot; unique_id=&quot;13145&quot;&gt;&lt;property id=&quot;20148&quot; value=&quot;5&quot;/&gt;&lt;property id=&quot;20300&quot; value=&quot;Slide 18&quot;/&gt;&lt;property id=&quot;20307&quot; value=&quot;296&quot;/&gt;&lt;/object&gt;&lt;object type=&quot;3&quot; unique_id=&quot;13146&quot;&gt;&lt;property id=&quot;20148&quot; value=&quot;5&quot;/&gt;&lt;property id=&quot;20300&quot; value=&quot;Slide 19&quot;/&gt;&lt;property id=&quot;20307&quot; value=&quot;297&quot;/&gt;&lt;/object&gt;&lt;object type=&quot;3&quot; unique_id=&quot;13147&quot;&gt;&lt;property id=&quot;20148&quot; value=&quot;5&quot;/&gt;&lt;property id=&quot;20300&quot; value=&quot;Slide 20&quot;/&gt;&lt;property id=&quot;20307&quot; value=&quot;298&quot;/&gt;&lt;/object&gt;&lt;object type=&quot;3&quot; unique_id=&quot;13148&quot;&gt;&lt;property id=&quot;20148&quot; value=&quot;5&quot;/&gt;&lt;property id=&quot;20300&quot; value=&quot;Slide 21&quot;/&gt;&lt;property id=&quot;20307&quot; value=&quot;320&quot;/&gt;&lt;/object&gt;&lt;object type=&quot;3&quot; unique_id=&quot;13149&quot;&gt;&lt;property id=&quot;20148&quot; value=&quot;5&quot;/&gt;&lt;property id=&quot;20300&quot; value=&quot;Slide 22&quot;/&gt;&lt;property id=&quot;20307&quot; value=&quot;321&quot;/&gt;&lt;/object&gt;&lt;object type=&quot;3&quot; unique_id=&quot;13150&quot;&gt;&lt;property id=&quot;20148&quot; value=&quot;5&quot;/&gt;&lt;property id=&quot;20300&quot; value=&quot;Slide 23&quot;/&gt;&lt;property id=&quot;20307&quot; value=&quot;299&quot;/&gt;&lt;/object&gt;&lt;object type=&quot;3&quot; unique_id=&quot;13151&quot;&gt;&lt;property id=&quot;20148&quot; value=&quot;5&quot;/&gt;&lt;property id=&quot;20300&quot; value=&quot;Slide 24&quot;/&gt;&lt;property id=&quot;20307&quot; value=&quot;300&quot;/&gt;&lt;/object&gt;&lt;object type=&quot;3&quot; unique_id=&quot;13152&quot;&gt;&lt;property id=&quot;20148&quot; value=&quot;5&quot;/&gt;&lt;property id=&quot;20300&quot; value=&quot;Slide 25&quot;/&gt;&lt;property id=&quot;20307&quot; value=&quot;301&quot;/&gt;&lt;/object&gt;&lt;object type=&quot;3&quot; unique_id=&quot;13153&quot;&gt;&lt;property id=&quot;20148&quot; value=&quot;5&quot;/&gt;&lt;property id=&quot;20300&quot; value=&quot;Slide 26&quot;/&gt;&lt;property id=&quot;20307&quot; value=&quot;302&quot;/&gt;&lt;/object&gt;&lt;object type=&quot;3&quot; unique_id=&quot;13154&quot;&gt;&lt;property id=&quot;20148&quot; value=&quot;5&quot;/&gt;&lt;property id=&quot;20300&quot; value=&quot;Slide 27&quot;/&gt;&lt;property id=&quot;20307&quot; value=&quot;312&quot;/&gt;&lt;/object&gt;&lt;object type=&quot;3&quot; unique_id=&quot;13155&quot;&gt;&lt;property id=&quot;20148&quot; value=&quot;5&quot;/&gt;&lt;property id=&quot;20300&quot; value=&quot;Slide 28&quot;/&gt;&lt;property id=&quot;20307&quot; value=&quot;305&quot;/&gt;&lt;/object&gt;&lt;object type=&quot;3&quot; unique_id=&quot;13156&quot;&gt;&lt;property id=&quot;20148&quot; value=&quot;5&quot;/&gt;&lt;property id=&quot;20300&quot; value=&quot;Slide 29&quot;/&gt;&lt;property id=&quot;20307&quot; value=&quot;313&quot;/&gt;&lt;/object&gt;&lt;object type=&quot;3&quot; unique_id=&quot;13157&quot;&gt;&lt;property id=&quot;20148&quot; value=&quot;5&quot;/&gt;&lt;property id=&quot;20300&quot; value=&quot;Slide 30&quot;/&gt;&lt;property id=&quot;20307&quot; value=&quot;269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lg" len="med"/>
          <a:tailEnd type="non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lg" len="med"/>
          <a:tailEnd type="non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1629</TotalTime>
  <Words>821</Words>
  <Application>Microsoft Office PowerPoint</Application>
  <PresentationFormat>On-screen Show (4:3)</PresentationFormat>
  <Paragraphs>358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lw-dlf</cp:lastModifiedBy>
  <cp:revision>237</cp:revision>
  <dcterms:created xsi:type="dcterms:W3CDTF">1999-12-12T16:39:08Z</dcterms:created>
  <dcterms:modified xsi:type="dcterms:W3CDTF">2017-07-28T03:53:11Z</dcterms:modified>
</cp:coreProperties>
</file>