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76" r:id="rId3"/>
    <p:sldId id="27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0AE58E-6014-7C4F-927C-BA5F38F1C7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A9FC3F-D89F-884A-A10D-4E2CA40084E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GIBBS REFLECTIVE CYCLE</a:t>
            </a:r>
          </a:p>
          <a:p>
            <a:pPr lvl="0"/>
            <a:r>
              <a:rPr lang="en-GB" dirty="0"/>
              <a:t>DAVID KOLB’S EXPERIENTIAL LEARNING CYCLE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MAYA ANGELOU , I’LL FORGET WHAT YOU SAID, I’LL EVEN FORGET WHAT YOU DID BUT I’LL NEVER FORGET HOW YOU MADE ME FEEL</a:t>
            </a:r>
          </a:p>
          <a:p>
            <a:pPr lvl="0"/>
            <a:r>
              <a:rPr lang="en-GB" dirty="0"/>
              <a:t>BASIC – SATISFACTORY – EXEMPLARY OUTCOMES BASED ON POLICE CONTACT</a:t>
            </a:r>
          </a:p>
          <a:p>
            <a:pPr lvl="0"/>
            <a:r>
              <a:rPr lang="en-GB" dirty="0"/>
              <a:t>EVERY CONTACT LEAVES A TRACE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6C1484-D5A7-944F-82E2-2742634F98EC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0DD1CF5-2B29-9643-BADB-B4302EE34AFC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72203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Immediate, ongoing and automatic</a:t>
            </a:r>
          </a:p>
          <a:p>
            <a:pPr marL="228600" indent="-228600">
              <a:buAutoNum type="arabicPeriod"/>
            </a:pPr>
            <a:r>
              <a:rPr lang="en-GB" dirty="0"/>
              <a:t>Decision to alter behaviour based on perceive cues</a:t>
            </a:r>
          </a:p>
          <a:p>
            <a:pPr marL="228600" indent="-228600">
              <a:buAutoNum type="arabicPeriod"/>
            </a:pPr>
            <a:r>
              <a:rPr lang="en-GB" dirty="0"/>
              <a:t>Rapidly consider any revised outcomes as a result</a:t>
            </a:r>
          </a:p>
          <a:p>
            <a:pPr marL="228600" indent="-228600">
              <a:buAutoNum type="arabicPeriod"/>
            </a:pPr>
            <a:r>
              <a:rPr lang="en-GB" dirty="0"/>
              <a:t>Subsequent more systematic and sustained research</a:t>
            </a:r>
          </a:p>
          <a:p>
            <a:pPr marL="228600" indent="-228600">
              <a:buAutoNum type="arabicPeriod"/>
            </a:pPr>
            <a:r>
              <a:rPr lang="en-GB" dirty="0"/>
              <a:t>Engage revisions into future action and behaviours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515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4b –</a:t>
            </a:r>
            <a:br>
              <a:rPr lang="en-GB" dirty="0"/>
            </a:br>
            <a:r>
              <a:rPr lang="en-GB" dirty="0"/>
              <a:t>Reflection 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C0BC2-C983-1142-81B3-94B22F2DA6A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Gibbs’ Model of Reflection (1988)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83F49-2C8D-DA41-A697-F14CE6E78892}"/>
              </a:ext>
            </a:extLst>
          </p:cNvPr>
          <p:cNvSpPr txBox="1"/>
          <p:nvPr/>
        </p:nvSpPr>
        <p:spPr>
          <a:xfrm>
            <a:off x="4439821" y="1700811"/>
            <a:ext cx="2232251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Description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(What happened?)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45D33-3D3D-9045-99B4-D6E4BB71B122}"/>
              </a:ext>
            </a:extLst>
          </p:cNvPr>
          <p:cNvSpPr txBox="1"/>
          <p:nvPr/>
        </p:nvSpPr>
        <p:spPr>
          <a:xfrm>
            <a:off x="7447648" y="2347137"/>
            <a:ext cx="2232251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Feelings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(What were you thinking &amp; feeling)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65FEDA-BEEF-7243-8B35-C7DF1A4A9E3C}"/>
              </a:ext>
            </a:extLst>
          </p:cNvPr>
          <p:cNvSpPr txBox="1"/>
          <p:nvPr/>
        </p:nvSpPr>
        <p:spPr>
          <a:xfrm>
            <a:off x="7464153" y="3692274"/>
            <a:ext cx="2232251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Evaluation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(What was good &amp; bad about the experience?)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2B38D4-EADD-DE48-AB01-C24D1D8BD196}"/>
              </a:ext>
            </a:extLst>
          </p:cNvPr>
          <p:cNvSpPr txBox="1"/>
          <p:nvPr/>
        </p:nvSpPr>
        <p:spPr>
          <a:xfrm>
            <a:off x="4583830" y="5035235"/>
            <a:ext cx="2232251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Analysis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(What sense can you make of what happened?)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8BA977-4F6C-FE46-8106-87B58D4FE77A}"/>
              </a:ext>
            </a:extLst>
          </p:cNvPr>
          <p:cNvSpPr txBox="1"/>
          <p:nvPr/>
        </p:nvSpPr>
        <p:spPr>
          <a:xfrm>
            <a:off x="1847524" y="3734758"/>
            <a:ext cx="2232251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Conclusions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(What else could you have done?)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5BC22F-179B-8947-9BA4-74EE536765E4}"/>
              </a:ext>
            </a:extLst>
          </p:cNvPr>
          <p:cNvSpPr txBox="1"/>
          <p:nvPr/>
        </p:nvSpPr>
        <p:spPr>
          <a:xfrm>
            <a:off x="1847524" y="2510093"/>
            <a:ext cx="2232251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Action Plan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(What will happen next time?)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Curved Right Arrow 9">
            <a:extLst>
              <a:ext uri="{FF2B5EF4-FFF2-40B4-BE49-F238E27FC236}">
                <a16:creationId xmlns:a16="http://schemas.microsoft.com/office/drawing/2014/main" id="{DBE7C25F-B8AF-8C48-BF6A-E13459704F8C}"/>
              </a:ext>
            </a:extLst>
          </p:cNvPr>
          <p:cNvSpPr/>
          <p:nvPr/>
        </p:nvSpPr>
        <p:spPr>
          <a:xfrm>
            <a:off x="4295802" y="2808808"/>
            <a:ext cx="1080116" cy="184928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22435"/>
              <a:gd name="f10" fmla="val 50000"/>
              <a:gd name="f11" fmla="+- 0 0 -270"/>
              <a:gd name="f12" fmla="+- 0 0 -180"/>
              <a:gd name="f13" fmla="+- 0 0 -90"/>
              <a:gd name="f14" fmla="abs f4"/>
              <a:gd name="f15" fmla="abs f5"/>
              <a:gd name="f16" fmla="abs f6"/>
              <a:gd name="f17" fmla="*/ f11 f0 1"/>
              <a:gd name="f18" fmla="*/ f12 f0 1"/>
              <a:gd name="f19" fmla="*/ f13 f0 1"/>
              <a:gd name="f20" fmla="?: f14 f4 1"/>
              <a:gd name="f21" fmla="?: f15 f5 1"/>
              <a:gd name="f22" fmla="?: f16 f6 1"/>
              <a:gd name="f23" fmla="*/ f17 1 f3"/>
              <a:gd name="f24" fmla="*/ f18 1 f3"/>
              <a:gd name="f25" fmla="*/ f19 1 f3"/>
              <a:gd name="f26" fmla="*/ f20 1 21600"/>
              <a:gd name="f27" fmla="*/ f21 1 21600"/>
              <a:gd name="f28" fmla="*/ 21600 f20 1"/>
              <a:gd name="f29" fmla="*/ 21600 f21 1"/>
              <a:gd name="f30" fmla="+- f23 0 f1"/>
              <a:gd name="f31" fmla="+- f24 0 f1"/>
              <a:gd name="f32" fmla="+- f25 0 f1"/>
              <a:gd name="f33" fmla="min f27 f26"/>
              <a:gd name="f34" fmla="*/ f28 1 f22"/>
              <a:gd name="f35" fmla="*/ f29 1 f22"/>
              <a:gd name="f36" fmla="val f34"/>
              <a:gd name="f37" fmla="val f35"/>
              <a:gd name="f38" fmla="*/ f7 f33 1"/>
              <a:gd name="f39" fmla="+- f37 0 f7"/>
              <a:gd name="f40" fmla="+- f36 0 f7"/>
              <a:gd name="f41" fmla="*/ f36 f33 1"/>
              <a:gd name="f42" fmla="*/ f37 f33 1"/>
              <a:gd name="f43" fmla="*/ f39 1 2"/>
              <a:gd name="f44" fmla="min f40 f39"/>
              <a:gd name="f45" fmla="*/ f40 f40 1"/>
              <a:gd name="f46" fmla="*/ f40 f33 1"/>
              <a:gd name="f47" fmla="*/ f44 f9 1"/>
              <a:gd name="f48" fmla="*/ f44 f10 1"/>
              <a:gd name="f49" fmla="*/ f44 f7 1"/>
              <a:gd name="f50" fmla="*/ f47 1 100000"/>
              <a:gd name="f51" fmla="*/ f48 1 100000"/>
              <a:gd name="f52" fmla="*/ f49 1 100000"/>
              <a:gd name="f53" fmla="+- f50 f51 0"/>
              <a:gd name="f54" fmla="*/ f50 f50 1"/>
              <a:gd name="f55" fmla="*/ f52 f52 1"/>
              <a:gd name="f56" fmla="+- f51 0 f50"/>
              <a:gd name="f57" fmla="*/ f51 1 2"/>
              <a:gd name="f58" fmla="+- f36 0 f52"/>
              <a:gd name="f59" fmla="+- 0 0 f52"/>
              <a:gd name="f60" fmla="*/ f50 1 2"/>
              <a:gd name="f61" fmla="*/ f50 f33 1"/>
              <a:gd name="f62" fmla="*/ f53 1 4"/>
              <a:gd name="f63" fmla="+- f45 0 f55"/>
              <a:gd name="f64" fmla="*/ f56 1 2"/>
              <a:gd name="f65" fmla="+- f37 0 f57"/>
              <a:gd name="f66" fmla="+- 0 0 f60"/>
              <a:gd name="f67" fmla="+- 0 0 f59"/>
              <a:gd name="f68" fmla="*/ f58 f33 1"/>
              <a:gd name="f69" fmla="*/ f60 f33 1"/>
              <a:gd name="f70" fmla="+- f43 0 f62"/>
              <a:gd name="f71" fmla="sqrt f63"/>
              <a:gd name="f72" fmla="+- 0 0 f66"/>
              <a:gd name="f73" fmla="*/ f65 f33 1"/>
              <a:gd name="f74" fmla="*/ f70 2 1"/>
              <a:gd name="f75" fmla="+- f70 f50 0"/>
              <a:gd name="f76" fmla="*/ f71 f70 1"/>
              <a:gd name="f77" fmla="*/ f70 f33 1"/>
              <a:gd name="f78" fmla="*/ f74 f74 1"/>
              <a:gd name="f79" fmla="*/ f76 1 f40"/>
              <a:gd name="f80" fmla="+- f70 f75 0"/>
              <a:gd name="f81" fmla="+- f78 0 f54"/>
              <a:gd name="f82" fmla="+- f70 f79 0"/>
              <a:gd name="f83" fmla="+- f75 f79 0"/>
              <a:gd name="f84" fmla="+- 0 0 f79"/>
              <a:gd name="f85" fmla="*/ f80 1 2"/>
              <a:gd name="f86" fmla="sqrt f81"/>
              <a:gd name="f87" fmla="+- f82 0 f64"/>
              <a:gd name="f88" fmla="+- f83 f64 0"/>
              <a:gd name="f89" fmla="+- 0 0 f84"/>
              <a:gd name="f90" fmla="*/ f83 f33 1"/>
              <a:gd name="f91" fmla="*/ f85 f33 1"/>
              <a:gd name="f92" fmla="*/ f86 f40 1"/>
              <a:gd name="f93" fmla="at2 f67 f89"/>
              <a:gd name="f94" fmla="*/ f87 f33 1"/>
              <a:gd name="f95" fmla="*/ f88 f33 1"/>
              <a:gd name="f96" fmla="+- f93 f1 0"/>
              <a:gd name="f97" fmla="*/ f92 1 f74"/>
              <a:gd name="f98" fmla="*/ f96 f8 1"/>
              <a:gd name="f99" fmla="+- 0 0 f97"/>
              <a:gd name="f100" fmla="*/ f98 1 f0"/>
              <a:gd name="f101" fmla="+- 0 0 f99"/>
              <a:gd name="f102" fmla="+- 0 0 f100"/>
              <a:gd name="f103" fmla="at2 f101 f72"/>
              <a:gd name="f104" fmla="val f102"/>
              <a:gd name="f105" fmla="+- f103 f1 0"/>
              <a:gd name="f106" fmla="+- 0 0 f104"/>
              <a:gd name="f107" fmla="*/ f105 f8 1"/>
              <a:gd name="f108" fmla="*/ f106 f0 1"/>
              <a:gd name="f109" fmla="*/ f107 1 f0"/>
              <a:gd name="f110" fmla="*/ f108 1 f8"/>
              <a:gd name="f111" fmla="+- 0 0 f109"/>
              <a:gd name="f112" fmla="+- f110 0 f1"/>
              <a:gd name="f113" fmla="val f111"/>
              <a:gd name="f114" fmla="+- 0 0 f113"/>
              <a:gd name="f115" fmla="+- f0 0 f112"/>
              <a:gd name="f116" fmla="+- 0 0 f112"/>
              <a:gd name="f117" fmla="*/ f114 f0 1"/>
              <a:gd name="f118" fmla="*/ f117 1 f8"/>
              <a:gd name="f119" fmla="+- f118 0 f1"/>
              <a:gd name="f120" fmla="+- f119 0 f1"/>
              <a:gd name="f121" fmla="+- f1 f119 0"/>
              <a:gd name="f122" fmla="+- f0 0 f119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38" y="f91"/>
              </a:cxn>
              <a:cxn ang="f31">
                <a:pos x="f68" y="f95"/>
              </a:cxn>
              <a:cxn ang="f32">
                <a:pos x="f41" y="f73"/>
              </a:cxn>
              <a:cxn ang="f32">
                <a:pos x="f68" y="f94"/>
              </a:cxn>
              <a:cxn ang="f32">
                <a:pos x="f41" y="f69"/>
              </a:cxn>
            </a:cxnLst>
            <a:rect l="f38" t="f38" r="f41" b="f42"/>
            <a:pathLst>
              <a:path stroke="0">
                <a:moveTo>
                  <a:pt x="f38" y="f77"/>
                </a:moveTo>
                <a:arcTo wR="f46" hR="f77" stAng="f0" swAng="f116"/>
                <a:lnTo>
                  <a:pt x="f68" y="f94"/>
                </a:lnTo>
                <a:lnTo>
                  <a:pt x="f41" y="f73"/>
                </a:lnTo>
                <a:lnTo>
                  <a:pt x="f68" y="f95"/>
                </a:lnTo>
                <a:lnTo>
                  <a:pt x="f68" y="f90"/>
                </a:lnTo>
                <a:arcTo wR="f46" hR="f77" stAng="f115" swAng="f112"/>
                <a:close/>
              </a:path>
              <a:path stroke="0">
                <a:moveTo>
                  <a:pt x="f41" y="f61"/>
                </a:moveTo>
                <a:arcTo wR="f46" hR="f77" stAng="f2" swAng="f120"/>
                <a:arcTo wR="f46" hR="f77" stAng="f122" swAng="f121"/>
                <a:close/>
              </a:path>
              <a:path fill="none">
                <a:moveTo>
                  <a:pt x="f38" y="f77"/>
                </a:moveTo>
                <a:arcTo wR="f46" hR="f77" stAng="f0" swAng="f116"/>
                <a:lnTo>
                  <a:pt x="f68" y="f94"/>
                </a:lnTo>
                <a:lnTo>
                  <a:pt x="f41" y="f73"/>
                </a:lnTo>
                <a:lnTo>
                  <a:pt x="f68" y="f95"/>
                </a:lnTo>
                <a:lnTo>
                  <a:pt x="f68" y="f90"/>
                </a:lnTo>
                <a:arcTo wR="f46" hR="f77" stAng="f115" swAng="f112"/>
                <a:lnTo>
                  <a:pt x="f38" y="f77"/>
                </a:lnTo>
                <a:arcTo wR="f46" hR="f77" stAng="f0" swAng="f1"/>
                <a:lnTo>
                  <a:pt x="f41" y="f61"/>
                </a:lnTo>
                <a:arcTo wR="f46" hR="f77" stAng="f2" swAng="f120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Curved Right Arrow 10">
            <a:extLst>
              <a:ext uri="{FF2B5EF4-FFF2-40B4-BE49-F238E27FC236}">
                <a16:creationId xmlns:a16="http://schemas.microsoft.com/office/drawing/2014/main" id="{C04B75D2-3F9A-0A47-BFE3-CE159AE3EB1F}"/>
              </a:ext>
            </a:extLst>
          </p:cNvPr>
          <p:cNvSpPr/>
          <p:nvPr/>
        </p:nvSpPr>
        <p:spPr>
          <a:xfrm flipH="1">
            <a:off x="6208206" y="2767632"/>
            <a:ext cx="927722" cy="184928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50000"/>
              <a:gd name="f10" fmla="+- 0 0 -270"/>
              <a:gd name="f11" fmla="+- 0 0 -180"/>
              <a:gd name="f12" fmla="+- 0 0 -90"/>
              <a:gd name="f13" fmla="abs f4"/>
              <a:gd name="f14" fmla="abs f5"/>
              <a:gd name="f15" fmla="abs f6"/>
              <a:gd name="f16" fmla="*/ f10 f0 1"/>
              <a:gd name="f17" fmla="*/ f11 f0 1"/>
              <a:gd name="f18" fmla="*/ f12 f0 1"/>
              <a:gd name="f19" fmla="?: f13 f4 1"/>
              <a:gd name="f20" fmla="?: f14 f5 1"/>
              <a:gd name="f21" fmla="?: f15 f6 1"/>
              <a:gd name="f22" fmla="*/ f16 1 f3"/>
              <a:gd name="f23" fmla="*/ f17 1 f3"/>
              <a:gd name="f24" fmla="*/ f18 1 f3"/>
              <a:gd name="f25" fmla="*/ f19 1 21600"/>
              <a:gd name="f26" fmla="*/ f20 1 21600"/>
              <a:gd name="f27" fmla="*/ 21600 f19 1"/>
              <a:gd name="f28" fmla="*/ 21600 f20 1"/>
              <a:gd name="f29" fmla="+- f22 0 f1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val f33"/>
              <a:gd name="f36" fmla="val f34"/>
              <a:gd name="f37" fmla="*/ f7 f32 1"/>
              <a:gd name="f38" fmla="+- f36 0 f7"/>
              <a:gd name="f39" fmla="+- f35 0 f7"/>
              <a:gd name="f40" fmla="*/ f35 f32 1"/>
              <a:gd name="f41" fmla="*/ f36 f32 1"/>
              <a:gd name="f42" fmla="*/ f38 1 2"/>
              <a:gd name="f43" fmla="min f39 f38"/>
              <a:gd name="f44" fmla="*/ f39 f39 1"/>
              <a:gd name="f45" fmla="*/ f39 f32 1"/>
              <a:gd name="f46" fmla="*/ f43 f9 1"/>
              <a:gd name="f47" fmla="*/ f43 f7 1"/>
              <a:gd name="f48" fmla="*/ f46 1 100000"/>
              <a:gd name="f49" fmla="*/ f47 1 100000"/>
              <a:gd name="f50" fmla="+- f48 f48 0"/>
              <a:gd name="f51" fmla="*/ f48 f48 1"/>
              <a:gd name="f52" fmla="*/ f49 f49 1"/>
              <a:gd name="f53" fmla="+- f48 0 f48"/>
              <a:gd name="f54" fmla="*/ f48 1 2"/>
              <a:gd name="f55" fmla="+- f35 0 f49"/>
              <a:gd name="f56" fmla="+- 0 0 f49"/>
              <a:gd name="f57" fmla="*/ f48 f32 1"/>
              <a:gd name="f58" fmla="*/ f50 1 4"/>
              <a:gd name="f59" fmla="+- f44 0 f52"/>
              <a:gd name="f60" fmla="*/ f53 1 2"/>
              <a:gd name="f61" fmla="+- f36 0 f54"/>
              <a:gd name="f62" fmla="+- 0 0 f54"/>
              <a:gd name="f63" fmla="+- 0 0 f56"/>
              <a:gd name="f64" fmla="*/ f55 f32 1"/>
              <a:gd name="f65" fmla="*/ f54 f32 1"/>
              <a:gd name="f66" fmla="+- f42 0 f58"/>
              <a:gd name="f67" fmla="sqrt f59"/>
              <a:gd name="f68" fmla="+- 0 0 f62"/>
              <a:gd name="f69" fmla="*/ f61 f32 1"/>
              <a:gd name="f70" fmla="*/ f66 2 1"/>
              <a:gd name="f71" fmla="+- f66 f48 0"/>
              <a:gd name="f72" fmla="*/ f67 f66 1"/>
              <a:gd name="f73" fmla="*/ f66 f32 1"/>
              <a:gd name="f74" fmla="*/ f70 f70 1"/>
              <a:gd name="f75" fmla="*/ f72 1 f39"/>
              <a:gd name="f76" fmla="+- f66 f71 0"/>
              <a:gd name="f77" fmla="+- f74 0 f51"/>
              <a:gd name="f78" fmla="+- f66 f75 0"/>
              <a:gd name="f79" fmla="+- f71 f75 0"/>
              <a:gd name="f80" fmla="+- 0 0 f75"/>
              <a:gd name="f81" fmla="*/ f76 1 2"/>
              <a:gd name="f82" fmla="sqrt f77"/>
              <a:gd name="f83" fmla="+- f78 0 f60"/>
              <a:gd name="f84" fmla="+- f79 f60 0"/>
              <a:gd name="f85" fmla="+- 0 0 f80"/>
              <a:gd name="f86" fmla="*/ f79 f32 1"/>
              <a:gd name="f87" fmla="*/ f81 f32 1"/>
              <a:gd name="f88" fmla="*/ f82 f39 1"/>
              <a:gd name="f89" fmla="at2 f63 f85"/>
              <a:gd name="f90" fmla="*/ f83 f32 1"/>
              <a:gd name="f91" fmla="*/ f84 f32 1"/>
              <a:gd name="f92" fmla="+- f89 f1 0"/>
              <a:gd name="f93" fmla="*/ f88 1 f70"/>
              <a:gd name="f94" fmla="*/ f92 f8 1"/>
              <a:gd name="f95" fmla="+- 0 0 f93"/>
              <a:gd name="f96" fmla="*/ f94 1 f0"/>
              <a:gd name="f97" fmla="+- 0 0 f95"/>
              <a:gd name="f98" fmla="+- 0 0 f96"/>
              <a:gd name="f99" fmla="at2 f97 f68"/>
              <a:gd name="f100" fmla="val f98"/>
              <a:gd name="f101" fmla="+- f99 f1 0"/>
              <a:gd name="f102" fmla="+- 0 0 f100"/>
              <a:gd name="f103" fmla="*/ f101 f8 1"/>
              <a:gd name="f104" fmla="*/ f102 f0 1"/>
              <a:gd name="f105" fmla="*/ f103 1 f0"/>
              <a:gd name="f106" fmla="*/ f104 1 f8"/>
              <a:gd name="f107" fmla="+- 0 0 f105"/>
              <a:gd name="f108" fmla="+- f106 0 f1"/>
              <a:gd name="f109" fmla="val f107"/>
              <a:gd name="f110" fmla="+- 0 0 f109"/>
              <a:gd name="f111" fmla="+- f0 0 f108"/>
              <a:gd name="f112" fmla="+- 0 0 f108"/>
              <a:gd name="f113" fmla="*/ f110 f0 1"/>
              <a:gd name="f114" fmla="*/ f113 1 f8"/>
              <a:gd name="f115" fmla="+- f114 0 f1"/>
              <a:gd name="f116" fmla="+- f115 0 f1"/>
              <a:gd name="f117" fmla="+- f1 f115 0"/>
              <a:gd name="f118" fmla="+- f0 0 f115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7" y="f87"/>
              </a:cxn>
              <a:cxn ang="f30">
                <a:pos x="f64" y="f91"/>
              </a:cxn>
              <a:cxn ang="f31">
                <a:pos x="f40" y="f69"/>
              </a:cxn>
              <a:cxn ang="f31">
                <a:pos x="f64" y="f90"/>
              </a:cxn>
              <a:cxn ang="f31">
                <a:pos x="f40" y="f65"/>
              </a:cxn>
            </a:cxnLst>
            <a:rect l="f37" t="f37" r="f40" b="f41"/>
            <a:pathLst>
              <a:path stroke="0">
                <a:moveTo>
                  <a:pt x="f37" y="f73"/>
                </a:moveTo>
                <a:arcTo wR="f45" hR="f73" stAng="f0" swAng="f112"/>
                <a:lnTo>
                  <a:pt x="f64" y="f90"/>
                </a:lnTo>
                <a:lnTo>
                  <a:pt x="f40" y="f69"/>
                </a:lnTo>
                <a:lnTo>
                  <a:pt x="f64" y="f91"/>
                </a:lnTo>
                <a:lnTo>
                  <a:pt x="f64" y="f86"/>
                </a:lnTo>
                <a:arcTo wR="f45" hR="f73" stAng="f111" swAng="f108"/>
                <a:close/>
              </a:path>
              <a:path stroke="0">
                <a:moveTo>
                  <a:pt x="f40" y="f57"/>
                </a:moveTo>
                <a:arcTo wR="f45" hR="f73" stAng="f2" swAng="f116"/>
                <a:arcTo wR="f45" hR="f73" stAng="f118" swAng="f117"/>
                <a:close/>
              </a:path>
              <a:path fill="none">
                <a:moveTo>
                  <a:pt x="f37" y="f73"/>
                </a:moveTo>
                <a:arcTo wR="f45" hR="f73" stAng="f0" swAng="f112"/>
                <a:lnTo>
                  <a:pt x="f64" y="f90"/>
                </a:lnTo>
                <a:lnTo>
                  <a:pt x="f40" y="f69"/>
                </a:lnTo>
                <a:lnTo>
                  <a:pt x="f64" y="f91"/>
                </a:lnTo>
                <a:lnTo>
                  <a:pt x="f64" y="f86"/>
                </a:lnTo>
                <a:arcTo wR="f45" hR="f73" stAng="f111" swAng="f108"/>
                <a:lnTo>
                  <a:pt x="f37" y="f73"/>
                </a:lnTo>
                <a:arcTo wR="f45" hR="f73" stAng="f0" swAng="f1"/>
                <a:lnTo>
                  <a:pt x="f40" y="f57"/>
                </a:lnTo>
                <a:arcTo wR="f45" hR="f73" stAng="f2" swAng="f116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Striped Right Arrow 11">
            <a:extLst>
              <a:ext uri="{FF2B5EF4-FFF2-40B4-BE49-F238E27FC236}">
                <a16:creationId xmlns:a16="http://schemas.microsoft.com/office/drawing/2014/main" id="{F7064A03-03E7-254B-988F-AD310DBA3BE6}"/>
              </a:ext>
            </a:extLst>
          </p:cNvPr>
          <p:cNvSpPr/>
          <p:nvPr/>
        </p:nvSpPr>
        <p:spPr>
          <a:xfrm rot="10799991">
            <a:off x="5555937" y="4292440"/>
            <a:ext cx="540062" cy="365650"/>
          </a:xfrm>
          <a:custGeom>
            <a:avLst>
              <a:gd name="f0" fmla="val 14288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+- f8 0 f7"/>
              <a:gd name="f20" fmla="pin 4000 f0 21600"/>
              <a:gd name="f21" fmla="pin 0 f1 10800"/>
              <a:gd name="f22" fmla="*/ f15 f2 1"/>
              <a:gd name="f23" fmla="*/ f16 f2 1"/>
              <a:gd name="f24" fmla="val f20"/>
              <a:gd name="f25" fmla="val f21"/>
              <a:gd name="f26" fmla="*/ f19 1 21600"/>
              <a:gd name="f27" fmla="*/ f20 f17 1"/>
              <a:gd name="f28" fmla="*/ f21 f18 1"/>
              <a:gd name="f29" fmla="*/ f22 1 f4"/>
              <a:gd name="f30" fmla="*/ f23 1 f4"/>
              <a:gd name="f31" fmla="+- f8 0 f25"/>
              <a:gd name="f32" fmla="+- f8 0 f24"/>
              <a:gd name="f33" fmla="*/ 4000 f26 1"/>
              <a:gd name="f34" fmla="*/ 0 f26 1"/>
              <a:gd name="f35" fmla="*/ 21600 f26 1"/>
              <a:gd name="f36" fmla="*/ f25 f18 1"/>
              <a:gd name="f37" fmla="*/ f24 f17 1"/>
              <a:gd name="f38" fmla="+- f29 0 f3"/>
              <a:gd name="f39" fmla="+- f30 0 f3"/>
              <a:gd name="f40" fmla="*/ f32 f25 1"/>
              <a:gd name="f41" fmla="*/ f34 1 f26"/>
              <a:gd name="f42" fmla="*/ f35 1 f26"/>
              <a:gd name="f43" fmla="*/ f33 1 f26"/>
              <a:gd name="f44" fmla="*/ f31 f18 1"/>
              <a:gd name="f45" fmla="*/ f40 1 10800"/>
              <a:gd name="f46" fmla="*/ f43 f17 1"/>
              <a:gd name="f47" fmla="*/ f41 f18 1"/>
              <a:gd name="f48" fmla="*/ f42 f18 1"/>
              <a:gd name="f49" fmla="+- f24 f45 0"/>
              <a:gd name="f50" fmla="*/ f49 f17 1"/>
            </a:gdLst>
            <a:ahLst>
              <a:ahXY gdRefX="f0" minX="f9" maxX="f8" gdRefY="f1" minY="f7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37" y="f47"/>
              </a:cxn>
              <a:cxn ang="f39">
                <a:pos x="f37" y="f48"/>
              </a:cxn>
            </a:cxnLst>
            <a:rect l="f46" t="f36" r="f50" b="f44"/>
            <a:pathLst>
              <a:path w="21600" h="21600">
                <a:moveTo>
                  <a:pt x="f24" y="f7"/>
                </a:moveTo>
                <a:lnTo>
                  <a:pt x="f8" y="f10"/>
                </a:lnTo>
                <a:lnTo>
                  <a:pt x="f24" y="f11"/>
                </a:lnTo>
                <a:lnTo>
                  <a:pt x="f24" y="f31"/>
                </a:lnTo>
                <a:lnTo>
                  <a:pt x="f9" y="f31"/>
                </a:lnTo>
                <a:lnTo>
                  <a:pt x="f9" y="f25"/>
                </a:lnTo>
                <a:lnTo>
                  <a:pt x="f24" y="f25"/>
                </a:lnTo>
                <a:lnTo>
                  <a:pt x="f24" y="f7"/>
                </a:lnTo>
                <a:moveTo>
                  <a:pt x="f7" y="f25"/>
                </a:moveTo>
                <a:lnTo>
                  <a:pt x="f7" y="f31"/>
                </a:lnTo>
                <a:lnTo>
                  <a:pt x="f12" y="f31"/>
                </a:lnTo>
                <a:lnTo>
                  <a:pt x="f12" y="f25"/>
                </a:lnTo>
                <a:lnTo>
                  <a:pt x="f7" y="f25"/>
                </a:lnTo>
                <a:moveTo>
                  <a:pt x="f13" y="f25"/>
                </a:moveTo>
                <a:lnTo>
                  <a:pt x="f13" y="f31"/>
                </a:lnTo>
                <a:lnTo>
                  <a:pt x="f14" y="f31"/>
                </a:lnTo>
                <a:lnTo>
                  <a:pt x="f14" y="f25"/>
                </a:lnTo>
                <a:lnTo>
                  <a:pt x="f13" y="f25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" name="Striped Right Arrow 12">
            <a:extLst>
              <a:ext uri="{FF2B5EF4-FFF2-40B4-BE49-F238E27FC236}">
                <a16:creationId xmlns:a16="http://schemas.microsoft.com/office/drawing/2014/main" id="{81315888-E56E-BC4C-9D5E-8E8E28DC934D}"/>
              </a:ext>
            </a:extLst>
          </p:cNvPr>
          <p:cNvSpPr/>
          <p:nvPr/>
        </p:nvSpPr>
        <p:spPr>
          <a:xfrm>
            <a:off x="5500524" y="2788929"/>
            <a:ext cx="540062" cy="365650"/>
          </a:xfrm>
          <a:custGeom>
            <a:avLst>
              <a:gd name="f0" fmla="val 14288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+- f8 0 f7"/>
              <a:gd name="f20" fmla="pin 4000 f0 21600"/>
              <a:gd name="f21" fmla="pin 0 f1 10800"/>
              <a:gd name="f22" fmla="*/ f15 f2 1"/>
              <a:gd name="f23" fmla="*/ f16 f2 1"/>
              <a:gd name="f24" fmla="val f20"/>
              <a:gd name="f25" fmla="val f21"/>
              <a:gd name="f26" fmla="*/ f19 1 21600"/>
              <a:gd name="f27" fmla="*/ f20 f17 1"/>
              <a:gd name="f28" fmla="*/ f21 f18 1"/>
              <a:gd name="f29" fmla="*/ f22 1 f4"/>
              <a:gd name="f30" fmla="*/ f23 1 f4"/>
              <a:gd name="f31" fmla="+- f8 0 f25"/>
              <a:gd name="f32" fmla="+- f8 0 f24"/>
              <a:gd name="f33" fmla="*/ 4000 f26 1"/>
              <a:gd name="f34" fmla="*/ 0 f26 1"/>
              <a:gd name="f35" fmla="*/ 21600 f26 1"/>
              <a:gd name="f36" fmla="*/ f25 f18 1"/>
              <a:gd name="f37" fmla="*/ f24 f17 1"/>
              <a:gd name="f38" fmla="+- f29 0 f3"/>
              <a:gd name="f39" fmla="+- f30 0 f3"/>
              <a:gd name="f40" fmla="*/ f32 f25 1"/>
              <a:gd name="f41" fmla="*/ f34 1 f26"/>
              <a:gd name="f42" fmla="*/ f35 1 f26"/>
              <a:gd name="f43" fmla="*/ f33 1 f26"/>
              <a:gd name="f44" fmla="*/ f31 f18 1"/>
              <a:gd name="f45" fmla="*/ f40 1 10800"/>
              <a:gd name="f46" fmla="*/ f43 f17 1"/>
              <a:gd name="f47" fmla="*/ f41 f18 1"/>
              <a:gd name="f48" fmla="*/ f42 f18 1"/>
              <a:gd name="f49" fmla="+- f24 f45 0"/>
              <a:gd name="f50" fmla="*/ f49 f17 1"/>
            </a:gdLst>
            <a:ahLst>
              <a:ahXY gdRefX="f0" minX="f9" maxX="f8" gdRefY="f1" minY="f7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37" y="f47"/>
              </a:cxn>
              <a:cxn ang="f39">
                <a:pos x="f37" y="f48"/>
              </a:cxn>
            </a:cxnLst>
            <a:rect l="f46" t="f36" r="f50" b="f44"/>
            <a:pathLst>
              <a:path w="21600" h="21600">
                <a:moveTo>
                  <a:pt x="f24" y="f7"/>
                </a:moveTo>
                <a:lnTo>
                  <a:pt x="f8" y="f10"/>
                </a:lnTo>
                <a:lnTo>
                  <a:pt x="f24" y="f11"/>
                </a:lnTo>
                <a:lnTo>
                  <a:pt x="f24" y="f31"/>
                </a:lnTo>
                <a:lnTo>
                  <a:pt x="f9" y="f31"/>
                </a:lnTo>
                <a:lnTo>
                  <a:pt x="f9" y="f25"/>
                </a:lnTo>
                <a:lnTo>
                  <a:pt x="f24" y="f25"/>
                </a:lnTo>
                <a:lnTo>
                  <a:pt x="f24" y="f7"/>
                </a:lnTo>
                <a:moveTo>
                  <a:pt x="f7" y="f25"/>
                </a:moveTo>
                <a:lnTo>
                  <a:pt x="f7" y="f31"/>
                </a:lnTo>
                <a:lnTo>
                  <a:pt x="f12" y="f31"/>
                </a:lnTo>
                <a:lnTo>
                  <a:pt x="f12" y="f25"/>
                </a:lnTo>
                <a:lnTo>
                  <a:pt x="f7" y="f25"/>
                </a:lnTo>
                <a:moveTo>
                  <a:pt x="f13" y="f25"/>
                </a:moveTo>
                <a:lnTo>
                  <a:pt x="f13" y="f31"/>
                </a:lnTo>
                <a:lnTo>
                  <a:pt x="f14" y="f31"/>
                </a:lnTo>
                <a:lnTo>
                  <a:pt x="f14" y="f25"/>
                </a:lnTo>
                <a:lnTo>
                  <a:pt x="f13" y="f25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58801EEF-B635-46DC-B13E-8C4A73B5DB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27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151"/>
    </mc:Choice>
    <mc:Fallback xmlns="">
      <p:transition spd="slow" advTm="2611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Zeichner</a:t>
            </a:r>
            <a:r>
              <a:rPr lang="en-GB" dirty="0"/>
              <a:t> and Liston (1996)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	Rapid Reflection</a:t>
            </a:r>
          </a:p>
          <a:p>
            <a:pPr marL="0" indent="0">
              <a:buNone/>
            </a:pPr>
            <a:r>
              <a:rPr lang="en-GB" dirty="0"/>
              <a:t>2.	Repair</a:t>
            </a:r>
          </a:p>
          <a:p>
            <a:pPr marL="0" indent="0">
              <a:buNone/>
            </a:pPr>
            <a:r>
              <a:rPr lang="en-GB" dirty="0"/>
              <a:t>3.	Review</a:t>
            </a:r>
          </a:p>
          <a:p>
            <a:pPr marL="0" indent="0">
              <a:buNone/>
            </a:pPr>
            <a:r>
              <a:rPr lang="en-GB" dirty="0"/>
              <a:t>4.	Research</a:t>
            </a:r>
          </a:p>
          <a:p>
            <a:pPr marL="0" indent="0">
              <a:buNone/>
            </a:pPr>
            <a:r>
              <a:rPr lang="en-GB" dirty="0"/>
              <a:t>5. 	</a:t>
            </a:r>
            <a:r>
              <a:rPr lang="en-GB" dirty="0" err="1"/>
              <a:t>Retheorising</a:t>
            </a:r>
            <a:r>
              <a:rPr lang="en-GB" dirty="0"/>
              <a:t> and Reformatting</a:t>
            </a:r>
            <a:endParaRPr lang="en-US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3113F7B-0D1C-496A-924F-9ACBE32690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35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82"/>
    </mc:Choice>
    <mc:Fallback xmlns="">
      <p:transition spd="slow" advTm="17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191</Words>
  <Application>Microsoft Macintosh PowerPoint</Application>
  <PresentationFormat>Widescreen</PresentationFormat>
  <Paragraphs>35</Paragraphs>
  <Slides>3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Part 4b – Reflection for Police Officers </vt:lpstr>
      <vt:lpstr>Gibbs’ Model of Reflection (1988)</vt:lpstr>
      <vt:lpstr>Zeichner and Liston (1996)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Lowri Harris</cp:lastModifiedBy>
  <cp:revision>15</cp:revision>
  <dcterms:created xsi:type="dcterms:W3CDTF">2020-05-13T10:52:49Z</dcterms:created>
  <dcterms:modified xsi:type="dcterms:W3CDTF">2020-06-16T11:11:26Z</dcterms:modified>
</cp:coreProperties>
</file>