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C8A"/>
    <a:srgbClr val="C1BAAA"/>
    <a:srgbClr val="8C8784"/>
    <a:srgbClr val="D75E2D"/>
    <a:srgbClr val="818182"/>
    <a:srgbClr val="AC9457"/>
    <a:srgbClr val="484B5C"/>
    <a:srgbClr val="5972A7"/>
    <a:srgbClr val="909090"/>
    <a:srgbClr val="EEB1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00" d="100"/>
          <a:sy n="100" d="100"/>
        </p:scale>
        <p:origin x="216"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Nature of</a:t>
            </a:r>
            <a:r>
              <a:rPr lang="en-GB" baseline="0"/>
              <a:t> cranial wounds of the skeletal remains from the Battle of Towton </a:t>
            </a:r>
            <a:endParaRPr lang="en-GB"/>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Number of wounds created by Sharp weapons </c:v>
                </c:pt>
              </c:strCache>
            </c:strRef>
          </c:tx>
          <c:spPr>
            <a:solidFill>
              <a:schemeClr val="accent1"/>
            </a:solidFill>
            <a:ln>
              <a:noFill/>
            </a:ln>
            <a:effectLst/>
          </c:spPr>
          <c:invertIfNegative val="0"/>
          <c:cat>
            <c:strRef>
              <c:f>Sheet1!$A$2:$A$30</c:f>
              <c:strCache>
                <c:ptCount val="23"/>
                <c:pt idx="0">
                  <c:v>Towton 1</c:v>
                </c:pt>
                <c:pt idx="1">
                  <c:v>Towton 6 </c:v>
                </c:pt>
                <c:pt idx="2">
                  <c:v>Towton 8 </c:v>
                </c:pt>
                <c:pt idx="3">
                  <c:v>Towton 9</c:v>
                </c:pt>
                <c:pt idx="4">
                  <c:v>Towton  10</c:v>
                </c:pt>
                <c:pt idx="5">
                  <c:v>Towton  11</c:v>
                </c:pt>
                <c:pt idx="6">
                  <c:v>Towton  12 </c:v>
                </c:pt>
                <c:pt idx="7">
                  <c:v>Towton  16</c:v>
                </c:pt>
                <c:pt idx="8">
                  <c:v>Towton  17</c:v>
                </c:pt>
                <c:pt idx="9">
                  <c:v>Towton  18</c:v>
                </c:pt>
                <c:pt idx="10">
                  <c:v>Towton  21 </c:v>
                </c:pt>
                <c:pt idx="11">
                  <c:v>Towton  22</c:v>
                </c:pt>
                <c:pt idx="12">
                  <c:v>Towton  23 </c:v>
                </c:pt>
                <c:pt idx="13">
                  <c:v>Towton 24 </c:v>
                </c:pt>
                <c:pt idx="14">
                  <c:v>Towton 25</c:v>
                </c:pt>
                <c:pt idx="15">
                  <c:v>Towton 26</c:v>
                </c:pt>
                <c:pt idx="16">
                  <c:v>Towton 27</c:v>
                </c:pt>
                <c:pt idx="17">
                  <c:v>Towton 30 </c:v>
                </c:pt>
                <c:pt idx="18">
                  <c:v>Towton 32 </c:v>
                </c:pt>
                <c:pt idx="19">
                  <c:v>Towton 34</c:v>
                </c:pt>
                <c:pt idx="20">
                  <c:v>Towton 37</c:v>
                </c:pt>
                <c:pt idx="21">
                  <c:v>Towton 40</c:v>
                </c:pt>
                <c:pt idx="22">
                  <c:v>Towton 41</c:v>
                </c:pt>
              </c:strCache>
            </c:strRef>
          </c:cat>
          <c:val>
            <c:numRef>
              <c:f>Sheet1!$B$2:$B$30</c:f>
              <c:numCache>
                <c:formatCode>General</c:formatCode>
                <c:ptCount val="29"/>
                <c:pt idx="0">
                  <c:v>3</c:v>
                </c:pt>
                <c:pt idx="1">
                  <c:v>2</c:v>
                </c:pt>
                <c:pt idx="2">
                  <c:v>3</c:v>
                </c:pt>
                <c:pt idx="3">
                  <c:v>0</c:v>
                </c:pt>
                <c:pt idx="4">
                  <c:v>6</c:v>
                </c:pt>
                <c:pt idx="5">
                  <c:v>0</c:v>
                </c:pt>
                <c:pt idx="6">
                  <c:v>2</c:v>
                </c:pt>
                <c:pt idx="7">
                  <c:v>5</c:v>
                </c:pt>
                <c:pt idx="8">
                  <c:v>0</c:v>
                </c:pt>
                <c:pt idx="9">
                  <c:v>11</c:v>
                </c:pt>
                <c:pt idx="10">
                  <c:v>4</c:v>
                </c:pt>
                <c:pt idx="11">
                  <c:v>0</c:v>
                </c:pt>
                <c:pt idx="12">
                  <c:v>3</c:v>
                </c:pt>
                <c:pt idx="13">
                  <c:v>2</c:v>
                </c:pt>
                <c:pt idx="14">
                  <c:v>7</c:v>
                </c:pt>
                <c:pt idx="15">
                  <c:v>1</c:v>
                </c:pt>
                <c:pt idx="16">
                  <c:v>0</c:v>
                </c:pt>
                <c:pt idx="17">
                  <c:v>5</c:v>
                </c:pt>
                <c:pt idx="18">
                  <c:v>7</c:v>
                </c:pt>
                <c:pt idx="19">
                  <c:v>1</c:v>
                </c:pt>
                <c:pt idx="20">
                  <c:v>3</c:v>
                </c:pt>
                <c:pt idx="21">
                  <c:v>0</c:v>
                </c:pt>
                <c:pt idx="22">
                  <c:v>5</c:v>
                </c:pt>
              </c:numCache>
            </c:numRef>
          </c:val>
          <c:extLst>
            <c:ext xmlns:c16="http://schemas.microsoft.com/office/drawing/2014/chart" uri="{C3380CC4-5D6E-409C-BE32-E72D297353CC}">
              <c16:uniqueId val="{00000000-CF94-4866-8E4D-8EA3DF58546A}"/>
            </c:ext>
          </c:extLst>
        </c:ser>
        <c:ser>
          <c:idx val="1"/>
          <c:order val="1"/>
          <c:tx>
            <c:strRef>
              <c:f>Sheet1!$C$1</c:f>
              <c:strCache>
                <c:ptCount val="1"/>
                <c:pt idx="0">
                  <c:v>Number of blunt force trauma </c:v>
                </c:pt>
              </c:strCache>
            </c:strRef>
          </c:tx>
          <c:spPr>
            <a:solidFill>
              <a:schemeClr val="accent3"/>
            </a:solidFill>
            <a:ln>
              <a:noFill/>
            </a:ln>
            <a:effectLst/>
          </c:spPr>
          <c:invertIfNegative val="0"/>
          <c:cat>
            <c:strRef>
              <c:f>Sheet1!$A$2:$A$30</c:f>
              <c:strCache>
                <c:ptCount val="23"/>
                <c:pt idx="0">
                  <c:v>Towton 1</c:v>
                </c:pt>
                <c:pt idx="1">
                  <c:v>Towton 6 </c:v>
                </c:pt>
                <c:pt idx="2">
                  <c:v>Towton 8 </c:v>
                </c:pt>
                <c:pt idx="3">
                  <c:v>Towton 9</c:v>
                </c:pt>
                <c:pt idx="4">
                  <c:v>Towton  10</c:v>
                </c:pt>
                <c:pt idx="5">
                  <c:v>Towton  11</c:v>
                </c:pt>
                <c:pt idx="6">
                  <c:v>Towton  12 </c:v>
                </c:pt>
                <c:pt idx="7">
                  <c:v>Towton  16</c:v>
                </c:pt>
                <c:pt idx="8">
                  <c:v>Towton  17</c:v>
                </c:pt>
                <c:pt idx="9">
                  <c:v>Towton  18</c:v>
                </c:pt>
                <c:pt idx="10">
                  <c:v>Towton  21 </c:v>
                </c:pt>
                <c:pt idx="11">
                  <c:v>Towton  22</c:v>
                </c:pt>
                <c:pt idx="12">
                  <c:v>Towton  23 </c:v>
                </c:pt>
                <c:pt idx="13">
                  <c:v>Towton 24 </c:v>
                </c:pt>
                <c:pt idx="14">
                  <c:v>Towton 25</c:v>
                </c:pt>
                <c:pt idx="15">
                  <c:v>Towton 26</c:v>
                </c:pt>
                <c:pt idx="16">
                  <c:v>Towton 27</c:v>
                </c:pt>
                <c:pt idx="17">
                  <c:v>Towton 30 </c:v>
                </c:pt>
                <c:pt idx="18">
                  <c:v>Towton 32 </c:v>
                </c:pt>
                <c:pt idx="19">
                  <c:v>Towton 34</c:v>
                </c:pt>
                <c:pt idx="20">
                  <c:v>Towton 37</c:v>
                </c:pt>
                <c:pt idx="21">
                  <c:v>Towton 40</c:v>
                </c:pt>
                <c:pt idx="22">
                  <c:v>Towton 41</c:v>
                </c:pt>
              </c:strCache>
            </c:strRef>
          </c:cat>
          <c:val>
            <c:numRef>
              <c:f>Sheet1!$C$2:$C$30</c:f>
              <c:numCache>
                <c:formatCode>General</c:formatCode>
                <c:ptCount val="29"/>
                <c:pt idx="0">
                  <c:v>0</c:v>
                </c:pt>
                <c:pt idx="1">
                  <c:v>0</c:v>
                </c:pt>
                <c:pt idx="2">
                  <c:v>0</c:v>
                </c:pt>
                <c:pt idx="3">
                  <c:v>0</c:v>
                </c:pt>
                <c:pt idx="4">
                  <c:v>0</c:v>
                </c:pt>
                <c:pt idx="5">
                  <c:v>3</c:v>
                </c:pt>
                <c:pt idx="6">
                  <c:v>0</c:v>
                </c:pt>
                <c:pt idx="7">
                  <c:v>2</c:v>
                </c:pt>
                <c:pt idx="8">
                  <c:v>0</c:v>
                </c:pt>
                <c:pt idx="9">
                  <c:v>0</c:v>
                </c:pt>
                <c:pt idx="10">
                  <c:v>1</c:v>
                </c:pt>
                <c:pt idx="11">
                  <c:v>3</c:v>
                </c:pt>
                <c:pt idx="12">
                  <c:v>1</c:v>
                </c:pt>
                <c:pt idx="13">
                  <c:v>0</c:v>
                </c:pt>
                <c:pt idx="14">
                  <c:v>0</c:v>
                </c:pt>
                <c:pt idx="15">
                  <c:v>0</c:v>
                </c:pt>
                <c:pt idx="16">
                  <c:v>3</c:v>
                </c:pt>
                <c:pt idx="17">
                  <c:v>0</c:v>
                </c:pt>
                <c:pt idx="18">
                  <c:v>3</c:v>
                </c:pt>
                <c:pt idx="19">
                  <c:v>1</c:v>
                </c:pt>
                <c:pt idx="20">
                  <c:v>0</c:v>
                </c:pt>
                <c:pt idx="21">
                  <c:v>3</c:v>
                </c:pt>
                <c:pt idx="22">
                  <c:v>0</c:v>
                </c:pt>
              </c:numCache>
            </c:numRef>
          </c:val>
          <c:extLst>
            <c:ext xmlns:c16="http://schemas.microsoft.com/office/drawing/2014/chart" uri="{C3380CC4-5D6E-409C-BE32-E72D297353CC}">
              <c16:uniqueId val="{00000001-CF94-4866-8E4D-8EA3DF58546A}"/>
            </c:ext>
          </c:extLst>
        </c:ser>
        <c:ser>
          <c:idx val="2"/>
          <c:order val="2"/>
          <c:tx>
            <c:strRef>
              <c:f>Sheet1!$D$1</c:f>
              <c:strCache>
                <c:ptCount val="1"/>
                <c:pt idx="0">
                  <c:v>Number of Piercing wounds </c:v>
                </c:pt>
              </c:strCache>
            </c:strRef>
          </c:tx>
          <c:spPr>
            <a:solidFill>
              <a:schemeClr val="accent5"/>
            </a:solidFill>
            <a:ln>
              <a:noFill/>
            </a:ln>
            <a:effectLst/>
          </c:spPr>
          <c:invertIfNegative val="0"/>
          <c:cat>
            <c:strRef>
              <c:f>Sheet1!$A$2:$A$30</c:f>
              <c:strCache>
                <c:ptCount val="23"/>
                <c:pt idx="0">
                  <c:v>Towton 1</c:v>
                </c:pt>
                <c:pt idx="1">
                  <c:v>Towton 6 </c:v>
                </c:pt>
                <c:pt idx="2">
                  <c:v>Towton 8 </c:v>
                </c:pt>
                <c:pt idx="3">
                  <c:v>Towton 9</c:v>
                </c:pt>
                <c:pt idx="4">
                  <c:v>Towton  10</c:v>
                </c:pt>
                <c:pt idx="5">
                  <c:v>Towton  11</c:v>
                </c:pt>
                <c:pt idx="6">
                  <c:v>Towton  12 </c:v>
                </c:pt>
                <c:pt idx="7">
                  <c:v>Towton  16</c:v>
                </c:pt>
                <c:pt idx="8">
                  <c:v>Towton  17</c:v>
                </c:pt>
                <c:pt idx="9">
                  <c:v>Towton  18</c:v>
                </c:pt>
                <c:pt idx="10">
                  <c:v>Towton  21 </c:v>
                </c:pt>
                <c:pt idx="11">
                  <c:v>Towton  22</c:v>
                </c:pt>
                <c:pt idx="12">
                  <c:v>Towton  23 </c:v>
                </c:pt>
                <c:pt idx="13">
                  <c:v>Towton 24 </c:v>
                </c:pt>
                <c:pt idx="14">
                  <c:v>Towton 25</c:v>
                </c:pt>
                <c:pt idx="15">
                  <c:v>Towton 26</c:v>
                </c:pt>
                <c:pt idx="16">
                  <c:v>Towton 27</c:v>
                </c:pt>
                <c:pt idx="17">
                  <c:v>Towton 30 </c:v>
                </c:pt>
                <c:pt idx="18">
                  <c:v>Towton 32 </c:v>
                </c:pt>
                <c:pt idx="19">
                  <c:v>Towton 34</c:v>
                </c:pt>
                <c:pt idx="20">
                  <c:v>Towton 37</c:v>
                </c:pt>
                <c:pt idx="21">
                  <c:v>Towton 40</c:v>
                </c:pt>
                <c:pt idx="22">
                  <c:v>Towton 41</c:v>
                </c:pt>
              </c:strCache>
            </c:strRef>
          </c:cat>
          <c:val>
            <c:numRef>
              <c:f>Sheet1!$D$2:$D$30</c:f>
              <c:numCache>
                <c:formatCode>General</c:formatCode>
                <c:ptCount val="29"/>
                <c:pt idx="0">
                  <c:v>0</c:v>
                </c:pt>
                <c:pt idx="1">
                  <c:v>0</c:v>
                </c:pt>
                <c:pt idx="2">
                  <c:v>0</c:v>
                </c:pt>
                <c:pt idx="3">
                  <c:v>1</c:v>
                </c:pt>
                <c:pt idx="4">
                  <c:v>0</c:v>
                </c:pt>
                <c:pt idx="5">
                  <c:v>0</c:v>
                </c:pt>
                <c:pt idx="6">
                  <c:v>0</c:v>
                </c:pt>
                <c:pt idx="7">
                  <c:v>1</c:v>
                </c:pt>
                <c:pt idx="8">
                  <c:v>2</c:v>
                </c:pt>
                <c:pt idx="9">
                  <c:v>2</c:v>
                </c:pt>
                <c:pt idx="10">
                  <c:v>1</c:v>
                </c:pt>
                <c:pt idx="11">
                  <c:v>0</c:v>
                </c:pt>
                <c:pt idx="12">
                  <c:v>0</c:v>
                </c:pt>
                <c:pt idx="13">
                  <c:v>0</c:v>
                </c:pt>
                <c:pt idx="14">
                  <c:v>0</c:v>
                </c:pt>
                <c:pt idx="15">
                  <c:v>0</c:v>
                </c:pt>
                <c:pt idx="16">
                  <c:v>0</c:v>
                </c:pt>
                <c:pt idx="17">
                  <c:v>0</c:v>
                </c:pt>
                <c:pt idx="18">
                  <c:v>0</c:v>
                </c:pt>
                <c:pt idx="19">
                  <c:v>0</c:v>
                </c:pt>
                <c:pt idx="20">
                  <c:v>0</c:v>
                </c:pt>
                <c:pt idx="21">
                  <c:v>1</c:v>
                </c:pt>
                <c:pt idx="22">
                  <c:v>3</c:v>
                </c:pt>
              </c:numCache>
            </c:numRef>
          </c:val>
          <c:extLst>
            <c:ext xmlns:c16="http://schemas.microsoft.com/office/drawing/2014/chart" uri="{C3380CC4-5D6E-409C-BE32-E72D297353CC}">
              <c16:uniqueId val="{00000002-CF94-4866-8E4D-8EA3DF58546A}"/>
            </c:ext>
          </c:extLst>
        </c:ser>
        <c:dLbls>
          <c:showLegendKey val="0"/>
          <c:showVal val="0"/>
          <c:showCatName val="0"/>
          <c:showSerName val="0"/>
          <c:showPercent val="0"/>
          <c:showBubbleSize val="0"/>
        </c:dLbls>
        <c:gapWidth val="219"/>
        <c:overlap val="-27"/>
        <c:axId val="701028648"/>
        <c:axId val="701026680"/>
      </c:barChart>
      <c:catAx>
        <c:axId val="7010286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1026680"/>
        <c:crosses val="autoZero"/>
        <c:auto val="1"/>
        <c:lblAlgn val="ctr"/>
        <c:lblOffset val="100"/>
        <c:noMultiLvlLbl val="0"/>
      </c:catAx>
      <c:valAx>
        <c:axId val="7010266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1028648"/>
        <c:crosses val="autoZero"/>
        <c:crossBetween val="between"/>
      </c:valAx>
      <c:spPr>
        <a:noFill/>
        <a:ln>
          <a:noFill/>
        </a:ln>
        <a:effectLst/>
      </c:spPr>
    </c:plotArea>
    <c:legend>
      <c:legendPos val="b"/>
      <c:layout>
        <c:manualLayout>
          <c:xMode val="edge"/>
          <c:yMode val="edge"/>
          <c:x val="4.5540542440864905E-4"/>
          <c:y val="0.84304433144894253"/>
          <c:w val="0.99954459457559131"/>
          <c:h val="0.1569556685510575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a:solidFill>
        <a:schemeClr val="tx1"/>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754A3C-F13F-4A0C-BB3C-BEBAA0E6051A}" type="datetimeFigureOut">
              <a:rPr lang="en-GB" smtClean="0"/>
              <a:t>15/11/2018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1506339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754A3C-F13F-4A0C-BB3C-BEBAA0E6051A}" type="datetimeFigureOut">
              <a:rPr lang="en-GB" smtClean="0"/>
              <a:t>15/11/2018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3054727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754A3C-F13F-4A0C-BB3C-BEBAA0E6051A}" type="datetimeFigureOut">
              <a:rPr lang="en-GB" smtClean="0"/>
              <a:t>15/11/2018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345601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754A3C-F13F-4A0C-BB3C-BEBAA0E6051A}" type="datetimeFigureOut">
              <a:rPr lang="en-GB" smtClean="0"/>
              <a:t>15/11/2018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3185060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754A3C-F13F-4A0C-BB3C-BEBAA0E6051A}" type="datetimeFigureOut">
              <a:rPr lang="en-GB" smtClean="0"/>
              <a:t>15/11/2018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2843159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754A3C-F13F-4A0C-BB3C-BEBAA0E6051A}" type="datetimeFigureOut">
              <a:rPr lang="en-GB" smtClean="0"/>
              <a:t>15/11/2018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1633435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754A3C-F13F-4A0C-BB3C-BEBAA0E6051A}" type="datetimeFigureOut">
              <a:rPr lang="en-GB" smtClean="0"/>
              <a:t>15/11/2018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579639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754A3C-F13F-4A0C-BB3C-BEBAA0E6051A}" type="datetimeFigureOut">
              <a:rPr lang="en-GB" smtClean="0"/>
              <a:t>15/11/2018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1821527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754A3C-F13F-4A0C-BB3C-BEBAA0E6051A}" type="datetimeFigureOut">
              <a:rPr lang="en-GB" smtClean="0"/>
              <a:t>15/11/2018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1559387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754A3C-F13F-4A0C-BB3C-BEBAA0E6051A}" type="datetimeFigureOut">
              <a:rPr lang="en-GB" smtClean="0"/>
              <a:t>15/11/2018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1792140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754A3C-F13F-4A0C-BB3C-BEBAA0E6051A}" type="datetimeFigureOut">
              <a:rPr lang="en-GB" smtClean="0"/>
              <a:t>15/11/2018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C2BFC-AF06-45AF-9ABB-D1144B709E4B}" type="slidenum">
              <a:rPr lang="en-GB" smtClean="0"/>
              <a:t>‹#›</a:t>
            </a:fld>
            <a:endParaRPr lang="en-GB"/>
          </a:p>
        </p:txBody>
      </p:sp>
    </p:spTree>
    <p:extLst>
      <p:ext uri="{BB962C8B-B14F-4D97-AF65-F5344CB8AC3E}">
        <p14:creationId xmlns:p14="http://schemas.microsoft.com/office/powerpoint/2010/main" val="2690091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754A3C-F13F-4A0C-BB3C-BEBAA0E6051A}" type="datetimeFigureOut">
              <a:rPr lang="en-GB" smtClean="0"/>
              <a:t>15/11/2018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2C2BFC-AF06-45AF-9ABB-D1144B709E4B}" type="slidenum">
              <a:rPr lang="en-GB" smtClean="0"/>
              <a:t>‹#›</a:t>
            </a:fld>
            <a:endParaRPr lang="en-GB"/>
          </a:p>
        </p:txBody>
      </p:sp>
    </p:spTree>
    <p:extLst>
      <p:ext uri="{BB962C8B-B14F-4D97-AF65-F5344CB8AC3E}">
        <p14:creationId xmlns:p14="http://schemas.microsoft.com/office/powerpoint/2010/main" val="64538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chart" Target="../charts/char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5" name="TextBox 4"/>
          <p:cNvSpPr txBox="1"/>
          <p:nvPr/>
        </p:nvSpPr>
        <p:spPr>
          <a:xfrm>
            <a:off x="3580420" y="1364041"/>
            <a:ext cx="4886376" cy="1762021"/>
          </a:xfrm>
          <a:prstGeom prst="rect">
            <a:avLst/>
          </a:prstGeom>
          <a:solidFill>
            <a:srgbClr val="C1BAAA">
              <a:alpha val="75000"/>
            </a:srgbClr>
          </a:solidFill>
          <a:ln>
            <a:solidFill>
              <a:schemeClr val="tx1">
                <a:lumMod val="95000"/>
                <a:lumOff val="5000"/>
              </a:schemeClr>
            </a:solidFill>
          </a:ln>
          <a:effectLst>
            <a:outerShdw blurRad="50800" dist="38100" dir="2700000" algn="tl" rotWithShape="0">
              <a:prstClr val="black">
                <a:alpha val="40000"/>
              </a:prstClr>
            </a:outerShdw>
          </a:effectLst>
        </p:spPr>
        <p:txBody>
          <a:bodyPr wrap="square" rtlCol="0">
            <a:spAutoFit/>
          </a:bodyPr>
          <a:lstStyle/>
          <a:p>
            <a:r>
              <a:rPr lang="en-GB" sz="1400" u="sng" dirty="0"/>
              <a:t>Results</a:t>
            </a:r>
            <a:r>
              <a:rPr lang="en-GB" sz="1400" dirty="0"/>
              <a:t> </a:t>
            </a:r>
          </a:p>
          <a:p>
            <a:pPr algn="just"/>
            <a:r>
              <a:rPr lang="en-GB" sz="1050" dirty="0"/>
              <a:t>The analysis of the iconography provides clear indication of 5 uniform sets which were created. The archer, poorly equipped man at arms, suitably equipped man at arms, well equipped man at arms, and the harness of a nobleman. from the analysis of the iconography and the skeletal trauma all of the individuals were able to be placed within the uniform harness sets with 11 being placed in the archers set due to the volume of sharp cranial trauma, 1 in the poorly equipped category, 6 in the suitably equipped, 1 in the well-equipped and 1 individual in the nobility category. Showing that in principle it is possible to identify social status by comparing battlefield related trauma and manuscript iconography.   </a:t>
            </a:r>
          </a:p>
        </p:txBody>
      </p:sp>
      <p:sp>
        <p:nvSpPr>
          <p:cNvPr id="6" name="TextBox 5"/>
          <p:cNvSpPr txBox="1"/>
          <p:nvPr/>
        </p:nvSpPr>
        <p:spPr>
          <a:xfrm>
            <a:off x="3580420" y="144653"/>
            <a:ext cx="4886376" cy="1133772"/>
          </a:xfrm>
          <a:prstGeom prst="rect">
            <a:avLst/>
          </a:prstGeom>
          <a:solidFill>
            <a:srgbClr val="C1BAAA">
              <a:alpha val="75000"/>
            </a:srgbClr>
          </a:solidFill>
          <a:ln>
            <a:solidFill>
              <a:schemeClr val="tx1">
                <a:lumMod val="95000"/>
                <a:lumOff val="5000"/>
              </a:schemeClr>
            </a:solidFill>
          </a:ln>
          <a:effectLst>
            <a:outerShdw blurRad="50800" dist="38100" dir="2700000" algn="tl" rotWithShape="0">
              <a:prstClr val="black">
                <a:alpha val="40000"/>
              </a:prstClr>
            </a:outerShdw>
          </a:effectLst>
        </p:spPr>
        <p:txBody>
          <a:bodyPr wrap="square" rtlCol="0">
            <a:spAutoFit/>
          </a:bodyPr>
          <a:lstStyle/>
          <a:p>
            <a:pPr algn="ctr"/>
            <a:r>
              <a:rPr lang="en-GB" sz="2400" dirty="0" smtClean="0">
                <a:effectLst>
                  <a:outerShdw blurRad="38100" dist="38100" dir="2700000" algn="tl">
                    <a:srgbClr val="000000">
                      <a:alpha val="43137"/>
                    </a:srgbClr>
                  </a:outerShdw>
                </a:effectLst>
                <a:latin typeface="+mj-lt"/>
                <a:cs typeface="GothicE" panose="00000400000000000000" pitchFamily="2" charset="0"/>
              </a:rPr>
              <a:t>The Beauty of </a:t>
            </a:r>
            <a:r>
              <a:rPr lang="en-GB" sz="2400" dirty="0" smtClean="0">
                <a:effectLst>
                  <a:outerShdw blurRad="38100" dist="38100" dir="2700000" algn="tl">
                    <a:srgbClr val="000000">
                      <a:alpha val="43137"/>
                    </a:srgbClr>
                  </a:outerShdw>
                </a:effectLst>
                <a:latin typeface="+mj-lt"/>
                <a:cs typeface="GothicE" panose="00000400000000000000" pitchFamily="2" charset="0"/>
              </a:rPr>
              <a:t>Art </a:t>
            </a:r>
            <a:r>
              <a:rPr lang="en-GB" sz="2400" dirty="0" smtClean="0">
                <a:effectLst>
                  <a:outerShdw blurRad="38100" dist="38100" dir="2700000" algn="tl">
                    <a:srgbClr val="000000">
                      <a:alpha val="43137"/>
                    </a:srgbClr>
                  </a:outerShdw>
                </a:effectLst>
                <a:latin typeface="+mj-lt"/>
                <a:cs typeface="GothicE" panose="00000400000000000000" pitchFamily="2" charset="0"/>
              </a:rPr>
              <a:t>&amp; the </a:t>
            </a:r>
            <a:r>
              <a:rPr lang="en-GB" sz="2400" dirty="0">
                <a:effectLst>
                  <a:outerShdw blurRad="38100" dist="38100" dir="2700000" algn="tl">
                    <a:srgbClr val="000000">
                      <a:alpha val="43137"/>
                    </a:srgbClr>
                  </a:outerShdw>
                </a:effectLst>
                <a:latin typeface="+mj-lt"/>
                <a:cs typeface="GothicE" panose="00000400000000000000" pitchFamily="2" charset="0"/>
              </a:rPr>
              <a:t>B</a:t>
            </a:r>
            <a:r>
              <a:rPr lang="en-GB" sz="2400" dirty="0" smtClean="0">
                <a:effectLst>
                  <a:outerShdw blurRad="38100" dist="38100" dir="2700000" algn="tl">
                    <a:srgbClr val="000000">
                      <a:alpha val="43137"/>
                    </a:srgbClr>
                  </a:outerShdw>
                </a:effectLst>
                <a:latin typeface="+mj-lt"/>
                <a:cs typeface="GothicE" panose="00000400000000000000" pitchFamily="2" charset="0"/>
              </a:rPr>
              <a:t>east </a:t>
            </a:r>
            <a:r>
              <a:rPr lang="en-GB" sz="2400" dirty="0" smtClean="0">
                <a:effectLst>
                  <a:outerShdw blurRad="38100" dist="38100" dir="2700000" algn="tl">
                    <a:srgbClr val="000000">
                      <a:alpha val="43137"/>
                    </a:srgbClr>
                  </a:outerShdw>
                </a:effectLst>
                <a:latin typeface="+mj-lt"/>
                <a:cs typeface="GothicE" panose="00000400000000000000" pitchFamily="2" charset="0"/>
              </a:rPr>
              <a:t>of </a:t>
            </a:r>
            <a:r>
              <a:rPr lang="en-GB" sz="2400" dirty="0" smtClean="0">
                <a:effectLst>
                  <a:outerShdw blurRad="38100" dist="38100" dir="2700000" algn="tl">
                    <a:srgbClr val="000000">
                      <a:alpha val="43137"/>
                    </a:srgbClr>
                  </a:outerShdw>
                </a:effectLst>
                <a:latin typeface="+mj-lt"/>
                <a:cs typeface="GothicE" panose="00000400000000000000" pitchFamily="2" charset="0"/>
              </a:rPr>
              <a:t>War </a:t>
            </a:r>
            <a:endParaRPr lang="en-GB" sz="2400" dirty="0" smtClean="0">
              <a:effectLst>
                <a:outerShdw blurRad="38100" dist="38100" dir="2700000" algn="tl">
                  <a:srgbClr val="000000">
                    <a:alpha val="43137"/>
                  </a:srgbClr>
                </a:outerShdw>
              </a:effectLst>
              <a:latin typeface="+mj-lt"/>
              <a:cs typeface="GothicE" panose="00000400000000000000" pitchFamily="2" charset="0"/>
            </a:endParaRPr>
          </a:p>
          <a:p>
            <a:pPr algn="ctr"/>
            <a:r>
              <a:rPr lang="en-GB" sz="1400" u="sng" dirty="0">
                <a:effectLst>
                  <a:outerShdw blurRad="38100" dist="38100" dir="2700000" algn="tl">
                    <a:srgbClr val="000000">
                      <a:alpha val="43137"/>
                    </a:srgbClr>
                  </a:outerShdw>
                </a:effectLst>
              </a:rPr>
              <a:t>Can social status be inferred when comparing medieval manuscript iconography relating to conflict with battle related trauma present in skeletal remains</a:t>
            </a:r>
            <a:r>
              <a:rPr lang="en-GB" sz="1400" u="sng" dirty="0" smtClean="0">
                <a:effectLst>
                  <a:outerShdw blurRad="38100" dist="38100" dir="2700000" algn="tl">
                    <a:srgbClr val="000000">
                      <a:alpha val="43137"/>
                    </a:srgbClr>
                  </a:outerShdw>
                </a:effectLst>
              </a:rPr>
              <a:t>?</a:t>
            </a:r>
            <a:endParaRPr lang="en-GB" sz="1400" u="sng" dirty="0">
              <a:effectLst>
                <a:outerShdw blurRad="38100" dist="38100" dir="2700000" algn="tl">
                  <a:srgbClr val="000000">
                    <a:alpha val="43137"/>
                  </a:srgbClr>
                </a:outerShdw>
              </a:effectLst>
            </a:endParaRPr>
          </a:p>
        </p:txBody>
      </p:sp>
      <p:sp>
        <p:nvSpPr>
          <p:cNvPr id="8" name="TextBox 7"/>
          <p:cNvSpPr txBox="1"/>
          <p:nvPr/>
        </p:nvSpPr>
        <p:spPr>
          <a:xfrm>
            <a:off x="8708127" y="2953265"/>
            <a:ext cx="3247602" cy="3701013"/>
          </a:xfrm>
          <a:prstGeom prst="rect">
            <a:avLst/>
          </a:prstGeom>
          <a:solidFill>
            <a:srgbClr val="C1BAAA">
              <a:alpha val="75000"/>
            </a:srgbClr>
          </a:solidFill>
          <a:ln>
            <a:solidFill>
              <a:schemeClr val="tx1">
                <a:lumMod val="95000"/>
                <a:lumOff val="5000"/>
              </a:schemeClr>
            </a:solidFill>
          </a:ln>
          <a:effectLst>
            <a:outerShdw blurRad="50800" dist="38100" dir="2700000" algn="tl" rotWithShape="0">
              <a:prstClr val="black">
                <a:alpha val="40000"/>
              </a:prstClr>
            </a:outerShdw>
          </a:effectLst>
        </p:spPr>
        <p:txBody>
          <a:bodyPr wrap="square" rtlCol="0">
            <a:spAutoFit/>
          </a:bodyPr>
          <a:lstStyle/>
          <a:p>
            <a:r>
              <a:rPr lang="en-GB" sz="1400" u="sng" dirty="0" smtClean="0"/>
              <a:t>Discussion and conclusions </a:t>
            </a:r>
          </a:p>
          <a:p>
            <a:pPr algn="just"/>
            <a:r>
              <a:rPr lang="en-GB" sz="1050" dirty="0" smtClean="0"/>
              <a:t>From the results it is clear to see that there are successes to this research. All of the individuals were able to be placed within one of the 5 uniform harness sets. But a theory has been proposed by Andrew  Boardman tha</a:t>
            </a:r>
            <a:r>
              <a:rPr lang="en-GB" sz="1050" dirty="0" smtClean="0"/>
              <a:t>t would explain the large amount of cranial wounds. The theory is that these men were cut down in the route of the battle which would explain the large amounts of cranial wounds and the direction of attack as in the route individuals would have made themselves as light as possible by removing any pieces of armour that could have been taken off in haste. Applying this theory to the research conducted in this report it is clear to see that the real successes can be seen in Towton </a:t>
            </a:r>
            <a:r>
              <a:rPr lang="en-GB" sz="1050" dirty="0"/>
              <a:t>11, 22 and </a:t>
            </a:r>
            <a:r>
              <a:rPr lang="en-GB" sz="1050" dirty="0" smtClean="0"/>
              <a:t>9 as the nature of the cranial and post cranial trauma suggest that they were wearing helmets and full plate armour. Something that no one else seems to have been wearing during the battle, placing them in the higher status sets. there are multiple successes to this research topic and the methodology behind this research supports the fact that it is possible to identify social status from battlefield related trauma.</a:t>
            </a:r>
          </a:p>
        </p:txBody>
      </p:sp>
      <p:sp>
        <p:nvSpPr>
          <p:cNvPr id="9" name="TextBox 8"/>
          <p:cNvSpPr txBox="1"/>
          <p:nvPr/>
        </p:nvSpPr>
        <p:spPr>
          <a:xfrm>
            <a:off x="5728135" y="6200028"/>
            <a:ext cx="2259967" cy="615553"/>
          </a:xfrm>
          <a:prstGeom prst="rect">
            <a:avLst/>
          </a:prstGeom>
          <a:solidFill>
            <a:srgbClr val="C1BAAA">
              <a:alpha val="75000"/>
            </a:srgbClr>
          </a:solidFill>
          <a:ln>
            <a:solidFill>
              <a:schemeClr val="tx1"/>
            </a:solidFill>
          </a:ln>
          <a:effectLst>
            <a:outerShdw blurRad="50800" dist="38100" dir="2700000" algn="tl" rotWithShape="0">
              <a:prstClr val="black">
                <a:alpha val="40000"/>
              </a:prstClr>
            </a:outerShdw>
          </a:effectLst>
        </p:spPr>
        <p:txBody>
          <a:bodyPr wrap="square" rtlCol="0">
            <a:spAutoFit/>
          </a:bodyPr>
          <a:lstStyle/>
          <a:p>
            <a:r>
              <a:rPr lang="en-GB" sz="600" u="sng" dirty="0" smtClean="0"/>
              <a:t>References </a:t>
            </a:r>
            <a:r>
              <a:rPr lang="en-GB" sz="500" u="sng" dirty="0" smtClean="0"/>
              <a:t>and figure list </a:t>
            </a:r>
            <a:endParaRPr lang="en-GB" sz="1200" dirty="0" smtClean="0"/>
          </a:p>
          <a:p>
            <a:r>
              <a:rPr lang="en-GB" sz="400" baseline="30000" dirty="0" smtClean="0"/>
              <a:t>1</a:t>
            </a:r>
            <a:r>
              <a:rPr lang="en-GB" sz="400" dirty="0" smtClean="0"/>
              <a:t>The </a:t>
            </a:r>
            <a:r>
              <a:rPr lang="en-GB" sz="400" dirty="0"/>
              <a:t>Blood red rose, archaeology of the battle of Towton AD 1462. Edited by V. </a:t>
            </a:r>
            <a:r>
              <a:rPr lang="en-GB" sz="400" dirty="0" err="1"/>
              <a:t>Fioranto</a:t>
            </a:r>
            <a:r>
              <a:rPr lang="en-GB" sz="400" dirty="0"/>
              <a:t>, A. Boylston and C. </a:t>
            </a:r>
            <a:r>
              <a:rPr lang="en-GB" sz="400" dirty="0" err="1"/>
              <a:t>Knusel</a:t>
            </a:r>
            <a:r>
              <a:rPr lang="en-GB" sz="400" dirty="0"/>
              <a:t>, Oxbow books, Oxford </a:t>
            </a:r>
            <a:r>
              <a:rPr lang="en-GB" sz="400" dirty="0" smtClean="0"/>
              <a:t>2007</a:t>
            </a:r>
          </a:p>
          <a:p>
            <a:r>
              <a:rPr lang="en-GB" sz="400" baseline="30000" dirty="0" smtClean="0"/>
              <a:t>2</a:t>
            </a:r>
            <a:r>
              <a:rPr lang="en-GB" sz="400" dirty="0" smtClean="0"/>
              <a:t>Morgan </a:t>
            </a:r>
            <a:r>
              <a:rPr lang="en-GB" sz="400" dirty="0"/>
              <a:t>M.63 Book of Hours </a:t>
            </a:r>
            <a:r>
              <a:rPr lang="en-GB" sz="400" dirty="0" smtClean="0"/>
              <a:t>1440</a:t>
            </a:r>
          </a:p>
          <a:p>
            <a:r>
              <a:rPr lang="en-GB" sz="400" baseline="30000" dirty="0" smtClean="0"/>
              <a:t>3</a:t>
            </a:r>
            <a:r>
              <a:rPr lang="en-GB" sz="400" dirty="0" smtClean="0"/>
              <a:t>Extract </a:t>
            </a:r>
            <a:r>
              <a:rPr lang="en-GB" sz="400" dirty="0"/>
              <a:t>from the rose of Rouen, anonymous, circa </a:t>
            </a:r>
            <a:r>
              <a:rPr lang="en-GB" sz="400" dirty="0" smtClean="0"/>
              <a:t>1461</a:t>
            </a:r>
          </a:p>
          <a:p>
            <a:r>
              <a:rPr lang="en-GB" sz="400" dirty="0" smtClean="0"/>
              <a:t>Figure 1. graph showing the nature of cranial trauma </a:t>
            </a:r>
            <a:endParaRPr lang="en-GB" sz="400" dirty="0"/>
          </a:p>
          <a:p>
            <a:r>
              <a:rPr lang="en-GB" sz="400" dirty="0" smtClean="0"/>
              <a:t>Figure 2 . Depiction showing location of postcranial trauma </a:t>
            </a:r>
          </a:p>
          <a:p>
            <a:r>
              <a:rPr lang="en-GB" sz="400" dirty="0" smtClean="0"/>
              <a:t>Figure 3. </a:t>
            </a:r>
            <a:r>
              <a:rPr lang="en-GB" sz="400" dirty="0"/>
              <a:t>Morgan M.63 Book of Hours </a:t>
            </a:r>
            <a:r>
              <a:rPr lang="en-GB" sz="400" dirty="0" smtClean="0"/>
              <a:t>1440</a:t>
            </a:r>
            <a:endParaRPr lang="en-GB" sz="400" dirty="0"/>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12902" y="144652"/>
            <a:ext cx="3036198" cy="2778166"/>
          </a:xfrm>
          <a:prstGeom prst="rect">
            <a:avLst/>
          </a:prstGeom>
          <a:ln>
            <a:solidFill>
              <a:schemeClr val="tx1"/>
            </a:solidFill>
          </a:ln>
        </p:spPr>
      </p:pic>
      <p:sp>
        <p:nvSpPr>
          <p:cNvPr id="14" name="TextBox 13"/>
          <p:cNvSpPr txBox="1"/>
          <p:nvPr/>
        </p:nvSpPr>
        <p:spPr>
          <a:xfrm>
            <a:off x="208169" y="144652"/>
            <a:ext cx="3152335" cy="6501780"/>
          </a:xfrm>
          <a:prstGeom prst="rect">
            <a:avLst/>
          </a:prstGeom>
          <a:solidFill>
            <a:srgbClr val="C1BAAA">
              <a:alpha val="75000"/>
            </a:srgbClr>
          </a:solidFill>
          <a:ln>
            <a:solidFill>
              <a:schemeClr val="tx1"/>
            </a:solidFill>
          </a:ln>
          <a:effectLst>
            <a:outerShdw blurRad="50800" dist="38100" dir="2700000" algn="tl" rotWithShape="0">
              <a:prstClr val="black">
                <a:alpha val="40000"/>
              </a:prstClr>
            </a:outerShdw>
          </a:effectLst>
        </p:spPr>
        <p:txBody>
          <a:bodyPr wrap="square" numCol="1" rtlCol="0">
            <a:spAutoFit/>
          </a:bodyPr>
          <a:lstStyle/>
          <a:p>
            <a:pPr algn="just"/>
            <a:r>
              <a:rPr lang="en-GB" sz="1400" u="sng" dirty="0"/>
              <a:t>Introduction</a:t>
            </a:r>
            <a:endParaRPr lang="en-GB" sz="1400" dirty="0"/>
          </a:p>
          <a:p>
            <a:pPr algn="just"/>
            <a:r>
              <a:rPr lang="en-GB" sz="1050" dirty="0"/>
              <a:t>This research is to </a:t>
            </a:r>
            <a:r>
              <a:rPr lang="en-GB" sz="1050" dirty="0" smtClean="0"/>
              <a:t>see if it is possible </a:t>
            </a:r>
            <a:r>
              <a:rPr lang="en-GB" sz="1050" dirty="0"/>
              <a:t>to identify an individual’s social status by analysing battlefield related trauma in skeletal remains</a:t>
            </a:r>
            <a:r>
              <a:rPr lang="en-GB" sz="1050" baseline="30000" dirty="0"/>
              <a:t>1</a:t>
            </a:r>
            <a:r>
              <a:rPr lang="en-GB" sz="1050" dirty="0"/>
              <a:t> by using medieval manuscript iconography</a:t>
            </a:r>
            <a:r>
              <a:rPr lang="en-GB" sz="1050" baseline="30000" dirty="0"/>
              <a:t>2 </a:t>
            </a:r>
            <a:r>
              <a:rPr lang="en-GB" sz="1050" dirty="0"/>
              <a:t>to create uniform harness sets</a:t>
            </a:r>
            <a:r>
              <a:rPr lang="en-GB" sz="1050" dirty="0" smtClean="0"/>
              <a:t>. And The </a:t>
            </a:r>
            <a:r>
              <a:rPr lang="en-GB" sz="1050" dirty="0"/>
              <a:t>mass grave from the Battle of Towton was used for evidence of battlefield related trauma</a:t>
            </a:r>
            <a:r>
              <a:rPr lang="en-GB" sz="1050" dirty="0" smtClean="0"/>
              <a:t>. Then place the individuals into the harness sets. </a:t>
            </a:r>
            <a:r>
              <a:rPr lang="en-GB" sz="1050" dirty="0"/>
              <a:t>The Battle was fought during the War of the Roses a period of almost constant conflict between the houses of York and Lancaster which created arguably the bloodiest period of British history. </a:t>
            </a:r>
            <a:r>
              <a:rPr lang="en-GB" sz="1050" dirty="0" smtClean="0"/>
              <a:t>the </a:t>
            </a:r>
            <a:r>
              <a:rPr lang="en-GB" sz="1050" dirty="0"/>
              <a:t>end of the fighting it was recorded that 27,000 laid dead at the end of the fighting the river ran red with blood for months after. ‘Twenty seven thousand the rose killed in the </a:t>
            </a:r>
            <a:r>
              <a:rPr lang="en-GB" sz="1050" dirty="0" smtClean="0"/>
              <a:t>field’</a:t>
            </a:r>
            <a:r>
              <a:rPr lang="en-GB" sz="1050" baseline="30000" dirty="0" smtClean="0"/>
              <a:t>3</a:t>
            </a:r>
          </a:p>
          <a:p>
            <a:pPr algn="just"/>
            <a:r>
              <a:rPr lang="en-GB" sz="1400" u="sng" dirty="0"/>
              <a:t>Methods</a:t>
            </a:r>
          </a:p>
          <a:p>
            <a:pPr algn="just"/>
            <a:r>
              <a:rPr lang="en-GB" sz="1050" dirty="0"/>
              <a:t>Manuscript iconography from 15</a:t>
            </a:r>
            <a:r>
              <a:rPr lang="en-GB" sz="1050" baseline="30000" dirty="0"/>
              <a:t>th</a:t>
            </a:r>
            <a:r>
              <a:rPr lang="en-GB" sz="1050" dirty="0"/>
              <a:t> century Europe was used as well as skeletal remains from </a:t>
            </a:r>
            <a:r>
              <a:rPr lang="en-GB" sz="1050"/>
              <a:t>Towton</a:t>
            </a:r>
            <a:r>
              <a:rPr lang="en-GB" sz="1050" smtClean="0"/>
              <a:t>. </a:t>
            </a:r>
            <a:r>
              <a:rPr lang="en-GB" sz="1050" dirty="0"/>
              <a:t>the initial focus was on iconography from England but an expansion of the area was needed due to the minimal data which is in the public domain an example of this can be seen in figure 3 this was then used to create 5 uniform harness sets, once the iconography had been analysed taking each part of the armour and identifying the popular pieces due to the frequency the piece appears within the iconography. Attention shifted to the skeletal remains. Emphasis at first was concentrated on the cranial wounds looking at wound type as seen in figure 1. Once the skeletal remains had been put into their groups it became clear for the need to analyse how many of these individuals’ sustained post cranial wounds further to obtain information as to what protection the individuals were using on the rest of their bodies as seen in figure 2. This is then used to identify where the individual was lacking protective equipment. And to then place each individual to one of the harness sets linked to their perceived status</a:t>
            </a:r>
            <a:r>
              <a:rPr lang="en-GB" sz="1050" dirty="0" smtClean="0"/>
              <a:t>.</a:t>
            </a:r>
          </a:p>
        </p:txBody>
      </p:sp>
      <p:sp>
        <p:nvSpPr>
          <p:cNvPr id="15" name="TextBox 14"/>
          <p:cNvSpPr txBox="1"/>
          <p:nvPr/>
        </p:nvSpPr>
        <p:spPr>
          <a:xfrm>
            <a:off x="7276479" y="5313583"/>
            <a:ext cx="891745" cy="646331"/>
          </a:xfrm>
          <a:prstGeom prst="rect">
            <a:avLst/>
          </a:prstGeom>
          <a:noFill/>
        </p:spPr>
        <p:txBody>
          <a:bodyPr wrap="square" rtlCol="0">
            <a:spAutoFit/>
          </a:bodyPr>
          <a:lstStyle/>
          <a:p>
            <a:r>
              <a:rPr lang="en-GB" dirty="0" smtClean="0"/>
              <a:t>Place holder </a:t>
            </a:r>
            <a:endParaRPr lang="en-GB" dirty="0"/>
          </a:p>
        </p:txBody>
      </p:sp>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06963" y="6176727"/>
            <a:ext cx="836976" cy="418488"/>
          </a:xfrm>
          <a:prstGeom prst="rect">
            <a:avLst/>
          </a:prstGeom>
          <a:ln>
            <a:solidFill>
              <a:schemeClr val="tx1"/>
            </a:solidFill>
          </a:ln>
        </p:spPr>
      </p:pic>
      <p:grpSp>
        <p:nvGrpSpPr>
          <p:cNvPr id="4" name="Group 3"/>
          <p:cNvGrpSpPr/>
          <p:nvPr/>
        </p:nvGrpSpPr>
        <p:grpSpPr>
          <a:xfrm>
            <a:off x="3499909" y="3186821"/>
            <a:ext cx="5068813" cy="2929303"/>
            <a:chOff x="3722989" y="3310845"/>
            <a:chExt cx="4907880" cy="3000982"/>
          </a:xfrm>
        </p:grpSpPr>
        <p:sp>
          <p:nvSpPr>
            <p:cNvPr id="7" name="TextBox 6"/>
            <p:cNvSpPr txBox="1"/>
            <p:nvPr/>
          </p:nvSpPr>
          <p:spPr>
            <a:xfrm>
              <a:off x="3722989" y="3310845"/>
              <a:ext cx="4907880" cy="3000982"/>
            </a:xfrm>
            <a:prstGeom prst="rect">
              <a:avLst/>
            </a:prstGeom>
            <a:solidFill>
              <a:srgbClr val="999C8A">
                <a:alpha val="75000"/>
              </a:srgbClr>
            </a:solidFill>
            <a:ln>
              <a:solidFill>
                <a:schemeClr val="tx1"/>
              </a:solidFill>
            </a:ln>
            <a:effectLst>
              <a:outerShdw blurRad="50800" dist="38100" dir="2700000" algn="tl" rotWithShape="0">
                <a:prstClr val="black">
                  <a:alpha val="40000"/>
                </a:prstClr>
              </a:outerShdw>
            </a:effectLst>
          </p:spPr>
          <p:txBody>
            <a:bodyPr wrap="square" rtlCol="0">
              <a:spAutoFit/>
            </a:bodyPr>
            <a:lstStyle/>
            <a:p>
              <a:endParaRPr lang="en-GB" dirty="0"/>
            </a:p>
          </p:txBody>
        </p:sp>
        <p:graphicFrame>
          <p:nvGraphicFramePr>
            <p:cNvPr id="17" name="Chart 16"/>
            <p:cNvGraphicFramePr/>
            <p:nvPr>
              <p:extLst>
                <p:ext uri="{D42A27DB-BD31-4B8C-83A1-F6EECF244321}">
                  <p14:modId xmlns:p14="http://schemas.microsoft.com/office/powerpoint/2010/main" val="1750813220"/>
                </p:ext>
              </p:extLst>
            </p:nvPr>
          </p:nvGraphicFramePr>
          <p:xfrm>
            <a:off x="3803573" y="3446356"/>
            <a:ext cx="3697804" cy="2779854"/>
          </p:xfrm>
          <a:graphic>
            <a:graphicData uri="http://schemas.openxmlformats.org/drawingml/2006/chart">
              <c:chart xmlns:c="http://schemas.openxmlformats.org/drawingml/2006/chart" xmlns:r="http://schemas.openxmlformats.org/officeDocument/2006/relationships" r:id="rId5"/>
            </a:graphicData>
          </a:graphic>
        </p:graphicFrame>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64255" y="3446356"/>
              <a:ext cx="990412" cy="2779855"/>
            </a:xfrm>
            <a:prstGeom prst="rect">
              <a:avLst/>
            </a:prstGeom>
          </p:spPr>
        </p:pic>
      </p:grpSp>
      <p:sp>
        <p:nvSpPr>
          <p:cNvPr id="20" name="TextBox 19"/>
          <p:cNvSpPr txBox="1"/>
          <p:nvPr/>
        </p:nvSpPr>
        <p:spPr>
          <a:xfrm>
            <a:off x="3961668" y="6628996"/>
            <a:ext cx="1127566" cy="184666"/>
          </a:xfrm>
          <a:prstGeom prst="rect">
            <a:avLst/>
          </a:prstGeom>
          <a:solidFill>
            <a:srgbClr val="C1BAAA">
              <a:alpha val="75000"/>
            </a:srgbClr>
          </a:solidFill>
          <a:ln>
            <a:solidFill>
              <a:schemeClr val="tx1"/>
            </a:solidFill>
          </a:ln>
          <a:effectLst>
            <a:outerShdw blurRad="50800" dist="38100" dir="2700000" algn="tl" rotWithShape="0">
              <a:prstClr val="black">
                <a:alpha val="40000"/>
              </a:prstClr>
            </a:outerShdw>
          </a:effectLst>
        </p:spPr>
        <p:txBody>
          <a:bodyPr wrap="square" rtlCol="0">
            <a:spAutoFit/>
          </a:bodyPr>
          <a:lstStyle/>
          <a:p>
            <a:r>
              <a:rPr lang="en-GB" sz="600" dirty="0" smtClean="0"/>
              <a:t>Created by Adam Mackelden </a:t>
            </a:r>
            <a:endParaRPr lang="en-GB" sz="600" dirty="0"/>
          </a:p>
        </p:txBody>
      </p:sp>
    </p:spTree>
    <p:extLst>
      <p:ext uri="{BB962C8B-B14F-4D97-AF65-F5344CB8AC3E}">
        <p14:creationId xmlns:p14="http://schemas.microsoft.com/office/powerpoint/2010/main" val="23721042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TotalTime>
  <Words>814</Words>
  <Application>Microsoft Office PowerPoint</Application>
  <PresentationFormat>Widescreen</PresentationFormat>
  <Paragraphs>20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GothicE</vt:lpstr>
      <vt:lpstr>Office Theme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Mackelden (1600926)</dc:creator>
  <cp:lastModifiedBy>Adam Mackelden (1600926)</cp:lastModifiedBy>
  <cp:revision>52</cp:revision>
  <dcterms:created xsi:type="dcterms:W3CDTF">2018-11-14T14:54:29Z</dcterms:created>
  <dcterms:modified xsi:type="dcterms:W3CDTF">2018-11-15T16:05:01Z</dcterms:modified>
</cp:coreProperties>
</file>