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63" r:id="rId6"/>
    <p:sldId id="264" r:id="rId7"/>
    <p:sldId id="288" r:id="rId8"/>
    <p:sldId id="289" r:id="rId9"/>
    <p:sldId id="290" r:id="rId10"/>
    <p:sldId id="291" r:id="rId11"/>
    <p:sldId id="292" r:id="rId12"/>
    <p:sldId id="310" r:id="rId13"/>
    <p:sldId id="312" r:id="rId14"/>
    <p:sldId id="313" r:id="rId15"/>
    <p:sldId id="293" r:id="rId16"/>
    <p:sldId id="31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20"/>
    <p:restoredTop sz="84464"/>
  </p:normalViewPr>
  <p:slideViewPr>
    <p:cSldViewPr>
      <p:cViewPr varScale="1">
        <p:scale>
          <a:sx n="89" d="100"/>
          <a:sy n="89" d="100"/>
        </p:scale>
        <p:origin x="76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Bowen" userId="c345053a-4abb-4e43-8ff7-c21186a2fa29" providerId="ADAL" clId="{A8D51A62-DDF3-4F59-AEED-8024D1714163}"/>
    <pc:docChg chg="undo custSel modSld">
      <pc:chgData name="Sian Bowen" userId="c345053a-4abb-4e43-8ff7-c21186a2fa29" providerId="ADAL" clId="{A8D51A62-DDF3-4F59-AEED-8024D1714163}" dt="2023-10-05T13:51:46.374" v="37" actId="6549"/>
      <pc:docMkLst>
        <pc:docMk/>
      </pc:docMkLst>
      <pc:sldChg chg="modSp mod">
        <pc:chgData name="Sian Bowen" userId="c345053a-4abb-4e43-8ff7-c21186a2fa29" providerId="ADAL" clId="{A8D51A62-DDF3-4F59-AEED-8024D1714163}" dt="2023-10-05T13:51:46.374" v="37" actId="6549"/>
        <pc:sldMkLst>
          <pc:docMk/>
          <pc:sldMk cId="249046305" sldId="263"/>
        </pc:sldMkLst>
        <pc:spChg chg="mod">
          <ac:chgData name="Sian Bowen" userId="c345053a-4abb-4e43-8ff7-c21186a2fa29" providerId="ADAL" clId="{A8D51A62-DDF3-4F59-AEED-8024D1714163}" dt="2023-10-05T13:51:46.374" v="37" actId="6549"/>
          <ac:spMkLst>
            <pc:docMk/>
            <pc:sldMk cId="249046305" sldId="263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1:42.594" v="36" actId="6549"/>
        <pc:sldMkLst>
          <pc:docMk/>
          <pc:sldMk cId="3766340459" sldId="264"/>
        </pc:sldMkLst>
        <pc:spChg chg="mod">
          <ac:chgData name="Sian Bowen" userId="c345053a-4abb-4e43-8ff7-c21186a2fa29" providerId="ADAL" clId="{A8D51A62-DDF3-4F59-AEED-8024D1714163}" dt="2023-10-05T13:47:56.478" v="22" actId="20577"/>
          <ac:spMkLst>
            <pc:docMk/>
            <pc:sldMk cId="3766340459" sldId="264"/>
            <ac:spMk id="4" creationId="{00000000-0000-0000-0000-000000000000}"/>
          </ac:spMkLst>
        </pc:spChg>
        <pc:spChg chg="mod">
          <ac:chgData name="Sian Bowen" userId="c345053a-4abb-4e43-8ff7-c21186a2fa29" providerId="ADAL" clId="{A8D51A62-DDF3-4F59-AEED-8024D1714163}" dt="2023-10-05T13:51:42.594" v="36" actId="6549"/>
          <ac:spMkLst>
            <pc:docMk/>
            <pc:sldMk cId="3766340459" sldId="264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1:38.783" v="35" actId="6549"/>
        <pc:sldMkLst>
          <pc:docMk/>
          <pc:sldMk cId="61920481" sldId="288"/>
        </pc:sldMkLst>
        <pc:spChg chg="mod">
          <ac:chgData name="Sian Bowen" userId="c345053a-4abb-4e43-8ff7-c21186a2fa29" providerId="ADAL" clId="{A8D51A62-DDF3-4F59-AEED-8024D1714163}" dt="2023-10-05T13:51:38.783" v="35" actId="6549"/>
          <ac:spMkLst>
            <pc:docMk/>
            <pc:sldMk cId="61920481" sldId="288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1:30.610" v="34" actId="6549"/>
        <pc:sldMkLst>
          <pc:docMk/>
          <pc:sldMk cId="1205800376" sldId="289"/>
        </pc:sldMkLst>
        <pc:spChg chg="mod">
          <ac:chgData name="Sian Bowen" userId="c345053a-4abb-4e43-8ff7-c21186a2fa29" providerId="ADAL" clId="{A8D51A62-DDF3-4F59-AEED-8024D1714163}" dt="2023-10-05T13:48:18.785" v="23" actId="20577"/>
          <ac:spMkLst>
            <pc:docMk/>
            <pc:sldMk cId="1205800376" sldId="289"/>
            <ac:spMk id="2" creationId="{00000000-0000-0000-0000-000000000000}"/>
          </ac:spMkLst>
        </pc:spChg>
        <pc:spChg chg="mod">
          <ac:chgData name="Sian Bowen" userId="c345053a-4abb-4e43-8ff7-c21186a2fa29" providerId="ADAL" clId="{A8D51A62-DDF3-4F59-AEED-8024D1714163}" dt="2023-10-05T13:51:30.610" v="34" actId="6549"/>
          <ac:spMkLst>
            <pc:docMk/>
            <pc:sldMk cId="1205800376" sldId="289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1:26.467" v="33" actId="6549"/>
        <pc:sldMkLst>
          <pc:docMk/>
          <pc:sldMk cId="1044082798" sldId="290"/>
        </pc:sldMkLst>
        <pc:spChg chg="mod">
          <ac:chgData name="Sian Bowen" userId="c345053a-4abb-4e43-8ff7-c21186a2fa29" providerId="ADAL" clId="{A8D51A62-DDF3-4F59-AEED-8024D1714163}" dt="2023-10-05T13:51:26.467" v="33" actId="6549"/>
          <ac:spMkLst>
            <pc:docMk/>
            <pc:sldMk cId="1044082798" sldId="290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1:22.567" v="32" actId="6549"/>
        <pc:sldMkLst>
          <pc:docMk/>
          <pc:sldMk cId="882599400" sldId="291"/>
        </pc:sldMkLst>
        <pc:spChg chg="mod">
          <ac:chgData name="Sian Bowen" userId="c345053a-4abb-4e43-8ff7-c21186a2fa29" providerId="ADAL" clId="{A8D51A62-DDF3-4F59-AEED-8024D1714163}" dt="2023-10-05T13:51:22.567" v="32" actId="6549"/>
          <ac:spMkLst>
            <pc:docMk/>
            <pc:sldMk cId="882599400" sldId="291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1:14.076" v="31" actId="6549"/>
        <pc:sldMkLst>
          <pc:docMk/>
          <pc:sldMk cId="1093002468" sldId="292"/>
        </pc:sldMkLst>
        <pc:spChg chg="mod">
          <ac:chgData name="Sian Bowen" userId="c345053a-4abb-4e43-8ff7-c21186a2fa29" providerId="ADAL" clId="{A8D51A62-DDF3-4F59-AEED-8024D1714163}" dt="2023-10-05T13:51:14.076" v="31" actId="6549"/>
          <ac:spMkLst>
            <pc:docMk/>
            <pc:sldMk cId="1093002468" sldId="292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0:48.907" v="25" actId="6549"/>
        <pc:sldMkLst>
          <pc:docMk/>
          <pc:sldMk cId="741697058" sldId="293"/>
        </pc:sldMkLst>
        <pc:spChg chg="mod">
          <ac:chgData name="Sian Bowen" userId="c345053a-4abb-4e43-8ff7-c21186a2fa29" providerId="ADAL" clId="{A8D51A62-DDF3-4F59-AEED-8024D1714163}" dt="2023-10-05T13:50:48.907" v="25" actId="6549"/>
          <ac:spMkLst>
            <pc:docMk/>
            <pc:sldMk cId="741697058" sldId="293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1:09.827" v="30" actId="6549"/>
        <pc:sldMkLst>
          <pc:docMk/>
          <pc:sldMk cId="2065302869" sldId="310"/>
        </pc:sldMkLst>
        <pc:spChg chg="mod">
          <ac:chgData name="Sian Bowen" userId="c345053a-4abb-4e43-8ff7-c21186a2fa29" providerId="ADAL" clId="{A8D51A62-DDF3-4F59-AEED-8024D1714163}" dt="2023-10-05T13:51:09.827" v="30" actId="6549"/>
          <ac:spMkLst>
            <pc:docMk/>
            <pc:sldMk cId="2065302869" sldId="310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A8D51A62-DDF3-4F59-AEED-8024D1714163}" dt="2023-10-05T13:50:44.758" v="24" actId="6549"/>
        <pc:sldMkLst>
          <pc:docMk/>
          <pc:sldMk cId="1947712031" sldId="311"/>
        </pc:sldMkLst>
        <pc:spChg chg="mod">
          <ac:chgData name="Sian Bowen" userId="c345053a-4abb-4e43-8ff7-c21186a2fa29" providerId="ADAL" clId="{A8D51A62-DDF3-4F59-AEED-8024D1714163}" dt="2023-10-05T13:50:44.758" v="24" actId="6549"/>
          <ac:spMkLst>
            <pc:docMk/>
            <pc:sldMk cId="1947712031" sldId="311"/>
            <ac:spMk id="7" creationId="{00000000-0000-0000-0000-000000000000}"/>
          </ac:spMkLst>
        </pc:spChg>
      </pc:sldChg>
      <pc:sldChg chg="addSp delSp modSp mod addAnim delAnim">
        <pc:chgData name="Sian Bowen" userId="c345053a-4abb-4e43-8ff7-c21186a2fa29" providerId="ADAL" clId="{A8D51A62-DDF3-4F59-AEED-8024D1714163}" dt="2023-10-05T13:51:05.955" v="29" actId="6549"/>
        <pc:sldMkLst>
          <pc:docMk/>
          <pc:sldMk cId="1804529524" sldId="312"/>
        </pc:sldMkLst>
        <pc:spChg chg="add del">
          <ac:chgData name="Sian Bowen" userId="c345053a-4abb-4e43-8ff7-c21186a2fa29" providerId="ADAL" clId="{A8D51A62-DDF3-4F59-AEED-8024D1714163}" dt="2023-10-05T13:51:02.753" v="28" actId="478"/>
          <ac:spMkLst>
            <pc:docMk/>
            <pc:sldMk cId="1804529524" sldId="312"/>
            <ac:spMk id="5" creationId="{00000000-0000-0000-0000-000000000000}"/>
          </ac:spMkLst>
        </pc:spChg>
        <pc:spChg chg="add del">
          <ac:chgData name="Sian Bowen" userId="c345053a-4abb-4e43-8ff7-c21186a2fa29" providerId="ADAL" clId="{A8D51A62-DDF3-4F59-AEED-8024D1714163}" dt="2023-10-05T13:51:02.753" v="28" actId="478"/>
          <ac:spMkLst>
            <pc:docMk/>
            <pc:sldMk cId="1804529524" sldId="312"/>
            <ac:spMk id="6" creationId="{00000000-0000-0000-0000-000000000000}"/>
          </ac:spMkLst>
        </pc:spChg>
        <pc:spChg chg="add del mod">
          <ac:chgData name="Sian Bowen" userId="c345053a-4abb-4e43-8ff7-c21186a2fa29" providerId="ADAL" clId="{A8D51A62-DDF3-4F59-AEED-8024D1714163}" dt="2023-10-05T13:51:05.955" v="29" actId="6549"/>
          <ac:spMkLst>
            <pc:docMk/>
            <pc:sldMk cId="1804529524" sldId="312"/>
            <ac:spMk id="7" creationId="{00000000-0000-0000-0000-000000000000}"/>
          </ac:spMkLst>
        </pc:spChg>
        <pc:spChg chg="add del mod">
          <ac:chgData name="Sian Bowen" userId="c345053a-4abb-4e43-8ff7-c21186a2fa29" providerId="ADAL" clId="{A8D51A62-DDF3-4F59-AEED-8024D1714163}" dt="2023-10-05T13:51:02.753" v="28" actId="478"/>
          <ac:spMkLst>
            <pc:docMk/>
            <pc:sldMk cId="1804529524" sldId="312"/>
            <ac:spMk id="8" creationId="{25F6C35D-ECDB-9444-6C5A-B8738450C988}"/>
          </ac:spMkLst>
        </pc:spChg>
        <pc:picChg chg="add del">
          <ac:chgData name="Sian Bowen" userId="c345053a-4abb-4e43-8ff7-c21186a2fa29" providerId="ADAL" clId="{A8D51A62-DDF3-4F59-AEED-8024D1714163}" dt="2023-10-05T13:51:02.753" v="28" actId="478"/>
          <ac:picMkLst>
            <pc:docMk/>
            <pc:sldMk cId="1804529524" sldId="312"/>
            <ac:picMk id="2" creationId="{00000000-0000-0000-0000-000000000000}"/>
          </ac:picMkLst>
        </pc:picChg>
        <pc:picChg chg="add del">
          <ac:chgData name="Sian Bowen" userId="c345053a-4abb-4e43-8ff7-c21186a2fa29" providerId="ADAL" clId="{A8D51A62-DDF3-4F59-AEED-8024D1714163}" dt="2023-10-05T13:51:02.753" v="28" actId="478"/>
          <ac:picMkLst>
            <pc:docMk/>
            <pc:sldMk cId="1804529524" sldId="312"/>
            <ac:picMk id="3" creationId="{00000000-0000-0000-0000-000000000000}"/>
          </ac:picMkLst>
        </pc:picChg>
        <pc:picChg chg="add del">
          <ac:chgData name="Sian Bowen" userId="c345053a-4abb-4e43-8ff7-c21186a2fa29" providerId="ADAL" clId="{A8D51A62-DDF3-4F59-AEED-8024D1714163}" dt="2023-10-05T13:51:02.753" v="28" actId="478"/>
          <ac:picMkLst>
            <pc:docMk/>
            <pc:sldMk cId="1804529524" sldId="312"/>
            <ac:picMk id="33" creationId="{00000000-0000-0000-0000-000000000000}"/>
          </ac:picMkLst>
        </pc:picChg>
      </pc:sldChg>
      <pc:sldChg chg="modSp mod">
        <pc:chgData name="Sian Bowen" userId="c345053a-4abb-4e43-8ff7-c21186a2fa29" providerId="ADAL" clId="{A8D51A62-DDF3-4F59-AEED-8024D1714163}" dt="2023-10-05T13:50:52.211" v="26" actId="6549"/>
        <pc:sldMkLst>
          <pc:docMk/>
          <pc:sldMk cId="1813048682" sldId="313"/>
        </pc:sldMkLst>
        <pc:spChg chg="mod">
          <ac:chgData name="Sian Bowen" userId="c345053a-4abb-4e43-8ff7-c21186a2fa29" providerId="ADAL" clId="{A8D51A62-DDF3-4F59-AEED-8024D1714163}" dt="2023-10-05T13:50:52.211" v="26" actId="6549"/>
          <ac:spMkLst>
            <pc:docMk/>
            <pc:sldMk cId="1813048682" sldId="313"/>
            <ac:spMk id="7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73659-85DA-0140-B59F-5480FCF18736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3144C-6CAB-B843-8C78-93FA65954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29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02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892969" y="1151930"/>
            <a:ext cx="7358063" cy="2321719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5625"/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892969" y="3536156"/>
            <a:ext cx="7358063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pPr lvl="0">
              <a:defRPr sz="1800"/>
            </a:pPr>
            <a:r>
              <a:rPr sz="2250"/>
              <a:t>Body Level One</a:t>
            </a:r>
          </a:p>
          <a:p>
            <a:pPr lvl="1">
              <a:defRPr sz="1800"/>
            </a:pPr>
            <a:r>
              <a:rPr sz="2250"/>
              <a:t>Body Level Two</a:t>
            </a:r>
          </a:p>
          <a:p>
            <a:pPr lvl="2">
              <a:defRPr sz="1800"/>
            </a:pPr>
            <a:r>
              <a:rPr sz="2250"/>
              <a:t>Body Level Three</a:t>
            </a:r>
          </a:p>
          <a:p>
            <a:pPr lvl="3">
              <a:defRPr sz="1800"/>
            </a:pPr>
            <a:r>
              <a:rPr sz="2250"/>
              <a:t>Body Level Four</a:t>
            </a:r>
          </a:p>
          <a:p>
            <a:pPr lvl="4">
              <a:defRPr sz="1800"/>
            </a:pPr>
            <a:r>
              <a:rPr sz="225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186144516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05/10/2023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BMST4004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US" dirty="0"/>
              <a:t> </a:t>
            </a:r>
            <a:r>
              <a:rPr lang="en-GB">
                <a:solidFill>
                  <a:schemeClr val="bg1"/>
                </a:solidFill>
              </a:rPr>
              <a:t>Cartilage </a:t>
            </a:r>
            <a:r>
              <a:rPr lang="en-GB" dirty="0">
                <a:solidFill>
                  <a:schemeClr val="bg1"/>
                </a:solidFill>
              </a:rPr>
              <a:t>Healing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itical thinking pic.png"/>
          <p:cNvPicPr>
            <a:picLocks noChangeAspect="1"/>
          </p:cNvPicPr>
          <p:nvPr/>
        </p:nvPicPr>
        <p:blipFill>
          <a:blip r:embed="rId3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362297" y="174965"/>
            <a:ext cx="4419416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Learning Outcomes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08394" y="983309"/>
            <a:ext cx="7727211" cy="212372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Describe types of Cartilage found in the body</a:t>
            </a:r>
          </a:p>
          <a:p>
            <a:pPr marL="401822" indent="-401822" defTabSz="410751" latinLnBrk="1" hangingPunct="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Discuss cartilage healing including timescales and timeframes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that facilitate appropriate cartilage healing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Discuss cartilage tolerance to loading and types of cartilage injury</a:t>
            </a:r>
          </a:p>
          <a:p>
            <a:pPr marL="401822" indent="-401822" defTabSz="410751" latinLnBrk="1" hangingPunct="0">
              <a:buFont typeface="Arial"/>
              <a:buChar char="•"/>
            </a:pPr>
            <a:endParaRPr lang="en-US" sz="1266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04630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35047" y="174965"/>
            <a:ext cx="4073937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Articular Cartilage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0973" y="1486891"/>
            <a:ext cx="860920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GB" sz="2400" dirty="0"/>
              <a:t> Thin layer of hydrated soft tissue covers end of bones of diarthrodial (synovial) joints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2400" dirty="0"/>
              <a:t>‘Perform their functions so well that we are often not aware of their existence nor their function until injury strikes or arthritis develops’ (Mow, Ratcliffe &amp; Poole. 1992)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2400" dirty="0"/>
              <a:t>Type II collagen principal fibrous protein in hyaline cartilage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2400" dirty="0"/>
              <a:t>These collagen fibres are recruited as a tensile load is applied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6340459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4811" y="174965"/>
            <a:ext cx="7454413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Hyaline Cartilage and Tensile Load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97" y="951596"/>
            <a:ext cx="6630052" cy="43900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92048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17458" y="586542"/>
            <a:ext cx="3925050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/>
              <a:t>Cartilage Loading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3983" y="1634447"/>
            <a:ext cx="6919890" cy="3425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GB" sz="1969" dirty="0"/>
              <a:t>Cartilage has a natural tendency to swell 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Deformed cartilage draws water into the extracellular matrix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Cartilage also susceptible to creep (constant load)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Cyclic loading required for normal matrix and cell health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Excessive loading can be destructive to matrix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Constant pressure will cause fluid to exude from matrix: stable compressive deformation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Cyclic loading and unloading of cartilage allows for dynamic flow of fluids (with nutrients and waste products) in to and out of the tissue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580037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90215" y="227123"/>
            <a:ext cx="5542223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Cartilage </a:t>
            </a:r>
            <a:r>
              <a:rPr lang="en-US" sz="3516" b="1"/>
              <a:t>and Lubrication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6265" y="1178628"/>
            <a:ext cx="7009215" cy="4022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GB" dirty="0"/>
              <a:t>Coefficient of friction for Articular cartilage reported as 0.01 to 0.04 </a:t>
            </a:r>
          </a:p>
          <a:p>
            <a:pPr marL="401822" indent="-401822">
              <a:buFont typeface="Arial" charset="0"/>
              <a:buChar char="•"/>
            </a:pPr>
            <a:r>
              <a:rPr lang="en-US" dirty="0"/>
              <a:t>Sliding on ice: 0.01-0.10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2 hypotheses</a:t>
            </a:r>
          </a:p>
          <a:p>
            <a:pPr marL="401822" lvl="8" indent="-401822">
              <a:buFont typeface="Arial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Boundary lubrication</a:t>
            </a:r>
          </a:p>
          <a:p>
            <a:pPr marL="401822" lvl="8" indent="-401822">
              <a:buFont typeface="Arial" charset="0"/>
              <a:buChar char="•"/>
            </a:pPr>
            <a:r>
              <a:rPr lang="en-GB" dirty="0"/>
              <a:t>Layer of molecules adhere to each of the two surfaces as they glide past each other </a:t>
            </a:r>
          </a:p>
          <a:p>
            <a:pPr marL="401822" lvl="1" indent="-401822">
              <a:buFont typeface="Arial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Fluid-film lubrication</a:t>
            </a:r>
          </a:p>
          <a:p>
            <a:pPr marL="401822" lvl="1" indent="-401822">
              <a:buFont typeface="Arial" charset="0"/>
              <a:buChar char="•"/>
            </a:pPr>
            <a:r>
              <a:rPr lang="en-GB" dirty="0"/>
              <a:t>2 non-parallel surfaces move past each other on a thin layer of fluid</a:t>
            </a:r>
          </a:p>
          <a:p>
            <a:pPr marL="401822" lvl="1" indent="-401822">
              <a:buFont typeface="Arial" charset="0"/>
              <a:buChar char="•"/>
            </a:pPr>
            <a:r>
              <a:rPr lang="en-GB" dirty="0"/>
              <a:t>Fluid maintains a distance between two surfaces ‘hydrodynamic lubrication’ ‘</a:t>
            </a:r>
            <a:r>
              <a:rPr lang="en-GB" dirty="0" err="1"/>
              <a:t>elastohydrodynamic</a:t>
            </a:r>
            <a:r>
              <a:rPr lang="en-GB" dirty="0"/>
              <a:t> lubrication </a:t>
            </a:r>
          </a:p>
          <a:p>
            <a:pPr marL="401822" lvl="1" indent="-401822">
              <a:buFont typeface="Arial" charset="0"/>
              <a:buChar char="•"/>
            </a:pPr>
            <a:endParaRPr lang="en-GB" sz="1406" dirty="0"/>
          </a:p>
          <a:p>
            <a:pPr marL="401822" lvl="1" indent="-401822">
              <a:buFont typeface="Arial" charset="0"/>
              <a:buChar char="•"/>
            </a:pPr>
            <a:endParaRPr lang="en-GB" sz="1266" dirty="0"/>
          </a:p>
          <a:p>
            <a:pPr algn="l"/>
            <a:endParaRPr lang="en-GB" sz="1266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08279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3002" y="452921"/>
            <a:ext cx="6783011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Articular </a:t>
            </a:r>
            <a:r>
              <a:rPr lang="en-US" sz="3516" b="1"/>
              <a:t>Cartilage Adaptations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8546" y="2358397"/>
            <a:ext cx="7238540" cy="20415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GB" dirty="0"/>
              <a:t>Activities of Daily Living should provide enough load to provide adaption for optimal function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Too much or too little leads to breakdown in quality of cartilage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Loading facilitates exudate mobilisation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Cartilage adaptations tend to be degenerative! </a:t>
            </a:r>
          </a:p>
          <a:p>
            <a:endParaRPr lang="en-GB" sz="1266" dirty="0"/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  <a:p>
            <a:pPr marL="401822" lvl="1" indent="-401822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  <a:sym typeface="Helvetica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2599400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25824" y="322571"/>
            <a:ext cx="4857613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/>
              <a:t>Cartilage Use </a:t>
            </a:r>
            <a:r>
              <a:rPr lang="en-US" sz="3516" b="1" dirty="0"/>
              <a:t>v Disuse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26832" y="1354343"/>
            <a:ext cx="7211264" cy="360028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321457" indent="-321457">
              <a:buFont typeface="Arial" charset="0"/>
              <a:buChar char="•"/>
            </a:pPr>
            <a:r>
              <a:rPr lang="en-GB" sz="1969" dirty="0"/>
              <a:t>Exercise produces swelling</a:t>
            </a:r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Prolonged exercise:</a:t>
            </a:r>
          </a:p>
          <a:p>
            <a:pPr algn="l"/>
            <a:r>
              <a:rPr lang="en-GB" sz="1969" dirty="0"/>
              <a:t>	- chondrocyte hypertrophy </a:t>
            </a:r>
          </a:p>
          <a:p>
            <a:pPr algn="l"/>
            <a:r>
              <a:rPr lang="en-GB" sz="1969" dirty="0"/>
              <a:t> 	- Increase in the </a:t>
            </a:r>
            <a:r>
              <a:rPr lang="en-GB" sz="1969" dirty="0" err="1"/>
              <a:t>pericellular</a:t>
            </a:r>
            <a:r>
              <a:rPr lang="en-GB" sz="1969" dirty="0"/>
              <a:t> matrix </a:t>
            </a:r>
          </a:p>
          <a:p>
            <a:pPr algn="l"/>
            <a:r>
              <a:rPr lang="en-GB" sz="1969" dirty="0"/>
              <a:t>	- Increase in # cells per unit of cartilage </a:t>
            </a:r>
            <a:r>
              <a:rPr lang="nl-NL" sz="1969" dirty="0"/>
              <a:t>(Engelmark, 1961) </a:t>
            </a:r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Changes already evident after brief burst of exercise </a:t>
            </a:r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Long Term exercise produces more lasting change </a:t>
            </a:r>
          </a:p>
          <a:p>
            <a:pPr algn="l"/>
            <a:r>
              <a:rPr lang="en-GB" sz="1969" dirty="0"/>
              <a:t>	- Increased proteoglycans (</a:t>
            </a:r>
            <a:r>
              <a:rPr lang="en-GB" sz="1969" dirty="0" err="1"/>
              <a:t>Sammanen</a:t>
            </a:r>
            <a:r>
              <a:rPr lang="en-GB" sz="1969" dirty="0"/>
              <a:t> et al 1986) </a:t>
            </a:r>
          </a:p>
          <a:p>
            <a:pPr algn="l"/>
            <a:r>
              <a:rPr lang="en-GB" sz="1969" dirty="0"/>
              <a:t>	- Wear and tear changes (</a:t>
            </a:r>
            <a:r>
              <a:rPr lang="en-GB" sz="1969" dirty="0" err="1"/>
              <a:t>Vasan</a:t>
            </a:r>
            <a:r>
              <a:rPr lang="en-GB" sz="1969" dirty="0"/>
              <a:t>, 1983) </a:t>
            </a:r>
          </a:p>
          <a:p>
            <a:pPr algn="l"/>
            <a:endParaRPr lang="en-GB" sz="1969" dirty="0"/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300246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25824" y="322571"/>
            <a:ext cx="4857613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/>
              <a:t>Cartilage Use </a:t>
            </a:r>
            <a:r>
              <a:rPr lang="en-US" sz="3516" b="1" dirty="0"/>
              <a:t>v Disuse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26832" y="1173421"/>
            <a:ext cx="7211264" cy="27994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321457" indent="-321457">
              <a:buFont typeface="Arial" charset="0"/>
              <a:buChar char="•"/>
            </a:pPr>
            <a:r>
              <a:rPr lang="en-GB" sz="1969" dirty="0"/>
              <a:t>Excessive Loading</a:t>
            </a:r>
          </a:p>
          <a:p>
            <a:pPr algn="l"/>
            <a:r>
              <a:rPr lang="en-GB" sz="1969" dirty="0"/>
              <a:t>	- Decreased synthesis </a:t>
            </a:r>
          </a:p>
          <a:p>
            <a:pPr algn="l"/>
            <a:r>
              <a:rPr lang="en-GB" sz="1969" dirty="0"/>
              <a:t> 	- Degradation of Cartilage </a:t>
            </a:r>
          </a:p>
          <a:p>
            <a:pPr algn="l"/>
            <a:r>
              <a:rPr lang="en-GB" sz="1969" dirty="0"/>
              <a:t>	- Leading to OA</a:t>
            </a:r>
            <a:endParaRPr lang="nl-NL" sz="1969" dirty="0"/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Reduced Loading</a:t>
            </a:r>
          </a:p>
          <a:p>
            <a:pPr algn="l"/>
            <a:r>
              <a:rPr lang="en-GB" sz="1969" dirty="0"/>
              <a:t>	- Decreased proteoglycans (</a:t>
            </a:r>
            <a:r>
              <a:rPr lang="en-GB" sz="1969" dirty="0" err="1"/>
              <a:t>Sammanen</a:t>
            </a:r>
            <a:r>
              <a:rPr lang="en-GB" sz="1969" dirty="0"/>
              <a:t> et al 1986) </a:t>
            </a:r>
          </a:p>
          <a:p>
            <a:pPr algn="l"/>
            <a:r>
              <a:rPr lang="en-GB" sz="1969" dirty="0"/>
              <a:t>	- Decreased synthesis</a:t>
            </a:r>
          </a:p>
          <a:p>
            <a:pPr algn="l"/>
            <a:r>
              <a:rPr lang="en-GB" sz="1969" dirty="0"/>
              <a:t>	- Increased fibrillation of cartilage surface</a:t>
            </a:r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Changes are greater with immobilisation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5302869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50288" y="474857"/>
            <a:ext cx="6311984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Cartilage </a:t>
            </a:r>
            <a:r>
              <a:rPr lang="en-US" sz="3516" b="1"/>
              <a:t>injury classification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46" y="1446609"/>
            <a:ext cx="3843027" cy="36165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573" y="1446609"/>
            <a:ext cx="4295354" cy="36165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4529524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50288" y="474857"/>
            <a:ext cx="6311984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Cartilage </a:t>
            </a:r>
            <a:r>
              <a:rPr lang="en-US" sz="3516" b="1"/>
              <a:t>injury classification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07" y="1348507"/>
            <a:ext cx="4351125" cy="456377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93173" y="1804311"/>
            <a:ext cx="2572835" cy="1240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latinLnBrk="1" hangingPunct="0"/>
            <a:r>
              <a:rPr lang="en-GB" sz="2531" dirty="0">
                <a:solidFill>
                  <a:srgbClr val="000000"/>
                </a:solidFill>
                <a:sym typeface="Helvetica Light"/>
              </a:rPr>
              <a:t>Sites of common injury around </a:t>
            </a:r>
            <a:r>
              <a:rPr lang="en-GB" sz="2531">
                <a:solidFill>
                  <a:srgbClr val="000000"/>
                </a:solidFill>
                <a:sym typeface="Helvetica Light"/>
              </a:rPr>
              <a:t>the </a:t>
            </a:r>
          </a:p>
          <a:p>
            <a:pPr algn="ctr" defTabSz="410751" latinLnBrk="1" hangingPunct="0"/>
            <a:r>
              <a:rPr lang="en-GB" sz="2531" dirty="0">
                <a:solidFill>
                  <a:srgbClr val="000000"/>
                </a:solidFill>
                <a:sym typeface="Helvetica Light"/>
              </a:rPr>
              <a:t>knee joint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3048682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78546" y="583935"/>
            <a:ext cx="627413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16" b="1"/>
              <a:t>Articular Cartilage Healing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682" y="1604385"/>
            <a:ext cx="6951762" cy="29765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169705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68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78546" y="583935"/>
            <a:ext cx="627413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Task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2554" y="1890872"/>
            <a:ext cx="6977347" cy="6261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Please read the chapter in </a:t>
            </a:r>
            <a:r>
              <a:rPr lang="en-GB" dirty="0" err="1">
                <a:solidFill>
                  <a:srgbClr val="000000"/>
                </a:solidFill>
              </a:rPr>
              <a:t>Kolt</a:t>
            </a: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dirty="0" err="1">
                <a:solidFill>
                  <a:srgbClr val="000000"/>
                </a:solidFill>
              </a:rPr>
              <a:t>Synder-Mackler</a:t>
            </a:r>
            <a:r>
              <a:rPr lang="en-GB" dirty="0">
                <a:solidFill>
                  <a:srgbClr val="000000"/>
                </a:solidFill>
              </a:rPr>
              <a:t> in relation to</a:t>
            </a:r>
          </a:p>
          <a:p>
            <a:pPr defTabSz="410751" latinLnBrk="1" hangingPunct="0"/>
            <a:r>
              <a:rPr lang="en-GB" dirty="0">
                <a:solidFill>
                  <a:srgbClr val="000000"/>
                </a:solidFill>
              </a:rPr>
              <a:t>cartilage healing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771203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4" ma:contentTypeDescription="Create a new document." ma:contentTypeScope="" ma:versionID="4dc6fa2d1296f5d2df7285c222efc2e5">
  <xsd:schema xmlns:xsd="http://www.w3.org/2001/XMLSchema" xmlns:xs="http://www.w3.org/2001/XMLSchema" xmlns:p="http://schemas.microsoft.com/office/2006/metadata/properties" xmlns:ns2="303dbf9b-b85b-46a0-94f1-894078c07ecd" xmlns:ns3="7534e9c7-d8a7-4ffa-a350-0e66096719e3" targetNamespace="http://schemas.microsoft.com/office/2006/metadata/properties" ma:root="true" ma:fieldsID="3325bc6368b70bfb1f4aabcc11b17a89" ns2:_="" ns3:_="">
    <xsd:import namespace="303dbf9b-b85b-46a0-94f1-894078c07ecd"/>
    <xsd:import namespace="7534e9c7-d8a7-4ffa-a350-0e66096719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34e9c7-d8a7-4ffa-a350-0e6609671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7E4662A3-DA39-4FC1-AD68-DC62877ADD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7534e9c7-d8a7-4ffa-a350-0e66096719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elements/1.1/"/>
    <ds:schemaRef ds:uri="http://www.w3.org/XML/1998/namespace"/>
    <ds:schemaRef ds:uri="7534e9c7-d8a7-4ffa-a350-0e66096719e3"/>
    <ds:schemaRef ds:uri="http://purl.org/dc/terms/"/>
    <ds:schemaRef ds:uri="http://schemas.openxmlformats.org/package/2006/metadata/core-properties"/>
    <ds:schemaRef ds:uri="303dbf9b-b85b-46a0-94f1-894078c07ec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24</TotalTime>
  <Words>458</Words>
  <Application>Microsoft Office PowerPoint</Application>
  <PresentationFormat>On-screen Show (4:3)</PresentationFormat>
  <Paragraphs>67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Myriad Pro</vt:lpstr>
      <vt:lpstr>Arial</vt:lpstr>
      <vt:lpstr>Calibri</vt:lpstr>
      <vt:lpstr>Helvetica</vt:lpstr>
      <vt:lpstr>20140311PresentationUWTSDTemplate</vt:lpstr>
      <vt:lpstr>BMST4004   Cartilage Healing</vt:lpstr>
      <vt:lpstr>Learning Outcomes </vt:lpstr>
      <vt:lpstr>Articular Cartilage</vt:lpstr>
      <vt:lpstr>Hyaline Cartilage and Tensile Load</vt:lpstr>
      <vt:lpstr>Cartilage Loading</vt:lpstr>
      <vt:lpstr>Cartilage and Lubrication</vt:lpstr>
      <vt:lpstr>Articular Cartilage Adaptations</vt:lpstr>
      <vt:lpstr>Cartilage Use v Disuse</vt:lpstr>
      <vt:lpstr>Cartilage Use v Disuse</vt:lpstr>
      <vt:lpstr>Cartilage injury classification</vt:lpstr>
      <vt:lpstr>Cartilage injury classification</vt:lpstr>
      <vt:lpstr>Articular Cartilage Healing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Sian Bowen</cp:lastModifiedBy>
  <cp:revision>35</cp:revision>
  <dcterms:created xsi:type="dcterms:W3CDTF">2015-04-14T15:21:28Z</dcterms:created>
  <dcterms:modified xsi:type="dcterms:W3CDTF">2023-10-05T13:51:50Z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