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p:scale>
          <a:sx n="86" d="100"/>
          <a:sy n="86" d="100"/>
        </p:scale>
        <p:origin x="138" y="-4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51E2999-8C11-47CA-88EA-A6F399549F35}"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2008124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1E2999-8C11-47CA-88EA-A6F399549F35}"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2572467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51E2999-8C11-47CA-88EA-A6F399549F35}"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4059682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51E2999-8C11-47CA-88EA-A6F399549F35}"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3586499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51E2999-8C11-47CA-88EA-A6F399549F35}" type="datetimeFigureOut">
              <a:rPr lang="en-GB" smtClean="0"/>
              <a:t>11/01/2023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69771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51E2999-8C11-47CA-88EA-A6F399549F35}" type="datetimeFigureOut">
              <a:rPr lang="en-GB" smtClean="0"/>
              <a:t>11/01/2023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2538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51E2999-8C11-47CA-88EA-A6F399549F35}" type="datetimeFigureOut">
              <a:rPr lang="en-GB" smtClean="0"/>
              <a:t>11/01/2023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945074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51E2999-8C11-47CA-88EA-A6F399549F35}"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843652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51E2999-8C11-47CA-88EA-A6F399549F35}"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3232892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51E2999-8C11-47CA-88EA-A6F399549F35}"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1302881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51E2999-8C11-47CA-88EA-A6F399549F35}"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20971073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51E2999-8C11-47CA-88EA-A6F399549F35}"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6BB901-F137-4555-95CA-A7A3B1CAA12B}"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53508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51E2999-8C11-47CA-88EA-A6F399549F35}"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2429096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251E2999-8C11-47CA-88EA-A6F399549F35}" type="datetimeFigureOut">
              <a:rPr lang="en-GB" smtClean="0"/>
              <a:t>11/01/2023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3900187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251E2999-8C11-47CA-88EA-A6F399549F35}" type="datetimeFigureOut">
              <a:rPr lang="en-GB" smtClean="0"/>
              <a:t>11/01/2023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3113648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1E2999-8C11-47CA-88EA-A6F399549F35}"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41853150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1E2999-8C11-47CA-88EA-A6F399549F35}"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6BB901-F137-4555-95CA-A7A3B1CAA12B}" type="slidenum">
              <a:rPr lang="en-GB" smtClean="0"/>
              <a:t>‹#›</a:t>
            </a:fld>
            <a:endParaRPr lang="en-GB"/>
          </a:p>
        </p:txBody>
      </p:sp>
    </p:spTree>
    <p:extLst>
      <p:ext uri="{BB962C8B-B14F-4D97-AF65-F5344CB8AC3E}">
        <p14:creationId xmlns:p14="http://schemas.microsoft.com/office/powerpoint/2010/main" val="1536523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51E2999-8C11-47CA-88EA-A6F399549F35}" type="datetimeFigureOut">
              <a:rPr lang="en-GB" smtClean="0"/>
              <a:t>11/01/2023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B6BB901-F137-4555-95CA-A7A3B1CAA12B}" type="slidenum">
              <a:rPr lang="en-GB" smtClean="0"/>
              <a:t>‹#›</a:t>
            </a:fld>
            <a:endParaRPr lang="en-GB"/>
          </a:p>
        </p:txBody>
      </p:sp>
    </p:spTree>
    <p:extLst>
      <p:ext uri="{BB962C8B-B14F-4D97-AF65-F5344CB8AC3E}">
        <p14:creationId xmlns:p14="http://schemas.microsoft.com/office/powerpoint/2010/main" val="27342995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41561" y="804398"/>
            <a:ext cx="9600611" cy="1494666"/>
          </a:xfrm>
        </p:spPr>
        <p:txBody>
          <a:bodyPr>
            <a:noAutofit/>
          </a:bodyPr>
          <a:lstStyle/>
          <a:p>
            <a:r>
              <a:rPr lang="en-GB" sz="6600" dirty="0" smtClean="0"/>
              <a:t>Underwater Windmills</a:t>
            </a:r>
            <a:endParaRPr lang="en-GB" sz="6600" dirty="0"/>
          </a:p>
        </p:txBody>
      </p:sp>
      <p:pic>
        <p:nvPicPr>
          <p:cNvPr id="1026" name="Picture 2" descr="Bearings for “underwater windmills” keep gearboxes operat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05343" y="2427736"/>
            <a:ext cx="3873046" cy="429133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71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187442"/>
            <a:ext cx="10364451" cy="1596177"/>
          </a:xfrm>
        </p:spPr>
        <p:txBody>
          <a:bodyPr/>
          <a:lstStyle/>
          <a:p>
            <a:r>
              <a:rPr lang="en-GB" dirty="0" smtClean="0"/>
              <a:t>What is an Underwater Windmill?</a:t>
            </a:r>
            <a:endParaRPr lang="en-GB" dirty="0"/>
          </a:p>
        </p:txBody>
      </p:sp>
      <p:sp>
        <p:nvSpPr>
          <p:cNvPr id="6" name="TextBox 5"/>
          <p:cNvSpPr txBox="1"/>
          <p:nvPr/>
        </p:nvSpPr>
        <p:spPr>
          <a:xfrm>
            <a:off x="1084217" y="1436914"/>
            <a:ext cx="10411097" cy="2400657"/>
          </a:xfrm>
          <a:prstGeom prst="rect">
            <a:avLst/>
          </a:prstGeom>
          <a:noFill/>
        </p:spPr>
        <p:txBody>
          <a:bodyPr wrap="square" rtlCol="0">
            <a:spAutoFit/>
          </a:bodyPr>
          <a:lstStyle/>
          <a:p>
            <a:r>
              <a:rPr lang="en-GB" dirty="0"/>
              <a:t>An underwater windmill is basically wind turbines placed underwater so that they can collect energy from tides of the sea instead of wind. </a:t>
            </a:r>
          </a:p>
          <a:p>
            <a:endParaRPr lang="en-GB" dirty="0" smtClean="0"/>
          </a:p>
          <a:p>
            <a:r>
              <a:rPr lang="en-GB" sz="2400" b="1" u="sng" dirty="0" smtClean="0"/>
              <a:t>How do they work?</a:t>
            </a:r>
          </a:p>
          <a:p>
            <a:r>
              <a:rPr lang="en-GB" dirty="0" smtClean="0"/>
              <a:t>Tidal turbines (Underwater windmills) work the same way as wind turbines. When wind is travelling towards the turbine it will start to spin, causing the windmill to create kinetic energy which is then transferred into electricity. This is the same concept for tidal turbines, as currents of water are travelling towards them they spin due to the force of the water. </a:t>
            </a:r>
            <a:endParaRPr lang="en-GB" dirty="0"/>
          </a:p>
        </p:txBody>
      </p:sp>
      <p:pic>
        <p:nvPicPr>
          <p:cNvPr id="2050" name="Picture 2" descr="Tidal power - U.S. Energy Information Administration (E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71378" y="4124954"/>
            <a:ext cx="2247991" cy="2519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92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Tidal energy Farm</a:t>
            </a:r>
            <a:endParaRPr lang="en-GB" dirty="0"/>
          </a:p>
        </p:txBody>
      </p:sp>
      <p:sp>
        <p:nvSpPr>
          <p:cNvPr id="4" name="TextBox 3"/>
          <p:cNvSpPr txBox="1"/>
          <p:nvPr/>
        </p:nvSpPr>
        <p:spPr>
          <a:xfrm>
            <a:off x="1319349" y="1802674"/>
            <a:ext cx="10633165" cy="646331"/>
          </a:xfrm>
          <a:prstGeom prst="rect">
            <a:avLst/>
          </a:prstGeom>
          <a:noFill/>
        </p:spPr>
        <p:txBody>
          <a:bodyPr wrap="square" rtlCol="0">
            <a:spAutoFit/>
          </a:bodyPr>
          <a:lstStyle/>
          <a:p>
            <a:r>
              <a:rPr lang="en-GB" dirty="0" smtClean="0"/>
              <a:t>Tidal energy farms are a large group of water turbines that collect energy to supply large areas with electricity. A county that has used this method of energy is South Korea which is home to the worlds largest tidal farm. </a:t>
            </a:r>
            <a:endParaRPr lang="en-GB" dirty="0"/>
          </a:p>
        </p:txBody>
      </p:sp>
      <p:pic>
        <p:nvPicPr>
          <p:cNvPr id="3074" name="Picture 2" descr="Sihwa Tidal Power Plant | Tethy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3775" y="3022645"/>
            <a:ext cx="4664620" cy="35217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995851" y="3971109"/>
            <a:ext cx="5956663" cy="1477328"/>
          </a:xfrm>
          <a:prstGeom prst="rect">
            <a:avLst/>
          </a:prstGeom>
          <a:noFill/>
        </p:spPr>
        <p:txBody>
          <a:bodyPr wrap="square" rtlCol="0">
            <a:spAutoFit/>
          </a:bodyPr>
          <a:lstStyle/>
          <a:p>
            <a:r>
              <a:rPr lang="en-GB" dirty="0" smtClean="0"/>
              <a:t>The Lake </a:t>
            </a:r>
            <a:r>
              <a:rPr lang="en-GB" dirty="0" err="1" smtClean="0"/>
              <a:t>Sihwa</a:t>
            </a:r>
            <a:r>
              <a:rPr lang="en-GB" dirty="0" smtClean="0"/>
              <a:t> Tidal Power Station is currently the worlds largest tidal power project and has a capacity of 254 megawatts, it produces 552.7 </a:t>
            </a:r>
            <a:r>
              <a:rPr lang="en-GB" dirty="0" err="1" smtClean="0"/>
              <a:t>GWh</a:t>
            </a:r>
            <a:r>
              <a:rPr lang="en-GB" dirty="0" smtClean="0"/>
              <a:t> (</a:t>
            </a:r>
            <a:r>
              <a:rPr lang="en-GB" dirty="0"/>
              <a:t>Gigawatt </a:t>
            </a:r>
            <a:r>
              <a:rPr lang="en-GB" dirty="0" smtClean="0"/>
              <a:t>hours) of electricity annually. This is enough to support the domestic needs of a city with a 500,000 person population.</a:t>
            </a:r>
            <a:endParaRPr lang="en-GB" dirty="0"/>
          </a:p>
        </p:txBody>
      </p:sp>
    </p:spTree>
    <p:extLst>
      <p:ext uri="{BB962C8B-B14F-4D97-AF65-F5344CB8AC3E}">
        <p14:creationId xmlns:p14="http://schemas.microsoft.com/office/powerpoint/2010/main" val="1408879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country has the most potential to use Underwater windmills?</a:t>
            </a:r>
            <a:endParaRPr lang="en-GB" dirty="0"/>
          </a:p>
        </p:txBody>
      </p:sp>
      <p:sp>
        <p:nvSpPr>
          <p:cNvPr id="4" name="TextBox 3"/>
          <p:cNvSpPr txBox="1"/>
          <p:nvPr/>
        </p:nvSpPr>
        <p:spPr>
          <a:xfrm>
            <a:off x="809897" y="2377440"/>
            <a:ext cx="10468329" cy="923330"/>
          </a:xfrm>
          <a:prstGeom prst="rect">
            <a:avLst/>
          </a:prstGeom>
          <a:noFill/>
        </p:spPr>
        <p:txBody>
          <a:bodyPr wrap="square" rtlCol="0">
            <a:spAutoFit/>
          </a:bodyPr>
          <a:lstStyle/>
          <a:p>
            <a:r>
              <a:rPr lang="en-GB" dirty="0" smtClean="0"/>
              <a:t>The best locations for tidal energy to be used are large tidal range areas. These areas are usually coastal locations. A great example of country that could use tidal energy is the UK due to the vast amounts of coast line and having the second strongest tides in the world after Canada.</a:t>
            </a:r>
            <a:endParaRPr lang="en-GB" dirty="0"/>
          </a:p>
        </p:txBody>
      </p:sp>
      <p:pic>
        <p:nvPicPr>
          <p:cNvPr id="4098" name="Picture 2" descr="Tidal energy UK atla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7232" y="3463516"/>
            <a:ext cx="4494803" cy="32477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591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tidal energy compare to other sources?</a:t>
            </a:r>
            <a:endParaRPr lang="en-GB" dirty="0"/>
          </a:p>
        </p:txBody>
      </p:sp>
      <p:sp>
        <p:nvSpPr>
          <p:cNvPr id="4" name="TextBox 3"/>
          <p:cNvSpPr txBox="1"/>
          <p:nvPr/>
        </p:nvSpPr>
        <p:spPr>
          <a:xfrm>
            <a:off x="1280160" y="2214694"/>
            <a:ext cx="10267406" cy="1200329"/>
          </a:xfrm>
          <a:prstGeom prst="rect">
            <a:avLst/>
          </a:prstGeom>
          <a:noFill/>
        </p:spPr>
        <p:txBody>
          <a:bodyPr wrap="square" rtlCol="0">
            <a:spAutoFit/>
          </a:bodyPr>
          <a:lstStyle/>
          <a:p>
            <a:r>
              <a:rPr lang="en-GB" dirty="0" smtClean="0"/>
              <a:t>When comparing tidal energy to other sources of renewable energy, it puts the others to shame with how efficient it is. Tidal energy is around 80% more efficient than wind power due to water being one thousand times denser than air causing the blades to rotate quicker and produce more energy. They also produce more energy than solar farms and last longer due to them being built in concrete structures.</a:t>
            </a:r>
            <a:endParaRPr lang="en-GB" dirty="0"/>
          </a:p>
        </p:txBody>
      </p:sp>
      <p:pic>
        <p:nvPicPr>
          <p:cNvPr id="5122" name="Picture 2" descr="809 Tidal Turbine Illustration Images, Stock Photos &amp; Vectors | Shutterstock"/>
          <p:cNvPicPr>
            <a:picLocks noChangeAspect="1" noChangeArrowheads="1"/>
          </p:cNvPicPr>
          <p:nvPr/>
        </p:nvPicPr>
        <p:blipFill rotWithShape="1">
          <a:blip r:embed="rId2">
            <a:extLst>
              <a:ext uri="{28A0092B-C50C-407E-A947-70E740481C1C}">
                <a14:useLocalDpi xmlns:a14="http://schemas.microsoft.com/office/drawing/2010/main" val="0"/>
              </a:ext>
            </a:extLst>
          </a:blip>
          <a:srcRect b="8619"/>
          <a:stretch/>
        </p:blipFill>
        <p:spPr bwMode="auto">
          <a:xfrm>
            <a:off x="652518" y="3950600"/>
            <a:ext cx="5253320" cy="2737583"/>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Solar energy | Definition, Uses, Advantages, &amp; Facts | Britannic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876062">
            <a:off x="6297430" y="4565680"/>
            <a:ext cx="2940039" cy="1953288"/>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Farnworth vs... - CBBC - BBC"/>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00005" y="4247828"/>
            <a:ext cx="3810000" cy="21431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5"/>
          <a:stretch>
            <a:fillRect/>
          </a:stretch>
        </p:blipFill>
        <p:spPr>
          <a:xfrm rot="20600946">
            <a:off x="9378163" y="4670895"/>
            <a:ext cx="2619048" cy="1742857"/>
          </a:xfrm>
          <a:prstGeom prst="rect">
            <a:avLst/>
          </a:prstGeom>
        </p:spPr>
      </p:pic>
    </p:spTree>
    <p:extLst>
      <p:ext uri="{BB962C8B-B14F-4D97-AF65-F5344CB8AC3E}">
        <p14:creationId xmlns:p14="http://schemas.microsoft.com/office/powerpoint/2010/main" val="1677131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Will it be the energy of the future?</a:t>
            </a:r>
            <a:endParaRPr lang="en-GB" dirty="0"/>
          </a:p>
        </p:txBody>
      </p:sp>
      <p:sp>
        <p:nvSpPr>
          <p:cNvPr id="4" name="TextBox 3"/>
          <p:cNvSpPr txBox="1"/>
          <p:nvPr/>
        </p:nvSpPr>
        <p:spPr>
          <a:xfrm>
            <a:off x="913775" y="1929161"/>
            <a:ext cx="10672342" cy="1477328"/>
          </a:xfrm>
          <a:prstGeom prst="rect">
            <a:avLst/>
          </a:prstGeom>
          <a:noFill/>
        </p:spPr>
        <p:txBody>
          <a:bodyPr wrap="square" rtlCol="0">
            <a:spAutoFit/>
          </a:bodyPr>
          <a:lstStyle/>
          <a:p>
            <a:r>
              <a:rPr lang="en-GB" dirty="0" smtClean="0"/>
              <a:t>This source of energy seems to good to be true, so why aren’t all coastal countries taking advantage of it? Due to the price of Tidal farms, most countries aren’t comfortable with spending Billions on an energy source when they have cheaper alternatives like solar and wind power that can provide clean energy to. However, there is a possibility that we will eventually have to rely on tidal energy in the UK, due to the chance of increased demand for housing which could mean a shortage of land for other energy projects such as wind farms..</a:t>
            </a:r>
          </a:p>
        </p:txBody>
      </p:sp>
      <p:pic>
        <p:nvPicPr>
          <p:cNvPr id="6146" name="Picture 2" descr="Tidal Energy and Wind Power in the UK | GreenMat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5706" y="3622869"/>
            <a:ext cx="5523028" cy="3106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14800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76</TotalTime>
  <Words>463</Words>
  <Application>Microsoft Office PowerPoint</Application>
  <PresentationFormat>Widescreen</PresentationFormat>
  <Paragraphs>15</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Tw Cen MT</vt:lpstr>
      <vt:lpstr>Droplet</vt:lpstr>
      <vt:lpstr>Underwater Windmills</vt:lpstr>
      <vt:lpstr>What is an Underwater Windmill?</vt:lpstr>
      <vt:lpstr>Tidal energy Farm</vt:lpstr>
      <vt:lpstr>What country has the most potential to use Underwater windmills?</vt:lpstr>
      <vt:lpstr>How does tidal energy compare to other sources?</vt:lpstr>
      <vt:lpstr>Will it be the energy of the future?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Underwater Windmills</dc:title>
  <dc:creator>DELIA RYAN</dc:creator>
  <cp:lastModifiedBy>DELIA RYAN</cp:lastModifiedBy>
  <cp:revision>9</cp:revision>
  <dcterms:created xsi:type="dcterms:W3CDTF">2023-01-11T17:44:10Z</dcterms:created>
  <dcterms:modified xsi:type="dcterms:W3CDTF">2023-01-11T19:00:34Z</dcterms:modified>
</cp:coreProperties>
</file>