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55"/>
  </p:notesMasterIdLst>
  <p:handoutMasterIdLst>
    <p:handoutMasterId r:id="rId56"/>
  </p:handoutMasterIdLst>
  <p:sldIdLst>
    <p:sldId id="360" r:id="rId5"/>
    <p:sldId id="533" r:id="rId6"/>
    <p:sldId id="458" r:id="rId7"/>
    <p:sldId id="534" r:id="rId8"/>
    <p:sldId id="535" r:id="rId9"/>
    <p:sldId id="536" r:id="rId10"/>
    <p:sldId id="459" r:id="rId11"/>
    <p:sldId id="460" r:id="rId12"/>
    <p:sldId id="461" r:id="rId13"/>
    <p:sldId id="462" r:id="rId14"/>
    <p:sldId id="467" r:id="rId15"/>
    <p:sldId id="530" r:id="rId16"/>
    <p:sldId id="468" r:id="rId17"/>
    <p:sldId id="469" r:id="rId18"/>
    <p:sldId id="470" r:id="rId19"/>
    <p:sldId id="474" r:id="rId20"/>
    <p:sldId id="475" r:id="rId21"/>
    <p:sldId id="477" r:id="rId22"/>
    <p:sldId id="478" r:id="rId23"/>
    <p:sldId id="479" r:id="rId24"/>
    <p:sldId id="480" r:id="rId25"/>
    <p:sldId id="481" r:id="rId26"/>
    <p:sldId id="482" r:id="rId27"/>
    <p:sldId id="483" r:id="rId28"/>
    <p:sldId id="484" r:id="rId29"/>
    <p:sldId id="531" r:id="rId30"/>
    <p:sldId id="490" r:id="rId31"/>
    <p:sldId id="491" r:id="rId32"/>
    <p:sldId id="492" r:id="rId33"/>
    <p:sldId id="493" r:id="rId34"/>
    <p:sldId id="494" r:id="rId35"/>
    <p:sldId id="495" r:id="rId36"/>
    <p:sldId id="496" r:id="rId37"/>
    <p:sldId id="497" r:id="rId38"/>
    <p:sldId id="498" r:id="rId39"/>
    <p:sldId id="499" r:id="rId40"/>
    <p:sldId id="500" r:id="rId41"/>
    <p:sldId id="501" r:id="rId42"/>
    <p:sldId id="506" r:id="rId43"/>
    <p:sldId id="507" r:id="rId44"/>
    <p:sldId id="508" r:id="rId45"/>
    <p:sldId id="529" r:id="rId46"/>
    <p:sldId id="401" r:id="rId47"/>
    <p:sldId id="408" r:id="rId48"/>
    <p:sldId id="409" r:id="rId49"/>
    <p:sldId id="410" r:id="rId50"/>
    <p:sldId id="411" r:id="rId51"/>
    <p:sldId id="412" r:id="rId52"/>
    <p:sldId id="413" r:id="rId53"/>
    <p:sldId id="4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508" autoAdjust="0"/>
    <p:restoredTop sz="94712" autoAdjust="0"/>
  </p:normalViewPr>
  <p:slideViewPr>
    <p:cSldViewPr snapToGrid="0">
      <p:cViewPr varScale="1">
        <p:scale>
          <a:sx n="69" d="100"/>
          <a:sy n="69" d="100"/>
        </p:scale>
        <p:origin x="232" y="40"/>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2/12/2020</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2/12/2020</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898972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30131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634475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176860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727973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935087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278525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927984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25528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31373959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p>
        </p:txBody>
      </p:sp>
    </p:spTree>
    <p:extLst>
      <p:ext uri="{BB962C8B-B14F-4D97-AF65-F5344CB8AC3E}">
        <p14:creationId xmlns:p14="http://schemas.microsoft.com/office/powerpoint/2010/main" val="1707083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xmlns=""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xmlns=""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xmlns=""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xmlns=""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xmlns=""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xmlns=""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3"/>
          <p:cNvSpPr>
            <a:spLocks noGrp="1" noChangeArrowheads="1"/>
          </p:cNvSpPr>
          <p:nvPr>
            <p:ph type="sldNum" sz="quarter" idx="10"/>
          </p:nvPr>
        </p:nvSpPr>
        <p:spPr>
          <a:ln/>
        </p:spPr>
        <p:txBody>
          <a:bodyPr/>
          <a:lstStyle>
            <a:lvl1pPr>
              <a:defRPr/>
            </a:lvl1pPr>
          </a:lstStyle>
          <a:p>
            <a:pPr>
              <a:defRPr/>
            </a:pPr>
            <a:r>
              <a:rPr lang="en-US"/>
              <a:t>2 - </a:t>
            </a:r>
            <a:fld id="{5D515852-134E-43C6-A0DE-6A3F8BEC50FE}" type="slidenum">
              <a:rPr lang="en-US"/>
              <a:pPr>
                <a:defRPr/>
              </a:pPr>
              <a:t>‹#›</a:t>
            </a:fld>
            <a:endParaRPr lang="en-US"/>
          </a:p>
        </p:txBody>
      </p:sp>
      <p:sp>
        <p:nvSpPr>
          <p:cNvPr id="6"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1603896128"/>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able Placeholder 2"/>
          <p:cNvSpPr>
            <a:spLocks noGrp="1"/>
          </p:cNvSpPr>
          <p:nvPr>
            <p:ph type="tbl" idx="1"/>
          </p:nvPr>
        </p:nvSpPr>
        <p:spPr>
          <a:xfrm>
            <a:off x="609600" y="1600201"/>
            <a:ext cx="10972800" cy="4525963"/>
          </a:xfrm>
        </p:spPr>
        <p:txBody>
          <a:bodyPr/>
          <a:lstStyle/>
          <a:p>
            <a:pPr lvl="0"/>
            <a:endParaRPr lang="en-US" noProof="0"/>
          </a:p>
        </p:txBody>
      </p:sp>
      <p:sp>
        <p:nvSpPr>
          <p:cNvPr id="4" name="Rectangle 3"/>
          <p:cNvSpPr>
            <a:spLocks noGrp="1" noChangeArrowheads="1"/>
          </p:cNvSpPr>
          <p:nvPr>
            <p:ph type="sldNum" sz="quarter" idx="10"/>
          </p:nvPr>
        </p:nvSpPr>
        <p:spPr>
          <a:ln/>
        </p:spPr>
        <p:txBody>
          <a:bodyPr/>
          <a:lstStyle>
            <a:lvl1pPr>
              <a:defRPr/>
            </a:lvl1pPr>
          </a:lstStyle>
          <a:p>
            <a:pPr>
              <a:defRPr/>
            </a:pPr>
            <a:r>
              <a:rPr lang="en-US"/>
              <a:t>2 - </a:t>
            </a:r>
            <a:fld id="{110B2DFE-F669-425B-A345-C32748B56CED}" type="slidenum">
              <a:rPr lang="en-US"/>
              <a:pPr>
                <a:defRPr/>
              </a:pPr>
              <a:t>‹#›</a:t>
            </a:fld>
            <a:endParaRPr lang="en-US"/>
          </a:p>
        </p:txBody>
      </p:sp>
      <p:sp>
        <p:nvSpPr>
          <p:cNvPr id="5"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133411640"/>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 id="2147483677" r:id="rId24"/>
    <p:sldLayoutId id="2147483678" r:id="rId25"/>
  </p:sldLayoutIdLst>
  <p:hf sldNum="0" hdr="0" ft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3.xml"/><Relationship Id="rId1" Type="http://schemas.openxmlformats.org/officeDocument/2006/relationships/video" Target="https://www.youtube.com/embed/e1rEHiuDtuc"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3.xml"/><Relationship Id="rId1" Type="http://schemas.openxmlformats.org/officeDocument/2006/relationships/video" Target="https://www.youtube.com/embed/anpofTIRtsI"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3.xml"/><Relationship Id="rId1" Type="http://schemas.openxmlformats.org/officeDocument/2006/relationships/video" Target="https://www.youtube.com/embed/7BloOLNjiKQ"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5.xml"/><Relationship Id="rId1" Type="http://schemas.openxmlformats.org/officeDocument/2006/relationships/video" Target="https://www.youtube.com/embed/EctzLTFrktc"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youtu.be/3vK2AY3MDv0" TargetMode="External"/><Relationship Id="rId1" Type="http://schemas.openxmlformats.org/officeDocument/2006/relationships/slideLayout" Target="../slideLayouts/slideLayout15.xml"/><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hyperlink" Target="http://ecorner.stanford.edu/videos/1525/Give-Ideas-Credit-Not-Credit-for-Ideas" TargetMode="External"/><Relationship Id="rId2" Type="http://schemas.openxmlformats.org/officeDocument/2006/relationships/hyperlink" Target="http://ecorner.stanford.edu/videos/1524/Ideas-Come-From-Everywhere" TargetMode="Externa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erson holding a phone&#10;&#10;Description automatically generated">
            <a:extLst>
              <a:ext uri="{FF2B5EF4-FFF2-40B4-BE49-F238E27FC236}">
                <a16:creationId xmlns:a16="http://schemas.microsoft.com/office/drawing/2014/main" id="{289192EC-9A23-4A5F-AB27-1A4754CA20F9}"/>
              </a:ext>
            </a:extLst>
          </p:cNvPr>
          <p:cNvPicPr>
            <a:picLocks noGrp="1" noChangeAspect="1"/>
          </p:cNvPicPr>
          <p:nvPr>
            <p:ph type="pic" sz="quarter" idx="10"/>
          </p:nvPr>
        </p:nvPicPr>
        <p:blipFill>
          <a:blip r:embed="rId2"/>
          <a:srcRect t="3525" b="3525"/>
          <a:stretch>
            <a:fillRect/>
          </a:stretch>
        </p:blipFill>
        <p:spPr/>
      </p:pic>
      <p:sp>
        <p:nvSpPr>
          <p:cNvPr id="3" name="Title 2">
            <a:extLst>
              <a:ext uri="{FF2B5EF4-FFF2-40B4-BE49-F238E27FC236}">
                <a16:creationId xmlns:a16="http://schemas.microsoft.com/office/drawing/2014/main" id="{93A9158D-E4FC-42B6-AFD2-700942FC4177}"/>
              </a:ext>
            </a:extLst>
          </p:cNvPr>
          <p:cNvSpPr>
            <a:spLocks noGrp="1"/>
          </p:cNvSpPr>
          <p:nvPr>
            <p:ph type="ctrTitle"/>
          </p:nvPr>
        </p:nvSpPr>
        <p:spPr/>
        <p:txBody>
          <a:bodyPr/>
          <a:lstStyle/>
          <a:p>
            <a:r>
              <a:rPr lang="en-GB" dirty="0"/>
              <a:t>Entrepreneurship</a:t>
            </a:r>
          </a:p>
        </p:txBody>
      </p:sp>
      <p:sp>
        <p:nvSpPr>
          <p:cNvPr id="4" name="Subtitle 3">
            <a:extLst>
              <a:ext uri="{FF2B5EF4-FFF2-40B4-BE49-F238E27FC236}">
                <a16:creationId xmlns:a16="http://schemas.microsoft.com/office/drawing/2014/main" id="{1D0598A2-CD88-4681-AF0B-DF4AA068903F}"/>
              </a:ext>
            </a:extLst>
          </p:cNvPr>
          <p:cNvSpPr>
            <a:spLocks noGrp="1"/>
          </p:cNvSpPr>
          <p:nvPr>
            <p:ph type="subTitle" idx="1"/>
          </p:nvPr>
        </p:nvSpPr>
        <p:spPr>
          <a:xfrm>
            <a:off x="3200400" y="4061039"/>
            <a:ext cx="6580188" cy="1042806"/>
          </a:xfrm>
        </p:spPr>
        <p:txBody>
          <a:bodyPr/>
          <a:lstStyle/>
          <a:p>
            <a:r>
              <a:rPr lang="en-GB" sz="6000"/>
              <a:t>Lecture </a:t>
            </a:r>
            <a:r>
              <a:rPr lang="en-GB" sz="6000" smtClean="0"/>
              <a:t>4</a:t>
            </a:r>
            <a:endParaRPr lang="en-GB" sz="6000" dirty="0"/>
          </a:p>
        </p:txBody>
      </p:sp>
    </p:spTree>
    <p:extLst>
      <p:ext uri="{BB962C8B-B14F-4D97-AF65-F5344CB8AC3E}">
        <p14:creationId xmlns:p14="http://schemas.microsoft.com/office/powerpoint/2010/main" val="882225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media3.mensxp.com/media/content/2018/Jul/entrepreneurs-who-made-their-start-ups-into-multi-million-dollar-companies-before-they-hit-35-740x500-1-15307118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82" y="101600"/>
            <a:ext cx="11979563" cy="6613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3202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Objectives</a:t>
            </a:r>
          </a:p>
        </p:txBody>
      </p:sp>
      <p:sp>
        <p:nvSpPr>
          <p:cNvPr id="3" name="Content Placeholder 2"/>
          <p:cNvSpPr>
            <a:spLocks noGrp="1"/>
          </p:cNvSpPr>
          <p:nvPr>
            <p:ph idx="1"/>
          </p:nvPr>
        </p:nvSpPr>
        <p:spPr>
          <a:xfrm>
            <a:off x="432000" y="1008000"/>
            <a:ext cx="11328000" cy="2695782"/>
          </a:xfrm>
        </p:spPr>
        <p:txBody>
          <a:bodyPr/>
          <a:lstStyle/>
          <a:p>
            <a:pPr marL="0" indent="0">
              <a:buNone/>
            </a:pPr>
            <a:endParaRPr lang="en-US" sz="2800" dirty="0"/>
          </a:p>
          <a:p>
            <a:r>
              <a:rPr lang="en-US" sz="2800" dirty="0"/>
              <a:t>Understand the importance of O</a:t>
            </a:r>
            <a:r>
              <a:rPr lang="en-US" sz="2800" dirty="0" smtClean="0"/>
              <a:t>pportunity Recognition </a:t>
            </a:r>
            <a:r>
              <a:rPr lang="en-US" sz="2800" dirty="0"/>
              <a:t>for </a:t>
            </a:r>
            <a:r>
              <a:rPr lang="en-US" sz="2800" dirty="0" smtClean="0"/>
              <a:t>Entrepreneurship…and </a:t>
            </a:r>
            <a:r>
              <a:rPr lang="en-US" sz="2800" dirty="0"/>
              <a:t>life</a:t>
            </a:r>
          </a:p>
          <a:p>
            <a:endParaRPr lang="en-US" sz="2800" dirty="0"/>
          </a:p>
          <a:p>
            <a:r>
              <a:rPr lang="en-US" sz="2800" dirty="0"/>
              <a:t>Understanding the </a:t>
            </a:r>
            <a:r>
              <a:rPr lang="en-US" sz="2800" dirty="0" smtClean="0"/>
              <a:t>Creative </a:t>
            </a:r>
            <a:r>
              <a:rPr lang="en-US" sz="2800" dirty="0"/>
              <a:t>P</a:t>
            </a:r>
            <a:r>
              <a:rPr lang="en-US" sz="2800" dirty="0" smtClean="0"/>
              <a:t>rocess</a:t>
            </a:r>
            <a:endParaRPr lang="en-US" sz="2800" dirty="0"/>
          </a:p>
          <a:p>
            <a:endParaRPr lang="en-US" dirty="0"/>
          </a:p>
        </p:txBody>
      </p:sp>
      <p:pic>
        <p:nvPicPr>
          <p:cNvPr id="2054" name="Picture 6" descr="Image result for opportunity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5600" y="3558165"/>
            <a:ext cx="4690341" cy="2741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9542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1rEHiuDtuc"/>
          <p:cNvPicPr>
            <a:picLocks noRot="1" noChangeAspect="1"/>
          </p:cNvPicPr>
          <p:nvPr>
            <a:videoFile r:link="rId1"/>
          </p:nvPr>
        </p:nvPicPr>
        <p:blipFill>
          <a:blip r:embed="rId3"/>
          <a:stretch>
            <a:fillRect/>
          </a:stretch>
        </p:blipFill>
        <p:spPr>
          <a:xfrm>
            <a:off x="960582" y="360218"/>
            <a:ext cx="10390909" cy="6179127"/>
          </a:xfrm>
          <a:prstGeom prst="rect">
            <a:avLst/>
          </a:prstGeom>
        </p:spPr>
      </p:pic>
    </p:spTree>
    <p:extLst>
      <p:ext uri="{BB962C8B-B14F-4D97-AF65-F5344CB8AC3E}">
        <p14:creationId xmlns:p14="http://schemas.microsoft.com/office/powerpoint/2010/main" val="981090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npofTIRtsI"/>
          <p:cNvPicPr>
            <a:picLocks noRot="1" noChangeAspect="1"/>
          </p:cNvPicPr>
          <p:nvPr>
            <a:videoFile r:link="rId1"/>
          </p:nvPr>
        </p:nvPicPr>
        <p:blipFill>
          <a:blip r:embed="rId3"/>
          <a:stretch>
            <a:fillRect/>
          </a:stretch>
        </p:blipFill>
        <p:spPr>
          <a:xfrm>
            <a:off x="674255" y="360218"/>
            <a:ext cx="10843490" cy="6059055"/>
          </a:xfrm>
          <a:prstGeom prst="rect">
            <a:avLst/>
          </a:prstGeom>
        </p:spPr>
      </p:pic>
    </p:spTree>
    <p:extLst>
      <p:ext uri="{BB962C8B-B14F-4D97-AF65-F5344CB8AC3E}">
        <p14:creationId xmlns:p14="http://schemas.microsoft.com/office/powerpoint/2010/main" val="1739307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7BloOLNjiKQ"/>
          <p:cNvPicPr>
            <a:picLocks noRot="1" noChangeAspect="1"/>
          </p:cNvPicPr>
          <p:nvPr>
            <a:videoFile r:link="rId1"/>
          </p:nvPr>
        </p:nvPicPr>
        <p:blipFill>
          <a:blip r:embed="rId3"/>
          <a:stretch>
            <a:fillRect/>
          </a:stretch>
        </p:blipFill>
        <p:spPr>
          <a:xfrm>
            <a:off x="452582" y="277091"/>
            <a:ext cx="11434618" cy="6317673"/>
          </a:xfrm>
          <a:prstGeom prst="rect">
            <a:avLst/>
          </a:prstGeom>
        </p:spPr>
      </p:pic>
    </p:spTree>
    <p:extLst>
      <p:ext uri="{BB962C8B-B14F-4D97-AF65-F5344CB8AC3E}">
        <p14:creationId xmlns:p14="http://schemas.microsoft.com/office/powerpoint/2010/main" val="2566199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Slide Number Placeholder 3"/>
          <p:cNvSpPr>
            <a:spLocks noGrp="1"/>
          </p:cNvSpPr>
          <p:nvPr>
            <p:ph type="sldNum" sz="quarter" idx="10"/>
          </p:nvPr>
        </p:nvSpPr>
        <p:spPr/>
        <p:txBody>
          <a:bodyPr/>
          <a:lstStyle/>
          <a:p>
            <a:pPr>
              <a:defRPr/>
            </a:pPr>
            <a:r>
              <a:rPr lang="en-US"/>
              <a:t>2 - </a:t>
            </a:r>
            <a:fld id="{4E770934-012F-4AAD-B4F9-C6055DCF0C1C}" type="slidenum">
              <a:rPr lang="en-US"/>
              <a:pPr>
                <a:defRPr/>
              </a:pPr>
              <a:t>7</a:t>
            </a:fld>
            <a:endParaRPr lang="en-US"/>
          </a:p>
        </p:txBody>
      </p:sp>
      <p:sp>
        <p:nvSpPr>
          <p:cNvPr id="37" name="Footer Placeholder 4"/>
          <p:cNvSpPr>
            <a:spLocks noGrp="1"/>
          </p:cNvSpPr>
          <p:nvPr>
            <p:ph type="ftr" sz="quarter" idx="11"/>
          </p:nvPr>
        </p:nvSpPr>
        <p:spPr/>
        <p:txBody>
          <a:bodyPr/>
          <a:lstStyle/>
          <a:p>
            <a:pPr>
              <a:defRPr/>
            </a:pPr>
            <a:endParaRPr lang="en-US" dirty="0"/>
          </a:p>
        </p:txBody>
      </p:sp>
      <p:sp>
        <p:nvSpPr>
          <p:cNvPr id="84994" name="Rectangle 2"/>
          <p:cNvSpPr>
            <a:spLocks noGrp="1" noRot="1" noChangeArrowheads="1"/>
          </p:cNvSpPr>
          <p:nvPr>
            <p:ph type="title"/>
          </p:nvPr>
        </p:nvSpPr>
        <p:spPr>
          <a:xfrm>
            <a:off x="184727" y="274638"/>
            <a:ext cx="10026073" cy="1143000"/>
          </a:xfrm>
        </p:spPr>
        <p:txBody>
          <a:bodyPr/>
          <a:lstStyle/>
          <a:p>
            <a:pPr eaLnBrk="1" hangingPunct="1">
              <a:defRPr/>
            </a:pPr>
            <a:r>
              <a:rPr lang="en-US" sz="4000" dirty="0"/>
              <a:t>How Creative Are You?</a:t>
            </a:r>
          </a:p>
        </p:txBody>
      </p:sp>
      <p:graphicFrame>
        <p:nvGraphicFramePr>
          <p:cNvPr id="85031" name="Group 39"/>
          <p:cNvGraphicFramePr>
            <a:graphicFrameLocks noGrp="1"/>
          </p:cNvGraphicFramePr>
          <p:nvPr>
            <p:ph type="tbl" idx="1"/>
            <p:extLst>
              <p:ext uri="{D42A27DB-BD31-4B8C-83A1-F6EECF244321}">
                <p14:modId xmlns:p14="http://schemas.microsoft.com/office/powerpoint/2010/main" val="2968060860"/>
              </p:ext>
            </p:extLst>
          </p:nvPr>
        </p:nvGraphicFramePr>
        <p:xfrm>
          <a:off x="360216" y="1551708"/>
          <a:ext cx="10769604" cy="5306293"/>
        </p:xfrm>
        <a:graphic>
          <a:graphicData uri="http://schemas.openxmlformats.org/drawingml/2006/table">
            <a:tbl>
              <a:tblPr/>
              <a:tblGrid>
                <a:gridCol w="2692401">
                  <a:extLst>
                    <a:ext uri="{9D8B030D-6E8A-4147-A177-3AD203B41FA5}">
                      <a16:colId xmlns:a16="http://schemas.microsoft.com/office/drawing/2014/main" val="20000"/>
                    </a:ext>
                  </a:extLst>
                </a:gridCol>
                <a:gridCol w="2692401">
                  <a:extLst>
                    <a:ext uri="{9D8B030D-6E8A-4147-A177-3AD203B41FA5}">
                      <a16:colId xmlns:a16="http://schemas.microsoft.com/office/drawing/2014/main" val="20001"/>
                    </a:ext>
                  </a:extLst>
                </a:gridCol>
                <a:gridCol w="2692401">
                  <a:extLst>
                    <a:ext uri="{9D8B030D-6E8A-4147-A177-3AD203B41FA5}">
                      <a16:colId xmlns:a16="http://schemas.microsoft.com/office/drawing/2014/main" val="20002"/>
                    </a:ext>
                  </a:extLst>
                </a:gridCol>
                <a:gridCol w="2692401">
                  <a:extLst>
                    <a:ext uri="{9D8B030D-6E8A-4147-A177-3AD203B41FA5}">
                      <a16:colId xmlns:a16="http://schemas.microsoft.com/office/drawing/2014/main" val="20003"/>
                    </a:ext>
                  </a:extLst>
                </a:gridCol>
              </a:tblGrid>
              <a:tr h="1806611">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O</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R</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H               E</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S               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Umph  Umph  Umph</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Of the Spirit</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Grace.</a:t>
                      </a: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76894">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sng"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sng"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Stand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I</a:t>
                      </a: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S  Media</a:t>
                      </a: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61394">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2 1111 STO   CK</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THEBLUEFACE</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Intensity</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S     H     E     E     T</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61394">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Objection</a:t>
                      </a: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Ruled</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W          E          B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Roll Roll</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Roy Roy</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Tomb of 210,N</a:t>
                      </a: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8224" name="Rectangle 30"/>
          <p:cNvSpPr>
            <a:spLocks noChangeArrowheads="1"/>
          </p:cNvSpPr>
          <p:nvPr/>
        </p:nvSpPr>
        <p:spPr bwMode="auto">
          <a:xfrm>
            <a:off x="2514600" y="3200401"/>
            <a:ext cx="1447800" cy="576263"/>
          </a:xfrm>
          <a:prstGeom prst="rect">
            <a:avLst/>
          </a:prstGeom>
          <a:solidFill>
            <a:schemeClr val="bg1">
              <a:lumMod val="75000"/>
            </a:schemeClr>
          </a:solidFill>
          <a:ln w="9525">
            <a:solidFill>
              <a:srgbClr val="000000"/>
            </a:solidFill>
            <a:miter lim="800000"/>
            <a:headEnd/>
            <a:tailEnd/>
          </a:ln>
        </p:spPr>
        <p:txBody>
          <a:bodyPr/>
          <a:lstStyle/>
          <a:p>
            <a:pPr algn="ctr" eaLnBrk="0" hangingPunct="0"/>
            <a:endParaRPr lang="en-US" sz="1200" b="1">
              <a:solidFill>
                <a:srgbClr val="FFFFFF"/>
              </a:solidFill>
              <a:latin typeface="Times New Roman" pitchFamily="18" charset="0"/>
            </a:endParaRPr>
          </a:p>
          <a:p>
            <a:pPr algn="ctr" eaLnBrk="0" hangingPunct="0"/>
            <a:endParaRPr lang="en-US" sz="1200" b="1">
              <a:solidFill>
                <a:srgbClr val="FFFFFF"/>
              </a:solidFill>
              <a:latin typeface="Times New Roman" pitchFamily="18" charset="0"/>
            </a:endParaRPr>
          </a:p>
        </p:txBody>
      </p:sp>
      <p:sp>
        <p:nvSpPr>
          <p:cNvPr id="8225" name="Line 31"/>
          <p:cNvSpPr>
            <a:spLocks noChangeShapeType="1"/>
          </p:cNvSpPr>
          <p:nvPr/>
        </p:nvSpPr>
        <p:spPr bwMode="auto">
          <a:xfrm>
            <a:off x="2514600" y="3505200"/>
            <a:ext cx="1447800" cy="0"/>
          </a:xfrm>
          <a:prstGeom prst="line">
            <a:avLst/>
          </a:prstGeom>
          <a:noFill/>
          <a:ln w="28575">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6" name="Text Box 32"/>
          <p:cNvSpPr txBox="1">
            <a:spLocks noChangeArrowheads="1"/>
          </p:cNvSpPr>
          <p:nvPr/>
        </p:nvSpPr>
        <p:spPr bwMode="auto">
          <a:xfrm>
            <a:off x="2817813" y="3516313"/>
            <a:ext cx="7667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r>
              <a:rPr lang="en-US" sz="1400" b="1" dirty="0">
                <a:latin typeface="Times New Roman" pitchFamily="18" charset="0"/>
              </a:rPr>
              <a:t>Scholar</a:t>
            </a:r>
          </a:p>
        </p:txBody>
      </p:sp>
      <p:sp>
        <p:nvSpPr>
          <p:cNvPr id="8227" name="WordArt 33"/>
          <p:cNvSpPr>
            <a:spLocks noChangeArrowheads="1" noChangeShapeType="1"/>
          </p:cNvSpPr>
          <p:nvPr/>
        </p:nvSpPr>
        <p:spPr bwMode="auto">
          <a:xfrm>
            <a:off x="6477000" y="3240088"/>
            <a:ext cx="985838" cy="493712"/>
          </a:xfrm>
          <a:prstGeom prst="rect">
            <a:avLst/>
          </a:prstGeom>
        </p:spPr>
        <p:txBody>
          <a:bodyPr wrap="none" fromWordArt="1">
            <a:prstTxWarp prst="textChevron">
              <a:avLst>
                <a:gd name="adj" fmla="val 25000"/>
              </a:avLst>
            </a:prstTxWarp>
          </a:bodyPr>
          <a:lstStyle/>
          <a:p>
            <a:pPr algn="ctr"/>
            <a:r>
              <a:rPr lang="en-GB" sz="1000" kern="10">
                <a:ln w="9525">
                  <a:solidFill>
                    <a:srgbClr val="000000"/>
                  </a:solidFill>
                  <a:round/>
                  <a:headEnd/>
                  <a:tailEnd/>
                </a:ln>
                <a:latin typeface="Times New Roman"/>
                <a:cs typeface="Times New Roman"/>
              </a:rPr>
              <a:t>SPR  ING</a:t>
            </a:r>
          </a:p>
        </p:txBody>
      </p:sp>
      <p:pic>
        <p:nvPicPr>
          <p:cNvPr id="8228" name="Picture 3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00564" y="5351463"/>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29" name="Picture 3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0476" y="5326064"/>
            <a:ext cx="320675" cy="23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3646726"/>
      </p:ext>
    </p:extLst>
  </p:cSld>
  <p:clrMapOvr>
    <a:masterClrMapping/>
  </p:clrMapOvr>
  <p:transition spd="med">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Slide Number Placeholder 3"/>
          <p:cNvSpPr>
            <a:spLocks noGrp="1"/>
          </p:cNvSpPr>
          <p:nvPr>
            <p:ph type="sldNum" sz="quarter" idx="10"/>
          </p:nvPr>
        </p:nvSpPr>
        <p:spPr/>
        <p:txBody>
          <a:bodyPr/>
          <a:lstStyle/>
          <a:p>
            <a:pPr>
              <a:defRPr/>
            </a:pPr>
            <a:r>
              <a:rPr lang="en-US"/>
              <a:t>2 - </a:t>
            </a:r>
            <a:fld id="{2822A4A7-7C57-42B6-A8B0-73E5DE7FB587}" type="slidenum">
              <a:rPr lang="en-US"/>
              <a:pPr>
                <a:defRPr/>
              </a:pPr>
              <a:t>8</a:t>
            </a:fld>
            <a:endParaRPr lang="en-US"/>
          </a:p>
        </p:txBody>
      </p:sp>
      <p:sp>
        <p:nvSpPr>
          <p:cNvPr id="31" name="Footer Placeholder 4"/>
          <p:cNvSpPr>
            <a:spLocks noGrp="1"/>
          </p:cNvSpPr>
          <p:nvPr>
            <p:ph type="ftr" sz="quarter" idx="11"/>
          </p:nvPr>
        </p:nvSpPr>
        <p:spPr/>
        <p:txBody>
          <a:bodyPr/>
          <a:lstStyle/>
          <a:p>
            <a:pPr>
              <a:defRPr/>
            </a:pPr>
            <a:r>
              <a:rPr lang="en-US"/>
              <a:t>Ch. 2: Inside the Entrepreneurial Mind</a:t>
            </a:r>
          </a:p>
        </p:txBody>
      </p:sp>
      <p:sp>
        <p:nvSpPr>
          <p:cNvPr id="86018" name="Rectangle 2"/>
          <p:cNvSpPr>
            <a:spLocks noGrp="1" noRot="1" noChangeArrowheads="1"/>
          </p:cNvSpPr>
          <p:nvPr>
            <p:ph type="title"/>
          </p:nvPr>
        </p:nvSpPr>
        <p:spPr/>
        <p:txBody>
          <a:bodyPr/>
          <a:lstStyle/>
          <a:p>
            <a:pPr eaLnBrk="1" hangingPunct="1">
              <a:defRPr/>
            </a:pPr>
            <a:r>
              <a:rPr lang="en-US" sz="4000" dirty="0"/>
              <a:t>How Creative Are You?</a:t>
            </a:r>
          </a:p>
        </p:txBody>
      </p:sp>
      <p:graphicFrame>
        <p:nvGraphicFramePr>
          <p:cNvPr id="86019" name="Group 3"/>
          <p:cNvGraphicFramePr>
            <a:graphicFrameLocks noGrp="1"/>
          </p:cNvGraphicFramePr>
          <p:nvPr>
            <p:ph type="tbl" idx="1"/>
            <p:extLst>
              <p:ext uri="{D42A27DB-BD31-4B8C-83A1-F6EECF244321}">
                <p14:modId xmlns:p14="http://schemas.microsoft.com/office/powerpoint/2010/main" val="926658916"/>
              </p:ext>
            </p:extLst>
          </p:nvPr>
        </p:nvGraphicFramePr>
        <p:xfrm>
          <a:off x="535708" y="1371600"/>
          <a:ext cx="9446492" cy="4686300"/>
        </p:xfrm>
        <a:graphic>
          <a:graphicData uri="http://schemas.openxmlformats.org/drawingml/2006/table">
            <a:tbl>
              <a:tblPr/>
              <a:tblGrid>
                <a:gridCol w="2361623">
                  <a:extLst>
                    <a:ext uri="{9D8B030D-6E8A-4147-A177-3AD203B41FA5}">
                      <a16:colId xmlns:a16="http://schemas.microsoft.com/office/drawing/2014/main" val="20000"/>
                    </a:ext>
                  </a:extLst>
                </a:gridCol>
                <a:gridCol w="2361623">
                  <a:extLst>
                    <a:ext uri="{9D8B030D-6E8A-4147-A177-3AD203B41FA5}">
                      <a16:colId xmlns:a16="http://schemas.microsoft.com/office/drawing/2014/main" val="20001"/>
                    </a:ext>
                  </a:extLst>
                </a:gridCol>
                <a:gridCol w="2361623">
                  <a:extLst>
                    <a:ext uri="{9D8B030D-6E8A-4147-A177-3AD203B41FA5}">
                      <a16:colId xmlns:a16="http://schemas.microsoft.com/office/drawing/2014/main" val="20002"/>
                    </a:ext>
                  </a:extLst>
                </a:gridCol>
                <a:gridCol w="2361623">
                  <a:extLst>
                    <a:ext uri="{9D8B030D-6E8A-4147-A177-3AD203B41FA5}">
                      <a16:colId xmlns:a16="http://schemas.microsoft.com/office/drawing/2014/main" val="20003"/>
                    </a:ext>
                  </a:extLst>
                </a:gridCol>
              </a:tblGrid>
              <a:tr h="16002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Fortune 500</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Scattered Showers</a:t>
                      </a: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Triumph of the Spirit</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Grace Period</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Rhodes Scholar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I Understand</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Spring Break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Media Bias</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Two for One Stock Split</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Blue in the Face</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High Intensity</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Spreadsheet</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Objection  Overruled</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Web Links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Rolls Royce</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Tomb of Tutankhamen</a:t>
                      </a:r>
                      <a:r>
                        <a:rPr kumimoji="0" lang="en-US" sz="1800" b="1" i="0" u="none" strike="noStrike" cap="none" normalizeH="0" baseline="0" dirty="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22797053"/>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Opportunities &amp; Luck</a:t>
            </a:r>
          </a:p>
        </p:txBody>
      </p:sp>
      <p:sp>
        <p:nvSpPr>
          <p:cNvPr id="3" name="Content Placeholder 2"/>
          <p:cNvSpPr>
            <a:spLocks noGrp="1"/>
          </p:cNvSpPr>
          <p:nvPr>
            <p:ph idx="1"/>
          </p:nvPr>
        </p:nvSpPr>
        <p:spPr>
          <a:xfrm>
            <a:off x="432000" y="1348509"/>
            <a:ext cx="11328000" cy="1671781"/>
          </a:xfrm>
        </p:spPr>
        <p:txBody>
          <a:bodyPr/>
          <a:lstStyle/>
          <a:p>
            <a:r>
              <a:rPr lang="en-US" sz="2800" dirty="0"/>
              <a:t>Can we </a:t>
            </a:r>
            <a:r>
              <a:rPr lang="en-US" sz="2800" dirty="0" smtClean="0"/>
              <a:t>Create </a:t>
            </a:r>
            <a:r>
              <a:rPr lang="en-US" sz="2800" dirty="0"/>
              <a:t>more </a:t>
            </a:r>
            <a:r>
              <a:rPr lang="en-US" sz="2800" dirty="0" smtClean="0"/>
              <a:t>Opportunities </a:t>
            </a:r>
            <a:r>
              <a:rPr lang="en-US" sz="2800" dirty="0"/>
              <a:t>for </a:t>
            </a:r>
            <a:r>
              <a:rPr lang="en-US" sz="2800" dirty="0" smtClean="0"/>
              <a:t>Ourselves</a:t>
            </a:r>
            <a:r>
              <a:rPr lang="en-US" sz="2800" dirty="0"/>
              <a:t>?</a:t>
            </a:r>
          </a:p>
          <a:p>
            <a:endParaRPr lang="en-US" sz="2800" dirty="0"/>
          </a:p>
          <a:p>
            <a:r>
              <a:rPr lang="en-US" sz="2800" dirty="0"/>
              <a:t>Can </a:t>
            </a:r>
            <a:r>
              <a:rPr lang="en-US" sz="2800" dirty="0" smtClean="0"/>
              <a:t>Creativity </a:t>
            </a:r>
            <a:r>
              <a:rPr lang="en-US" sz="2800" dirty="0"/>
              <a:t>be </a:t>
            </a:r>
            <a:r>
              <a:rPr lang="en-US" sz="2800" dirty="0" smtClean="0"/>
              <a:t>Learned</a:t>
            </a:r>
            <a:r>
              <a:rPr lang="en-US" sz="2800" dirty="0"/>
              <a:t>?</a:t>
            </a:r>
          </a:p>
          <a:p>
            <a:endParaRPr lang="en-US" dirty="0"/>
          </a:p>
          <a:p>
            <a:endParaRPr lang="en-US" dirty="0"/>
          </a:p>
        </p:txBody>
      </p:sp>
      <p:pic>
        <p:nvPicPr>
          <p:cNvPr id="1030" name="Picture 6"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8836" y="3214255"/>
            <a:ext cx="7749309" cy="2937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020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t>What is luck?</a:t>
            </a:r>
          </a:p>
        </p:txBody>
      </p:sp>
      <p:sp>
        <p:nvSpPr>
          <p:cNvPr id="3" name="Content Placeholder 2"/>
          <p:cNvSpPr>
            <a:spLocks noGrp="1"/>
          </p:cNvSpPr>
          <p:nvPr>
            <p:ph idx="1"/>
          </p:nvPr>
        </p:nvSpPr>
        <p:spPr>
          <a:xfrm>
            <a:off x="432000" y="1690254"/>
            <a:ext cx="11328000" cy="4500995"/>
          </a:xfrm>
        </p:spPr>
        <p:txBody>
          <a:bodyPr/>
          <a:lstStyle/>
          <a:p>
            <a:r>
              <a:rPr lang="en-US" sz="4400" dirty="0"/>
              <a:t>Are some people more lucky than others?</a:t>
            </a:r>
          </a:p>
          <a:p>
            <a:endParaRPr lang="en-US" dirty="0"/>
          </a:p>
        </p:txBody>
      </p:sp>
    </p:spTree>
    <p:extLst>
      <p:ext uri="{BB962C8B-B14F-4D97-AF65-F5344CB8AC3E}">
        <p14:creationId xmlns:p14="http://schemas.microsoft.com/office/powerpoint/2010/main" val="2079452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t>Defined</a:t>
            </a:r>
            <a:endParaRPr lang="en-US" sz="4400" dirty="0"/>
          </a:p>
        </p:txBody>
      </p:sp>
      <p:sp>
        <p:nvSpPr>
          <p:cNvPr id="3" name="Content Placeholder 2"/>
          <p:cNvSpPr>
            <a:spLocks noGrp="1"/>
          </p:cNvSpPr>
          <p:nvPr>
            <p:ph idx="1"/>
          </p:nvPr>
        </p:nvSpPr>
        <p:spPr>
          <a:xfrm>
            <a:off x="432000" y="1376218"/>
            <a:ext cx="11328000" cy="4815032"/>
          </a:xfrm>
        </p:spPr>
        <p:txBody>
          <a:bodyPr>
            <a:normAutofit/>
          </a:bodyPr>
          <a:lstStyle/>
          <a:p>
            <a:pPr marL="0" indent="0">
              <a:buNone/>
            </a:pPr>
            <a:r>
              <a:rPr lang="en-US" sz="4400" i="1" dirty="0"/>
              <a:t>“Entrepreneurship is the pursuit of </a:t>
            </a:r>
            <a:r>
              <a:rPr lang="en-US" sz="4400" b="1" i="1" dirty="0"/>
              <a:t>opportunity </a:t>
            </a:r>
            <a:r>
              <a:rPr lang="en-US" sz="4400" i="1" dirty="0"/>
              <a:t>without regard to resources currently controlled” </a:t>
            </a:r>
          </a:p>
          <a:p>
            <a:pPr marL="228600" lvl="1" indent="0" algn="r">
              <a:buNone/>
            </a:pPr>
            <a:r>
              <a:rPr lang="en-US" sz="2800" i="1" dirty="0"/>
              <a:t>Harvard Business School professor Howard Stevenson</a:t>
            </a:r>
            <a:endParaRPr lang="en-US" sz="2800" dirty="0"/>
          </a:p>
        </p:txBody>
      </p:sp>
    </p:spTree>
    <p:extLst>
      <p:ext uri="{BB962C8B-B14F-4D97-AF65-F5344CB8AC3E}">
        <p14:creationId xmlns:p14="http://schemas.microsoft.com/office/powerpoint/2010/main" val="1375348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110836"/>
            <a:ext cx="11328000" cy="753164"/>
          </a:xfrm>
        </p:spPr>
        <p:txBody>
          <a:bodyPr/>
          <a:lstStyle/>
          <a:p>
            <a:r>
              <a:rPr lang="en-GB" sz="4000" dirty="0" smtClean="0"/>
              <a:t>Jeff Bezos – Amazon </a:t>
            </a:r>
            <a:endParaRPr lang="en-GB" sz="4000" dirty="0"/>
          </a:p>
        </p:txBody>
      </p:sp>
      <p:sp>
        <p:nvSpPr>
          <p:cNvPr id="3" name="Content Placeholder 2"/>
          <p:cNvSpPr>
            <a:spLocks noGrp="1"/>
          </p:cNvSpPr>
          <p:nvPr>
            <p:ph idx="1"/>
          </p:nvPr>
        </p:nvSpPr>
        <p:spPr/>
        <p:txBody>
          <a:bodyPr/>
          <a:lstStyle/>
          <a:p>
            <a:pPr marL="0" indent="0">
              <a:buNone/>
            </a:pPr>
            <a:endParaRPr lang="en-GB" dirty="0"/>
          </a:p>
        </p:txBody>
      </p:sp>
      <p:pic>
        <p:nvPicPr>
          <p:cNvPr id="4" name="EctzLTFrktc"/>
          <p:cNvPicPr>
            <a:picLocks noRot="1" noChangeAspect="1"/>
          </p:cNvPicPr>
          <p:nvPr>
            <a:videoFile r:link="rId1"/>
          </p:nvPr>
        </p:nvPicPr>
        <p:blipFill>
          <a:blip r:embed="rId3"/>
          <a:stretch>
            <a:fillRect/>
          </a:stretch>
        </p:blipFill>
        <p:spPr>
          <a:xfrm>
            <a:off x="432000" y="947977"/>
            <a:ext cx="11473673" cy="5387273"/>
          </a:xfrm>
          <a:prstGeom prst="rect">
            <a:avLst/>
          </a:prstGeom>
        </p:spPr>
      </p:pic>
    </p:spTree>
    <p:extLst>
      <p:ext uri="{BB962C8B-B14F-4D97-AF65-F5344CB8AC3E}">
        <p14:creationId xmlns:p14="http://schemas.microsoft.com/office/powerpoint/2010/main" val="144082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Opportunities</a:t>
            </a:r>
          </a:p>
        </p:txBody>
      </p:sp>
      <p:sp>
        <p:nvSpPr>
          <p:cNvPr id="3" name="Content Placeholder 2"/>
          <p:cNvSpPr>
            <a:spLocks noGrp="1"/>
          </p:cNvSpPr>
          <p:nvPr>
            <p:ph idx="1"/>
          </p:nvPr>
        </p:nvSpPr>
        <p:spPr>
          <a:xfrm>
            <a:off x="432000" y="1366982"/>
            <a:ext cx="11328000" cy="1625600"/>
          </a:xfrm>
        </p:spPr>
        <p:txBody>
          <a:bodyPr/>
          <a:lstStyle/>
          <a:p>
            <a:r>
              <a:rPr lang="en-US" sz="3200" dirty="0"/>
              <a:t>Do we create  (make) opportunities?</a:t>
            </a:r>
          </a:p>
          <a:p>
            <a:endParaRPr lang="en-US" sz="3200" dirty="0"/>
          </a:p>
          <a:p>
            <a:r>
              <a:rPr lang="en-US" sz="3200" dirty="0"/>
              <a:t>Do we find opportunities (research)?</a:t>
            </a:r>
          </a:p>
          <a:p>
            <a:endParaRPr lang="en-US" dirty="0"/>
          </a:p>
          <a:p>
            <a:endParaRPr lang="en-US" dirty="0"/>
          </a:p>
        </p:txBody>
      </p:sp>
      <p:pic>
        <p:nvPicPr>
          <p:cNvPr id="5122" name="Picture 2" descr="Image result for entrepreneurship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357" y="3261446"/>
            <a:ext cx="5266170" cy="3083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6719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Found?</a:t>
            </a:r>
          </a:p>
        </p:txBody>
      </p:sp>
      <p:sp>
        <p:nvSpPr>
          <p:cNvPr id="3" name="Content Placeholder 2"/>
          <p:cNvSpPr>
            <a:spLocks noGrp="1"/>
          </p:cNvSpPr>
          <p:nvPr>
            <p:ph idx="1"/>
          </p:nvPr>
        </p:nvSpPr>
        <p:spPr>
          <a:xfrm>
            <a:off x="341745" y="1533236"/>
            <a:ext cx="11418255" cy="4658014"/>
          </a:xfrm>
        </p:spPr>
        <p:txBody>
          <a:bodyPr>
            <a:normAutofit/>
          </a:bodyPr>
          <a:lstStyle/>
          <a:p>
            <a:r>
              <a:rPr lang="en-US" sz="3200" dirty="0"/>
              <a:t>Study market segments</a:t>
            </a:r>
          </a:p>
          <a:p>
            <a:r>
              <a:rPr lang="en-US" sz="3200" dirty="0"/>
              <a:t>Look for areas of potential growth</a:t>
            </a:r>
          </a:p>
          <a:p>
            <a:r>
              <a:rPr lang="en-US" sz="3200" dirty="0"/>
              <a:t>Find the most profitable</a:t>
            </a:r>
          </a:p>
          <a:p>
            <a:r>
              <a:rPr lang="en-US" sz="3200" dirty="0"/>
              <a:t>Extensive market research and business planning</a:t>
            </a:r>
          </a:p>
          <a:p>
            <a:r>
              <a:rPr lang="en-US" sz="3200" dirty="0"/>
              <a:t>Acquires resources that help them implement the plan.</a:t>
            </a:r>
          </a:p>
          <a:p>
            <a:endParaRPr lang="en-US" sz="3200" dirty="0"/>
          </a:p>
          <a:p>
            <a:r>
              <a:rPr lang="en-US" sz="3200" dirty="0"/>
              <a:t>This assumes your business is going to be sufficiently similar to existing businesses so that historical info will be useful </a:t>
            </a:r>
          </a:p>
          <a:p>
            <a:endParaRPr lang="en-US" dirty="0"/>
          </a:p>
        </p:txBody>
      </p:sp>
    </p:spTree>
    <p:extLst>
      <p:ext uri="{BB962C8B-B14F-4D97-AF65-F5344CB8AC3E}">
        <p14:creationId xmlns:p14="http://schemas.microsoft.com/office/powerpoint/2010/main" val="551319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Made?</a:t>
            </a:r>
          </a:p>
        </p:txBody>
      </p:sp>
      <p:sp>
        <p:nvSpPr>
          <p:cNvPr id="3" name="Content Placeholder 2"/>
          <p:cNvSpPr>
            <a:spLocks noGrp="1"/>
          </p:cNvSpPr>
          <p:nvPr>
            <p:ph idx="1"/>
          </p:nvPr>
        </p:nvSpPr>
        <p:spPr>
          <a:xfrm>
            <a:off x="432000" y="1459344"/>
            <a:ext cx="11328000" cy="4731905"/>
          </a:xfrm>
        </p:spPr>
        <p:txBody>
          <a:bodyPr>
            <a:normAutofit/>
          </a:bodyPr>
          <a:lstStyle/>
          <a:p>
            <a:r>
              <a:rPr lang="en-US" sz="3200" dirty="0"/>
              <a:t>Information at start of a venture is  incomplete and overwhelming</a:t>
            </a:r>
          </a:p>
          <a:p>
            <a:r>
              <a:rPr lang="en-US" sz="3200" dirty="0"/>
              <a:t>The market cannot be defined</a:t>
            </a:r>
          </a:p>
          <a:p>
            <a:r>
              <a:rPr lang="en-US" sz="3200" dirty="0"/>
              <a:t>Consumers are not aware of their future </a:t>
            </a:r>
          </a:p>
          <a:p>
            <a:r>
              <a:rPr lang="en-US" sz="3200" dirty="0"/>
              <a:t>New technologies may emerge</a:t>
            </a:r>
          </a:p>
          <a:p>
            <a:endParaRPr lang="en-US" sz="3200" dirty="0"/>
          </a:p>
          <a:p>
            <a:r>
              <a:rPr lang="en-US" sz="3200" dirty="0"/>
              <a:t>Entrepreneur creates or transforms, </a:t>
            </a:r>
            <a:r>
              <a:rPr lang="en-US" sz="3200" b="1" dirty="0"/>
              <a:t>adapting and changing opportunities as he goes along, </a:t>
            </a:r>
            <a:r>
              <a:rPr lang="en-US" sz="3200" dirty="0"/>
              <a:t>by talking to potential customers/ investors / suppliers along the way. </a:t>
            </a:r>
          </a:p>
        </p:txBody>
      </p:sp>
    </p:spTree>
    <p:extLst>
      <p:ext uri="{BB962C8B-B14F-4D97-AF65-F5344CB8AC3E}">
        <p14:creationId xmlns:p14="http://schemas.microsoft.com/office/powerpoint/2010/main" val="4146483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Visionaries </a:t>
            </a:r>
            <a:endParaRPr lang="en-US" sz="4000" dirty="0"/>
          </a:p>
        </p:txBody>
      </p:sp>
      <p:sp>
        <p:nvSpPr>
          <p:cNvPr id="3" name="Content Placeholder 2"/>
          <p:cNvSpPr>
            <a:spLocks noGrp="1"/>
          </p:cNvSpPr>
          <p:nvPr>
            <p:ph idx="1"/>
          </p:nvPr>
        </p:nvSpPr>
        <p:spPr>
          <a:xfrm>
            <a:off x="332509" y="1440872"/>
            <a:ext cx="11427491" cy="4750377"/>
          </a:xfrm>
        </p:spPr>
        <p:txBody>
          <a:bodyPr>
            <a:normAutofit/>
          </a:bodyPr>
          <a:lstStyle/>
          <a:p>
            <a:r>
              <a:rPr lang="en-US" sz="3200" dirty="0"/>
              <a:t>Entrepreneurs are not necessarily visionaries but are  better than others at exploiting </a:t>
            </a:r>
            <a:r>
              <a:rPr lang="en-US" sz="3200" dirty="0" smtClean="0"/>
              <a:t>opportunities</a:t>
            </a:r>
            <a:endParaRPr lang="en-US" sz="3200" dirty="0"/>
          </a:p>
          <a:p>
            <a:r>
              <a:rPr lang="en-US" sz="3200" dirty="0"/>
              <a:t>They make their opportunities often by mundane </a:t>
            </a:r>
            <a:r>
              <a:rPr lang="en-US" sz="3200" dirty="0" smtClean="0"/>
              <a:t>means</a:t>
            </a:r>
            <a:endParaRPr lang="en-US" sz="3200" dirty="0"/>
          </a:p>
          <a:p>
            <a:r>
              <a:rPr lang="en-US" sz="3200" dirty="0"/>
              <a:t>They can be discoverers or creators of </a:t>
            </a:r>
            <a:r>
              <a:rPr lang="en-US" sz="3200" dirty="0" smtClean="0"/>
              <a:t>opportunities</a:t>
            </a:r>
            <a:endParaRPr lang="en-US" sz="3200" dirty="0"/>
          </a:p>
          <a:p>
            <a:endParaRPr lang="en-US" sz="3200" dirty="0"/>
          </a:p>
          <a:p>
            <a:r>
              <a:rPr lang="en-US" sz="3200" dirty="0"/>
              <a:t>Some may argue that a true entrepreneur is a creator of opportunities i.e. there is a strong innovation content to their business idea  i.e. the </a:t>
            </a:r>
            <a:r>
              <a:rPr lang="en-US" sz="3200" dirty="0" smtClean="0"/>
              <a:t>iPad </a:t>
            </a:r>
            <a:endParaRPr lang="en-US" sz="3200" dirty="0"/>
          </a:p>
        </p:txBody>
      </p:sp>
    </p:spTree>
    <p:extLst>
      <p:ext uri="{BB962C8B-B14F-4D97-AF65-F5344CB8AC3E}">
        <p14:creationId xmlns:p14="http://schemas.microsoft.com/office/powerpoint/2010/main" val="1784011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I don</a:t>
            </a:r>
            <a:r>
              <a:rPr lang="fr-FR" sz="4000" dirty="0"/>
              <a:t>’</a:t>
            </a:r>
            <a:r>
              <a:rPr lang="en-US" sz="4000" dirty="0"/>
              <a:t>t have a good idea!</a:t>
            </a:r>
          </a:p>
        </p:txBody>
      </p:sp>
      <p:sp>
        <p:nvSpPr>
          <p:cNvPr id="3" name="Content Placeholder 2"/>
          <p:cNvSpPr>
            <a:spLocks noGrp="1"/>
          </p:cNvSpPr>
          <p:nvPr>
            <p:ph idx="1"/>
          </p:nvPr>
        </p:nvSpPr>
        <p:spPr>
          <a:xfrm>
            <a:off x="432000" y="1348508"/>
            <a:ext cx="11328000" cy="4842741"/>
          </a:xfrm>
        </p:spPr>
        <p:txBody>
          <a:bodyPr>
            <a:normAutofit/>
          </a:bodyPr>
          <a:lstStyle/>
          <a:p>
            <a:r>
              <a:rPr lang="en-US" sz="3200" dirty="0"/>
              <a:t>Impossible to know in advance whether an idea will turn out to be a good business </a:t>
            </a:r>
            <a:r>
              <a:rPr lang="en-US" sz="3200" dirty="0" smtClean="0"/>
              <a:t>opportunity</a:t>
            </a:r>
            <a:r>
              <a:rPr lang="en-US" sz="3200" dirty="0"/>
              <a:t/>
            </a:r>
            <a:br>
              <a:rPr lang="en-US" sz="3200" dirty="0"/>
            </a:br>
            <a:endParaRPr lang="en-US" sz="3200" dirty="0"/>
          </a:p>
          <a:p>
            <a:r>
              <a:rPr lang="en-US" sz="3200" dirty="0"/>
              <a:t> Only way to find out is by implementing </a:t>
            </a:r>
            <a:r>
              <a:rPr lang="en-US" sz="3200" dirty="0" smtClean="0"/>
              <a:t>it</a:t>
            </a:r>
            <a:endParaRPr lang="en-US" sz="3200" dirty="0"/>
          </a:p>
          <a:p>
            <a:endParaRPr lang="en-US" sz="3200" dirty="0"/>
          </a:p>
          <a:p>
            <a:r>
              <a:rPr lang="en-US" sz="3200" dirty="0"/>
              <a:t> Simplest way to come up with an idea is to think of things we like, we don’t like, things we wish we had, things we’d like to get rid of….using our own </a:t>
            </a:r>
            <a:r>
              <a:rPr lang="en-US" sz="3200" dirty="0" smtClean="0"/>
              <a:t>experience</a:t>
            </a:r>
            <a:endParaRPr lang="en-US" sz="3200" dirty="0"/>
          </a:p>
        </p:txBody>
      </p:sp>
    </p:spTree>
    <p:extLst>
      <p:ext uri="{BB962C8B-B14F-4D97-AF65-F5344CB8AC3E}">
        <p14:creationId xmlns:p14="http://schemas.microsoft.com/office/powerpoint/2010/main" val="3072691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Good </a:t>
            </a:r>
            <a:r>
              <a:rPr lang="en-US" sz="4000" dirty="0" smtClean="0"/>
              <a:t>Idea Checklist</a:t>
            </a:r>
            <a:endParaRPr lang="en-US" sz="4000" dirty="0"/>
          </a:p>
        </p:txBody>
      </p:sp>
      <p:sp>
        <p:nvSpPr>
          <p:cNvPr id="3" name="Content Placeholder 2"/>
          <p:cNvSpPr>
            <a:spLocks noGrp="1"/>
          </p:cNvSpPr>
          <p:nvPr>
            <p:ph idx="1"/>
          </p:nvPr>
        </p:nvSpPr>
        <p:spPr>
          <a:xfrm>
            <a:off x="432000" y="1228436"/>
            <a:ext cx="11328000" cy="4962814"/>
          </a:xfrm>
        </p:spPr>
        <p:txBody>
          <a:bodyPr>
            <a:normAutofit/>
          </a:bodyPr>
          <a:lstStyle/>
          <a:p>
            <a:r>
              <a:rPr lang="en-US" sz="3200" dirty="0"/>
              <a:t>High margins </a:t>
            </a:r>
          </a:p>
          <a:p>
            <a:r>
              <a:rPr lang="en-US" sz="3200" dirty="0"/>
              <a:t>Low capital needed to see if business works</a:t>
            </a:r>
          </a:p>
          <a:p>
            <a:r>
              <a:rPr lang="en-US" sz="3200" dirty="0"/>
              <a:t>Financeable – can breakeven in a short time</a:t>
            </a:r>
          </a:p>
          <a:p>
            <a:r>
              <a:rPr lang="en-US" sz="3200" dirty="0"/>
              <a:t>Understandable</a:t>
            </a:r>
          </a:p>
          <a:p>
            <a:r>
              <a:rPr lang="en-US" sz="3200" dirty="0"/>
              <a:t>Growing market or large market</a:t>
            </a:r>
          </a:p>
          <a:p>
            <a:r>
              <a:rPr lang="en-US" sz="3200" dirty="0"/>
              <a:t>Identifiable market</a:t>
            </a:r>
          </a:p>
          <a:p>
            <a:r>
              <a:rPr lang="en-US" sz="3200" dirty="0"/>
              <a:t>Can be patented</a:t>
            </a:r>
          </a:p>
          <a:p>
            <a:r>
              <a:rPr lang="en-US" sz="3200" dirty="0"/>
              <a:t>Skills of management exploited </a:t>
            </a:r>
          </a:p>
        </p:txBody>
      </p:sp>
    </p:spTree>
    <p:extLst>
      <p:ext uri="{BB962C8B-B14F-4D97-AF65-F5344CB8AC3E}">
        <p14:creationId xmlns:p14="http://schemas.microsoft.com/office/powerpoint/2010/main" val="4275019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Ideas are </a:t>
            </a:r>
            <a:r>
              <a:rPr lang="en-US" sz="4000" dirty="0" smtClean="0"/>
              <a:t>Plentiful</a:t>
            </a:r>
            <a:endParaRPr lang="en-US" sz="4000" dirty="0"/>
          </a:p>
        </p:txBody>
      </p:sp>
      <p:sp>
        <p:nvSpPr>
          <p:cNvPr id="3" name="Content Placeholder 2"/>
          <p:cNvSpPr>
            <a:spLocks noGrp="1"/>
          </p:cNvSpPr>
          <p:nvPr>
            <p:ph idx="1"/>
          </p:nvPr>
        </p:nvSpPr>
        <p:spPr>
          <a:xfrm>
            <a:off x="432000" y="1228436"/>
            <a:ext cx="11328000" cy="4962814"/>
          </a:xfrm>
        </p:spPr>
        <p:txBody>
          <a:bodyPr/>
          <a:lstStyle/>
          <a:p>
            <a:r>
              <a:rPr lang="en-US" sz="3600" dirty="0"/>
              <a:t>ACTION turns ideas into opportunity</a:t>
            </a:r>
          </a:p>
          <a:p>
            <a:pPr marL="0" indent="0">
              <a:buNone/>
            </a:pPr>
            <a:endParaRPr lang="en-US" sz="3600" dirty="0"/>
          </a:p>
          <a:p>
            <a:r>
              <a:rPr lang="en-US" sz="3600" dirty="0"/>
              <a:t>Action = producing prototype/ getting a co-founder on board/ getting money</a:t>
            </a:r>
          </a:p>
          <a:p>
            <a:endParaRPr lang="en-US" sz="3600" dirty="0"/>
          </a:p>
          <a:p>
            <a:r>
              <a:rPr lang="en-US" sz="3600" dirty="0"/>
              <a:t>VIABLE VENTURE = OPPORTUNITY + COMMITMENT </a:t>
            </a:r>
          </a:p>
        </p:txBody>
      </p:sp>
    </p:spTree>
    <p:extLst>
      <p:ext uri="{BB962C8B-B14F-4D97-AF65-F5344CB8AC3E}">
        <p14:creationId xmlns:p14="http://schemas.microsoft.com/office/powerpoint/2010/main" val="1078192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t>A New Twist </a:t>
            </a:r>
            <a:endParaRPr lang="en-US" sz="4400" dirty="0"/>
          </a:p>
        </p:txBody>
      </p:sp>
      <p:sp>
        <p:nvSpPr>
          <p:cNvPr id="3" name="Content Placeholder 2"/>
          <p:cNvSpPr>
            <a:spLocks noGrp="1"/>
          </p:cNvSpPr>
          <p:nvPr>
            <p:ph idx="1"/>
          </p:nvPr>
        </p:nvSpPr>
        <p:spPr>
          <a:xfrm>
            <a:off x="341745" y="1524000"/>
            <a:ext cx="11418255" cy="4667250"/>
          </a:xfrm>
        </p:spPr>
        <p:txBody>
          <a:bodyPr>
            <a:normAutofit/>
          </a:bodyPr>
          <a:lstStyle/>
          <a:p>
            <a:r>
              <a:rPr lang="en-US" sz="4000" dirty="0"/>
              <a:t>“People think that they shouldn’t go into business unless they have a blockbuster idea that’s going to change the world. It doesn’t really work that way. There are just mundane kinds of ideas.  You do something better than someone else. You take an existing thing and add a new twist”.</a:t>
            </a:r>
          </a:p>
          <a:p>
            <a:pPr marL="0" indent="0">
              <a:buNone/>
            </a:pPr>
            <a:r>
              <a:rPr lang="en-US" sz="4000" dirty="0"/>
              <a:t>						</a:t>
            </a:r>
            <a:r>
              <a:rPr lang="en-US" sz="3200" dirty="0"/>
              <a:t>Robert Reiss, founder of R &amp; R</a:t>
            </a:r>
          </a:p>
        </p:txBody>
      </p:sp>
    </p:spTree>
    <p:extLst>
      <p:ext uri="{BB962C8B-B14F-4D97-AF65-F5344CB8AC3E}">
        <p14:creationId xmlns:p14="http://schemas.microsoft.com/office/powerpoint/2010/main" val="22631376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Risk v Uncertainty</a:t>
            </a:r>
          </a:p>
        </p:txBody>
      </p:sp>
      <p:sp>
        <p:nvSpPr>
          <p:cNvPr id="3" name="Content Placeholder 2"/>
          <p:cNvSpPr>
            <a:spLocks noGrp="1"/>
          </p:cNvSpPr>
          <p:nvPr>
            <p:ph idx="1"/>
          </p:nvPr>
        </p:nvSpPr>
        <p:spPr>
          <a:xfrm>
            <a:off x="432000" y="1505527"/>
            <a:ext cx="11328000" cy="4713432"/>
          </a:xfrm>
        </p:spPr>
        <p:txBody>
          <a:bodyPr/>
          <a:lstStyle/>
          <a:p>
            <a:r>
              <a:rPr lang="en-GB" sz="3600" dirty="0"/>
              <a:t>Risk is based on using predictions and variance from them.</a:t>
            </a:r>
          </a:p>
          <a:p>
            <a:endParaRPr lang="en-GB" sz="3600" dirty="0"/>
          </a:p>
          <a:p>
            <a:r>
              <a:rPr lang="en-GB" sz="3600" dirty="0"/>
              <a:t>Entrepreneurs see risk differently</a:t>
            </a:r>
          </a:p>
          <a:p>
            <a:pPr lvl="1"/>
            <a:r>
              <a:rPr lang="en-GB" sz="3600" dirty="0"/>
              <a:t>Don’t try and predict</a:t>
            </a:r>
          </a:p>
          <a:p>
            <a:pPr lvl="1"/>
            <a:r>
              <a:rPr lang="en-GB" sz="3600" dirty="0"/>
              <a:t>Work with what you have and then adapt and/or rebuild</a:t>
            </a:r>
          </a:p>
        </p:txBody>
      </p:sp>
    </p:spTree>
    <p:extLst>
      <p:ext uri="{BB962C8B-B14F-4D97-AF65-F5344CB8AC3E}">
        <p14:creationId xmlns:p14="http://schemas.microsoft.com/office/powerpoint/2010/main" val="212098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Start with what you have</a:t>
            </a:r>
          </a:p>
        </p:txBody>
      </p:sp>
      <p:sp>
        <p:nvSpPr>
          <p:cNvPr id="3" name="Content Placeholder 2"/>
          <p:cNvSpPr>
            <a:spLocks noGrp="1"/>
          </p:cNvSpPr>
          <p:nvPr>
            <p:ph idx="1"/>
          </p:nvPr>
        </p:nvSpPr>
        <p:spPr>
          <a:xfrm>
            <a:off x="432000" y="1320800"/>
            <a:ext cx="11328000" cy="4870450"/>
          </a:xfrm>
        </p:spPr>
        <p:txBody>
          <a:bodyPr>
            <a:normAutofit/>
          </a:bodyPr>
          <a:lstStyle/>
          <a:p>
            <a:r>
              <a:rPr lang="en-GB" sz="3200" dirty="0"/>
              <a:t>Taking the plunge can be ‘venturing gradually’.</a:t>
            </a:r>
          </a:p>
          <a:p>
            <a:endParaRPr lang="en-GB" sz="3200" dirty="0"/>
          </a:p>
          <a:p>
            <a:r>
              <a:rPr lang="en-GB" sz="3200" dirty="0"/>
              <a:t>People focus too much on:</a:t>
            </a:r>
          </a:p>
          <a:p>
            <a:pPr lvl="1"/>
            <a:r>
              <a:rPr lang="en-GB" sz="3200" dirty="0"/>
              <a:t> whether their idea is good or not</a:t>
            </a:r>
          </a:p>
          <a:p>
            <a:pPr lvl="1"/>
            <a:r>
              <a:rPr lang="en-GB" sz="3200" dirty="0"/>
              <a:t>If they’ll be successful or not</a:t>
            </a:r>
          </a:p>
          <a:p>
            <a:pPr lvl="1"/>
            <a:r>
              <a:rPr lang="en-GB" sz="3200" dirty="0"/>
              <a:t>They forget what they could be doing with what they already have </a:t>
            </a:r>
          </a:p>
        </p:txBody>
      </p:sp>
    </p:spTree>
    <p:extLst>
      <p:ext uri="{BB962C8B-B14F-4D97-AF65-F5344CB8AC3E}">
        <p14:creationId xmlns:p14="http://schemas.microsoft.com/office/powerpoint/2010/main" val="1523306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Your </a:t>
            </a:r>
            <a:r>
              <a:rPr lang="en-GB" sz="4000" dirty="0" smtClean="0"/>
              <a:t>Means…</a:t>
            </a:r>
            <a:endParaRPr lang="en-GB" sz="4000" dirty="0"/>
          </a:p>
        </p:txBody>
      </p:sp>
      <p:sp>
        <p:nvSpPr>
          <p:cNvPr id="3" name="Content Placeholder 2"/>
          <p:cNvSpPr>
            <a:spLocks noGrp="1"/>
          </p:cNvSpPr>
          <p:nvPr>
            <p:ph idx="1"/>
          </p:nvPr>
        </p:nvSpPr>
        <p:spPr/>
        <p:txBody>
          <a:bodyPr>
            <a:normAutofit/>
          </a:bodyPr>
          <a:lstStyle/>
          <a:p>
            <a:r>
              <a:rPr lang="en-GB" sz="3600" dirty="0"/>
              <a:t>Who I am</a:t>
            </a:r>
          </a:p>
          <a:p>
            <a:pPr lvl="1"/>
            <a:r>
              <a:rPr lang="en-GB" sz="3600" dirty="0"/>
              <a:t>Traits, abilities and attributes</a:t>
            </a:r>
          </a:p>
          <a:p>
            <a:endParaRPr lang="en-GB" sz="3600" dirty="0"/>
          </a:p>
          <a:p>
            <a:r>
              <a:rPr lang="en-GB" sz="3600" dirty="0"/>
              <a:t>What I know</a:t>
            </a:r>
          </a:p>
          <a:p>
            <a:pPr lvl="1"/>
            <a:r>
              <a:rPr lang="en-GB" sz="3600" dirty="0"/>
              <a:t>Experience, education and expertise</a:t>
            </a:r>
          </a:p>
          <a:p>
            <a:pPr lvl="1"/>
            <a:endParaRPr lang="en-GB" sz="3600" dirty="0"/>
          </a:p>
          <a:p>
            <a:r>
              <a:rPr lang="en-GB" sz="3600" dirty="0"/>
              <a:t>Who I know</a:t>
            </a:r>
          </a:p>
          <a:p>
            <a:pPr lvl="1"/>
            <a:r>
              <a:rPr lang="en-GB" sz="3600" dirty="0"/>
              <a:t>Your social networks</a:t>
            </a:r>
          </a:p>
        </p:txBody>
      </p:sp>
    </p:spTree>
    <p:extLst>
      <p:ext uri="{BB962C8B-B14F-4D97-AF65-F5344CB8AC3E}">
        <p14:creationId xmlns:p14="http://schemas.microsoft.com/office/powerpoint/2010/main" val="166908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Exercise</a:t>
            </a:r>
          </a:p>
        </p:txBody>
      </p:sp>
      <p:sp>
        <p:nvSpPr>
          <p:cNvPr id="3" name="Content Placeholder 2"/>
          <p:cNvSpPr>
            <a:spLocks noGrp="1"/>
          </p:cNvSpPr>
          <p:nvPr>
            <p:ph idx="1"/>
          </p:nvPr>
        </p:nvSpPr>
        <p:spPr>
          <a:xfrm>
            <a:off x="432000" y="1524000"/>
            <a:ext cx="11328000" cy="905164"/>
          </a:xfrm>
        </p:spPr>
        <p:txBody>
          <a:bodyPr/>
          <a:lstStyle/>
          <a:p>
            <a:r>
              <a:rPr lang="en-US" sz="4000" dirty="0"/>
              <a:t>Self-Understanding for Opportunity Creation </a:t>
            </a:r>
          </a:p>
        </p:txBody>
      </p:sp>
    </p:spTree>
    <p:extLst>
      <p:ext uri="{BB962C8B-B14F-4D97-AF65-F5344CB8AC3E}">
        <p14:creationId xmlns:p14="http://schemas.microsoft.com/office/powerpoint/2010/main" val="38656357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Accomplishments</a:t>
            </a:r>
          </a:p>
        </p:txBody>
      </p:sp>
      <p:sp>
        <p:nvSpPr>
          <p:cNvPr id="3" name="Content Placeholder 2"/>
          <p:cNvSpPr>
            <a:spLocks noGrp="1"/>
          </p:cNvSpPr>
          <p:nvPr>
            <p:ph idx="1"/>
          </p:nvPr>
        </p:nvSpPr>
        <p:spPr>
          <a:xfrm>
            <a:off x="785090" y="1311564"/>
            <a:ext cx="10974909" cy="4870450"/>
          </a:xfrm>
        </p:spPr>
        <p:txBody>
          <a:bodyPr>
            <a:normAutofit/>
          </a:bodyPr>
          <a:lstStyle/>
          <a:p>
            <a:r>
              <a:rPr lang="en-US" sz="3600" dirty="0"/>
              <a:t>List 3 or 4 of your most significant personal accomplishments based on something you are:</a:t>
            </a:r>
          </a:p>
          <a:p>
            <a:r>
              <a:rPr lang="en-US" sz="3600" dirty="0"/>
              <a:t>proud of </a:t>
            </a:r>
          </a:p>
          <a:p>
            <a:r>
              <a:rPr lang="en-US" sz="3600" dirty="0"/>
              <a:t>enjoyed </a:t>
            </a:r>
          </a:p>
          <a:p>
            <a:r>
              <a:rPr lang="en-US" sz="3600" dirty="0"/>
              <a:t>and think that you did very well</a:t>
            </a:r>
          </a:p>
          <a:p>
            <a:pPr marL="0" indent="0">
              <a:buNone/>
            </a:pPr>
            <a:r>
              <a:rPr lang="en-US" sz="3200" dirty="0" smtClean="0"/>
              <a:t>(</a:t>
            </a:r>
            <a:r>
              <a:rPr lang="en-US" sz="3200" dirty="0"/>
              <a:t>Rank them in terms of the most significant accomplishment to yourself) </a:t>
            </a:r>
          </a:p>
          <a:p>
            <a:pPr lvl="1"/>
            <a:endParaRPr lang="en-US" dirty="0"/>
          </a:p>
        </p:txBody>
      </p:sp>
    </p:spTree>
    <p:extLst>
      <p:ext uri="{BB962C8B-B14F-4D97-AF65-F5344CB8AC3E}">
        <p14:creationId xmlns:p14="http://schemas.microsoft.com/office/powerpoint/2010/main" val="2802826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Gordon Ramsey </a:t>
            </a:r>
            <a:endParaRPr lang="en-GB" sz="4000" dirty="0"/>
          </a:p>
        </p:txBody>
      </p:sp>
      <p:sp>
        <p:nvSpPr>
          <p:cNvPr id="6" name="Content Placeholder 5"/>
          <p:cNvSpPr>
            <a:spLocks noGrp="1"/>
          </p:cNvSpPr>
          <p:nvPr>
            <p:ph idx="1"/>
          </p:nvPr>
        </p:nvSpPr>
        <p:spPr>
          <a:xfrm>
            <a:off x="432000" y="1008000"/>
            <a:ext cx="11328000" cy="931636"/>
          </a:xfrm>
        </p:spPr>
        <p:txBody>
          <a:bodyPr/>
          <a:lstStyle/>
          <a:p>
            <a:r>
              <a:rPr lang="en-GB" dirty="0">
                <a:hlinkClick r:id="rId2"/>
              </a:rPr>
              <a:t>https://</a:t>
            </a:r>
            <a:r>
              <a:rPr lang="en-GB" dirty="0" smtClean="0">
                <a:hlinkClick r:id="rId2"/>
              </a:rPr>
              <a:t>youtu.be/3vK2AY3MDv0</a:t>
            </a:r>
            <a:endParaRPr lang="en-GB" dirty="0" smtClean="0"/>
          </a:p>
          <a:p>
            <a:endParaRPr lang="en-GB" dirty="0"/>
          </a:p>
        </p:txBody>
      </p:sp>
      <p:pic>
        <p:nvPicPr>
          <p:cNvPr id="1026" name="Picture 2" descr="Image result for images of gordon rams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091" y="1736436"/>
            <a:ext cx="6077527" cy="45442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images of gordon ramsa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8982" y="764509"/>
            <a:ext cx="4636654" cy="5100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8827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Rot="1" noChangeArrowheads="1"/>
          </p:cNvSpPr>
          <p:nvPr>
            <p:ph type="title"/>
          </p:nvPr>
        </p:nvSpPr>
        <p:spPr>
          <a:xfrm>
            <a:off x="184727" y="432000"/>
            <a:ext cx="11575273" cy="432000"/>
          </a:xfrm>
        </p:spPr>
        <p:txBody>
          <a:bodyPr/>
          <a:lstStyle/>
          <a:p>
            <a:pPr eaLnBrk="1" hangingPunct="1">
              <a:defRPr/>
            </a:pPr>
            <a:r>
              <a:rPr lang="en-US" sz="4000" dirty="0"/>
              <a:t>Creative Thinkers</a:t>
            </a:r>
          </a:p>
        </p:txBody>
      </p:sp>
      <p:sp>
        <p:nvSpPr>
          <p:cNvPr id="87043" name="Rectangle 3"/>
          <p:cNvSpPr>
            <a:spLocks noGrp="1" noChangeArrowheads="1"/>
          </p:cNvSpPr>
          <p:nvPr>
            <p:ph type="body" idx="1"/>
          </p:nvPr>
        </p:nvSpPr>
        <p:spPr>
          <a:xfrm>
            <a:off x="184727" y="1043709"/>
            <a:ext cx="10102273" cy="5280891"/>
          </a:xfrm>
        </p:spPr>
        <p:txBody>
          <a:bodyPr/>
          <a:lstStyle/>
          <a:p>
            <a:pPr>
              <a:spcBef>
                <a:spcPts val="1200"/>
              </a:spcBef>
              <a:defRPr/>
            </a:pPr>
            <a:r>
              <a:rPr lang="en-US" sz="3600" dirty="0"/>
              <a:t>Always ask: “Is there a better way?”</a:t>
            </a:r>
          </a:p>
          <a:p>
            <a:pPr>
              <a:spcBef>
                <a:spcPts val="1200"/>
              </a:spcBef>
              <a:defRPr/>
            </a:pPr>
            <a:r>
              <a:rPr lang="en-US" sz="3600" dirty="0"/>
              <a:t>Challenge custom, routine, and </a:t>
            </a:r>
            <a:r>
              <a:rPr lang="en-US" sz="3600" dirty="0" smtClean="0"/>
              <a:t>tradition</a:t>
            </a:r>
            <a:endParaRPr lang="en-US" sz="3600" dirty="0"/>
          </a:p>
          <a:p>
            <a:pPr>
              <a:spcBef>
                <a:spcPts val="1200"/>
              </a:spcBef>
              <a:defRPr/>
            </a:pPr>
            <a:r>
              <a:rPr lang="en-US" sz="3600" dirty="0"/>
              <a:t>Be </a:t>
            </a:r>
            <a:r>
              <a:rPr lang="en-US" sz="3600" dirty="0" smtClean="0"/>
              <a:t>reflective</a:t>
            </a:r>
            <a:endParaRPr lang="en-US" sz="3600" dirty="0"/>
          </a:p>
          <a:p>
            <a:pPr>
              <a:spcBef>
                <a:spcPts val="1200"/>
              </a:spcBef>
              <a:defRPr/>
            </a:pPr>
            <a:r>
              <a:rPr lang="en-US" sz="3600" dirty="0"/>
              <a:t>Play mental </a:t>
            </a:r>
            <a:r>
              <a:rPr lang="en-US" sz="3600" dirty="0" smtClean="0"/>
              <a:t>games</a:t>
            </a:r>
            <a:endParaRPr lang="en-US" sz="3600" dirty="0"/>
          </a:p>
        </p:txBody>
      </p:sp>
      <p:pic>
        <p:nvPicPr>
          <p:cNvPr id="2052"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7963" y="4221017"/>
            <a:ext cx="5172363" cy="244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04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7043">
                                            <p:txEl>
                                              <p:pRg st="1" end="1"/>
                                            </p:txEl>
                                          </p:spTgt>
                                        </p:tgtEl>
                                        <p:attrNameLst>
                                          <p:attrName>style.visibility</p:attrName>
                                        </p:attrNameLst>
                                      </p:cBhvr>
                                      <p:to>
                                        <p:strVal val="visible"/>
                                      </p:to>
                                    </p:set>
                                    <p:animEffect transition="in" filter="wipe(left)">
                                      <p:cBhvr>
                                        <p:cTn id="7" dur="500"/>
                                        <p:tgtEl>
                                          <p:spTgt spid="8704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7043">
                                            <p:txEl>
                                              <p:pRg st="2" end="2"/>
                                            </p:txEl>
                                          </p:spTgt>
                                        </p:tgtEl>
                                        <p:attrNameLst>
                                          <p:attrName>style.visibility</p:attrName>
                                        </p:attrNameLst>
                                      </p:cBhvr>
                                      <p:to>
                                        <p:strVal val="visible"/>
                                      </p:to>
                                    </p:set>
                                    <p:animEffect transition="in" filter="wipe(left)">
                                      <p:cBhvr>
                                        <p:cTn id="12" dur="500"/>
                                        <p:tgtEl>
                                          <p:spTgt spid="870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7043">
                                            <p:txEl>
                                              <p:pRg st="3" end="3"/>
                                            </p:txEl>
                                          </p:spTgt>
                                        </p:tgtEl>
                                        <p:attrNameLst>
                                          <p:attrName>style.visibility</p:attrName>
                                        </p:attrNameLst>
                                      </p:cBhvr>
                                      <p:to>
                                        <p:strVal val="visible"/>
                                      </p:to>
                                    </p:set>
                                    <p:animEffect transition="in" filter="wipe(left)">
                                      <p:cBhvr>
                                        <p:cTn id="17" dur="500"/>
                                        <p:tgtEl>
                                          <p:spTgt spid="870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Rot="1" noChangeArrowheads="1"/>
          </p:cNvSpPr>
          <p:nvPr>
            <p:ph type="title"/>
          </p:nvPr>
        </p:nvSpPr>
        <p:spPr/>
        <p:txBody>
          <a:bodyPr/>
          <a:lstStyle/>
          <a:p>
            <a:pPr eaLnBrk="1" hangingPunct="1">
              <a:defRPr/>
            </a:pPr>
            <a:r>
              <a:rPr lang="en-US" sz="4000" dirty="0"/>
              <a:t>Creative Thinkers</a:t>
            </a:r>
          </a:p>
        </p:txBody>
      </p:sp>
      <p:sp>
        <p:nvSpPr>
          <p:cNvPr id="89091" name="Rectangle 3"/>
          <p:cNvSpPr>
            <a:spLocks noGrp="1" noChangeArrowheads="1"/>
          </p:cNvSpPr>
          <p:nvPr>
            <p:ph type="body" idx="1"/>
          </p:nvPr>
        </p:nvSpPr>
        <p:spPr>
          <a:xfrm>
            <a:off x="432000" y="1283855"/>
            <a:ext cx="10007400" cy="4735945"/>
          </a:xfrm>
        </p:spPr>
        <p:txBody>
          <a:bodyPr/>
          <a:lstStyle/>
          <a:p>
            <a:pPr>
              <a:spcBef>
                <a:spcPts val="1200"/>
              </a:spcBef>
              <a:defRPr/>
            </a:pPr>
            <a:r>
              <a:rPr lang="en-US" sz="3600" dirty="0"/>
              <a:t>Realise that there may be more than one “right” </a:t>
            </a:r>
            <a:r>
              <a:rPr lang="en-US" sz="3600" dirty="0" smtClean="0"/>
              <a:t>answer</a:t>
            </a:r>
            <a:endParaRPr lang="en-US" sz="3600" dirty="0"/>
          </a:p>
          <a:p>
            <a:pPr>
              <a:spcBef>
                <a:spcPts val="1200"/>
              </a:spcBef>
              <a:defRPr/>
            </a:pPr>
            <a:r>
              <a:rPr lang="en-US" sz="3600" dirty="0"/>
              <a:t>Know that mistakes are pit stops on the way to </a:t>
            </a:r>
            <a:r>
              <a:rPr lang="en-US" sz="3600" dirty="0" smtClean="0"/>
              <a:t>success</a:t>
            </a:r>
            <a:endParaRPr lang="en-US" sz="3600" dirty="0"/>
          </a:p>
          <a:p>
            <a:pPr>
              <a:spcBef>
                <a:spcPts val="1200"/>
              </a:spcBef>
              <a:defRPr/>
            </a:pPr>
            <a:r>
              <a:rPr lang="en-US" sz="3600" dirty="0"/>
              <a:t>Recognize that problems are springboards for new </a:t>
            </a:r>
            <a:r>
              <a:rPr lang="en-US" sz="3600" dirty="0" smtClean="0"/>
              <a:t>ideas </a:t>
            </a:r>
            <a:endParaRPr lang="en-US" sz="3600" dirty="0"/>
          </a:p>
        </p:txBody>
      </p:sp>
      <p:pic>
        <p:nvPicPr>
          <p:cNvPr id="5"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5273" y="4442691"/>
            <a:ext cx="4442690" cy="2198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3886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1">
                                            <p:txEl>
                                              <p:pRg st="1" end="1"/>
                                            </p:txEl>
                                          </p:spTgt>
                                        </p:tgtEl>
                                        <p:attrNameLst>
                                          <p:attrName>style.visibility</p:attrName>
                                        </p:attrNameLst>
                                      </p:cBhvr>
                                      <p:to>
                                        <p:strVal val="visible"/>
                                      </p:to>
                                    </p:set>
                                    <p:animEffect transition="in" filter="wipe(left)">
                                      <p:cBhvr>
                                        <p:cTn id="7" dur="500"/>
                                        <p:tgtEl>
                                          <p:spTgt spid="8909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9091">
                                            <p:txEl>
                                              <p:pRg st="2" end="2"/>
                                            </p:txEl>
                                          </p:spTgt>
                                        </p:tgtEl>
                                        <p:attrNameLst>
                                          <p:attrName>style.visibility</p:attrName>
                                        </p:attrNameLst>
                                      </p:cBhvr>
                                      <p:to>
                                        <p:strVal val="visible"/>
                                      </p:to>
                                    </p:set>
                                    <p:animEffect transition="in" filter="wipe(left)">
                                      <p:cBhvr>
                                        <p:cTn id="12"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Rot="1" noChangeArrowheads="1"/>
          </p:cNvSpPr>
          <p:nvPr>
            <p:ph type="title"/>
          </p:nvPr>
        </p:nvSpPr>
        <p:spPr/>
        <p:txBody>
          <a:bodyPr/>
          <a:lstStyle/>
          <a:p>
            <a:pPr eaLnBrk="1" hangingPunct="1">
              <a:defRPr/>
            </a:pPr>
            <a:r>
              <a:rPr lang="en-US" sz="4000" dirty="0"/>
              <a:t>Creative Thinkers</a:t>
            </a:r>
          </a:p>
        </p:txBody>
      </p:sp>
      <p:sp>
        <p:nvSpPr>
          <p:cNvPr id="89091" name="Rectangle 3"/>
          <p:cNvSpPr>
            <a:spLocks noGrp="1" noChangeArrowheads="1"/>
          </p:cNvSpPr>
          <p:nvPr>
            <p:ph type="body" idx="1"/>
          </p:nvPr>
        </p:nvSpPr>
        <p:spPr>
          <a:xfrm>
            <a:off x="432000" y="1219200"/>
            <a:ext cx="9912201" cy="4816624"/>
          </a:xfrm>
        </p:spPr>
        <p:txBody>
          <a:bodyPr>
            <a:normAutofit/>
          </a:bodyPr>
          <a:lstStyle/>
          <a:p>
            <a:pPr>
              <a:spcBef>
                <a:spcPts val="1200"/>
              </a:spcBef>
              <a:defRPr/>
            </a:pPr>
            <a:r>
              <a:rPr lang="en-US" sz="3600" dirty="0"/>
              <a:t>Understand that failure is a natural part of the creative </a:t>
            </a:r>
            <a:r>
              <a:rPr lang="en-US" sz="3600" dirty="0" smtClean="0"/>
              <a:t>process</a:t>
            </a:r>
            <a:endParaRPr lang="en-US" sz="3600" dirty="0"/>
          </a:p>
          <a:p>
            <a:pPr>
              <a:spcBef>
                <a:spcPts val="1200"/>
              </a:spcBef>
              <a:defRPr/>
            </a:pPr>
            <a:r>
              <a:rPr lang="en-US" sz="3600" dirty="0"/>
              <a:t>Relate seemingly unrelated ideas to a </a:t>
            </a:r>
            <a:r>
              <a:rPr lang="en-US" sz="3600" dirty="0" smtClean="0"/>
              <a:t>problem</a:t>
            </a:r>
            <a:endParaRPr lang="en-US" sz="3600" dirty="0"/>
          </a:p>
          <a:p>
            <a:pPr>
              <a:spcBef>
                <a:spcPts val="1200"/>
              </a:spcBef>
              <a:defRPr/>
            </a:pPr>
            <a:r>
              <a:rPr lang="en-US" sz="3600" dirty="0"/>
              <a:t>Have “helicopter skills”: the ability to soar above a problem and to see all aspects of it, to stand back and see the bigger picture, the wood rather than the </a:t>
            </a:r>
            <a:r>
              <a:rPr lang="en-US" sz="3600" dirty="0" smtClean="0"/>
              <a:t>trees</a:t>
            </a:r>
            <a:endParaRPr lang="en-US" sz="3600" dirty="0"/>
          </a:p>
        </p:txBody>
      </p:sp>
      <p:pic>
        <p:nvPicPr>
          <p:cNvPr id="4"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0009" y="4798151"/>
            <a:ext cx="3899991" cy="1810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89268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1">
                                            <p:txEl>
                                              <p:pRg st="2" end="2"/>
                                            </p:txEl>
                                          </p:spTgt>
                                        </p:tgtEl>
                                        <p:attrNameLst>
                                          <p:attrName>style.visibility</p:attrName>
                                        </p:attrNameLst>
                                      </p:cBhvr>
                                      <p:to>
                                        <p:strVal val="visible"/>
                                      </p:to>
                                    </p:set>
                                    <p:animEffect transition="in" filter="wipe(left)">
                                      <p:cBhvr>
                                        <p:cTn id="7"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Lateral Thinking Puzzles</a:t>
            </a:r>
          </a:p>
        </p:txBody>
      </p:sp>
      <p:sp>
        <p:nvSpPr>
          <p:cNvPr id="3" name="Content Placeholder 2"/>
          <p:cNvSpPr>
            <a:spLocks noGrp="1"/>
          </p:cNvSpPr>
          <p:nvPr>
            <p:ph idx="1"/>
          </p:nvPr>
        </p:nvSpPr>
        <p:spPr>
          <a:xfrm>
            <a:off x="432000" y="1302326"/>
            <a:ext cx="11328000" cy="4888923"/>
          </a:xfrm>
        </p:spPr>
        <p:txBody>
          <a:bodyPr>
            <a:normAutofit/>
          </a:bodyPr>
          <a:lstStyle/>
          <a:p>
            <a:r>
              <a:rPr lang="en-US" sz="3200" b="1" dirty="0"/>
              <a:t>Lateral thinking, is the ability to think creatively, or "outside the box"</a:t>
            </a:r>
            <a:r>
              <a:rPr lang="en-US" sz="3200" dirty="0"/>
              <a:t> as it is sometimes referred to in business, </a:t>
            </a:r>
          </a:p>
          <a:p>
            <a:pPr lvl="1"/>
            <a:r>
              <a:rPr lang="en-US" sz="3200" dirty="0"/>
              <a:t>to use your inspiration and imagination to solve problems by looking at them from unexpected </a:t>
            </a:r>
            <a:r>
              <a:rPr lang="en-US" sz="3200" dirty="0" smtClean="0"/>
              <a:t>perspectives</a:t>
            </a:r>
            <a:endParaRPr lang="en-US" sz="3200" dirty="0"/>
          </a:p>
          <a:p>
            <a:pPr lvl="1"/>
            <a:r>
              <a:rPr lang="en-US" sz="3200" dirty="0"/>
              <a:t>Lateral thinking involves discarding the obvious, leaving behind traditional modes of thought, </a:t>
            </a:r>
            <a:endParaRPr lang="en-US" sz="3200" dirty="0" smtClean="0"/>
          </a:p>
          <a:p>
            <a:pPr marL="266700" lvl="1" indent="0">
              <a:buNone/>
            </a:pPr>
            <a:r>
              <a:rPr lang="en-US" sz="3200"/>
              <a:t> </a:t>
            </a:r>
            <a:r>
              <a:rPr lang="en-US" sz="3200" smtClean="0"/>
              <a:t>   and </a:t>
            </a:r>
            <a:r>
              <a:rPr lang="en-US" sz="3200" dirty="0"/>
              <a:t>throwing away </a:t>
            </a:r>
            <a:r>
              <a:rPr lang="en-US" sz="3200" dirty="0" smtClean="0"/>
              <a:t>preconceptions</a:t>
            </a:r>
            <a:endParaRPr lang="en-GB" sz="3200" dirty="0"/>
          </a:p>
        </p:txBody>
      </p:sp>
      <p:pic>
        <p:nvPicPr>
          <p:cNvPr id="3074" name="Picture 2" descr="Image result for puzzle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3750" y="4229274"/>
            <a:ext cx="4286250" cy="2400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1208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Rot="1" noChangeArrowheads="1"/>
          </p:cNvSpPr>
          <p:nvPr>
            <p:ph type="title"/>
          </p:nvPr>
        </p:nvSpPr>
        <p:spPr/>
        <p:txBody>
          <a:bodyPr/>
          <a:lstStyle/>
          <a:p>
            <a:pPr eaLnBrk="1" hangingPunct="1">
              <a:defRPr/>
            </a:pPr>
            <a:r>
              <a:rPr lang="en-US" sz="4000" dirty="0"/>
              <a:t>Barriers to Creativity</a:t>
            </a:r>
          </a:p>
        </p:txBody>
      </p:sp>
      <p:sp>
        <p:nvSpPr>
          <p:cNvPr id="93187" name="Rectangle 3"/>
          <p:cNvSpPr>
            <a:spLocks noGrp="1" noChangeArrowheads="1"/>
          </p:cNvSpPr>
          <p:nvPr>
            <p:ph type="body" idx="1"/>
          </p:nvPr>
        </p:nvSpPr>
        <p:spPr>
          <a:xfrm>
            <a:off x="432000" y="1542473"/>
            <a:ext cx="9778800" cy="4401127"/>
          </a:xfrm>
        </p:spPr>
        <p:txBody>
          <a:bodyPr/>
          <a:lstStyle/>
          <a:p>
            <a:pPr marL="514350" indent="-514350">
              <a:spcBef>
                <a:spcPct val="40000"/>
              </a:spcBef>
              <a:defRPr/>
            </a:pPr>
            <a:r>
              <a:rPr lang="en-US" sz="3600" dirty="0"/>
              <a:t>Searching for the one “right” answer  </a:t>
            </a:r>
          </a:p>
          <a:p>
            <a:pPr marL="514350" indent="-514350">
              <a:spcBef>
                <a:spcPct val="40000"/>
              </a:spcBef>
              <a:defRPr/>
            </a:pPr>
            <a:r>
              <a:rPr lang="en-US" sz="3600" dirty="0"/>
              <a:t>Focusing on “being logical”</a:t>
            </a:r>
          </a:p>
          <a:p>
            <a:pPr marL="514350" indent="-514350">
              <a:spcBef>
                <a:spcPct val="40000"/>
              </a:spcBef>
              <a:defRPr/>
            </a:pPr>
            <a:r>
              <a:rPr lang="en-US" sz="3600" dirty="0"/>
              <a:t>Blindly following the rules</a:t>
            </a:r>
          </a:p>
          <a:p>
            <a:pPr marL="514350" indent="-514350">
              <a:spcBef>
                <a:spcPct val="40000"/>
              </a:spcBef>
              <a:defRPr/>
            </a:pPr>
            <a:r>
              <a:rPr lang="en-US" sz="3600" dirty="0"/>
              <a:t>Constantly being practical</a:t>
            </a:r>
          </a:p>
          <a:p>
            <a:pPr marL="514350" indent="-514350">
              <a:spcBef>
                <a:spcPct val="40000"/>
              </a:spcBef>
              <a:defRPr/>
            </a:pPr>
            <a:r>
              <a:rPr lang="en-US" sz="3600" dirty="0"/>
              <a:t>Viewing play as frivolous</a:t>
            </a:r>
          </a:p>
        </p:txBody>
      </p:sp>
      <p:pic>
        <p:nvPicPr>
          <p:cNvPr id="143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24435" y="3343564"/>
            <a:ext cx="3574473" cy="2706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92118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3187">
                                            <p:txEl>
                                              <p:pRg st="1" end="1"/>
                                            </p:txEl>
                                          </p:spTgt>
                                        </p:tgtEl>
                                        <p:attrNameLst>
                                          <p:attrName>style.visibility</p:attrName>
                                        </p:attrNameLst>
                                      </p:cBhvr>
                                      <p:to>
                                        <p:strVal val="visible"/>
                                      </p:to>
                                    </p:set>
                                    <p:animEffect transition="in" filter="wipe(left)">
                                      <p:cBhvr>
                                        <p:cTn id="7" dur="500"/>
                                        <p:tgtEl>
                                          <p:spTgt spid="9318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3187">
                                            <p:txEl>
                                              <p:pRg st="2" end="2"/>
                                            </p:txEl>
                                          </p:spTgt>
                                        </p:tgtEl>
                                        <p:attrNameLst>
                                          <p:attrName>style.visibility</p:attrName>
                                        </p:attrNameLst>
                                      </p:cBhvr>
                                      <p:to>
                                        <p:strVal val="visible"/>
                                      </p:to>
                                    </p:set>
                                    <p:animEffect transition="in" filter="wipe(left)">
                                      <p:cBhvr>
                                        <p:cTn id="12" dur="500"/>
                                        <p:tgtEl>
                                          <p:spTgt spid="9318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3187">
                                            <p:txEl>
                                              <p:pRg st="3" end="3"/>
                                            </p:txEl>
                                          </p:spTgt>
                                        </p:tgtEl>
                                        <p:attrNameLst>
                                          <p:attrName>style.visibility</p:attrName>
                                        </p:attrNameLst>
                                      </p:cBhvr>
                                      <p:to>
                                        <p:strVal val="visible"/>
                                      </p:to>
                                    </p:set>
                                    <p:animEffect transition="in" filter="wipe(left)">
                                      <p:cBhvr>
                                        <p:cTn id="17" dur="500"/>
                                        <p:tgtEl>
                                          <p:spTgt spid="9318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3187">
                                            <p:txEl>
                                              <p:pRg st="4" end="4"/>
                                            </p:txEl>
                                          </p:spTgt>
                                        </p:tgtEl>
                                        <p:attrNameLst>
                                          <p:attrName>style.visibility</p:attrName>
                                        </p:attrNameLst>
                                      </p:cBhvr>
                                      <p:to>
                                        <p:strVal val="visible"/>
                                      </p:to>
                                    </p:set>
                                    <p:animEffect transition="in" filter="wipe(left)">
                                      <p:cBhvr>
                                        <p:cTn id="22" dur="500"/>
                                        <p:tgtEl>
                                          <p:spTgt spid="931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p:cNvSpPr>
            <a:spLocks noGrp="1" noRot="1" noChangeArrowheads="1"/>
          </p:cNvSpPr>
          <p:nvPr>
            <p:ph type="title"/>
          </p:nvPr>
        </p:nvSpPr>
        <p:spPr/>
        <p:txBody>
          <a:bodyPr/>
          <a:lstStyle/>
          <a:p>
            <a:pPr eaLnBrk="1" hangingPunct="1">
              <a:defRPr/>
            </a:pPr>
            <a:r>
              <a:rPr lang="en-US" sz="4000" dirty="0"/>
              <a:t>Barriers to Creativity</a:t>
            </a:r>
          </a:p>
        </p:txBody>
      </p:sp>
      <p:sp>
        <p:nvSpPr>
          <p:cNvPr id="95235" name="Rectangle 3"/>
          <p:cNvSpPr>
            <a:spLocks noGrp="1" noChangeArrowheads="1"/>
          </p:cNvSpPr>
          <p:nvPr>
            <p:ph type="body" idx="1"/>
          </p:nvPr>
        </p:nvSpPr>
        <p:spPr>
          <a:xfrm>
            <a:off x="323273" y="1385455"/>
            <a:ext cx="9735127" cy="4664509"/>
          </a:xfrm>
        </p:spPr>
        <p:txBody>
          <a:bodyPr/>
          <a:lstStyle/>
          <a:p>
            <a:pPr eaLnBrk="1" hangingPunct="1">
              <a:spcBef>
                <a:spcPct val="40000"/>
              </a:spcBef>
              <a:defRPr/>
            </a:pPr>
            <a:r>
              <a:rPr lang="en-US" sz="3600" dirty="0"/>
              <a:t>Becoming overly specialised</a:t>
            </a:r>
          </a:p>
          <a:p>
            <a:pPr eaLnBrk="1" hangingPunct="1">
              <a:spcBef>
                <a:spcPct val="40000"/>
              </a:spcBef>
              <a:defRPr/>
            </a:pPr>
            <a:r>
              <a:rPr lang="en-US" sz="3600" dirty="0"/>
              <a:t>Avoiding ambiguity</a:t>
            </a:r>
          </a:p>
          <a:p>
            <a:pPr eaLnBrk="1" hangingPunct="1">
              <a:spcBef>
                <a:spcPct val="40000"/>
              </a:spcBef>
              <a:defRPr/>
            </a:pPr>
            <a:r>
              <a:rPr lang="en-US" sz="3600" dirty="0"/>
              <a:t>Fearing looking foolish</a:t>
            </a:r>
          </a:p>
          <a:p>
            <a:pPr eaLnBrk="1" hangingPunct="1">
              <a:spcBef>
                <a:spcPct val="40000"/>
              </a:spcBef>
              <a:defRPr/>
            </a:pPr>
            <a:r>
              <a:rPr lang="en-US" sz="3600" dirty="0"/>
              <a:t>Fearing mistakes and failure</a:t>
            </a:r>
          </a:p>
          <a:p>
            <a:pPr eaLnBrk="1" hangingPunct="1">
              <a:spcBef>
                <a:spcPct val="40000"/>
              </a:spcBef>
              <a:defRPr/>
            </a:pPr>
            <a:r>
              <a:rPr lang="en-US" sz="3600" dirty="0"/>
              <a:t>Believing that “I’m not </a:t>
            </a:r>
            <a:br>
              <a:rPr lang="en-US" sz="3600" dirty="0"/>
            </a:br>
            <a:r>
              <a:rPr lang="en-US" sz="3600" dirty="0"/>
              <a:t>creative”</a:t>
            </a:r>
          </a:p>
        </p:txBody>
      </p:sp>
      <p:pic>
        <p:nvPicPr>
          <p:cNvPr id="153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42200" y="3717709"/>
            <a:ext cx="3336636" cy="2572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23617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5235">
                                            <p:txEl>
                                              <p:pRg st="1" end="1"/>
                                            </p:txEl>
                                          </p:spTgt>
                                        </p:tgtEl>
                                        <p:attrNameLst>
                                          <p:attrName>style.visibility</p:attrName>
                                        </p:attrNameLst>
                                      </p:cBhvr>
                                      <p:to>
                                        <p:strVal val="visible"/>
                                      </p:to>
                                    </p:set>
                                    <p:animEffect transition="in" filter="wipe(left)">
                                      <p:cBhvr>
                                        <p:cTn id="7" dur="500"/>
                                        <p:tgtEl>
                                          <p:spTgt spid="952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5235">
                                            <p:txEl>
                                              <p:pRg st="2" end="2"/>
                                            </p:txEl>
                                          </p:spTgt>
                                        </p:tgtEl>
                                        <p:attrNameLst>
                                          <p:attrName>style.visibility</p:attrName>
                                        </p:attrNameLst>
                                      </p:cBhvr>
                                      <p:to>
                                        <p:strVal val="visible"/>
                                      </p:to>
                                    </p:set>
                                    <p:animEffect transition="in" filter="wipe(left)">
                                      <p:cBhvr>
                                        <p:cTn id="12" dur="500"/>
                                        <p:tgtEl>
                                          <p:spTgt spid="952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5235">
                                            <p:txEl>
                                              <p:pRg st="3" end="3"/>
                                            </p:txEl>
                                          </p:spTgt>
                                        </p:tgtEl>
                                        <p:attrNameLst>
                                          <p:attrName>style.visibility</p:attrName>
                                        </p:attrNameLst>
                                      </p:cBhvr>
                                      <p:to>
                                        <p:strVal val="visible"/>
                                      </p:to>
                                    </p:set>
                                    <p:animEffect transition="in" filter="wipe(left)">
                                      <p:cBhvr>
                                        <p:cTn id="17" dur="500"/>
                                        <p:tgtEl>
                                          <p:spTgt spid="9523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5235">
                                            <p:txEl>
                                              <p:pRg st="4" end="4"/>
                                            </p:txEl>
                                          </p:spTgt>
                                        </p:tgtEl>
                                        <p:attrNameLst>
                                          <p:attrName>style.visibility</p:attrName>
                                        </p:attrNameLst>
                                      </p:cBhvr>
                                      <p:to>
                                        <p:strVal val="visible"/>
                                      </p:to>
                                    </p:set>
                                    <p:animEffect transition="in" filter="wipe(left)">
                                      <p:cBhvr>
                                        <p:cTn id="22" dur="500"/>
                                        <p:tgtEl>
                                          <p:spTgt spid="952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4294967295"/>
          </p:nvPr>
        </p:nvSpPr>
        <p:spPr/>
        <p:txBody>
          <a:bodyPr/>
          <a:lstStyle/>
          <a:p>
            <a:pPr>
              <a:defRPr/>
            </a:pPr>
            <a:r>
              <a:rPr lang="en-US"/>
              <a:t>2 - </a:t>
            </a:r>
            <a:fld id="{FD576A9E-C070-43DD-8112-6B28B7F33082}" type="slidenum">
              <a:rPr lang="en-US"/>
              <a:pPr>
                <a:defRPr/>
              </a:pPr>
              <a:t>33</a:t>
            </a:fld>
            <a:endParaRPr lang="en-US"/>
          </a:p>
        </p:txBody>
      </p:sp>
      <p:sp>
        <p:nvSpPr>
          <p:cNvPr id="97282" name="Rectangle 2"/>
          <p:cNvSpPr>
            <a:spLocks noGrp="1" noRot="1" noChangeArrowheads="1"/>
          </p:cNvSpPr>
          <p:nvPr>
            <p:ph type="title"/>
          </p:nvPr>
        </p:nvSpPr>
        <p:spPr/>
        <p:txBody>
          <a:bodyPr>
            <a:noAutofit/>
          </a:bodyPr>
          <a:lstStyle/>
          <a:p>
            <a:pPr eaLnBrk="1" hangingPunct="1">
              <a:defRPr/>
            </a:pPr>
            <a:r>
              <a:rPr lang="en-US" sz="4000" dirty="0"/>
              <a:t>Questions to Spur the Imagination</a:t>
            </a:r>
          </a:p>
        </p:txBody>
      </p:sp>
      <p:sp>
        <p:nvSpPr>
          <p:cNvPr id="97283" name="Rectangle 3"/>
          <p:cNvSpPr>
            <a:spLocks noGrp="1" noChangeArrowheads="1"/>
          </p:cNvSpPr>
          <p:nvPr>
            <p:ph type="body" idx="1"/>
          </p:nvPr>
        </p:nvSpPr>
        <p:spPr>
          <a:xfrm>
            <a:off x="432000" y="1200727"/>
            <a:ext cx="9778800" cy="5154037"/>
          </a:xfrm>
        </p:spPr>
        <p:txBody>
          <a:bodyPr/>
          <a:lstStyle/>
          <a:p>
            <a:pPr eaLnBrk="1" hangingPunct="1">
              <a:spcBef>
                <a:spcPct val="30000"/>
              </a:spcBef>
              <a:defRPr/>
            </a:pPr>
            <a:r>
              <a:rPr lang="en-US" sz="3600" dirty="0"/>
              <a:t>Is there a new way to do it?</a:t>
            </a:r>
          </a:p>
          <a:p>
            <a:pPr eaLnBrk="1" hangingPunct="1">
              <a:spcBef>
                <a:spcPct val="30000"/>
              </a:spcBef>
              <a:defRPr/>
            </a:pPr>
            <a:r>
              <a:rPr lang="en-US" sz="3600" dirty="0"/>
              <a:t>Can you borrow or adapt it?</a:t>
            </a:r>
          </a:p>
          <a:p>
            <a:pPr eaLnBrk="1" hangingPunct="1">
              <a:spcBef>
                <a:spcPct val="30000"/>
              </a:spcBef>
              <a:defRPr/>
            </a:pPr>
            <a:r>
              <a:rPr lang="en-US" sz="3600" dirty="0"/>
              <a:t>Can you give it a new twist?</a:t>
            </a:r>
          </a:p>
          <a:p>
            <a:pPr eaLnBrk="1" hangingPunct="1">
              <a:spcBef>
                <a:spcPct val="30000"/>
              </a:spcBef>
              <a:defRPr/>
            </a:pPr>
            <a:r>
              <a:rPr lang="en-US" sz="3600" dirty="0"/>
              <a:t>Do you merely need more of the same?</a:t>
            </a:r>
          </a:p>
          <a:p>
            <a:pPr eaLnBrk="1" hangingPunct="1">
              <a:spcBef>
                <a:spcPct val="30000"/>
              </a:spcBef>
              <a:defRPr/>
            </a:pPr>
            <a:r>
              <a:rPr lang="en-US" sz="3600" dirty="0"/>
              <a:t>Do you need less of the same?</a:t>
            </a:r>
          </a:p>
        </p:txBody>
      </p:sp>
      <p:pic>
        <p:nvPicPr>
          <p:cNvPr id="16390"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2545" y="3138056"/>
            <a:ext cx="3011055" cy="3798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19006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7283">
                                            <p:txEl>
                                              <p:pRg st="1" end="1"/>
                                            </p:txEl>
                                          </p:spTgt>
                                        </p:tgtEl>
                                        <p:attrNameLst>
                                          <p:attrName>style.visibility</p:attrName>
                                        </p:attrNameLst>
                                      </p:cBhvr>
                                      <p:to>
                                        <p:strVal val="visible"/>
                                      </p:to>
                                    </p:set>
                                    <p:animEffect transition="in" filter="wipe(left)">
                                      <p:cBhvr>
                                        <p:cTn id="7" dur="500"/>
                                        <p:tgtEl>
                                          <p:spTgt spid="972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7283">
                                            <p:txEl>
                                              <p:pRg st="2" end="2"/>
                                            </p:txEl>
                                          </p:spTgt>
                                        </p:tgtEl>
                                        <p:attrNameLst>
                                          <p:attrName>style.visibility</p:attrName>
                                        </p:attrNameLst>
                                      </p:cBhvr>
                                      <p:to>
                                        <p:strVal val="visible"/>
                                      </p:to>
                                    </p:set>
                                    <p:animEffect transition="in" filter="wipe(left)">
                                      <p:cBhvr>
                                        <p:cTn id="12" dur="500"/>
                                        <p:tgtEl>
                                          <p:spTgt spid="972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7283">
                                            <p:txEl>
                                              <p:pRg st="3" end="3"/>
                                            </p:txEl>
                                          </p:spTgt>
                                        </p:tgtEl>
                                        <p:attrNameLst>
                                          <p:attrName>style.visibility</p:attrName>
                                        </p:attrNameLst>
                                      </p:cBhvr>
                                      <p:to>
                                        <p:strVal val="visible"/>
                                      </p:to>
                                    </p:set>
                                    <p:animEffect transition="in" filter="wipe(left)">
                                      <p:cBhvr>
                                        <p:cTn id="17" dur="500"/>
                                        <p:tgtEl>
                                          <p:spTgt spid="9728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7283">
                                            <p:txEl>
                                              <p:pRg st="4" end="4"/>
                                            </p:txEl>
                                          </p:spTgt>
                                        </p:tgtEl>
                                        <p:attrNameLst>
                                          <p:attrName>style.visibility</p:attrName>
                                        </p:attrNameLst>
                                      </p:cBhvr>
                                      <p:to>
                                        <p:strVal val="visible"/>
                                      </p:to>
                                    </p:set>
                                    <p:animEffect transition="in" filter="wipe(left)">
                                      <p:cBhvr>
                                        <p:cTn id="22" dur="500"/>
                                        <p:tgtEl>
                                          <p:spTgt spid="972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4294967295"/>
          </p:nvPr>
        </p:nvSpPr>
        <p:spPr/>
        <p:txBody>
          <a:bodyPr/>
          <a:lstStyle/>
          <a:p>
            <a:pPr>
              <a:defRPr/>
            </a:pPr>
            <a:r>
              <a:rPr lang="en-US"/>
              <a:t>2 - </a:t>
            </a:r>
            <a:fld id="{D48DA2CC-CC74-4791-A547-5268D67A1889}" type="slidenum">
              <a:rPr lang="en-US"/>
              <a:pPr>
                <a:defRPr/>
              </a:pPr>
              <a:t>34</a:t>
            </a:fld>
            <a:endParaRPr lang="en-US"/>
          </a:p>
        </p:txBody>
      </p:sp>
      <p:sp>
        <p:nvSpPr>
          <p:cNvPr id="98306" name="Rectangle 2"/>
          <p:cNvSpPr>
            <a:spLocks noGrp="1" noRot="1" noChangeArrowheads="1"/>
          </p:cNvSpPr>
          <p:nvPr>
            <p:ph type="title"/>
          </p:nvPr>
        </p:nvSpPr>
        <p:spPr/>
        <p:txBody>
          <a:bodyPr>
            <a:noAutofit/>
          </a:bodyPr>
          <a:lstStyle/>
          <a:p>
            <a:pPr eaLnBrk="1" hangingPunct="1">
              <a:defRPr/>
            </a:pPr>
            <a:r>
              <a:rPr lang="en-US" sz="4000" dirty="0"/>
              <a:t>Questions to Spur the Imagination</a:t>
            </a:r>
          </a:p>
        </p:txBody>
      </p:sp>
      <p:sp>
        <p:nvSpPr>
          <p:cNvPr id="98307" name="Rectangle 3"/>
          <p:cNvSpPr>
            <a:spLocks noGrp="1" noChangeArrowheads="1"/>
          </p:cNvSpPr>
          <p:nvPr>
            <p:ph type="body" idx="1"/>
          </p:nvPr>
        </p:nvSpPr>
        <p:spPr>
          <a:xfrm>
            <a:off x="628073" y="1625601"/>
            <a:ext cx="9582727" cy="4699000"/>
          </a:xfrm>
        </p:spPr>
        <p:txBody>
          <a:bodyPr/>
          <a:lstStyle/>
          <a:p>
            <a:pPr eaLnBrk="1" hangingPunct="1">
              <a:spcBef>
                <a:spcPct val="30000"/>
              </a:spcBef>
              <a:defRPr/>
            </a:pPr>
            <a:r>
              <a:rPr lang="en-US" sz="3600" dirty="0"/>
              <a:t>Is there a substitute?</a:t>
            </a:r>
          </a:p>
          <a:p>
            <a:pPr eaLnBrk="1" hangingPunct="1">
              <a:spcBef>
                <a:spcPct val="30000"/>
              </a:spcBef>
              <a:defRPr/>
            </a:pPr>
            <a:r>
              <a:rPr lang="en-US" sz="3600" dirty="0"/>
              <a:t>Can you rearrange the parts?</a:t>
            </a:r>
          </a:p>
          <a:p>
            <a:pPr eaLnBrk="1" hangingPunct="1">
              <a:spcBef>
                <a:spcPct val="30000"/>
              </a:spcBef>
              <a:defRPr/>
            </a:pPr>
            <a:r>
              <a:rPr lang="en-US" sz="3600" dirty="0"/>
              <a:t>What if you do just the opposite?</a:t>
            </a:r>
          </a:p>
          <a:p>
            <a:pPr eaLnBrk="1" hangingPunct="1">
              <a:spcBef>
                <a:spcPct val="30000"/>
              </a:spcBef>
              <a:defRPr/>
            </a:pPr>
            <a:r>
              <a:rPr lang="en-US" sz="3600" dirty="0"/>
              <a:t>Can you combine ideas?</a:t>
            </a:r>
          </a:p>
          <a:p>
            <a:pPr eaLnBrk="1" hangingPunct="1">
              <a:spcBef>
                <a:spcPct val="30000"/>
              </a:spcBef>
              <a:defRPr/>
            </a:pPr>
            <a:r>
              <a:rPr lang="en-US" sz="3600" dirty="0"/>
              <a:t>Can you put it to other uses?</a:t>
            </a:r>
          </a:p>
        </p:txBody>
      </p:sp>
      <p:pic>
        <p:nvPicPr>
          <p:cNvPr id="174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2473" y="3431308"/>
            <a:ext cx="3112653" cy="3426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20427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8307">
                                            <p:txEl>
                                              <p:pRg st="1" end="1"/>
                                            </p:txEl>
                                          </p:spTgt>
                                        </p:tgtEl>
                                        <p:attrNameLst>
                                          <p:attrName>style.visibility</p:attrName>
                                        </p:attrNameLst>
                                      </p:cBhvr>
                                      <p:to>
                                        <p:strVal val="visible"/>
                                      </p:to>
                                    </p:set>
                                    <p:animEffect transition="in" filter="wipe(left)">
                                      <p:cBhvr>
                                        <p:cTn id="7" dur="500"/>
                                        <p:tgtEl>
                                          <p:spTgt spid="983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8307">
                                            <p:txEl>
                                              <p:pRg st="2" end="2"/>
                                            </p:txEl>
                                          </p:spTgt>
                                        </p:tgtEl>
                                        <p:attrNameLst>
                                          <p:attrName>style.visibility</p:attrName>
                                        </p:attrNameLst>
                                      </p:cBhvr>
                                      <p:to>
                                        <p:strVal val="visible"/>
                                      </p:to>
                                    </p:set>
                                    <p:animEffect transition="in" filter="wipe(left)">
                                      <p:cBhvr>
                                        <p:cTn id="12" dur="500"/>
                                        <p:tgtEl>
                                          <p:spTgt spid="983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8307">
                                            <p:txEl>
                                              <p:pRg st="3" end="3"/>
                                            </p:txEl>
                                          </p:spTgt>
                                        </p:tgtEl>
                                        <p:attrNameLst>
                                          <p:attrName>style.visibility</p:attrName>
                                        </p:attrNameLst>
                                      </p:cBhvr>
                                      <p:to>
                                        <p:strVal val="visible"/>
                                      </p:to>
                                    </p:set>
                                    <p:animEffect transition="in" filter="wipe(left)">
                                      <p:cBhvr>
                                        <p:cTn id="17" dur="500"/>
                                        <p:tgtEl>
                                          <p:spTgt spid="9830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8307">
                                            <p:txEl>
                                              <p:pRg st="4" end="4"/>
                                            </p:txEl>
                                          </p:spTgt>
                                        </p:tgtEl>
                                        <p:attrNameLst>
                                          <p:attrName>style.visibility</p:attrName>
                                        </p:attrNameLst>
                                      </p:cBhvr>
                                      <p:to>
                                        <p:strVal val="visible"/>
                                      </p:to>
                                    </p:set>
                                    <p:animEffect transition="in" filter="wipe(left)">
                                      <p:cBhvr>
                                        <p:cTn id="22" dur="500"/>
                                        <p:tgtEl>
                                          <p:spTgt spid="983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0"/>
          </p:nvPr>
        </p:nvSpPr>
        <p:spPr/>
        <p:txBody>
          <a:bodyPr/>
          <a:lstStyle/>
          <a:p>
            <a:pPr>
              <a:defRPr/>
            </a:pPr>
            <a:r>
              <a:rPr lang="en-US" dirty="0"/>
              <a:t>2 - </a:t>
            </a:r>
            <a:fld id="{B4BAB522-7514-40FC-83AC-88AAB63F902C}" type="slidenum">
              <a:rPr lang="en-US"/>
              <a:pPr>
                <a:defRPr/>
              </a:pPr>
              <a:t>35</a:t>
            </a:fld>
            <a:endParaRPr lang="en-US" dirty="0"/>
          </a:p>
        </p:txBody>
      </p:sp>
      <p:sp>
        <p:nvSpPr>
          <p:cNvPr id="99330" name="Rectangle 2"/>
          <p:cNvSpPr>
            <a:spLocks noGrp="1" noRot="1" noChangeArrowheads="1"/>
          </p:cNvSpPr>
          <p:nvPr>
            <p:ph type="title"/>
          </p:nvPr>
        </p:nvSpPr>
        <p:spPr>
          <a:xfrm>
            <a:off x="295564" y="274638"/>
            <a:ext cx="11286836" cy="1143000"/>
          </a:xfrm>
        </p:spPr>
        <p:txBody>
          <a:bodyPr>
            <a:normAutofit/>
          </a:bodyPr>
          <a:lstStyle/>
          <a:p>
            <a:pPr eaLnBrk="1" hangingPunct="1">
              <a:defRPr/>
            </a:pPr>
            <a:r>
              <a:rPr lang="en-US" sz="4000" dirty="0"/>
              <a:t>Questions to Spur the Imagination</a:t>
            </a:r>
          </a:p>
        </p:txBody>
      </p:sp>
      <p:sp>
        <p:nvSpPr>
          <p:cNvPr id="99331" name="Rectangle 3"/>
          <p:cNvSpPr>
            <a:spLocks noGrp="1" noChangeArrowheads="1"/>
          </p:cNvSpPr>
          <p:nvPr>
            <p:ph type="body" sz="half" idx="1"/>
          </p:nvPr>
        </p:nvSpPr>
        <p:spPr>
          <a:xfrm>
            <a:off x="295564" y="1302327"/>
            <a:ext cx="10145796" cy="4767169"/>
          </a:xfrm>
        </p:spPr>
        <p:txBody>
          <a:bodyPr/>
          <a:lstStyle/>
          <a:p>
            <a:pPr eaLnBrk="1" hangingPunct="1">
              <a:spcBef>
                <a:spcPct val="30000"/>
              </a:spcBef>
              <a:defRPr/>
            </a:pPr>
            <a:r>
              <a:rPr lang="en-US" sz="3600" dirty="0"/>
              <a:t>What else could you make from this?</a:t>
            </a:r>
          </a:p>
          <a:p>
            <a:pPr eaLnBrk="1" hangingPunct="1">
              <a:spcBef>
                <a:spcPct val="30000"/>
              </a:spcBef>
              <a:defRPr/>
            </a:pPr>
            <a:r>
              <a:rPr lang="en-US" sz="3600" dirty="0"/>
              <a:t>Are there other markets for it?</a:t>
            </a:r>
          </a:p>
          <a:p>
            <a:pPr eaLnBrk="1" hangingPunct="1">
              <a:spcBef>
                <a:spcPct val="30000"/>
              </a:spcBef>
              <a:defRPr/>
            </a:pPr>
            <a:r>
              <a:rPr lang="en-US" sz="3600" dirty="0"/>
              <a:t>Can you reverse it?</a:t>
            </a:r>
          </a:p>
          <a:p>
            <a:pPr eaLnBrk="1" hangingPunct="1">
              <a:spcBef>
                <a:spcPct val="30000"/>
              </a:spcBef>
              <a:defRPr/>
            </a:pPr>
            <a:r>
              <a:rPr lang="en-US" sz="3600" dirty="0"/>
              <a:t>Can you eliminate it? </a:t>
            </a:r>
          </a:p>
          <a:p>
            <a:pPr eaLnBrk="1" hangingPunct="1">
              <a:spcBef>
                <a:spcPct val="30000"/>
              </a:spcBef>
              <a:defRPr/>
            </a:pPr>
            <a:r>
              <a:rPr lang="en-US" sz="3600" dirty="0"/>
              <a:t>Can you put it to another use?</a:t>
            </a:r>
          </a:p>
          <a:p>
            <a:pPr eaLnBrk="1" hangingPunct="1">
              <a:spcBef>
                <a:spcPct val="30000"/>
              </a:spcBef>
              <a:defRPr/>
            </a:pPr>
            <a:r>
              <a:rPr lang="en-US" sz="3600" dirty="0"/>
              <a:t>What idea seems impossible, but if executed, would </a:t>
            </a:r>
            <a:r>
              <a:rPr lang="en-US" sz="3600" dirty="0" smtClean="0"/>
              <a:t>revolutionize </a:t>
            </a:r>
            <a:r>
              <a:rPr lang="en-US" sz="3600" dirty="0"/>
              <a:t>your business?</a:t>
            </a:r>
          </a:p>
        </p:txBody>
      </p:sp>
      <p:pic>
        <p:nvPicPr>
          <p:cNvPr id="18438"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4090" y="3205017"/>
            <a:ext cx="2897910" cy="3598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697103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9331">
                                            <p:txEl>
                                              <p:pRg st="1" end="1"/>
                                            </p:txEl>
                                          </p:spTgt>
                                        </p:tgtEl>
                                        <p:attrNameLst>
                                          <p:attrName>style.visibility</p:attrName>
                                        </p:attrNameLst>
                                      </p:cBhvr>
                                      <p:to>
                                        <p:strVal val="visible"/>
                                      </p:to>
                                    </p:set>
                                    <p:animEffect transition="in" filter="wipe(left)">
                                      <p:cBhvr>
                                        <p:cTn id="7" dur="500"/>
                                        <p:tgtEl>
                                          <p:spTgt spid="9933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9331">
                                            <p:txEl>
                                              <p:pRg st="2" end="2"/>
                                            </p:txEl>
                                          </p:spTgt>
                                        </p:tgtEl>
                                        <p:attrNameLst>
                                          <p:attrName>style.visibility</p:attrName>
                                        </p:attrNameLst>
                                      </p:cBhvr>
                                      <p:to>
                                        <p:strVal val="visible"/>
                                      </p:to>
                                    </p:set>
                                    <p:animEffect transition="in" filter="wipe(left)">
                                      <p:cBhvr>
                                        <p:cTn id="12" dur="500"/>
                                        <p:tgtEl>
                                          <p:spTgt spid="9933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9331">
                                            <p:txEl>
                                              <p:pRg st="3" end="3"/>
                                            </p:txEl>
                                          </p:spTgt>
                                        </p:tgtEl>
                                        <p:attrNameLst>
                                          <p:attrName>style.visibility</p:attrName>
                                        </p:attrNameLst>
                                      </p:cBhvr>
                                      <p:to>
                                        <p:strVal val="visible"/>
                                      </p:to>
                                    </p:set>
                                    <p:animEffect transition="in" filter="wipe(left)">
                                      <p:cBhvr>
                                        <p:cTn id="17" dur="500"/>
                                        <p:tgtEl>
                                          <p:spTgt spid="9933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9331">
                                            <p:txEl>
                                              <p:pRg st="4" end="4"/>
                                            </p:txEl>
                                          </p:spTgt>
                                        </p:tgtEl>
                                        <p:attrNameLst>
                                          <p:attrName>style.visibility</p:attrName>
                                        </p:attrNameLst>
                                      </p:cBhvr>
                                      <p:to>
                                        <p:strVal val="visible"/>
                                      </p:to>
                                    </p:set>
                                    <p:animEffect transition="in" filter="wipe(left)">
                                      <p:cBhvr>
                                        <p:cTn id="22" dur="500"/>
                                        <p:tgtEl>
                                          <p:spTgt spid="9933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99331">
                                            <p:txEl>
                                              <p:pRg st="5" end="5"/>
                                            </p:txEl>
                                          </p:spTgt>
                                        </p:tgtEl>
                                        <p:attrNameLst>
                                          <p:attrName>style.visibility</p:attrName>
                                        </p:attrNameLst>
                                      </p:cBhvr>
                                      <p:to>
                                        <p:strVal val="visible"/>
                                      </p:to>
                                    </p:set>
                                    <p:animEffect transition="in" filter="wipe(left)">
                                      <p:cBhvr>
                                        <p:cTn id="27" dur="500"/>
                                        <p:tgtEl>
                                          <p:spTgt spid="993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Rot="1" noChangeArrowheads="1"/>
          </p:cNvSpPr>
          <p:nvPr>
            <p:ph type="title"/>
          </p:nvPr>
        </p:nvSpPr>
        <p:spPr/>
        <p:txBody>
          <a:bodyPr>
            <a:noAutofit/>
          </a:bodyPr>
          <a:lstStyle/>
          <a:p>
            <a:pPr eaLnBrk="1" hangingPunct="1">
              <a:defRPr/>
            </a:pPr>
            <a:r>
              <a:rPr lang="en-US" sz="4000" dirty="0"/>
              <a:t>Tips for Enhancing Organisational Creativity</a:t>
            </a:r>
          </a:p>
        </p:txBody>
      </p:sp>
      <p:sp>
        <p:nvSpPr>
          <p:cNvPr id="100355" name="Rectangle 3"/>
          <p:cNvSpPr>
            <a:spLocks noGrp="1" noChangeArrowheads="1"/>
          </p:cNvSpPr>
          <p:nvPr>
            <p:ph type="body" idx="1"/>
          </p:nvPr>
        </p:nvSpPr>
        <p:spPr>
          <a:xfrm>
            <a:off x="230909" y="1126837"/>
            <a:ext cx="9979891" cy="4688772"/>
          </a:xfrm>
        </p:spPr>
        <p:txBody>
          <a:bodyPr>
            <a:normAutofit/>
          </a:bodyPr>
          <a:lstStyle/>
          <a:p>
            <a:pPr marL="0" indent="0">
              <a:spcBef>
                <a:spcPct val="30000"/>
              </a:spcBef>
              <a:buNone/>
              <a:defRPr/>
            </a:pPr>
            <a:endParaRPr lang="en-US" dirty="0"/>
          </a:p>
          <a:p>
            <a:pPr eaLnBrk="1" hangingPunct="1">
              <a:spcBef>
                <a:spcPct val="30000"/>
              </a:spcBef>
              <a:defRPr/>
            </a:pPr>
            <a:r>
              <a:rPr lang="en-US" sz="3600" dirty="0"/>
              <a:t>Include creativity as a core company value</a:t>
            </a:r>
          </a:p>
          <a:p>
            <a:pPr eaLnBrk="1" hangingPunct="1">
              <a:spcBef>
                <a:spcPct val="30000"/>
              </a:spcBef>
              <a:defRPr/>
            </a:pPr>
            <a:r>
              <a:rPr lang="en-US" sz="3600" dirty="0"/>
              <a:t>Embrace diversity</a:t>
            </a:r>
          </a:p>
          <a:p>
            <a:pPr eaLnBrk="1" hangingPunct="1">
              <a:spcBef>
                <a:spcPct val="30000"/>
              </a:spcBef>
              <a:defRPr/>
            </a:pPr>
            <a:r>
              <a:rPr lang="en-US" sz="3600" dirty="0"/>
              <a:t>Expect creativity</a:t>
            </a:r>
          </a:p>
          <a:p>
            <a:pPr eaLnBrk="1" hangingPunct="1">
              <a:spcBef>
                <a:spcPct val="30000"/>
              </a:spcBef>
              <a:defRPr/>
            </a:pPr>
            <a:r>
              <a:rPr lang="en-US" sz="3600" dirty="0"/>
              <a:t>Expect and tolerate failure </a:t>
            </a:r>
          </a:p>
          <a:p>
            <a:pPr eaLnBrk="1" hangingPunct="1">
              <a:spcBef>
                <a:spcPct val="30000"/>
              </a:spcBef>
              <a:defRPr/>
            </a:pPr>
            <a:r>
              <a:rPr lang="en-US" sz="3600" dirty="0"/>
              <a:t>Create an organizational structure that </a:t>
            </a:r>
            <a:endParaRPr lang="en-US" sz="3600" dirty="0" smtClean="0"/>
          </a:p>
          <a:p>
            <a:pPr marL="0" indent="0" eaLnBrk="1" hangingPunct="1">
              <a:spcBef>
                <a:spcPct val="30000"/>
              </a:spcBef>
              <a:buNone/>
              <a:defRPr/>
            </a:pPr>
            <a:r>
              <a:rPr lang="en-US" sz="3600" dirty="0" smtClean="0"/>
              <a:t>nourishes </a:t>
            </a:r>
            <a:r>
              <a:rPr lang="en-US" sz="3600" dirty="0"/>
              <a:t>creativity</a:t>
            </a:r>
          </a:p>
        </p:txBody>
      </p:sp>
      <p:pic>
        <p:nvPicPr>
          <p:cNvPr id="19462"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3564" y="2586581"/>
            <a:ext cx="3768436" cy="4271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79877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0355">
                                            <p:txEl>
                                              <p:pRg st="2" end="2"/>
                                            </p:txEl>
                                          </p:spTgt>
                                        </p:tgtEl>
                                        <p:attrNameLst>
                                          <p:attrName>style.visibility</p:attrName>
                                        </p:attrNameLst>
                                      </p:cBhvr>
                                      <p:to>
                                        <p:strVal val="visible"/>
                                      </p:to>
                                    </p:set>
                                    <p:animEffect transition="in" filter="wipe(left)">
                                      <p:cBhvr>
                                        <p:cTn id="7" dur="500"/>
                                        <p:tgtEl>
                                          <p:spTgt spid="100355">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0355">
                                            <p:txEl>
                                              <p:pRg st="3" end="3"/>
                                            </p:txEl>
                                          </p:spTgt>
                                        </p:tgtEl>
                                        <p:attrNameLst>
                                          <p:attrName>style.visibility</p:attrName>
                                        </p:attrNameLst>
                                      </p:cBhvr>
                                      <p:to>
                                        <p:strVal val="visible"/>
                                      </p:to>
                                    </p:set>
                                    <p:animEffect transition="in" filter="wipe(left)">
                                      <p:cBhvr>
                                        <p:cTn id="12" dur="500"/>
                                        <p:tgtEl>
                                          <p:spTgt spid="100355">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0355">
                                            <p:txEl>
                                              <p:pRg st="4" end="4"/>
                                            </p:txEl>
                                          </p:spTgt>
                                        </p:tgtEl>
                                        <p:attrNameLst>
                                          <p:attrName>style.visibility</p:attrName>
                                        </p:attrNameLst>
                                      </p:cBhvr>
                                      <p:to>
                                        <p:strVal val="visible"/>
                                      </p:to>
                                    </p:set>
                                    <p:animEffect transition="in" filter="wipe(left)">
                                      <p:cBhvr>
                                        <p:cTn id="17" dur="500"/>
                                        <p:tgtEl>
                                          <p:spTgt spid="10035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0355">
                                            <p:txEl>
                                              <p:pRg st="5" end="5"/>
                                            </p:txEl>
                                          </p:spTgt>
                                        </p:tgtEl>
                                        <p:attrNameLst>
                                          <p:attrName>style.visibility</p:attrName>
                                        </p:attrNameLst>
                                      </p:cBhvr>
                                      <p:to>
                                        <p:strVal val="visible"/>
                                      </p:to>
                                    </p:set>
                                    <p:animEffect transition="in" filter="wipe(left)">
                                      <p:cBhvr>
                                        <p:cTn id="22" dur="500"/>
                                        <p:tgtEl>
                                          <p:spTgt spid="10035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0355">
                                            <p:txEl>
                                              <p:pRg st="6" end="6"/>
                                            </p:txEl>
                                          </p:spTgt>
                                        </p:tgtEl>
                                        <p:attrNameLst>
                                          <p:attrName>style.visibility</p:attrName>
                                        </p:attrNameLst>
                                      </p:cBhvr>
                                      <p:to>
                                        <p:strVal val="visible"/>
                                      </p:to>
                                    </p:set>
                                    <p:animEffect transition="in" filter="wipe(left)">
                                      <p:cBhvr>
                                        <p:cTn id="27" dur="500"/>
                                        <p:tgtEl>
                                          <p:spTgt spid="1003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Rectangle 2"/>
          <p:cNvSpPr>
            <a:spLocks noGrp="1" noRot="1" noChangeArrowheads="1"/>
          </p:cNvSpPr>
          <p:nvPr>
            <p:ph type="title"/>
          </p:nvPr>
        </p:nvSpPr>
        <p:spPr/>
        <p:txBody>
          <a:bodyPr>
            <a:noAutofit/>
          </a:bodyPr>
          <a:lstStyle/>
          <a:p>
            <a:pPr eaLnBrk="1" hangingPunct="1">
              <a:defRPr/>
            </a:pPr>
            <a:r>
              <a:rPr lang="en-US" sz="4000" dirty="0"/>
              <a:t>Tips for Enhancing Organisational Creativity</a:t>
            </a:r>
          </a:p>
        </p:txBody>
      </p:sp>
      <p:sp>
        <p:nvSpPr>
          <p:cNvPr id="102403" name="Rectangle 3"/>
          <p:cNvSpPr>
            <a:spLocks noGrp="1" noChangeArrowheads="1"/>
          </p:cNvSpPr>
          <p:nvPr>
            <p:ph type="body" idx="1"/>
          </p:nvPr>
        </p:nvSpPr>
        <p:spPr>
          <a:xfrm>
            <a:off x="432000" y="1644073"/>
            <a:ext cx="9855000" cy="4231782"/>
          </a:xfrm>
        </p:spPr>
        <p:txBody>
          <a:bodyPr/>
          <a:lstStyle/>
          <a:p>
            <a:pPr eaLnBrk="1" hangingPunct="1">
              <a:spcBef>
                <a:spcPct val="30000"/>
              </a:spcBef>
              <a:defRPr/>
            </a:pPr>
            <a:r>
              <a:rPr lang="en-US" sz="3600" dirty="0"/>
              <a:t>Encourage curiosity</a:t>
            </a:r>
          </a:p>
          <a:p>
            <a:pPr eaLnBrk="1" hangingPunct="1">
              <a:spcBef>
                <a:spcPct val="30000"/>
              </a:spcBef>
              <a:defRPr/>
            </a:pPr>
            <a:r>
              <a:rPr lang="en-US" sz="3600" dirty="0"/>
              <a:t>Create a change of scenery periodically</a:t>
            </a:r>
          </a:p>
          <a:p>
            <a:pPr eaLnBrk="1" hangingPunct="1">
              <a:spcBef>
                <a:spcPct val="30000"/>
              </a:spcBef>
              <a:defRPr/>
            </a:pPr>
            <a:r>
              <a:rPr lang="en-US" sz="3600" dirty="0"/>
              <a:t>View problems as opportunities</a:t>
            </a:r>
          </a:p>
          <a:p>
            <a:pPr eaLnBrk="1" hangingPunct="1">
              <a:spcBef>
                <a:spcPct val="30000"/>
              </a:spcBef>
              <a:defRPr/>
            </a:pPr>
            <a:r>
              <a:rPr lang="en-US" sz="3600" dirty="0"/>
              <a:t>Provide creativity training</a:t>
            </a:r>
          </a:p>
          <a:p>
            <a:pPr eaLnBrk="1" hangingPunct="1">
              <a:spcBef>
                <a:spcPct val="30000"/>
              </a:spcBef>
              <a:defRPr/>
            </a:pPr>
            <a:r>
              <a:rPr lang="en-US" sz="3600" dirty="0"/>
              <a:t>Provide support</a:t>
            </a:r>
          </a:p>
          <a:p>
            <a:pPr eaLnBrk="1" hangingPunct="1">
              <a:spcBef>
                <a:spcPct val="30000"/>
              </a:spcBef>
              <a:defRPr/>
            </a:pPr>
            <a:r>
              <a:rPr lang="en-US" sz="3600" dirty="0"/>
              <a:t>Develop a procedure for capturing ideas </a:t>
            </a:r>
          </a:p>
        </p:txBody>
      </p:sp>
      <p:pic>
        <p:nvPicPr>
          <p:cNvPr id="20486"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0801" y="2844800"/>
            <a:ext cx="3251200" cy="401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888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wipe(left)">
                                      <p:cBhvr>
                                        <p:cTn id="7" dur="500"/>
                                        <p:tgtEl>
                                          <p:spTgt spid="1024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wipe(left)">
                                      <p:cBhvr>
                                        <p:cTn id="12" dur="500"/>
                                        <p:tgtEl>
                                          <p:spTgt spid="1024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wipe(left)">
                                      <p:cBhvr>
                                        <p:cTn id="17" dur="500"/>
                                        <p:tgtEl>
                                          <p:spTgt spid="1024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wipe(left)">
                                      <p:cBhvr>
                                        <p:cTn id="22" dur="500"/>
                                        <p:tgtEl>
                                          <p:spTgt spid="10240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2403">
                                            <p:txEl>
                                              <p:pRg st="4" end="4"/>
                                            </p:txEl>
                                          </p:spTgt>
                                        </p:tgtEl>
                                        <p:attrNameLst>
                                          <p:attrName>style.visibility</p:attrName>
                                        </p:attrNameLst>
                                      </p:cBhvr>
                                      <p:to>
                                        <p:strVal val="visible"/>
                                      </p:to>
                                    </p:set>
                                    <p:animEffect transition="in" filter="wipe(left)">
                                      <p:cBhvr>
                                        <p:cTn id="27" dur="500"/>
                                        <p:tgtEl>
                                          <p:spTgt spid="10240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02403">
                                            <p:txEl>
                                              <p:pRg st="5" end="5"/>
                                            </p:txEl>
                                          </p:spTgt>
                                        </p:tgtEl>
                                        <p:attrNameLst>
                                          <p:attrName>style.visibility</p:attrName>
                                        </p:attrNameLst>
                                      </p:cBhvr>
                                      <p:to>
                                        <p:strVal val="visible"/>
                                      </p:to>
                                    </p:set>
                                    <p:animEffect transition="in" filter="wipe(left)">
                                      <p:cBhvr>
                                        <p:cTn id="32" dur="500"/>
                                        <p:tgtEl>
                                          <p:spTgt spid="1024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Rectangle 2"/>
          <p:cNvSpPr>
            <a:spLocks noGrp="1" noRot="1" noChangeArrowheads="1"/>
          </p:cNvSpPr>
          <p:nvPr>
            <p:ph type="title"/>
          </p:nvPr>
        </p:nvSpPr>
        <p:spPr>
          <a:xfrm>
            <a:off x="286327" y="432000"/>
            <a:ext cx="11473673" cy="432000"/>
          </a:xfrm>
        </p:spPr>
        <p:txBody>
          <a:bodyPr>
            <a:noAutofit/>
          </a:bodyPr>
          <a:lstStyle/>
          <a:p>
            <a:pPr eaLnBrk="1" hangingPunct="1">
              <a:defRPr/>
            </a:pPr>
            <a:r>
              <a:rPr lang="en-US" sz="4000" dirty="0"/>
              <a:t>Tips for Enhancing Organizational Creativity</a:t>
            </a:r>
          </a:p>
        </p:txBody>
      </p:sp>
      <p:sp>
        <p:nvSpPr>
          <p:cNvPr id="102403" name="Rectangle 3"/>
          <p:cNvSpPr>
            <a:spLocks noGrp="1" noChangeArrowheads="1"/>
          </p:cNvSpPr>
          <p:nvPr>
            <p:ph type="body" idx="1"/>
          </p:nvPr>
        </p:nvSpPr>
        <p:spPr>
          <a:xfrm>
            <a:off x="83127" y="1182255"/>
            <a:ext cx="10203873" cy="4867710"/>
          </a:xfrm>
        </p:spPr>
        <p:txBody>
          <a:bodyPr>
            <a:noAutofit/>
          </a:bodyPr>
          <a:lstStyle/>
          <a:p>
            <a:r>
              <a:rPr lang="en-GB" sz="3200" dirty="0"/>
              <a:t>Google encourages its creative staff to spend one day a week, every week, working on personal </a:t>
            </a:r>
            <a:r>
              <a:rPr lang="en-GB" sz="3200" dirty="0" smtClean="0"/>
              <a:t>projects</a:t>
            </a:r>
            <a:endParaRPr lang="en-GB" sz="3200" dirty="0"/>
          </a:p>
          <a:p>
            <a:r>
              <a:rPr lang="en-GB" sz="3200" dirty="0"/>
              <a:t>These digital experiments are then put online so that you and can try them </a:t>
            </a:r>
            <a:r>
              <a:rPr lang="en-GB" sz="3200" dirty="0" smtClean="0"/>
              <a:t>out</a:t>
            </a:r>
            <a:endParaRPr lang="en-GB" sz="3200" dirty="0"/>
          </a:p>
          <a:p>
            <a:r>
              <a:rPr lang="en-GB" sz="3200" dirty="0"/>
              <a:t>In addition, Google welcomes comments about  apps so it can determine whether to develop them further or just let them </a:t>
            </a:r>
            <a:r>
              <a:rPr lang="en-GB" sz="3200" dirty="0" smtClean="0"/>
              <a:t>go</a:t>
            </a:r>
            <a:endParaRPr lang="en-GB" sz="3200" dirty="0"/>
          </a:p>
          <a:p>
            <a:r>
              <a:rPr lang="en-GB" sz="3200" dirty="0"/>
              <a:t>It’s called Google Labs, and it’s where Google Goggles and Google Maps were </a:t>
            </a:r>
            <a:r>
              <a:rPr lang="en-GB" sz="3200" dirty="0" smtClean="0"/>
              <a:t>developed</a:t>
            </a:r>
            <a:endParaRPr lang="en-GB" sz="3200" dirty="0"/>
          </a:p>
        </p:txBody>
      </p:sp>
    </p:spTree>
    <p:extLst>
      <p:ext uri="{BB962C8B-B14F-4D97-AF65-F5344CB8AC3E}">
        <p14:creationId xmlns:p14="http://schemas.microsoft.com/office/powerpoint/2010/main" val="180063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wipe(left)">
                                      <p:cBhvr>
                                        <p:cTn id="7" dur="500"/>
                                        <p:tgtEl>
                                          <p:spTgt spid="1024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wipe(left)">
                                      <p:cBhvr>
                                        <p:cTn id="12" dur="500"/>
                                        <p:tgtEl>
                                          <p:spTgt spid="10240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wipe(left)">
                                      <p:cBhvr>
                                        <p:cTn id="17" dur="500"/>
                                        <p:tgtEl>
                                          <p:spTgt spid="10240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wipe(left)">
                                      <p:cBhvr>
                                        <p:cTn id="22" dur="500"/>
                                        <p:tgtEl>
                                          <p:spTgt spid="1024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p:txBody>
          <a:bodyPr/>
          <a:lstStyle/>
          <a:p>
            <a:pPr>
              <a:defRPr/>
            </a:pPr>
            <a:r>
              <a:rPr lang="en-US"/>
              <a:t>2 - </a:t>
            </a:r>
            <a:fld id="{8116CDF4-3F7F-4DB0-B4BC-CEF76F81491C}" type="slidenum">
              <a:rPr lang="en-US"/>
              <a:pPr>
                <a:defRPr/>
              </a:pPr>
              <a:t>39</a:t>
            </a:fld>
            <a:endParaRPr lang="en-US"/>
          </a:p>
        </p:txBody>
      </p:sp>
      <p:sp>
        <p:nvSpPr>
          <p:cNvPr id="133122" name="Rectangle 2"/>
          <p:cNvSpPr>
            <a:spLocks noGrp="1" noRot="1" noChangeArrowheads="1"/>
          </p:cNvSpPr>
          <p:nvPr>
            <p:ph type="title"/>
          </p:nvPr>
        </p:nvSpPr>
        <p:spPr>
          <a:xfrm>
            <a:off x="258618" y="381000"/>
            <a:ext cx="9952182" cy="1143000"/>
          </a:xfrm>
        </p:spPr>
        <p:txBody>
          <a:bodyPr>
            <a:normAutofit/>
          </a:bodyPr>
          <a:lstStyle/>
          <a:p>
            <a:pPr eaLnBrk="1" hangingPunct="1">
              <a:defRPr/>
            </a:pPr>
            <a:r>
              <a:rPr lang="en-US" sz="4000" dirty="0"/>
              <a:t>Techniques for Improving </a:t>
            </a:r>
            <a:r>
              <a:rPr lang="en-US" sz="4000" dirty="0" smtClean="0"/>
              <a:t>the </a:t>
            </a:r>
            <a:r>
              <a:rPr lang="en-US" sz="4000" dirty="0"/>
              <a:t>Creative Process</a:t>
            </a:r>
          </a:p>
        </p:txBody>
      </p:sp>
      <p:sp>
        <p:nvSpPr>
          <p:cNvPr id="133123" name="Rectangle 3"/>
          <p:cNvSpPr>
            <a:spLocks noGrp="1" noChangeArrowheads="1"/>
          </p:cNvSpPr>
          <p:nvPr>
            <p:ph type="body" idx="1"/>
          </p:nvPr>
        </p:nvSpPr>
        <p:spPr>
          <a:xfrm>
            <a:off x="258618" y="1440873"/>
            <a:ext cx="9875982" cy="3740727"/>
          </a:xfrm>
        </p:spPr>
        <p:txBody>
          <a:bodyPr/>
          <a:lstStyle/>
          <a:p>
            <a:pPr eaLnBrk="1" hangingPunct="1">
              <a:lnSpc>
                <a:spcPct val="90000"/>
              </a:lnSpc>
              <a:spcBef>
                <a:spcPct val="80000"/>
              </a:spcBef>
              <a:buFont typeface="Wingdings" pitchFamily="2" charset="2"/>
              <a:buNone/>
              <a:defRPr/>
            </a:pPr>
            <a:r>
              <a:rPr lang="en-US" sz="3400" dirty="0"/>
              <a:t>	</a:t>
            </a:r>
            <a:r>
              <a:rPr lang="en-US" sz="3600" b="1" dirty="0"/>
              <a:t>Brainstorming:</a:t>
            </a:r>
          </a:p>
          <a:p>
            <a:pPr lvl="1" eaLnBrk="1" hangingPunct="1">
              <a:lnSpc>
                <a:spcPct val="90000"/>
              </a:lnSpc>
              <a:spcBef>
                <a:spcPct val="80000"/>
              </a:spcBef>
              <a:buFont typeface="Wingdings" pitchFamily="2" charset="2"/>
              <a:buNone/>
              <a:defRPr/>
            </a:pPr>
            <a:r>
              <a:rPr lang="en-US" sz="3200" dirty="0"/>
              <a:t>	</a:t>
            </a:r>
            <a:r>
              <a:rPr lang="en-US" sz="3200" b="1" i="1" dirty="0"/>
              <a:t>The goal is to create a large quantity of novel and imaginative </a:t>
            </a:r>
            <a:r>
              <a:rPr lang="en-US" sz="3200" b="1" i="1" dirty="0" smtClean="0"/>
              <a:t>ideas  </a:t>
            </a:r>
            <a:endParaRPr lang="en-US" sz="3200" b="1" i="1" dirty="0"/>
          </a:p>
        </p:txBody>
      </p:sp>
      <p:pic>
        <p:nvPicPr>
          <p:cNvPr id="39942" name="Picture 7" descr="C:\Documents and Settings\douglw\My Documents\My Pictures\Microsoft Clip Organizer\j0432617.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7528" y="4017819"/>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097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5170" name="Rectangle 2"/>
          <p:cNvSpPr>
            <a:spLocks noGrp="1" noRot="1" noChangeArrowheads="1"/>
          </p:cNvSpPr>
          <p:nvPr>
            <p:ph type="title"/>
          </p:nvPr>
        </p:nvSpPr>
        <p:spPr/>
        <p:txBody>
          <a:bodyPr/>
          <a:lstStyle/>
          <a:p>
            <a:pPr eaLnBrk="1" hangingPunct="1">
              <a:defRPr/>
            </a:pPr>
            <a:r>
              <a:rPr lang="en-US" sz="4000" dirty="0"/>
              <a:t>Brainstorming Guidelines</a:t>
            </a:r>
          </a:p>
        </p:txBody>
      </p:sp>
      <p:sp>
        <p:nvSpPr>
          <p:cNvPr id="135171" name="Rectangle 3"/>
          <p:cNvSpPr>
            <a:spLocks noGrp="1" noChangeArrowheads="1"/>
          </p:cNvSpPr>
          <p:nvPr>
            <p:ph type="body" idx="1"/>
          </p:nvPr>
        </p:nvSpPr>
        <p:spPr>
          <a:xfrm>
            <a:off x="432000" y="1256144"/>
            <a:ext cx="11328000" cy="4935105"/>
          </a:xfrm>
        </p:spPr>
        <p:txBody>
          <a:bodyPr>
            <a:normAutofit/>
          </a:bodyPr>
          <a:lstStyle/>
          <a:p>
            <a:pPr>
              <a:spcBef>
                <a:spcPts val="600"/>
              </a:spcBef>
              <a:defRPr/>
            </a:pPr>
            <a:r>
              <a:rPr lang="en-US" sz="3000" dirty="0"/>
              <a:t>Keep the group small </a:t>
            </a:r>
          </a:p>
          <a:p>
            <a:pPr>
              <a:spcBef>
                <a:spcPts val="600"/>
              </a:spcBef>
              <a:defRPr/>
            </a:pPr>
            <a:r>
              <a:rPr lang="en-US" sz="3000" dirty="0"/>
              <a:t>Make the group as diverse as possible.</a:t>
            </a:r>
          </a:p>
          <a:p>
            <a:pPr>
              <a:spcBef>
                <a:spcPts val="600"/>
              </a:spcBef>
              <a:defRPr/>
            </a:pPr>
            <a:r>
              <a:rPr lang="en-US" sz="3000" dirty="0"/>
              <a:t>Emphasize that company rank is irrelevant.</a:t>
            </a:r>
          </a:p>
          <a:p>
            <a:pPr>
              <a:spcBef>
                <a:spcPts val="600"/>
              </a:spcBef>
              <a:defRPr/>
            </a:pPr>
            <a:r>
              <a:rPr lang="en-US" sz="3000" dirty="0"/>
              <a:t>Have a well-defined problem, but don’t reveal it ahead of time.</a:t>
            </a:r>
          </a:p>
          <a:p>
            <a:pPr>
              <a:spcBef>
                <a:spcPts val="600"/>
              </a:spcBef>
              <a:defRPr/>
            </a:pPr>
            <a:r>
              <a:rPr lang="en-US" sz="3000" dirty="0"/>
              <a:t>Limit the session to 40 to 60 minutes.</a:t>
            </a:r>
          </a:p>
          <a:p>
            <a:pPr>
              <a:spcBef>
                <a:spcPts val="600"/>
              </a:spcBef>
              <a:defRPr/>
            </a:pPr>
            <a:r>
              <a:rPr lang="en-US" sz="3000" dirty="0"/>
              <a:t>Take a field trip.</a:t>
            </a:r>
          </a:p>
          <a:p>
            <a:pPr>
              <a:spcBef>
                <a:spcPts val="600"/>
              </a:spcBef>
              <a:defRPr/>
            </a:pPr>
            <a:r>
              <a:rPr lang="en-US" sz="3000" dirty="0"/>
              <a:t>Appoint  a recorder.</a:t>
            </a:r>
          </a:p>
        </p:txBody>
      </p:sp>
      <p:pic>
        <p:nvPicPr>
          <p:cNvPr id="40966" name="Picture 7" descr="C:\Documents and Settings\douglw\My Documents\My Pictures\Microsoft Clip Organizer\j043261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9146" y="4442690"/>
            <a:ext cx="16764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08514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5171">
                                            <p:txEl>
                                              <p:pRg st="2" end="2"/>
                                            </p:txEl>
                                          </p:spTgt>
                                        </p:tgtEl>
                                        <p:attrNameLst>
                                          <p:attrName>style.visibility</p:attrName>
                                        </p:attrNameLst>
                                      </p:cBhvr>
                                      <p:to>
                                        <p:strVal val="visible"/>
                                      </p:to>
                                    </p:set>
                                    <p:animEffect transition="in" filter="wipe(left)">
                                      <p:cBhvr>
                                        <p:cTn id="7" dur="500"/>
                                        <p:tgtEl>
                                          <p:spTgt spid="135171">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5171">
                                            <p:txEl>
                                              <p:pRg st="3" end="3"/>
                                            </p:txEl>
                                          </p:spTgt>
                                        </p:tgtEl>
                                        <p:attrNameLst>
                                          <p:attrName>style.visibility</p:attrName>
                                        </p:attrNameLst>
                                      </p:cBhvr>
                                      <p:to>
                                        <p:strVal val="visible"/>
                                      </p:to>
                                    </p:set>
                                    <p:animEffect transition="in" filter="wipe(left)">
                                      <p:cBhvr>
                                        <p:cTn id="12" dur="500"/>
                                        <p:tgtEl>
                                          <p:spTgt spid="135171">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5171">
                                            <p:txEl>
                                              <p:pRg st="4" end="4"/>
                                            </p:txEl>
                                          </p:spTgt>
                                        </p:tgtEl>
                                        <p:attrNameLst>
                                          <p:attrName>style.visibility</p:attrName>
                                        </p:attrNameLst>
                                      </p:cBhvr>
                                      <p:to>
                                        <p:strVal val="visible"/>
                                      </p:to>
                                    </p:set>
                                    <p:animEffect transition="in" filter="wipe(left)">
                                      <p:cBhvr>
                                        <p:cTn id="17" dur="500"/>
                                        <p:tgtEl>
                                          <p:spTgt spid="13517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5171">
                                            <p:txEl>
                                              <p:pRg st="5" end="5"/>
                                            </p:txEl>
                                          </p:spTgt>
                                        </p:tgtEl>
                                        <p:attrNameLst>
                                          <p:attrName>style.visibility</p:attrName>
                                        </p:attrNameLst>
                                      </p:cBhvr>
                                      <p:to>
                                        <p:strVal val="visible"/>
                                      </p:to>
                                    </p:set>
                                    <p:animEffect transition="in" filter="wipe(left)">
                                      <p:cBhvr>
                                        <p:cTn id="22" dur="500"/>
                                        <p:tgtEl>
                                          <p:spTgt spid="135171">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35171">
                                            <p:txEl>
                                              <p:pRg st="6" end="6"/>
                                            </p:txEl>
                                          </p:spTgt>
                                        </p:tgtEl>
                                        <p:attrNameLst>
                                          <p:attrName>style.visibility</p:attrName>
                                        </p:attrNameLst>
                                      </p:cBhvr>
                                      <p:to>
                                        <p:strVal val="visible"/>
                                      </p:to>
                                    </p:set>
                                    <p:animEffect transition="in" filter="wipe(left)">
                                      <p:cBhvr>
                                        <p:cTn id="27" dur="500"/>
                                        <p:tgtEl>
                                          <p:spTgt spid="135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1" grpId="0" build="p" bldLvl="2"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6194" name="Rectangle 2"/>
          <p:cNvSpPr>
            <a:spLocks noGrp="1" noRot="1" noChangeArrowheads="1"/>
          </p:cNvSpPr>
          <p:nvPr>
            <p:ph type="title"/>
          </p:nvPr>
        </p:nvSpPr>
        <p:spPr>
          <a:xfrm>
            <a:off x="286327" y="432000"/>
            <a:ext cx="11473673" cy="432000"/>
          </a:xfrm>
        </p:spPr>
        <p:txBody>
          <a:bodyPr/>
          <a:lstStyle/>
          <a:p>
            <a:pPr eaLnBrk="1" hangingPunct="1">
              <a:defRPr/>
            </a:pPr>
            <a:r>
              <a:rPr lang="en-US" sz="4000" dirty="0"/>
              <a:t>Brainstorming Guidelines</a:t>
            </a:r>
          </a:p>
        </p:txBody>
      </p:sp>
      <p:sp>
        <p:nvSpPr>
          <p:cNvPr id="136195" name="Rectangle 3"/>
          <p:cNvSpPr>
            <a:spLocks noGrp="1" noChangeArrowheads="1"/>
          </p:cNvSpPr>
          <p:nvPr>
            <p:ph type="body" idx="1"/>
          </p:nvPr>
        </p:nvSpPr>
        <p:spPr>
          <a:xfrm>
            <a:off x="286327" y="1145309"/>
            <a:ext cx="9924473" cy="4950691"/>
          </a:xfrm>
        </p:spPr>
        <p:txBody>
          <a:bodyPr>
            <a:normAutofit/>
          </a:bodyPr>
          <a:lstStyle/>
          <a:p>
            <a:pPr>
              <a:spcBef>
                <a:spcPts val="600"/>
              </a:spcBef>
              <a:defRPr/>
            </a:pPr>
            <a:r>
              <a:rPr lang="en-US" sz="3000" dirty="0"/>
              <a:t>Use a seating pattern that encourages interaction.</a:t>
            </a:r>
          </a:p>
          <a:p>
            <a:pPr>
              <a:spcBef>
                <a:spcPts val="600"/>
              </a:spcBef>
              <a:defRPr/>
            </a:pPr>
            <a:r>
              <a:rPr lang="en-US" sz="3000" dirty="0"/>
              <a:t>Throw logic out the window.</a:t>
            </a:r>
          </a:p>
          <a:p>
            <a:pPr>
              <a:spcBef>
                <a:spcPts val="600"/>
              </a:spcBef>
              <a:defRPr/>
            </a:pPr>
            <a:r>
              <a:rPr lang="en-US" sz="3000" dirty="0"/>
              <a:t>Encourage </a:t>
            </a:r>
            <a:r>
              <a:rPr lang="en-US" sz="3000" i="1" dirty="0"/>
              <a:t>all</a:t>
            </a:r>
            <a:r>
              <a:rPr lang="en-US" sz="3000" dirty="0"/>
              <a:t> ideas from the team.</a:t>
            </a:r>
          </a:p>
          <a:p>
            <a:pPr>
              <a:spcBef>
                <a:spcPts val="600"/>
              </a:spcBef>
              <a:defRPr/>
            </a:pPr>
            <a:r>
              <a:rPr lang="en-US" sz="3000" dirty="0"/>
              <a:t>Shoot for </a:t>
            </a:r>
            <a:r>
              <a:rPr lang="en-US" sz="3000" i="1" dirty="0"/>
              <a:t>quantity</a:t>
            </a:r>
            <a:r>
              <a:rPr lang="en-US" sz="3000" dirty="0"/>
              <a:t> of ideas over </a:t>
            </a:r>
            <a:r>
              <a:rPr lang="en-US" sz="3000" i="1" dirty="0"/>
              <a:t>quality</a:t>
            </a:r>
            <a:r>
              <a:rPr lang="en-US" sz="3000" dirty="0"/>
              <a:t> of ideas. </a:t>
            </a:r>
          </a:p>
          <a:p>
            <a:pPr>
              <a:spcBef>
                <a:spcPts val="600"/>
              </a:spcBef>
              <a:defRPr/>
            </a:pPr>
            <a:r>
              <a:rPr lang="en-US" sz="3000" i="1" dirty="0"/>
              <a:t>Forbid</a:t>
            </a:r>
            <a:r>
              <a:rPr lang="en-US" sz="3000" dirty="0"/>
              <a:t> criticism.</a:t>
            </a:r>
          </a:p>
          <a:p>
            <a:pPr>
              <a:spcBef>
                <a:spcPts val="600"/>
              </a:spcBef>
              <a:defRPr/>
            </a:pPr>
            <a:r>
              <a:rPr lang="en-US" sz="3000" dirty="0"/>
              <a:t>Encourage idea “hitch-hiking.” </a:t>
            </a:r>
          </a:p>
          <a:p>
            <a:pPr>
              <a:spcBef>
                <a:spcPts val="600"/>
              </a:spcBef>
              <a:defRPr/>
            </a:pPr>
            <a:r>
              <a:rPr lang="en-US" sz="3000" dirty="0"/>
              <a:t>Dare to imagine the unreasonable.  </a:t>
            </a:r>
          </a:p>
        </p:txBody>
      </p:sp>
      <p:pic>
        <p:nvPicPr>
          <p:cNvPr id="41990" name="Picture 7" descr="C:\Documents and Settings\douglw\My Documents\My Pictures\Microsoft Clip Organizer\j043261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5527" y="4267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54829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6195">
                                            <p:txEl>
                                              <p:pRg st="1" end="1"/>
                                            </p:txEl>
                                          </p:spTgt>
                                        </p:tgtEl>
                                        <p:attrNameLst>
                                          <p:attrName>style.visibility</p:attrName>
                                        </p:attrNameLst>
                                      </p:cBhvr>
                                      <p:to>
                                        <p:strVal val="visible"/>
                                      </p:to>
                                    </p:set>
                                    <p:animEffect transition="in" filter="wipe(left)">
                                      <p:cBhvr>
                                        <p:cTn id="7" dur="500"/>
                                        <p:tgtEl>
                                          <p:spTgt spid="13619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6195">
                                            <p:txEl>
                                              <p:pRg st="2" end="2"/>
                                            </p:txEl>
                                          </p:spTgt>
                                        </p:tgtEl>
                                        <p:attrNameLst>
                                          <p:attrName>style.visibility</p:attrName>
                                        </p:attrNameLst>
                                      </p:cBhvr>
                                      <p:to>
                                        <p:strVal val="visible"/>
                                      </p:to>
                                    </p:set>
                                    <p:animEffect transition="in" filter="wipe(left)">
                                      <p:cBhvr>
                                        <p:cTn id="12" dur="500"/>
                                        <p:tgtEl>
                                          <p:spTgt spid="1361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6195">
                                            <p:txEl>
                                              <p:pRg st="3" end="3"/>
                                            </p:txEl>
                                          </p:spTgt>
                                        </p:tgtEl>
                                        <p:attrNameLst>
                                          <p:attrName>style.visibility</p:attrName>
                                        </p:attrNameLst>
                                      </p:cBhvr>
                                      <p:to>
                                        <p:strVal val="visible"/>
                                      </p:to>
                                    </p:set>
                                    <p:animEffect transition="in" filter="wipe(left)">
                                      <p:cBhvr>
                                        <p:cTn id="17" dur="500"/>
                                        <p:tgtEl>
                                          <p:spTgt spid="13619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6195">
                                            <p:txEl>
                                              <p:pRg st="4" end="4"/>
                                            </p:txEl>
                                          </p:spTgt>
                                        </p:tgtEl>
                                        <p:attrNameLst>
                                          <p:attrName>style.visibility</p:attrName>
                                        </p:attrNameLst>
                                      </p:cBhvr>
                                      <p:to>
                                        <p:strVal val="visible"/>
                                      </p:to>
                                    </p:set>
                                    <p:animEffect transition="in" filter="wipe(left)">
                                      <p:cBhvr>
                                        <p:cTn id="22" dur="500"/>
                                        <p:tgtEl>
                                          <p:spTgt spid="13619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36195">
                                            <p:txEl>
                                              <p:pRg st="5" end="5"/>
                                            </p:txEl>
                                          </p:spTgt>
                                        </p:tgtEl>
                                        <p:attrNameLst>
                                          <p:attrName>style.visibility</p:attrName>
                                        </p:attrNameLst>
                                      </p:cBhvr>
                                      <p:to>
                                        <p:strVal val="visible"/>
                                      </p:to>
                                    </p:set>
                                    <p:animEffect transition="in" filter="wipe(left)">
                                      <p:cBhvr>
                                        <p:cTn id="27" dur="500"/>
                                        <p:tgtEl>
                                          <p:spTgt spid="13619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36195">
                                            <p:txEl>
                                              <p:pRg st="6" end="6"/>
                                            </p:txEl>
                                          </p:spTgt>
                                        </p:tgtEl>
                                        <p:attrNameLst>
                                          <p:attrName>style.visibility</p:attrName>
                                        </p:attrNameLst>
                                      </p:cBhvr>
                                      <p:to>
                                        <p:strVal val="visible"/>
                                      </p:to>
                                    </p:set>
                                    <p:animEffect transition="in" filter="wipe(left)">
                                      <p:cBhvr>
                                        <p:cTn id="32" dur="500"/>
                                        <p:tgtEl>
                                          <p:spTgt spid="136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bldLvl="2"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602A2-9AF3-714E-8649-3D1A5FEF91B0}"/>
              </a:ext>
            </a:extLst>
          </p:cNvPr>
          <p:cNvSpPr>
            <a:spLocks noGrp="1"/>
          </p:cNvSpPr>
          <p:nvPr>
            <p:ph type="title"/>
          </p:nvPr>
        </p:nvSpPr>
        <p:spPr>
          <a:xfrm>
            <a:off x="432000" y="432000"/>
            <a:ext cx="11328000" cy="898036"/>
          </a:xfrm>
        </p:spPr>
        <p:txBody>
          <a:bodyPr>
            <a:noAutofit/>
          </a:bodyPr>
          <a:lstStyle/>
          <a:p>
            <a:pPr algn="ctr">
              <a:defRPr/>
            </a:pPr>
            <a:r>
              <a:rPr lang="en-US" sz="4000" dirty="0"/>
              <a:t>How successful organisations draw out creativity in </a:t>
            </a:r>
            <a:r>
              <a:rPr lang="en-US" sz="4000" dirty="0" smtClean="0"/>
              <a:t>their employees</a:t>
            </a:r>
            <a:endParaRPr lang="en-US" sz="4000" dirty="0"/>
          </a:p>
        </p:txBody>
      </p:sp>
      <p:sp>
        <p:nvSpPr>
          <p:cNvPr id="3" name="Content Placeholder 2">
            <a:extLst>
              <a:ext uri="{FF2B5EF4-FFF2-40B4-BE49-F238E27FC236}">
                <a16:creationId xmlns:a16="http://schemas.microsoft.com/office/drawing/2014/main" id="{903BD441-1733-9043-BD3C-5807C19B646B}"/>
              </a:ext>
            </a:extLst>
          </p:cNvPr>
          <p:cNvSpPr>
            <a:spLocks noGrp="1"/>
          </p:cNvSpPr>
          <p:nvPr>
            <p:ph idx="1"/>
          </p:nvPr>
        </p:nvSpPr>
        <p:spPr>
          <a:xfrm>
            <a:off x="432000" y="1865744"/>
            <a:ext cx="11328000" cy="4325505"/>
          </a:xfrm>
        </p:spPr>
        <p:txBody>
          <a:bodyPr rtlCol="0">
            <a:normAutofit/>
          </a:bodyPr>
          <a:lstStyle/>
          <a:p>
            <a:pPr>
              <a:defRPr/>
            </a:pPr>
            <a:r>
              <a:rPr lang="en-US" sz="3200" dirty="0">
                <a:solidFill>
                  <a:schemeClr val="tx1">
                    <a:lumMod val="85000"/>
                    <a:lumOff val="15000"/>
                  </a:schemeClr>
                </a:solidFill>
              </a:rPr>
              <a:t>Google is probably the world’s most successful creative company. You might like to watch Marissa Mayer, former Google Vice-President and now Yahoo CEO, speaking about some of the ways Google draws out the creativity of its staff</a:t>
            </a:r>
            <a:endParaRPr lang="en-US" sz="3200" dirty="0">
              <a:solidFill>
                <a:schemeClr val="tx1">
                  <a:lumMod val="85000"/>
                  <a:lumOff val="15000"/>
                </a:schemeClr>
              </a:solidFill>
              <a:hlinkClick r:id="rId2"/>
            </a:endParaRPr>
          </a:p>
          <a:p>
            <a:pPr>
              <a:defRPr/>
            </a:pPr>
            <a:r>
              <a:rPr lang="en-US" sz="3200" dirty="0">
                <a:solidFill>
                  <a:schemeClr val="tx1">
                    <a:lumMod val="85000"/>
                    <a:lumOff val="15000"/>
                  </a:schemeClr>
                </a:solidFill>
                <a:hlinkClick r:id="rId2"/>
              </a:rPr>
              <a:t>http://ecorner.stanford.edu/videos/1524/Ideas-Come-From-Everywhere</a:t>
            </a:r>
            <a:endParaRPr lang="en-US" sz="3200" dirty="0">
              <a:solidFill>
                <a:schemeClr val="tx1">
                  <a:lumMod val="85000"/>
                  <a:lumOff val="15000"/>
                </a:schemeClr>
              </a:solidFill>
            </a:endParaRPr>
          </a:p>
          <a:p>
            <a:pPr>
              <a:defRPr/>
            </a:pPr>
            <a:r>
              <a:rPr lang="en-US" sz="3200" dirty="0">
                <a:solidFill>
                  <a:schemeClr val="tx1">
                    <a:lumMod val="85000"/>
                    <a:lumOff val="15000"/>
                  </a:schemeClr>
                </a:solidFill>
                <a:hlinkClick r:id="rId3"/>
              </a:rPr>
              <a:t>http://ecorner.stanford.edu/videos/1525/Give-Ideas-Credit-Not-Credit-for-Ideas</a:t>
            </a:r>
            <a:endParaRPr lang="en-US" sz="3200" dirty="0">
              <a:solidFill>
                <a:schemeClr val="tx1">
                  <a:lumMod val="85000"/>
                  <a:lumOff val="15000"/>
                </a:schemeClr>
              </a:solidFill>
            </a:endParaRPr>
          </a:p>
          <a:p>
            <a:pPr>
              <a:defRPr/>
            </a:pPr>
            <a:endParaRPr lang="en-US" dirty="0">
              <a:solidFill>
                <a:schemeClr val="tx1">
                  <a:lumMod val="85000"/>
                  <a:lumOff val="15000"/>
                </a:schemeClr>
              </a:solidFill>
            </a:endParaRPr>
          </a:p>
        </p:txBody>
      </p:sp>
    </p:spTree>
    <p:extLst>
      <p:ext uri="{BB962C8B-B14F-4D97-AF65-F5344CB8AC3E}">
        <p14:creationId xmlns:p14="http://schemas.microsoft.com/office/powerpoint/2010/main" val="27126729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p:txBody>
          <a:bodyPr/>
          <a:lstStyle/>
          <a:p>
            <a:pPr>
              <a:defRPr/>
            </a:pPr>
            <a:r>
              <a:rPr lang="en-US"/>
              <a:t>2 - </a:t>
            </a:r>
            <a:fld id="{36AE432A-EE77-4EA5-B65C-80E6738E1465}" type="slidenum">
              <a:rPr lang="en-US"/>
              <a:pPr>
                <a:defRPr/>
              </a:pPr>
              <a:t>43</a:t>
            </a:fld>
            <a:endParaRPr lang="en-US"/>
          </a:p>
        </p:txBody>
      </p:sp>
      <p:sp>
        <p:nvSpPr>
          <p:cNvPr id="5" name="Footer Placeholder 4"/>
          <p:cNvSpPr>
            <a:spLocks noGrp="1"/>
          </p:cNvSpPr>
          <p:nvPr>
            <p:ph type="ftr" sz="quarter" idx="4294967295"/>
          </p:nvPr>
        </p:nvSpPr>
        <p:spPr/>
        <p:txBody>
          <a:bodyPr/>
          <a:lstStyle/>
          <a:p>
            <a:pPr>
              <a:defRPr/>
            </a:pPr>
            <a:endParaRPr lang="en-US" dirty="0"/>
          </a:p>
        </p:txBody>
      </p:sp>
      <p:sp>
        <p:nvSpPr>
          <p:cNvPr id="80898" name="Rectangle 2"/>
          <p:cNvSpPr>
            <a:spLocks noGrp="1" noRot="1" noChangeArrowheads="1"/>
          </p:cNvSpPr>
          <p:nvPr>
            <p:ph type="title"/>
          </p:nvPr>
        </p:nvSpPr>
        <p:spPr>
          <a:xfrm>
            <a:off x="563418" y="73891"/>
            <a:ext cx="9418782" cy="1602509"/>
          </a:xfrm>
        </p:spPr>
        <p:txBody>
          <a:bodyPr/>
          <a:lstStyle/>
          <a:p>
            <a:pPr eaLnBrk="1" hangingPunct="1">
              <a:defRPr/>
            </a:pPr>
            <a:r>
              <a:rPr lang="en-US" sz="4000" dirty="0"/>
              <a:t>Failure: </a:t>
            </a:r>
            <a:r>
              <a:rPr lang="en-US" sz="4000" dirty="0" smtClean="0"/>
              <a:t>Part </a:t>
            </a:r>
            <a:r>
              <a:rPr lang="en-US" sz="4000" dirty="0"/>
              <a:t>of the </a:t>
            </a:r>
            <a:r>
              <a:rPr lang="en-US" sz="4000" dirty="0" smtClean="0"/>
              <a:t>Creative </a:t>
            </a:r>
            <a:r>
              <a:rPr lang="en-US" sz="4000" dirty="0"/>
              <a:t>Process!</a:t>
            </a:r>
          </a:p>
        </p:txBody>
      </p:sp>
      <p:sp>
        <p:nvSpPr>
          <p:cNvPr id="80899" name="Rectangle 3"/>
          <p:cNvSpPr>
            <a:spLocks noGrp="1" noChangeArrowheads="1"/>
          </p:cNvSpPr>
          <p:nvPr>
            <p:ph type="body" idx="1"/>
          </p:nvPr>
        </p:nvSpPr>
        <p:spPr>
          <a:xfrm>
            <a:off x="432001" y="1413164"/>
            <a:ext cx="9778800" cy="5140036"/>
          </a:xfrm>
        </p:spPr>
        <p:txBody>
          <a:bodyPr/>
          <a:lstStyle/>
          <a:p>
            <a:pPr>
              <a:defRPr/>
            </a:pPr>
            <a:r>
              <a:rPr lang="en-US" sz="3200" dirty="0"/>
              <a:t>For every 3,000 new product ideas:</a:t>
            </a:r>
          </a:p>
          <a:p>
            <a:pPr lvl="1">
              <a:spcBef>
                <a:spcPts val="600"/>
              </a:spcBef>
              <a:buClr>
                <a:schemeClr val="folHlink"/>
              </a:buClr>
              <a:defRPr/>
            </a:pPr>
            <a:r>
              <a:rPr lang="en-US" sz="3200" dirty="0"/>
              <a:t>Four make it to the development stage.</a:t>
            </a:r>
          </a:p>
          <a:p>
            <a:pPr lvl="1">
              <a:spcBef>
                <a:spcPts val="600"/>
              </a:spcBef>
              <a:buClr>
                <a:schemeClr val="folHlink"/>
              </a:buClr>
              <a:defRPr/>
            </a:pPr>
            <a:r>
              <a:rPr lang="en-US" sz="3200" dirty="0"/>
              <a:t>Two are actually launched.</a:t>
            </a:r>
          </a:p>
          <a:p>
            <a:pPr lvl="1">
              <a:spcBef>
                <a:spcPts val="600"/>
              </a:spcBef>
              <a:buClr>
                <a:schemeClr val="folHlink"/>
              </a:buClr>
              <a:defRPr/>
            </a:pPr>
            <a:r>
              <a:rPr lang="en-US" sz="3200" dirty="0"/>
              <a:t>One becomes a success in the market.</a:t>
            </a:r>
          </a:p>
          <a:p>
            <a:pPr>
              <a:defRPr/>
            </a:pPr>
            <a:r>
              <a:rPr lang="en-US" sz="3200" dirty="0"/>
              <a:t>On average, new products account for 40% of companies’ sales!!</a:t>
            </a:r>
          </a:p>
          <a:p>
            <a:pPr>
              <a:defRPr/>
            </a:pPr>
            <a:r>
              <a:rPr lang="en-US" sz="3200" dirty="0"/>
              <a:t>Creativity is an important source of building a competitive advantage.  </a:t>
            </a:r>
          </a:p>
        </p:txBody>
      </p:sp>
    </p:spTree>
    <p:extLst>
      <p:ext uri="{BB962C8B-B14F-4D97-AF65-F5344CB8AC3E}">
        <p14:creationId xmlns:p14="http://schemas.microsoft.com/office/powerpoint/2010/main" val="40631235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0899">
                                            <p:txEl>
                                              <p:pRg st="1" end="1"/>
                                            </p:txEl>
                                          </p:spTgt>
                                        </p:tgtEl>
                                        <p:attrNameLst>
                                          <p:attrName>style.visibility</p:attrName>
                                        </p:attrNameLst>
                                      </p:cBhvr>
                                      <p:to>
                                        <p:strVal val="visible"/>
                                      </p:to>
                                    </p:set>
                                    <p:animEffect transition="in" filter="wipe(left)">
                                      <p:cBhvr>
                                        <p:cTn id="7" dur="500"/>
                                        <p:tgtEl>
                                          <p:spTgt spid="8089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0899">
                                            <p:txEl>
                                              <p:pRg st="2" end="2"/>
                                            </p:txEl>
                                          </p:spTgt>
                                        </p:tgtEl>
                                        <p:attrNameLst>
                                          <p:attrName>style.visibility</p:attrName>
                                        </p:attrNameLst>
                                      </p:cBhvr>
                                      <p:to>
                                        <p:strVal val="visible"/>
                                      </p:to>
                                    </p:set>
                                    <p:animEffect transition="in" filter="wipe(left)">
                                      <p:cBhvr>
                                        <p:cTn id="12" dur="500"/>
                                        <p:tgtEl>
                                          <p:spTgt spid="808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0899">
                                            <p:txEl>
                                              <p:pRg st="3" end="3"/>
                                            </p:txEl>
                                          </p:spTgt>
                                        </p:tgtEl>
                                        <p:attrNameLst>
                                          <p:attrName>style.visibility</p:attrName>
                                        </p:attrNameLst>
                                      </p:cBhvr>
                                      <p:to>
                                        <p:strVal val="visible"/>
                                      </p:to>
                                    </p:set>
                                    <p:animEffect transition="in" filter="wipe(left)">
                                      <p:cBhvr>
                                        <p:cTn id="17" dur="500"/>
                                        <p:tgtEl>
                                          <p:spTgt spid="808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0899">
                                            <p:txEl>
                                              <p:pRg st="4" end="4"/>
                                            </p:txEl>
                                          </p:spTgt>
                                        </p:tgtEl>
                                        <p:attrNameLst>
                                          <p:attrName>style.visibility</p:attrName>
                                        </p:attrNameLst>
                                      </p:cBhvr>
                                      <p:to>
                                        <p:strVal val="visible"/>
                                      </p:to>
                                    </p:set>
                                    <p:animEffect transition="in" filter="wipe(left)">
                                      <p:cBhvr>
                                        <p:cTn id="22" dur="500"/>
                                        <p:tgtEl>
                                          <p:spTgt spid="8089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80899">
                                            <p:txEl>
                                              <p:pRg st="5" end="5"/>
                                            </p:txEl>
                                          </p:spTgt>
                                        </p:tgtEl>
                                        <p:attrNameLst>
                                          <p:attrName>style.visibility</p:attrName>
                                        </p:attrNameLst>
                                      </p:cBhvr>
                                      <p:to>
                                        <p:strVal val="visible"/>
                                      </p:to>
                                    </p:set>
                                    <p:animEffect transition="in" filter="wipe(left)">
                                      <p:cBhvr>
                                        <p:cTn id="27" dur="500"/>
                                        <p:tgtEl>
                                          <p:spTgt spid="808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bldLvl="5"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p:txBody>
          <a:bodyPr/>
          <a:lstStyle/>
          <a:p>
            <a:pPr>
              <a:defRPr/>
            </a:pPr>
            <a:r>
              <a:rPr lang="en-US" dirty="0"/>
              <a:t>2 - </a:t>
            </a:r>
            <a:fld id="{2EAF0512-3C8B-42F6-A8CA-DE543994AC21}" type="slidenum">
              <a:rPr lang="en-US"/>
              <a:pPr>
                <a:defRPr/>
              </a:pPr>
              <a:t>44</a:t>
            </a:fld>
            <a:endParaRPr lang="en-US" dirty="0"/>
          </a:p>
        </p:txBody>
      </p:sp>
      <p:sp>
        <p:nvSpPr>
          <p:cNvPr id="5" name="Footer Placeholder 4"/>
          <p:cNvSpPr>
            <a:spLocks noGrp="1"/>
          </p:cNvSpPr>
          <p:nvPr>
            <p:ph type="ftr" sz="quarter" idx="4294967295"/>
          </p:nvPr>
        </p:nvSpPr>
        <p:spPr/>
        <p:txBody>
          <a:bodyPr/>
          <a:lstStyle/>
          <a:p>
            <a:pPr>
              <a:defRPr/>
            </a:pPr>
            <a:r>
              <a:rPr lang="en-US"/>
              <a:t>Ch. 2: Inside the Entrepreneurial Mind</a:t>
            </a:r>
          </a:p>
        </p:txBody>
      </p:sp>
      <p:sp>
        <p:nvSpPr>
          <p:cNvPr id="91138" name="Rectangle 2"/>
          <p:cNvSpPr>
            <a:spLocks noGrp="1" noRot="1" noChangeArrowheads="1"/>
          </p:cNvSpPr>
          <p:nvPr>
            <p:ph type="title"/>
          </p:nvPr>
        </p:nvSpPr>
        <p:spPr>
          <a:xfrm>
            <a:off x="432000" y="432000"/>
            <a:ext cx="11328000" cy="565910"/>
          </a:xfrm>
        </p:spPr>
        <p:txBody>
          <a:bodyPr/>
          <a:lstStyle/>
          <a:p>
            <a:pPr eaLnBrk="1" hangingPunct="1">
              <a:defRPr/>
            </a:pPr>
            <a:r>
              <a:rPr lang="en-US" sz="4000" dirty="0"/>
              <a:t>Left-Brained or </a:t>
            </a:r>
            <a:r>
              <a:rPr lang="en-US" sz="4000" dirty="0" smtClean="0"/>
              <a:t>Right-Brained</a:t>
            </a:r>
            <a:r>
              <a:rPr lang="en-US" sz="4000" dirty="0"/>
              <a:t>?</a:t>
            </a:r>
          </a:p>
        </p:txBody>
      </p:sp>
      <p:sp>
        <p:nvSpPr>
          <p:cNvPr id="91139" name="Rectangle 3"/>
          <p:cNvSpPr>
            <a:spLocks noGrp="1" noChangeArrowheads="1"/>
          </p:cNvSpPr>
          <p:nvPr>
            <p:ph type="body" idx="1"/>
          </p:nvPr>
        </p:nvSpPr>
        <p:spPr>
          <a:xfrm>
            <a:off x="267855" y="1311565"/>
            <a:ext cx="9942945" cy="2170544"/>
          </a:xfrm>
        </p:spPr>
        <p:txBody>
          <a:bodyPr/>
          <a:lstStyle/>
          <a:p>
            <a:pPr marL="0" indent="0">
              <a:spcBef>
                <a:spcPct val="30000"/>
              </a:spcBef>
              <a:buNone/>
              <a:defRPr/>
            </a:pPr>
            <a:r>
              <a:rPr lang="en-US" sz="3200" dirty="0"/>
              <a:t>Entrepreneurship requires </a:t>
            </a:r>
            <a:r>
              <a:rPr lang="en-US" sz="3200" i="1" dirty="0"/>
              <a:t>both</a:t>
            </a:r>
            <a:r>
              <a:rPr lang="en-US" sz="3200" dirty="0"/>
              <a:t> left-and right-brained </a:t>
            </a:r>
            <a:r>
              <a:rPr lang="en-US" sz="3200" dirty="0" smtClean="0"/>
              <a:t>thinking</a:t>
            </a:r>
          </a:p>
          <a:p>
            <a:pPr lvl="1" eaLnBrk="1" hangingPunct="1">
              <a:spcBef>
                <a:spcPct val="30000"/>
              </a:spcBef>
              <a:buClr>
                <a:schemeClr val="hlink"/>
              </a:buClr>
              <a:defRPr/>
            </a:pPr>
            <a:r>
              <a:rPr lang="en-US" sz="3200" dirty="0" smtClean="0"/>
              <a:t>Right-brained thinking draws on </a:t>
            </a:r>
            <a:r>
              <a:rPr lang="en-US" sz="3200" i="1" dirty="0" smtClean="0"/>
              <a:t>divergent</a:t>
            </a:r>
            <a:r>
              <a:rPr lang="en-US" sz="3200" dirty="0" smtClean="0"/>
              <a:t> reasoning, the ability to create a multitude of original, diverse ideas</a:t>
            </a:r>
          </a:p>
          <a:p>
            <a:pPr lvl="1" eaLnBrk="1" hangingPunct="1">
              <a:spcBef>
                <a:spcPct val="30000"/>
              </a:spcBef>
              <a:buClr>
                <a:schemeClr val="hlink"/>
              </a:buClr>
              <a:defRPr/>
            </a:pPr>
            <a:r>
              <a:rPr lang="en-US" sz="3200" dirty="0" smtClean="0"/>
              <a:t>Left-brained thinking counts on </a:t>
            </a:r>
            <a:r>
              <a:rPr lang="en-US" sz="3200" i="1" dirty="0" smtClean="0"/>
              <a:t>convergent</a:t>
            </a:r>
            <a:r>
              <a:rPr lang="en-US" sz="3200" dirty="0" smtClean="0"/>
              <a:t> reasoning, the ability to evaluate multiple ideas and to choose the best solution to a problem  </a:t>
            </a:r>
          </a:p>
        </p:txBody>
      </p:sp>
      <p:pic>
        <p:nvPicPr>
          <p:cNvPr id="13318" name="Picture 4" descr="j0234673"/>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058599" y="5128879"/>
            <a:ext cx="2133401" cy="1674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34454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1139">
                                            <p:txEl>
                                              <p:pRg st="1" end="1"/>
                                            </p:txEl>
                                          </p:spTgt>
                                        </p:tgtEl>
                                        <p:attrNameLst>
                                          <p:attrName>style.visibility</p:attrName>
                                        </p:attrNameLst>
                                      </p:cBhvr>
                                      <p:to>
                                        <p:strVal val="visible"/>
                                      </p:to>
                                    </p:set>
                                    <p:animEffect transition="in" filter="wipe(left)">
                                      <p:cBhvr>
                                        <p:cTn id="7" dur="500"/>
                                        <p:tgtEl>
                                          <p:spTgt spid="9113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1139">
                                            <p:txEl>
                                              <p:pRg st="2" end="2"/>
                                            </p:txEl>
                                          </p:spTgt>
                                        </p:tgtEl>
                                        <p:attrNameLst>
                                          <p:attrName>style.visibility</p:attrName>
                                        </p:attrNameLst>
                                      </p:cBhvr>
                                      <p:to>
                                        <p:strVal val="visible"/>
                                      </p:to>
                                    </p:set>
                                    <p:animEffect transition="in" filter="wipe(left)">
                                      <p:cBhvr>
                                        <p:cTn id="12" dur="500"/>
                                        <p:tgtEl>
                                          <p:spTgt spid="911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bldLvl="5"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Lateral Thinking Puzzles</a:t>
            </a:r>
            <a:endParaRPr lang="en-GB" sz="4400" dirty="0"/>
          </a:p>
        </p:txBody>
      </p:sp>
      <p:sp>
        <p:nvSpPr>
          <p:cNvPr id="3" name="Content Placeholder 2"/>
          <p:cNvSpPr>
            <a:spLocks noGrp="1"/>
          </p:cNvSpPr>
          <p:nvPr>
            <p:ph idx="1"/>
          </p:nvPr>
        </p:nvSpPr>
        <p:spPr>
          <a:xfrm>
            <a:off x="432000" y="1477818"/>
            <a:ext cx="11328000" cy="4713432"/>
          </a:xfrm>
        </p:spPr>
        <p:txBody>
          <a:bodyPr/>
          <a:lstStyle/>
          <a:p>
            <a:r>
              <a:rPr lang="en-GB" sz="4000" dirty="0"/>
              <a:t>A man walks into a bar and asks for a drink. The bartender pulls out a gun and points it at him. The man says, "Thank you," and walks out.</a:t>
            </a:r>
          </a:p>
          <a:p>
            <a:endParaRPr lang="en-GB" sz="4000" dirty="0"/>
          </a:p>
        </p:txBody>
      </p:sp>
    </p:spTree>
    <p:extLst>
      <p:ext uri="{BB962C8B-B14F-4D97-AF65-F5344CB8AC3E}">
        <p14:creationId xmlns:p14="http://schemas.microsoft.com/office/powerpoint/2010/main" val="1087760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Answer</a:t>
            </a:r>
            <a:r>
              <a:rPr lang="en-GB" dirty="0" smtClean="0"/>
              <a:t> </a:t>
            </a:r>
            <a:endParaRPr lang="en-GB" dirty="0"/>
          </a:p>
        </p:txBody>
      </p:sp>
      <p:sp>
        <p:nvSpPr>
          <p:cNvPr id="3" name="Content Placeholder 2"/>
          <p:cNvSpPr>
            <a:spLocks noGrp="1"/>
          </p:cNvSpPr>
          <p:nvPr>
            <p:ph idx="1"/>
          </p:nvPr>
        </p:nvSpPr>
        <p:spPr>
          <a:xfrm>
            <a:off x="432000" y="1505526"/>
            <a:ext cx="11328000" cy="4685723"/>
          </a:xfrm>
        </p:spPr>
        <p:txBody>
          <a:bodyPr/>
          <a:lstStyle/>
          <a:p>
            <a:r>
              <a:rPr lang="en-GB" sz="4400" dirty="0" smtClean="0"/>
              <a:t>The man has hiccups </a:t>
            </a:r>
            <a:endParaRPr lang="en-GB" sz="4400" dirty="0"/>
          </a:p>
        </p:txBody>
      </p:sp>
    </p:spTree>
    <p:extLst>
      <p:ext uri="{BB962C8B-B14F-4D97-AF65-F5344CB8AC3E}">
        <p14:creationId xmlns:p14="http://schemas.microsoft.com/office/powerpoint/2010/main" val="484138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Question </a:t>
            </a:r>
            <a:endParaRPr lang="en-GB" sz="4400" dirty="0"/>
          </a:p>
        </p:txBody>
      </p:sp>
      <p:sp>
        <p:nvSpPr>
          <p:cNvPr id="3" name="Content Placeholder 2"/>
          <p:cNvSpPr>
            <a:spLocks noGrp="1"/>
          </p:cNvSpPr>
          <p:nvPr>
            <p:ph idx="1"/>
          </p:nvPr>
        </p:nvSpPr>
        <p:spPr>
          <a:xfrm>
            <a:off x="432000" y="1736436"/>
            <a:ext cx="11328000" cy="4454814"/>
          </a:xfrm>
        </p:spPr>
        <p:txBody>
          <a:bodyPr/>
          <a:lstStyle/>
          <a:p>
            <a:r>
              <a:rPr lang="en-GB" sz="3600" dirty="0"/>
              <a:t>A man lives on the twelfth floor of an apartment building. Every morning he takes the elevator down to the lobby and leaves the building. In the evening, he gets into the elevator, and, if there is someone else in the elevator -- or if it was raining that day -- he goes back to his floor directly. Otherwise, he goes to the tenth floor and walks up two flights of stairs to his apartment.</a:t>
            </a:r>
          </a:p>
          <a:p>
            <a:endParaRPr lang="en-GB" dirty="0"/>
          </a:p>
        </p:txBody>
      </p:sp>
    </p:spTree>
    <p:extLst>
      <p:ext uri="{BB962C8B-B14F-4D97-AF65-F5344CB8AC3E}">
        <p14:creationId xmlns:p14="http://schemas.microsoft.com/office/powerpoint/2010/main" val="312320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Answer </a:t>
            </a:r>
            <a:endParaRPr lang="en-GB" sz="4400" dirty="0"/>
          </a:p>
        </p:txBody>
      </p:sp>
      <p:sp>
        <p:nvSpPr>
          <p:cNvPr id="3" name="Content Placeholder 2"/>
          <p:cNvSpPr>
            <a:spLocks noGrp="1"/>
          </p:cNvSpPr>
          <p:nvPr>
            <p:ph idx="1"/>
          </p:nvPr>
        </p:nvSpPr>
        <p:spPr>
          <a:xfrm>
            <a:off x="432000" y="1607126"/>
            <a:ext cx="11328000" cy="4584123"/>
          </a:xfrm>
        </p:spPr>
        <p:txBody>
          <a:bodyPr/>
          <a:lstStyle/>
          <a:p>
            <a:r>
              <a:rPr lang="en-GB" sz="4000" dirty="0"/>
              <a:t>The man is a dwarf. He can't reach the upper elevator buttons, but he can ask people to push them for him. He can also push them with his umbrella.</a:t>
            </a:r>
          </a:p>
          <a:p>
            <a:endParaRPr lang="en-GB" dirty="0"/>
          </a:p>
        </p:txBody>
      </p:sp>
    </p:spTree>
    <p:extLst>
      <p:ext uri="{BB962C8B-B14F-4D97-AF65-F5344CB8AC3E}">
        <p14:creationId xmlns:p14="http://schemas.microsoft.com/office/powerpoint/2010/main" val="11086614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Question </a:t>
            </a:r>
            <a:endParaRPr lang="en-GB" sz="4400" dirty="0"/>
          </a:p>
        </p:txBody>
      </p:sp>
      <p:sp>
        <p:nvSpPr>
          <p:cNvPr id="3" name="Content Placeholder 2"/>
          <p:cNvSpPr>
            <a:spLocks noGrp="1"/>
          </p:cNvSpPr>
          <p:nvPr>
            <p:ph idx="1"/>
          </p:nvPr>
        </p:nvSpPr>
        <p:spPr>
          <a:xfrm>
            <a:off x="432000" y="1394690"/>
            <a:ext cx="11328000" cy="4796559"/>
          </a:xfrm>
        </p:spPr>
        <p:txBody>
          <a:bodyPr/>
          <a:lstStyle/>
          <a:p>
            <a:r>
              <a:rPr lang="en-GB" sz="4000" dirty="0"/>
              <a:t>A body is discovered in a park in Chicago in the middle of summer. It has a fractured skull and many other broken bones, but the cause of death was hypothermia.</a:t>
            </a:r>
          </a:p>
          <a:p>
            <a:endParaRPr lang="en-GB" dirty="0"/>
          </a:p>
        </p:txBody>
      </p:sp>
    </p:spTree>
    <p:extLst>
      <p:ext uri="{BB962C8B-B14F-4D97-AF65-F5344CB8AC3E}">
        <p14:creationId xmlns:p14="http://schemas.microsoft.com/office/powerpoint/2010/main" val="15865240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Answer  </a:t>
            </a:r>
            <a:endParaRPr lang="en-GB" sz="4400" dirty="0"/>
          </a:p>
        </p:txBody>
      </p:sp>
      <p:sp>
        <p:nvSpPr>
          <p:cNvPr id="3" name="Content Placeholder 2"/>
          <p:cNvSpPr>
            <a:spLocks noGrp="1"/>
          </p:cNvSpPr>
          <p:nvPr>
            <p:ph idx="1"/>
          </p:nvPr>
        </p:nvSpPr>
        <p:spPr>
          <a:xfrm>
            <a:off x="432000" y="1570182"/>
            <a:ext cx="11328000" cy="4621068"/>
          </a:xfrm>
        </p:spPr>
        <p:txBody>
          <a:bodyPr/>
          <a:lstStyle/>
          <a:p>
            <a:r>
              <a:rPr lang="en-GB" sz="3600" dirty="0"/>
              <a:t>A poor peasant </a:t>
            </a:r>
            <a:r>
              <a:rPr lang="en-GB" sz="3600" dirty="0" smtClean="0"/>
              <a:t>desperately </a:t>
            </a:r>
            <a:r>
              <a:rPr lang="en-GB" sz="3600" dirty="0"/>
              <a:t>wants to </a:t>
            </a:r>
            <a:r>
              <a:rPr lang="en-GB" sz="3600" dirty="0" smtClean="0"/>
              <a:t>leave his country for </a:t>
            </a:r>
            <a:r>
              <a:rPr lang="en-GB" sz="3600" dirty="0"/>
              <a:t>the United States. </a:t>
            </a:r>
            <a:endParaRPr lang="en-GB" sz="3600" dirty="0" smtClean="0"/>
          </a:p>
          <a:p>
            <a:r>
              <a:rPr lang="en-GB" sz="3600" dirty="0" smtClean="0"/>
              <a:t>Lacking </a:t>
            </a:r>
            <a:r>
              <a:rPr lang="en-GB" sz="3600" dirty="0"/>
              <a:t>money for airfare, he stows away in the landing gear compartment of a jet. </a:t>
            </a:r>
            <a:endParaRPr lang="en-GB" sz="3600" dirty="0" smtClean="0"/>
          </a:p>
          <a:p>
            <a:r>
              <a:rPr lang="en-GB" sz="3600" dirty="0" smtClean="0"/>
              <a:t>He </a:t>
            </a:r>
            <a:r>
              <a:rPr lang="en-GB" sz="3600" dirty="0"/>
              <a:t>dies of hypothermia in mid-flight and falls out when the compartment opens as the plane makes its final approach.</a:t>
            </a:r>
          </a:p>
          <a:p>
            <a:endParaRPr lang="en-GB" dirty="0"/>
          </a:p>
        </p:txBody>
      </p:sp>
    </p:spTree>
    <p:extLst>
      <p:ext uri="{BB962C8B-B14F-4D97-AF65-F5344CB8AC3E}">
        <p14:creationId xmlns:p14="http://schemas.microsoft.com/office/powerpoint/2010/main" val="363783590"/>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90D0D0-7C1D-47FF-A2F0-9937AA567A3D}">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B8E15EA0-2F38-456B-B156-038699A5D1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0</TotalTime>
  <Words>1800</Words>
  <Application>Microsoft Office PowerPoint</Application>
  <PresentationFormat>Widescreen</PresentationFormat>
  <Paragraphs>303</Paragraphs>
  <Slides>50</Slides>
  <Notes>11</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Arial</vt:lpstr>
      <vt:lpstr>Calibri</vt:lpstr>
      <vt:lpstr>Candara</vt:lpstr>
      <vt:lpstr>Corbel</vt:lpstr>
      <vt:lpstr>Times New Roman</vt:lpstr>
      <vt:lpstr>Wingdings</vt:lpstr>
      <vt:lpstr>Office Theme</vt:lpstr>
      <vt:lpstr>Entrepreneurship</vt:lpstr>
      <vt:lpstr>PowerPoint Presentation</vt:lpstr>
      <vt:lpstr>Objectives</vt:lpstr>
      <vt:lpstr>PowerPoint Presentation</vt:lpstr>
      <vt:lpstr>PowerPoint Presentation</vt:lpstr>
      <vt:lpstr>PowerPoint Presentation</vt:lpstr>
      <vt:lpstr>How Creative Are You?</vt:lpstr>
      <vt:lpstr>How Creative Are You?</vt:lpstr>
      <vt:lpstr>Opportunities &amp; Luck</vt:lpstr>
      <vt:lpstr>What is luck?</vt:lpstr>
      <vt:lpstr>Defined</vt:lpstr>
      <vt:lpstr>Jeff Bezos – Amazon </vt:lpstr>
      <vt:lpstr>Opportunities</vt:lpstr>
      <vt:lpstr>Found?</vt:lpstr>
      <vt:lpstr>Made?</vt:lpstr>
      <vt:lpstr>Visionaries </vt:lpstr>
      <vt:lpstr>I don’t have a good idea!</vt:lpstr>
      <vt:lpstr>Good Idea Checklist</vt:lpstr>
      <vt:lpstr>Ideas are Plentiful</vt:lpstr>
      <vt:lpstr>A New Twist </vt:lpstr>
      <vt:lpstr>Risk v Uncertainty</vt:lpstr>
      <vt:lpstr>Start with what you have</vt:lpstr>
      <vt:lpstr>Your Means…</vt:lpstr>
      <vt:lpstr>Exercise</vt:lpstr>
      <vt:lpstr>Accomplishments</vt:lpstr>
      <vt:lpstr>Gordon Ramsey </vt:lpstr>
      <vt:lpstr>Creative Thinkers</vt:lpstr>
      <vt:lpstr>Creative Thinkers</vt:lpstr>
      <vt:lpstr>Creative Thinkers</vt:lpstr>
      <vt:lpstr>Lateral Thinking Puzzles</vt:lpstr>
      <vt:lpstr>Barriers to Creativity</vt:lpstr>
      <vt:lpstr>Barriers to Creativity</vt:lpstr>
      <vt:lpstr>Questions to Spur the Imagination</vt:lpstr>
      <vt:lpstr>Questions to Spur the Imagination</vt:lpstr>
      <vt:lpstr>Questions to Spur the Imagination</vt:lpstr>
      <vt:lpstr>Tips for Enhancing Organisational Creativity</vt:lpstr>
      <vt:lpstr>Tips for Enhancing Organisational Creativity</vt:lpstr>
      <vt:lpstr>Tips for Enhancing Organizational Creativity</vt:lpstr>
      <vt:lpstr>Techniques for Improving the Creative Process</vt:lpstr>
      <vt:lpstr>Brainstorming Guidelines</vt:lpstr>
      <vt:lpstr>Brainstorming Guidelines</vt:lpstr>
      <vt:lpstr>How successful organisations draw out creativity in their employees</vt:lpstr>
      <vt:lpstr>Failure: Part of the Creative Process!</vt:lpstr>
      <vt:lpstr>Left-Brained or Right-Brained?</vt:lpstr>
      <vt:lpstr>Lateral Thinking Puzzles</vt:lpstr>
      <vt:lpstr>Answer </vt:lpstr>
      <vt:lpstr>Question </vt:lpstr>
      <vt:lpstr>Answer </vt:lpstr>
      <vt:lpstr>Question </vt:lpstr>
      <vt:lpstr>Answer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2020-01-11T10:31:28Z</dcterms:created>
  <dcterms:modified xsi:type="dcterms:W3CDTF">2020-02-12T09:23:04Z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