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7"/>
  </p:notesMasterIdLst>
  <p:handoutMasterIdLst>
    <p:handoutMasterId r:id="rId28"/>
  </p:handoutMasterIdLst>
  <p:sldIdLst>
    <p:sldId id="398" r:id="rId2"/>
    <p:sldId id="396" r:id="rId3"/>
    <p:sldId id="369" r:id="rId4"/>
    <p:sldId id="370" r:id="rId5"/>
    <p:sldId id="371" r:id="rId6"/>
    <p:sldId id="372" r:id="rId7"/>
    <p:sldId id="373" r:id="rId8"/>
    <p:sldId id="374" r:id="rId9"/>
    <p:sldId id="375" r:id="rId10"/>
    <p:sldId id="376" r:id="rId11"/>
    <p:sldId id="377" r:id="rId12"/>
    <p:sldId id="379" r:id="rId13"/>
    <p:sldId id="381" r:id="rId14"/>
    <p:sldId id="382" r:id="rId15"/>
    <p:sldId id="384" r:id="rId16"/>
    <p:sldId id="385" r:id="rId17"/>
    <p:sldId id="386" r:id="rId18"/>
    <p:sldId id="387" r:id="rId19"/>
    <p:sldId id="388" r:id="rId20"/>
    <p:sldId id="389" r:id="rId21"/>
    <p:sldId id="391" r:id="rId22"/>
    <p:sldId id="392" r:id="rId23"/>
    <p:sldId id="393" r:id="rId24"/>
    <p:sldId id="394" r:id="rId25"/>
    <p:sldId id="395" r:id="rId26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72" d="100"/>
          <a:sy n="72" d="100"/>
        </p:scale>
        <p:origin x="1218" y="5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7C24AB-3B9D-49FE-BB1F-61DAAA7AC94F}" type="slidenum">
              <a:rPr lang="en-GB" altLang="en-US" sz="1200"/>
              <a:pPr/>
              <a:t>2</a:t>
            </a:fld>
            <a:endParaRPr lang="en-GB" altLang="en-US" sz="1200"/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04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7203840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9855DE3-9E0B-42C1-930C-B853F2CA0CCC}" type="slidenum">
              <a:rPr lang="en-GB" altLang="en-US" sz="1200"/>
              <a:pPr/>
              <a:t>3</a:t>
            </a:fld>
            <a:endParaRPr lang="en-GB" altLang="en-US" sz="1200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290893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E638627-A11F-4CCE-A1B2-63964A1B7DBD}" type="slidenum">
              <a:rPr lang="en-GB" altLang="en-US" sz="1200"/>
              <a:pPr/>
              <a:t>4</a:t>
            </a:fld>
            <a:endParaRPr lang="en-GB" altLang="en-US" sz="1200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245319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0BF19B8-DC0E-464F-9E23-04C29AF8B045}" type="slidenum">
              <a:rPr lang="en-GB" altLang="en-US" sz="1200"/>
              <a:pPr/>
              <a:t>5</a:t>
            </a:fld>
            <a:endParaRPr lang="en-GB" altLang="en-US" sz="1200"/>
          </a:p>
        </p:txBody>
      </p:sp>
      <p:sp>
        <p:nvSpPr>
          <p:cNvPr id="2662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772735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792C9666-6966-4D5C-B27E-2135C8A57AE7}" type="slidenum">
              <a:rPr lang="en-GB" altLang="en-US" sz="1200"/>
              <a:pPr/>
              <a:t>7</a:t>
            </a:fld>
            <a:endParaRPr lang="en-GB" altLang="en-US" sz="1200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647941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AE12EC3C-C1F4-4065-9657-BC0EF222668C}" type="slidenum">
              <a:rPr lang="en-GB" altLang="en-US" sz="1200"/>
              <a:pPr/>
              <a:t>8</a:t>
            </a:fld>
            <a:endParaRPr lang="en-GB" altLang="en-US" sz="1200"/>
          </a:p>
        </p:txBody>
      </p:sp>
      <p:sp>
        <p:nvSpPr>
          <p:cNvPr id="317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909485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27BFA26B-6AE6-4085-AA02-D186816EF3E0}" type="slidenum">
              <a:rPr lang="en-GB" altLang="en-US" sz="1200"/>
              <a:pPr/>
              <a:t>9</a:t>
            </a:fld>
            <a:endParaRPr lang="en-GB" altLang="en-US" sz="120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776924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B4C2DE2-487A-459D-A72D-7F77B1B101A9}" type="slidenum">
              <a:rPr lang="en-GB" altLang="en-US" sz="1200"/>
              <a:pPr/>
              <a:t>10</a:t>
            </a:fld>
            <a:endParaRPr lang="en-GB" altLang="en-US" sz="120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2237395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74FF63A-3956-4689-9720-D2E926BA876D}" type="slidenum">
              <a:rPr lang="en-GB" altLang="en-US" sz="1200"/>
              <a:pPr/>
              <a:t>11</a:t>
            </a:fld>
            <a:endParaRPr lang="en-GB" altLang="en-US" sz="120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8310731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C23E9B5-E39F-4186-A71B-A4B490DB8424}" type="slidenum">
              <a:rPr lang="en-GB" altLang="en-US" sz="1200"/>
              <a:pPr/>
              <a:t>12</a:t>
            </a:fld>
            <a:endParaRPr lang="en-GB" altLang="en-US" sz="1200"/>
          </a:p>
        </p:txBody>
      </p:sp>
      <p:sp>
        <p:nvSpPr>
          <p:cNvPr id="409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3060908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5762548-47DF-4325-BC54-DABF469E01FC}" type="slidenum">
              <a:rPr lang="en-GB" altLang="en-US" sz="1200"/>
              <a:pPr/>
              <a:t>13</a:t>
            </a:fld>
            <a:endParaRPr lang="en-GB" altLang="en-US" sz="1200"/>
          </a:p>
        </p:txBody>
      </p:sp>
      <p:sp>
        <p:nvSpPr>
          <p:cNvPr id="440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40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516083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0F76EA3D-E79C-430E-905E-C812D8976C47}" type="slidenum">
              <a:rPr lang="en-GB" altLang="en-US" sz="1200"/>
              <a:pPr/>
              <a:t>14</a:t>
            </a:fld>
            <a:endParaRPr lang="en-GB" altLang="en-US" sz="1200"/>
          </a:p>
        </p:txBody>
      </p:sp>
      <p:sp>
        <p:nvSpPr>
          <p:cNvPr id="460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608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304531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88CD8017-5639-49D2-A0DD-09D1F2C5666B}" type="slidenum">
              <a:rPr lang="en-GB" altLang="en-US" sz="1200"/>
              <a:pPr/>
              <a:t>15</a:t>
            </a:fld>
            <a:endParaRPr lang="en-GB" altLang="en-US" sz="1200"/>
          </a:p>
        </p:txBody>
      </p:sp>
      <p:sp>
        <p:nvSpPr>
          <p:cNvPr id="4915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72731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32B7638-4E2D-4AE5-9153-D908205AC233}" type="slidenum">
              <a:rPr lang="en-GB" altLang="en-US" sz="1200"/>
              <a:pPr/>
              <a:t>16</a:t>
            </a:fld>
            <a:endParaRPr lang="en-GB" altLang="en-US" sz="1200"/>
          </a:p>
        </p:txBody>
      </p:sp>
      <p:sp>
        <p:nvSpPr>
          <p:cNvPr id="512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447387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589C78A-010F-4502-8F18-2576F556457D}" type="slidenum">
              <a:rPr lang="en-GB" altLang="en-US" sz="1200"/>
              <a:pPr/>
              <a:t>17</a:t>
            </a:fld>
            <a:endParaRPr lang="en-GB" altLang="en-US" sz="1200"/>
          </a:p>
        </p:txBody>
      </p:sp>
      <p:sp>
        <p:nvSpPr>
          <p:cNvPr id="532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32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715646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F489E6CA-8798-4B0D-AF13-238372912287}" type="slidenum">
              <a:rPr lang="en-GB" altLang="en-US" sz="1200"/>
              <a:pPr/>
              <a:t>18</a:t>
            </a:fld>
            <a:endParaRPr lang="en-GB" altLang="en-US" sz="1200"/>
          </a:p>
        </p:txBody>
      </p:sp>
      <p:sp>
        <p:nvSpPr>
          <p:cNvPr id="552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53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896938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47009610-8C55-40C7-B89B-F591348A6F4C}" type="slidenum">
              <a:rPr lang="en-GB" altLang="en-US" sz="1200"/>
              <a:pPr/>
              <a:t>19</a:t>
            </a:fld>
            <a:endParaRPr lang="en-GB" altLang="en-US" sz="1200"/>
          </a:p>
        </p:txBody>
      </p:sp>
      <p:sp>
        <p:nvSpPr>
          <p:cNvPr id="5734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734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25375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E5910A74-AB3B-4F39-8A43-DE34AE052E1B}" type="slidenum">
              <a:rPr lang="en-GB" altLang="en-US" sz="1200"/>
              <a:pPr/>
              <a:t>21</a:t>
            </a:fld>
            <a:endParaRPr lang="en-GB" altLang="en-US" sz="1200"/>
          </a:p>
        </p:txBody>
      </p:sp>
      <p:sp>
        <p:nvSpPr>
          <p:cNvPr id="614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156949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8956455-E58C-457B-A3DA-8A87B9A04502}" type="slidenum">
              <a:rPr lang="en-GB" altLang="en-US" sz="1200"/>
              <a:pPr/>
              <a:t>22</a:t>
            </a:fld>
            <a:endParaRPr lang="en-GB" altLang="en-US" sz="1200"/>
          </a:p>
        </p:txBody>
      </p:sp>
      <p:sp>
        <p:nvSpPr>
          <p:cNvPr id="634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5182844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575A94-7968-4C60-862A-DCAF43D18899}" type="slidenum">
              <a:rPr lang="en-GB" altLang="en-US" sz="1200"/>
              <a:pPr/>
              <a:t>24</a:t>
            </a:fld>
            <a:endParaRPr lang="en-GB" altLang="en-US" sz="1200"/>
          </a:p>
        </p:txBody>
      </p:sp>
      <p:sp>
        <p:nvSpPr>
          <p:cNvPr id="665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95958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clip art</a:t>
            </a:r>
            <a:endParaRPr lang="en-GB" noProof="0" dirty="0"/>
          </a:p>
        </p:txBody>
      </p:sp>
      <p:sp>
        <p:nvSpPr>
          <p:cNvPr id="5" name="Slide Number Placeholder 4"/>
          <p:cNvSpPr>
            <a:spLocks noGrp="1" noChangeArrowheads="1"/>
          </p:cNvSpPr>
          <p:nvPr>
            <p:ph type="sldNum" sz="quarter" idx="10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C6B052CB-4451-4003-B802-78763773A14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61933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04/06/2020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bc.co.uk/news/business-34403005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s://www.youtube.com/watch?v=GO7YF7BfgXk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78508-593F-429C-9843-43C4D635BC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699022"/>
            <a:ext cx="6858000" cy="1241822"/>
          </a:xfrm>
        </p:spPr>
        <p:txBody>
          <a:bodyPr>
            <a:normAutofit fontScale="90000"/>
          </a:bodyPr>
          <a:lstStyle/>
          <a:p>
            <a: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  <a:t>The Legal  Environment</a:t>
            </a:r>
            <a:br>
              <a:rPr lang="en-GB" sz="4800" dirty="0">
                <a:effectLst>
                  <a:outerShdw blurRad="38100" dist="38100" dir="2700000" algn="tl">
                    <a:srgbClr val="000000"/>
                  </a:outerShdw>
                </a:effectLst>
                <a:cs typeface="Arial" charset="0"/>
              </a:rPr>
            </a:br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07869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98816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>
          <a:xfrm>
            <a:off x="360000" y="360000"/>
            <a:ext cx="4576210" cy="438163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GB" altLang="en-US" sz="2800" dirty="0"/>
              <a:t>LEARNING OBJECTIVES</a:t>
            </a:r>
          </a:p>
        </p:txBody>
      </p:sp>
      <p:sp>
        <p:nvSpPr>
          <p:cNvPr id="19459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altLang="en-US" sz="2400" dirty="0"/>
              <a:t>To understand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principal sources of law 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The impacts of law on business activities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legal remedies and processes available to a firm's customers</a:t>
            </a:r>
          </a:p>
          <a:p>
            <a:pPr lvl="1" eaLnBrk="1" hangingPunct="1">
              <a:buFont typeface="Symbol" panose="05050102010706020507" pitchFamily="18" charset="2"/>
              <a:buChar char="·"/>
            </a:pPr>
            <a:r>
              <a:rPr lang="en-GB" altLang="en-US" dirty="0"/>
              <a:t>Voluntary codes of conduct as an alternative to law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  <a:p>
            <a:pPr marL="457200" lvl="1" indent="0" eaLnBrk="1" hangingPunct="1">
              <a:buNone/>
            </a:pPr>
            <a:endParaRPr lang="en-GB" altLang="en-US" dirty="0"/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29C4D2D-A741-4B01-8965-09B0A1A5791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7289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>
          <a:xfrm>
            <a:off x="387458" y="333375"/>
            <a:ext cx="8432692" cy="859994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ENVIRONMENT AFFECTS BUSINESSES IN MANY WAYS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1557339"/>
            <a:ext cx="8496300" cy="444050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Contractual relationships with customers / suppliers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Owes duty of care to members of the public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Increasingly complex employment legislation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relationship between business enterprises themselves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laws of copyright and patent protect a firm's investment in research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The legal environment influences the production possibilities of an enterprise and hence the products that can be offered to consumers</a:t>
            </a:r>
            <a:endParaRPr lang="en-GB" altLang="en-US" sz="2400" dirty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A45345-0FF8-4668-A3F1-2A0CA87DCC2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2618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TWO SOURCES OF LAW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In UK: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Common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develops on the basis of judgements in the courts. Previous cases set precedent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dirty="0">
                <a:solidFill>
                  <a:srgbClr val="000000"/>
                </a:solidFill>
              </a:rPr>
              <a:t>Statute law </a:t>
            </a:r>
          </a:p>
          <a:p>
            <a:pPr lvl="1" eaLnBrk="1" hangingPunct="1"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- passed by Parliament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03D712A-3EB5-49C1-ACE9-8DDDA4B084A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454424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45562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LAW OF CONTRACT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015139"/>
            <a:ext cx="7772400" cy="4728436"/>
          </a:xfrm>
        </p:spPr>
        <p:txBody>
          <a:bodyPr/>
          <a:lstStyle/>
          <a:p>
            <a:pPr eaLnBrk="1" hangingPunct="1"/>
            <a:r>
              <a:rPr lang="en-GB" altLang="en-US" dirty="0"/>
              <a:t>Vital elements for a contract to exist: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offer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acceptance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intention to create legal relations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consideration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capacity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Must not be Misrepresentation </a:t>
            </a:r>
          </a:p>
          <a:p>
            <a:pPr eaLnBrk="1" hangingPunct="1"/>
            <a:r>
              <a:rPr lang="en-GB" altLang="en-US" sz="2800" dirty="0">
                <a:solidFill>
                  <a:srgbClr val="000000"/>
                </a:solidFill>
              </a:rPr>
              <a:t>Damages for breach of contract</a:t>
            </a:r>
          </a:p>
          <a:p>
            <a:pPr eaLnBrk="1" hangingPunct="1">
              <a:buFontTx/>
              <a:buNone/>
            </a:pPr>
            <a:endParaRPr lang="en-GB" altLang="en-US" sz="2800" dirty="0"/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79506A3-3B62-40AC-9F47-6B3F28AD8E0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635514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idx="1"/>
          </p:nvPr>
        </p:nvSpPr>
        <p:spPr>
          <a:xfrm>
            <a:off x="323850" y="2276476"/>
            <a:ext cx="8496300" cy="3147932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long term relationships between businesses may be based on vague understandings between the party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E.g. Marks and Spencer's has had close business relationships with many suppliers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can M&amp;S be in breach of contract if it suddenly stops giving orders to its suppliers?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When does a general understanding become a contractual obligation to place orders?</a:t>
            </a:r>
          </a:p>
        </p:txBody>
      </p:sp>
      <p:sp>
        <p:nvSpPr>
          <p:cNvPr id="27654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41591BD-FD9E-46D9-A0C2-35DAD6EAE37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7651" name="AutoShape 4"/>
          <p:cNvSpPr>
            <a:spLocks noChangeArrowheads="1"/>
          </p:cNvSpPr>
          <p:nvPr/>
        </p:nvSpPr>
        <p:spPr bwMode="auto">
          <a:xfrm>
            <a:off x="539750" y="340963"/>
            <a:ext cx="2808288" cy="1286360"/>
          </a:xfrm>
          <a:prstGeom prst="cloudCallout">
            <a:avLst>
              <a:gd name="adj1" fmla="val 66056"/>
              <a:gd name="adj2" fmla="val -5014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sz="2400" dirty="0">
                <a:latin typeface="Tahoma" panose="020B0604030504040204" pitchFamily="34" charset="0"/>
              </a:rPr>
              <a:t>THINKING AROUND</a:t>
            </a:r>
          </a:p>
        </p:txBody>
      </p:sp>
      <p:sp>
        <p:nvSpPr>
          <p:cNvPr id="27652" name="Text Box 5"/>
          <p:cNvSpPr txBox="1">
            <a:spLocks noChangeArrowheads="1"/>
          </p:cNvSpPr>
          <p:nvPr/>
        </p:nvSpPr>
        <p:spPr bwMode="auto">
          <a:xfrm>
            <a:off x="3851275" y="620713"/>
            <a:ext cx="5292725" cy="8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400" b="1" dirty="0">
                <a:solidFill>
                  <a:schemeClr val="accent6"/>
                </a:solidFill>
                <a:latin typeface="Tahoma" panose="020B0604030504040204" pitchFamily="34" charset="0"/>
              </a:rPr>
              <a:t>IS A BUSINESS RELATIONSHIP A CONTRACT?</a:t>
            </a:r>
          </a:p>
        </p:txBody>
      </p:sp>
    </p:spTree>
    <p:extLst>
      <p:ext uri="{BB962C8B-B14F-4D97-AF65-F5344CB8AC3E}">
        <p14:creationId xmlns:p14="http://schemas.microsoft.com/office/powerpoint/2010/main" val="1418053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404813"/>
            <a:ext cx="7772400" cy="55608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LAW OF NEGLIGENCE</a:t>
            </a:r>
          </a:p>
        </p:txBody>
      </p:sp>
      <p:sp>
        <p:nvSpPr>
          <p:cNvPr id="28675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175845"/>
            <a:ext cx="7772400" cy="3533614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A civil remedy based mainly on decided cases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Does the company owe a ‘duty of care’ to an individual?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Were they in breach of that duty?</a:t>
            </a:r>
          </a:p>
          <a:p>
            <a:pPr lvl="1" eaLnBrk="1" hangingPunct="1"/>
            <a:r>
              <a:rPr lang="en-GB" altLang="en-US" dirty="0">
                <a:solidFill>
                  <a:srgbClr val="000000"/>
                </a:solidFill>
              </a:rPr>
              <a:t>Is damage of a type that ought reasonably to have been foreseen?</a:t>
            </a:r>
          </a:p>
          <a:p>
            <a:pPr eaLnBrk="1" hangingPunct="1"/>
            <a:r>
              <a:rPr lang="en-GB" altLang="en-US" dirty="0">
                <a:solidFill>
                  <a:srgbClr val="000000"/>
                </a:solidFill>
              </a:rPr>
              <a:t>Definition of “reasonable” changes over time</a:t>
            </a: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C9324D-3D79-46B7-A5A5-9058DE7AB5E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03927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449450"/>
            <a:ext cx="8281987" cy="51919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THE LEGAL SYSTEM (In England)</a:t>
            </a:r>
          </a:p>
        </p:txBody>
      </p:sp>
      <p:sp>
        <p:nvSpPr>
          <p:cNvPr id="30723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125538"/>
            <a:ext cx="7772400" cy="4415106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The Magistrates Court - mainly criminal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Crown Court -   more serious cases   committed to it for trial on ‘indictment’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High Court - hears appeals from the Magistrates Court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 of Appeal - deals with appeals from Crown Court.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County Courts -  the courts of first instance in most civil matters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Supreme Court - ultimate appeal court </a:t>
            </a: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FE01A2-E51A-42C9-9D08-1F0F0CDC6A0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791828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360000"/>
            <a:ext cx="8099787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ENFORCEMENT OF CONSUMER LEGISLATION</a:t>
            </a:r>
          </a:p>
        </p:txBody>
      </p:sp>
      <p:sp>
        <p:nvSpPr>
          <p:cNvPr id="3277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247614"/>
            <a:ext cx="7772400" cy="1859796"/>
          </a:xfrm>
        </p:spPr>
        <p:txBody>
          <a:bodyPr/>
          <a:lstStyle/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Trading Standards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Environmental Health Departments</a:t>
            </a:r>
          </a:p>
          <a:p>
            <a:pPr eaLnBrk="1" hangingPunct="1">
              <a:buFont typeface="Symbol" panose="05050102010706020507" pitchFamily="18" charset="2"/>
              <a:buChar char="·"/>
            </a:pPr>
            <a:r>
              <a:rPr lang="en-GB" altLang="en-US" sz="2400" dirty="0">
                <a:solidFill>
                  <a:srgbClr val="000000"/>
                </a:solidFill>
              </a:rPr>
              <a:t>Utility regulators</a:t>
            </a:r>
          </a:p>
          <a:p>
            <a:pPr eaLnBrk="1" hangingPunct="1">
              <a:buFont typeface="Symbol" panose="05050102010706020507" pitchFamily="18" charset="2"/>
              <a:buNone/>
            </a:pPr>
            <a:endParaRPr lang="en-GB" altLang="en-US" dirty="0">
              <a:solidFill>
                <a:srgbClr val="000000"/>
              </a:solidFill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AB23E01-8244-4F1F-AE09-FB60C814E19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735184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2" y="228600"/>
            <a:ext cx="7181177" cy="80978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STATUTORY INTERVENTION IN CONSUMER LAW</a:t>
            </a:r>
          </a:p>
        </p:txBody>
      </p:sp>
      <p:sp>
        <p:nvSpPr>
          <p:cNvPr id="34819" name="Rectangle 3"/>
          <p:cNvSpPr>
            <a:spLocks noGrp="1" noChangeArrowheads="1"/>
          </p:cNvSpPr>
          <p:nvPr>
            <p:ph idx="1"/>
          </p:nvPr>
        </p:nvSpPr>
        <p:spPr>
          <a:xfrm>
            <a:off x="450166" y="1038385"/>
            <a:ext cx="8412847" cy="4722809"/>
          </a:xfrm>
        </p:spPr>
        <p:txBody>
          <a:bodyPr>
            <a:normAutofit fontScale="62500" lnSpcReduction="20000"/>
          </a:bodyPr>
          <a:lstStyle/>
          <a:p>
            <a:pPr eaLnBrk="1" hangingPunct="1">
              <a:buFontTx/>
              <a:buNone/>
            </a:pPr>
            <a:r>
              <a:rPr lang="en-GB" altLang="en-US" sz="3600" dirty="0">
                <a:solidFill>
                  <a:srgbClr val="000000"/>
                </a:solidFill>
              </a:rPr>
              <a:t>Main Legislation:</a:t>
            </a:r>
          </a:p>
          <a:p>
            <a:pPr eaLnBrk="1" hangingPunct="1">
              <a:buFontTx/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Trade Descriptions Act 1968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Sale of Goods Act 1979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Misrepresentation Act 1967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The Consumer Protection Act 1987</a:t>
            </a:r>
          </a:p>
          <a:p>
            <a:pPr marL="342900" lvl="1" indent="0" eaLnBrk="1" hangingPunct="1">
              <a:buNone/>
            </a:pPr>
            <a:endParaRPr lang="en-GB" altLang="en-US" sz="36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3600" dirty="0">
                <a:solidFill>
                  <a:srgbClr val="000000"/>
                </a:solidFill>
              </a:rPr>
              <a:t>Consumer Credit Act 1974</a:t>
            </a:r>
          </a:p>
          <a:p>
            <a:pPr lvl="1" eaLnBrk="1" hangingPunct="1"/>
            <a:endParaRPr lang="en-GB" altLang="en-US" sz="3600" dirty="0">
              <a:solidFill>
                <a:srgbClr val="000000"/>
              </a:solidFill>
            </a:endParaRPr>
          </a:p>
          <a:p>
            <a:pPr lvl="1"/>
            <a:r>
              <a:rPr lang="en-GB" altLang="en-US" sz="3600" b="1" dirty="0">
                <a:solidFill>
                  <a:srgbClr val="000000"/>
                </a:solidFill>
                <a:hlinkClick r:id="rId3"/>
              </a:rPr>
              <a:t>http://www.bbc.co.uk/news/business-34403005</a:t>
            </a:r>
            <a:endParaRPr lang="en-GB" altLang="en-US" sz="3600" b="1" dirty="0">
              <a:solidFill>
                <a:srgbClr val="000000"/>
              </a:solidFill>
            </a:endParaRPr>
          </a:p>
          <a:p>
            <a:pPr lvl="1"/>
            <a:endParaRPr lang="en-GB" altLang="en-US" b="1" dirty="0">
              <a:solidFill>
                <a:srgbClr val="000000"/>
              </a:solidFill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8B9A0BF-702D-4EBC-8313-8216343D28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26435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260350"/>
            <a:ext cx="7772400" cy="568809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CODES OF CONDUCT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953147"/>
            <a:ext cx="7772400" cy="2998922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A voluntary agreement (e.g. ASA Code)</a:t>
            </a:r>
          </a:p>
          <a:p>
            <a:pPr eaLnBrk="1" hangingPunct="1"/>
            <a:r>
              <a:rPr lang="en-GB" altLang="en-US" sz="2400" dirty="0"/>
              <a:t>Can help raise standards in an industry sector</a:t>
            </a:r>
          </a:p>
          <a:p>
            <a:pPr eaLnBrk="1" hangingPunct="1"/>
            <a:r>
              <a:rPr lang="en-GB" altLang="en-US" sz="2400" dirty="0"/>
              <a:t>More flexible than legislation</a:t>
            </a:r>
          </a:p>
          <a:p>
            <a:pPr eaLnBrk="1" hangingPunct="1"/>
            <a:r>
              <a:rPr lang="en-GB" altLang="en-US" sz="2400" dirty="0"/>
              <a:t>Can be quicker and cheaper than recourse to the law</a:t>
            </a:r>
          </a:p>
          <a:p>
            <a:pPr eaLnBrk="1" hangingPunct="1"/>
            <a:r>
              <a:rPr lang="en-GB" altLang="en-US" sz="2400" dirty="0"/>
              <a:t>Threat of new law if code breaks down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3E9620B-1CB5-4669-96D7-468FEFBD393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93489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573276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EMPLOYMENT LAW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628775"/>
            <a:ext cx="7772400" cy="2617761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Based on principles of contract law and negligence</a:t>
            </a:r>
          </a:p>
          <a:p>
            <a:pPr eaLnBrk="1" hangingPunct="1"/>
            <a:r>
              <a:rPr lang="en-GB" altLang="en-US" sz="2400" dirty="0"/>
              <a:t>Employer vicariously liable for actions of employees</a:t>
            </a:r>
          </a:p>
          <a:p>
            <a:pPr eaLnBrk="1" hangingPunct="1"/>
            <a:r>
              <a:rPr lang="en-GB" altLang="en-US" sz="2400" dirty="0"/>
              <a:t>Increasing amount of statutory legislation</a:t>
            </a:r>
          </a:p>
          <a:p>
            <a:pPr eaLnBrk="1" hangingPunct="1"/>
            <a:r>
              <a:rPr lang="en-GB" altLang="en-US" sz="2400" dirty="0"/>
              <a:t>Need to distinguish between an employee and a self-employed contractor</a:t>
            </a: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436672-2BEA-4FD0-B3B3-050005B16897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50646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>
          <a:xfrm>
            <a:off x="1325105" y="340962"/>
            <a:ext cx="5633634" cy="5501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CONTRACT OF EMPLOYMENT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>
          <a:xfrm>
            <a:off x="755650" y="1196975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0000"/>
                </a:solidFill>
              </a:rPr>
              <a:t>	</a:t>
            </a:r>
            <a:r>
              <a:rPr lang="en-GB" altLang="en-US" sz="2400" dirty="0">
                <a:solidFill>
                  <a:srgbClr val="000000"/>
                </a:solidFill>
              </a:rPr>
              <a:t>An employer must issue its employees with a written contract of employment within 13 weeks of starting their employment (Employment Rights Act 1996)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Contains details of hours of work, pay, conditions </a:t>
            </a:r>
            <a:r>
              <a:rPr lang="en-GB" altLang="en-US" sz="2000" dirty="0" err="1">
                <a:solidFill>
                  <a:srgbClr val="000000"/>
                </a:solidFill>
              </a:rPr>
              <a:t>etc</a:t>
            </a:r>
            <a:endParaRPr lang="en-GB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Terms cannot be altered without agreement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Contract may refer to a collective agreement</a:t>
            </a: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4C98880-1EF2-45A8-A0CC-5849506D8D9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55613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>
          <a:xfrm>
            <a:off x="774915" y="260350"/>
            <a:ext cx="8056348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INCREASING LEVELS OF LEGAL PROTECTION FOR EMPLOYEES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idx="1"/>
          </p:nvPr>
        </p:nvSpPr>
        <p:spPr>
          <a:xfrm>
            <a:off x="468313" y="1403350"/>
            <a:ext cx="8178800" cy="3850575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To redress imbalance of power between employer and employee</a:t>
            </a:r>
          </a:p>
          <a:p>
            <a:pPr eaLnBrk="1" hangingPunct="1"/>
            <a:r>
              <a:rPr lang="en-GB" altLang="en-US" sz="2400" dirty="0"/>
              <a:t>Examples: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Health and Safety legislation</a:t>
            </a:r>
          </a:p>
          <a:p>
            <a:pPr lvl="1" algn="just" eaLnBrk="1" hangingPunct="1"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Minimum wage legislation</a:t>
            </a:r>
          </a:p>
          <a:p>
            <a:pPr lvl="1" eaLnBrk="1" hangingPunct="1"/>
            <a:r>
              <a:rPr lang="en-GB" altLang="en-US" sz="2000" dirty="0"/>
              <a:t>Working Hours directive</a:t>
            </a:r>
          </a:p>
          <a:p>
            <a:pPr eaLnBrk="1" hangingPunct="1"/>
            <a:r>
              <a:rPr lang="en-GB" altLang="en-US" sz="2400" dirty="0"/>
              <a:t>Statutory redress for unfair dismissal/ redundancy</a:t>
            </a: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CB54C84-C461-42BE-90B2-03BCEC534EF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467625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333375"/>
            <a:ext cx="7772400" cy="743757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DISCRIMINATION AT WORK</a:t>
            </a:r>
          </a:p>
        </p:txBody>
      </p:sp>
      <p:sp>
        <p:nvSpPr>
          <p:cNvPr id="48131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700213"/>
            <a:ext cx="7772400" cy="2391340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Legislation seeks to protect disadvantaged groups  </a:t>
            </a:r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Sex Discrimination Act 1975 (SDA)  </a:t>
            </a:r>
            <a:endParaRPr lang="en-GB" altLang="en-US" sz="2000" b="1" dirty="0"/>
          </a:p>
          <a:p>
            <a:pPr lvl="1"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000" dirty="0"/>
              <a:t>The Equal Pay Act 1970  </a:t>
            </a:r>
          </a:p>
          <a:p>
            <a:pPr lvl="1" eaLnBrk="1" hangingPunct="1"/>
            <a:r>
              <a:rPr lang="en-GB" altLang="en-US" sz="2000" dirty="0"/>
              <a:t>Race Relations Act 1976  </a:t>
            </a:r>
          </a:p>
          <a:p>
            <a:pPr eaLnBrk="1" hangingPunct="1"/>
            <a:endParaRPr lang="en-GB" altLang="en-US" dirty="0"/>
          </a:p>
        </p:txBody>
      </p:sp>
      <p:sp>
        <p:nvSpPr>
          <p:cNvPr id="4813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B9B98EF-46E8-4974-B246-5C87C319DA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409011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260350"/>
            <a:ext cx="7772400" cy="739291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RIGHTS TO WORKERS’ REPRESENTATION</a:t>
            </a:r>
          </a:p>
        </p:txBody>
      </p:sp>
      <p:sp>
        <p:nvSpPr>
          <p:cNvPr id="50179" name="Rectangle 3"/>
          <p:cNvSpPr>
            <a:spLocks noGrp="1" noChangeArrowheads="1"/>
          </p:cNvSpPr>
          <p:nvPr>
            <p:ph idx="1"/>
          </p:nvPr>
        </p:nvSpPr>
        <p:spPr>
          <a:xfrm>
            <a:off x="498233" y="967326"/>
            <a:ext cx="7772400" cy="3209467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Traditionally, Labour governments have    advanced the cause of organised labour;  Conservative governments have taken a more individualist approach  </a:t>
            </a:r>
          </a:p>
          <a:p>
            <a:pPr eaLnBrk="1" hangingPunct="1"/>
            <a:r>
              <a:rPr lang="en-GB" altLang="en-US" sz="2400" dirty="0"/>
              <a:t>The Employment Relations Act 1999  established a statutory procedure through which trades unions can seek recognition for collective bargaining  </a:t>
            </a:r>
          </a:p>
        </p:txBody>
      </p:sp>
      <p:sp>
        <p:nvSpPr>
          <p:cNvPr id="5018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B32B64A-C869-44EF-985B-58DBFDED2A4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79936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 noChangeArrowheads="1"/>
          </p:cNvSpPr>
          <p:nvPr>
            <p:ph type="title"/>
          </p:nvPr>
        </p:nvSpPr>
        <p:spPr>
          <a:xfrm>
            <a:off x="684213" y="188913"/>
            <a:ext cx="7772400" cy="538163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HUMAN RIGHTS ACTS</a:t>
            </a:r>
          </a:p>
        </p:txBody>
      </p:sp>
      <p:sp>
        <p:nvSpPr>
          <p:cNvPr id="52227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860156"/>
            <a:ext cx="7772400" cy="4738957"/>
          </a:xfrm>
        </p:spPr>
        <p:txBody>
          <a:bodyPr/>
          <a:lstStyle/>
          <a:p>
            <a:pPr eaLnBrk="1" hangingPunct="1">
              <a:spcBef>
                <a:spcPts val="500"/>
              </a:spcBef>
              <a:spcAft>
                <a:spcPts val="500"/>
              </a:spcAft>
            </a:pPr>
            <a:r>
              <a:rPr lang="en-GB" altLang="en-US" sz="2400" dirty="0">
                <a:solidFill>
                  <a:srgbClr val="000000"/>
                </a:solidFill>
              </a:rPr>
              <a:t>The Human Rights Act came into force in the UK in 2000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Has presented a number of new legal challenges for business organisations.</a:t>
            </a:r>
            <a:endParaRPr lang="en-GB" altLang="en-US" sz="2400" dirty="0"/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Many of the rights specified in the Act are already protected e.g. Sex Discrimination Act 1975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Courts in the UK can now issue injunctions to prevent violations of rights</a:t>
            </a:r>
          </a:p>
          <a:p>
            <a:pPr marL="0" indent="0" eaLnBrk="1" hangingPunct="1">
              <a:buNone/>
            </a:pPr>
            <a:endParaRPr lang="en-GB" altLang="en-US" dirty="0"/>
          </a:p>
        </p:txBody>
      </p:sp>
      <p:sp>
        <p:nvSpPr>
          <p:cNvPr id="5222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44C1472-A269-4AB4-9AD4-A87E3A2C35F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7153048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202" name="Rectangle 2"/>
          <p:cNvSpPr>
            <a:spLocks noGrp="1" noChangeArrowheads="1"/>
          </p:cNvSpPr>
          <p:nvPr>
            <p:ph type="title"/>
          </p:nvPr>
        </p:nvSpPr>
        <p:spPr>
          <a:xfrm>
            <a:off x="601824" y="260350"/>
            <a:ext cx="8512175" cy="816782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/>
              <a:t>PROTECTION OF COMPANY’S INTANGIBLE ASSETS</a:t>
            </a:r>
          </a:p>
        </p:txBody>
      </p:sp>
      <p:sp>
        <p:nvSpPr>
          <p:cNvPr id="54275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844675"/>
            <a:ext cx="8178800" cy="3153528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PATENTS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Patents Act 1977 gives right to an inventor to reap the benefits from their invention  </a:t>
            </a:r>
          </a:p>
          <a:p>
            <a:pPr eaLnBrk="1" hangingPunct="1"/>
            <a:r>
              <a:rPr lang="en-GB" altLang="en-US" sz="2400" dirty="0">
                <a:solidFill>
                  <a:srgbClr val="000000"/>
                </a:solidFill>
              </a:rPr>
              <a:t>TRADE MARKS</a:t>
            </a:r>
          </a:p>
          <a:p>
            <a:pPr lvl="1" eaLnBrk="1" hangingPunct="1"/>
            <a:r>
              <a:rPr lang="en-GB" altLang="en-US" sz="2000" dirty="0">
                <a:solidFill>
                  <a:srgbClr val="000000"/>
                </a:solidFill>
              </a:rPr>
              <a:t>The Trade Marks Act 1994 provides protection for trade marks (defined as any sign capable of being represented graphically to distinguish  goods or services from those of competitors)</a:t>
            </a:r>
          </a:p>
        </p:txBody>
      </p:sp>
      <p:sp>
        <p:nvSpPr>
          <p:cNvPr id="54276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CFC1E15D-8052-46C7-A25C-AEC6BCE13FF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38212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 noChangeArrowheads="1"/>
          </p:cNvSpPr>
          <p:nvPr>
            <p:ph type="title"/>
          </p:nvPr>
        </p:nvSpPr>
        <p:spPr>
          <a:xfrm>
            <a:off x="611188" y="188913"/>
            <a:ext cx="7772400" cy="88047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WHAT CAN A TRADE MARK OWNER DO TO PREVENT THIS ?</a:t>
            </a:r>
          </a:p>
        </p:txBody>
      </p:sp>
      <p:sp>
        <p:nvSpPr>
          <p:cNvPr id="563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850" y="1883044"/>
            <a:ext cx="4168775" cy="3510366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Patents and trade marks are often a company’s most valuable assets</a:t>
            </a:r>
          </a:p>
          <a:p>
            <a:pPr eaLnBrk="1" hangingPunct="1"/>
            <a:r>
              <a:rPr lang="en-GB" altLang="en-US" sz="2400" dirty="0"/>
              <a:t>The law helps prevent ‘passing off’</a:t>
            </a:r>
          </a:p>
        </p:txBody>
      </p:sp>
      <p:pic>
        <p:nvPicPr>
          <p:cNvPr id="56324" name="Picture 6" descr="counterfeit-viagra"/>
          <p:cNvPicPr>
            <a:picLocks noGrp="1" noChangeAspect="1" noChangeArrowheads="1"/>
          </p:cNvPicPr>
          <p:nvPr>
            <p:ph type="clipArt"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4800600" y="1828800"/>
            <a:ext cx="3048000" cy="3479369"/>
          </a:xfrm>
          <a:noFill/>
        </p:spPr>
      </p:pic>
      <p:sp>
        <p:nvSpPr>
          <p:cNvPr id="56325" name="Slide Number Placeholder 4"/>
          <p:cNvSpPr>
            <a:spLocks noGrp="1"/>
          </p:cNvSpPr>
          <p:nvPr>
            <p:ph type="sldNum" sz="quarter" idx="10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073285D-514E-481F-84AE-74B3073A679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255159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 noChangeArrowheads="1"/>
          </p:cNvSpPr>
          <p:nvPr>
            <p:ph type="title"/>
          </p:nvPr>
        </p:nvSpPr>
        <p:spPr>
          <a:xfrm>
            <a:off x="491736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THE INTERNET</a:t>
            </a:r>
          </a:p>
        </p:txBody>
      </p:sp>
      <p:sp>
        <p:nvSpPr>
          <p:cNvPr id="58371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260001"/>
            <a:ext cx="8424000" cy="2087633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Same basic principles of law apply online</a:t>
            </a:r>
          </a:p>
          <a:p>
            <a:pPr eaLnBrk="1" hangingPunct="1"/>
            <a:r>
              <a:rPr lang="en-GB" altLang="en-US" sz="2400" dirty="0"/>
              <a:t>But can be difficult to determine the legal jurisdiction that governs a contract</a:t>
            </a:r>
          </a:p>
          <a:p>
            <a:pPr eaLnBrk="1" hangingPunct="1"/>
            <a:r>
              <a:rPr lang="en-GB" altLang="en-US" sz="2400" dirty="0"/>
              <a:t>Can be difficult to track down the other party in cyberspace in order to enforce legal requirements</a:t>
            </a:r>
          </a:p>
        </p:txBody>
      </p:sp>
      <p:sp>
        <p:nvSpPr>
          <p:cNvPr id="58372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875EF52-D8E9-41F8-A433-EE2F526E2E0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870080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 noChangeArrowheads="1"/>
          </p:cNvSpPr>
          <p:nvPr>
            <p:ph type="title"/>
          </p:nvPr>
        </p:nvSpPr>
        <p:spPr>
          <a:xfrm>
            <a:off x="561478" y="360000"/>
            <a:ext cx="8424000" cy="540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LAW AND PRODUCTION PROCESSES</a:t>
            </a:r>
          </a:p>
        </p:txBody>
      </p:sp>
      <p:sp>
        <p:nvSpPr>
          <p:cNvPr id="60419" name="Rectangle 3"/>
          <p:cNvSpPr>
            <a:spLocks noGrp="1" noChangeArrowheads="1"/>
          </p:cNvSpPr>
          <p:nvPr>
            <p:ph idx="1"/>
          </p:nvPr>
        </p:nvSpPr>
        <p:spPr>
          <a:xfrm>
            <a:off x="296755" y="1202626"/>
            <a:ext cx="7772400" cy="411480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/>
              <a:t>	</a:t>
            </a:r>
            <a:r>
              <a:rPr lang="en-GB" altLang="en-US" sz="2400" dirty="0"/>
              <a:t>Increasing level of legislation to reduce external costs of production, e.g.:</a:t>
            </a:r>
          </a:p>
          <a:p>
            <a:pPr eaLnBrk="1" hangingPunct="1">
              <a:buFontTx/>
              <a:buNone/>
            </a:pPr>
            <a:endParaRPr lang="en-GB" altLang="en-US" dirty="0"/>
          </a:p>
          <a:p>
            <a:pPr lvl="1" eaLnBrk="1" hangingPunct="1"/>
            <a:r>
              <a:rPr lang="en-GB" altLang="en-US" sz="2000" dirty="0"/>
              <a:t>Environmental Protection Act 1995</a:t>
            </a:r>
          </a:p>
          <a:p>
            <a:pPr lvl="1" eaLnBrk="1" hangingPunct="1"/>
            <a:r>
              <a:rPr lang="en-GB" altLang="en-US" sz="2000" dirty="0"/>
              <a:t>Environment Act 1990</a:t>
            </a:r>
          </a:p>
          <a:p>
            <a:pPr lvl="1" eaLnBrk="1" hangingPunct="1"/>
            <a:r>
              <a:rPr lang="en-GB" altLang="en-US" sz="2000" dirty="0"/>
              <a:t>Water Resources Act 1991</a:t>
            </a:r>
          </a:p>
        </p:txBody>
      </p:sp>
      <p:sp>
        <p:nvSpPr>
          <p:cNvPr id="6042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1C80069-7887-42A0-8F0F-9BBC3640E38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761195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05682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 noChangeArrowheads="1"/>
          </p:cNvSpPr>
          <p:nvPr>
            <p:ph type="title"/>
          </p:nvPr>
        </p:nvSpPr>
        <p:spPr>
          <a:xfrm>
            <a:off x="539750" y="476250"/>
            <a:ext cx="7772400" cy="11430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LEGISLATION TO PROTECT THE COMPETITIVENESS OF MARKETS</a:t>
            </a:r>
          </a:p>
        </p:txBody>
      </p:sp>
      <p:sp>
        <p:nvSpPr>
          <p:cNvPr id="62467" name="Rectangle 3"/>
          <p:cNvSpPr>
            <a:spLocks noGrp="1" noChangeArrowheads="1"/>
          </p:cNvSpPr>
          <p:nvPr>
            <p:ph idx="1"/>
          </p:nvPr>
        </p:nvSpPr>
        <p:spPr>
          <a:xfrm>
            <a:off x="398571" y="1759058"/>
            <a:ext cx="8178800" cy="385851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Presumption that competitive markets are more efficient</a:t>
            </a:r>
          </a:p>
          <a:p>
            <a:pPr eaLnBrk="1" hangingPunct="1"/>
            <a:r>
              <a:rPr lang="en-GB" altLang="en-US" sz="2400" dirty="0"/>
              <a:t>Common law acts against restraint of trade</a:t>
            </a:r>
          </a:p>
          <a:p>
            <a:pPr eaLnBrk="1" hangingPunct="1"/>
            <a:r>
              <a:rPr lang="en-GB" altLang="en-US" sz="2400" dirty="0"/>
              <a:t>Statutory regulatory framework (e.g. Competition Act; Articles 85 and 86 of Treaty of Rome)</a:t>
            </a:r>
          </a:p>
        </p:txBody>
      </p:sp>
      <p:sp>
        <p:nvSpPr>
          <p:cNvPr id="6246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F6F74FD-90B6-426E-9A4E-6C9A5899CF54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1762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3"/>
          <p:cNvSpPr>
            <a:spLocks noGrp="1" noChangeArrowheads="1"/>
          </p:cNvSpPr>
          <p:nvPr>
            <p:ph idx="1"/>
          </p:nvPr>
        </p:nvSpPr>
        <p:spPr>
          <a:xfrm>
            <a:off x="395289" y="2060575"/>
            <a:ext cx="7082644" cy="2255703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Holidays are bought on trust – you cannot evaluate the holiday until after purchase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Many codes of conduct have had mixed success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Now much more legislation to protect consumers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400" dirty="0"/>
              <a:t>But is there now too much protection?</a:t>
            </a:r>
          </a:p>
          <a:p>
            <a:r>
              <a:rPr lang="en-GB" altLang="en-US" sz="2400" dirty="0">
                <a:hlinkClick r:id="rId2"/>
              </a:rPr>
              <a:t>https://www.youtube.com/watch?v=GO7YF7BfgXk</a:t>
            </a:r>
            <a:endParaRPr lang="en-GB" altLang="en-US" sz="2400" dirty="0"/>
          </a:p>
          <a:p>
            <a:endParaRPr lang="en-GB" altLang="en-US" sz="2400" dirty="0"/>
          </a:p>
        </p:txBody>
      </p:sp>
      <p:sp>
        <p:nvSpPr>
          <p:cNvPr id="64519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F48488A-33BB-4B92-8DCA-A98D3959D63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64515" name="AutoShape 4"/>
          <p:cNvSpPr>
            <a:spLocks noChangeArrowheads="1"/>
          </p:cNvSpPr>
          <p:nvPr/>
        </p:nvSpPr>
        <p:spPr bwMode="auto">
          <a:xfrm>
            <a:off x="694733" y="271930"/>
            <a:ext cx="2808288" cy="1350425"/>
          </a:xfrm>
          <a:prstGeom prst="cloudCallout">
            <a:avLst>
              <a:gd name="adj1" fmla="val 71481"/>
              <a:gd name="adj2" fmla="val -11477"/>
            </a:avLst>
          </a:prstGeom>
          <a:solidFill>
            <a:schemeClr val="accent6"/>
          </a:solidFill>
          <a:ln w="9525">
            <a:solidFill>
              <a:schemeClr val="tx1"/>
            </a:solidFill>
            <a:miter lim="800000"/>
            <a:headEnd type="none" w="sm" len="sm"/>
            <a:tailEnd type="none" w="sm" len="sm"/>
          </a:ln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GB" altLang="en-US" dirty="0">
                <a:latin typeface="Tahoma" panose="020B0604030504040204" pitchFamily="34" charset="0"/>
              </a:rPr>
              <a:t>CASE STUDY</a:t>
            </a:r>
          </a:p>
        </p:txBody>
      </p:sp>
      <p:sp>
        <p:nvSpPr>
          <p:cNvPr id="64516" name="Text Box 5"/>
          <p:cNvSpPr txBox="1">
            <a:spLocks noChangeArrowheads="1"/>
          </p:cNvSpPr>
          <p:nvPr/>
        </p:nvSpPr>
        <p:spPr bwMode="auto">
          <a:xfrm>
            <a:off x="4030663" y="476250"/>
            <a:ext cx="5113337" cy="7078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r>
              <a:rPr lang="en-GB" altLang="en-US" sz="2000" b="1" dirty="0">
                <a:solidFill>
                  <a:schemeClr val="accent6"/>
                </a:solidFill>
                <a:latin typeface="Tahoma" panose="020B0604030504040204" pitchFamily="34" charset="0"/>
              </a:rPr>
              <a:t>LEGISLATION STRENGTHENED IN A BID TO END “NIGHTMARE” HOLIDAYS</a:t>
            </a:r>
          </a:p>
        </p:txBody>
      </p:sp>
      <p:pic>
        <p:nvPicPr>
          <p:cNvPr id="64518" name="Picture 8" descr="Case Stu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1482" y="1184136"/>
            <a:ext cx="2072517" cy="1875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1320223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2"/>
          <p:cNvSpPr>
            <a:spLocks noGrp="1" noChangeArrowheads="1"/>
          </p:cNvSpPr>
          <p:nvPr>
            <p:ph type="title"/>
          </p:nvPr>
        </p:nvSpPr>
        <p:spPr>
          <a:xfrm>
            <a:off x="706465" y="300038"/>
            <a:ext cx="7772400" cy="571500"/>
          </a:xfrm>
        </p:spPr>
        <p:txBody>
          <a:bodyPr/>
          <a:lstStyle/>
          <a:p>
            <a:pPr eaLnBrk="1" hangingPunct="1"/>
            <a:r>
              <a:rPr lang="en-GB" altLang="en-US" sz="2800" dirty="0"/>
              <a:t>SUMMARY</a:t>
            </a:r>
          </a:p>
        </p:txBody>
      </p:sp>
      <p:sp>
        <p:nvSpPr>
          <p:cNvPr id="65539" name="Rectangle 3"/>
          <p:cNvSpPr>
            <a:spLocks noGrp="1" noChangeArrowheads="1"/>
          </p:cNvSpPr>
          <p:nvPr>
            <p:ph idx="1"/>
          </p:nvPr>
        </p:nvSpPr>
        <p:spPr>
          <a:xfrm>
            <a:off x="684213" y="1484313"/>
            <a:ext cx="7772400" cy="4259262"/>
          </a:xfrm>
        </p:spPr>
        <p:txBody>
          <a:bodyPr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GB" altLang="en-US" sz="2400" dirty="0"/>
              <a:t>You should now understand 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800" dirty="0"/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The basic principles of law as they affect business organisations 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/>
              <a:t>Legal remedies and processes available to a firm's customers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Char char="·"/>
            </a:pPr>
            <a:r>
              <a:rPr lang="en-GB" altLang="en-US" sz="2000" dirty="0">
                <a:solidFill>
                  <a:srgbClr val="000000"/>
                </a:solidFill>
              </a:rPr>
              <a:t>Voluntary codes of conduct as an alternative to law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9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Remember, the law can be very complex.</a:t>
            </a: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endParaRPr lang="en-GB" altLang="en-US" sz="1000" dirty="0">
              <a:solidFill>
                <a:srgbClr val="000000"/>
              </a:solidFill>
            </a:endParaRPr>
          </a:p>
          <a:p>
            <a:pPr lvl="1" eaLnBrk="1" hangingPunct="1">
              <a:lnSpc>
                <a:spcPct val="90000"/>
              </a:lnSpc>
              <a:buFont typeface="Symbol" panose="05050102010706020507" pitchFamily="18" charset="2"/>
              <a:buNone/>
            </a:pPr>
            <a:r>
              <a:rPr lang="en-GB" altLang="en-US" dirty="0">
                <a:solidFill>
                  <a:srgbClr val="000000"/>
                </a:solidFill>
              </a:rPr>
              <a:t>This session has only covered basic  principles!</a:t>
            </a:r>
          </a:p>
          <a:p>
            <a:pPr lvl="1" eaLnBrk="1" hangingPunct="1">
              <a:lnSpc>
                <a:spcPct val="90000"/>
              </a:lnSpc>
              <a:buFontTx/>
              <a:buNone/>
            </a:pPr>
            <a:endParaRPr lang="en-GB" altLang="en-US" sz="2400" dirty="0"/>
          </a:p>
        </p:txBody>
      </p:sp>
      <p:sp>
        <p:nvSpPr>
          <p:cNvPr id="65540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D788CC5-DDE1-45B1-A8EB-52889ABC8328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28831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sz="2800" dirty="0"/>
              <a:t>NEXT SESSION</a:t>
            </a:r>
          </a:p>
        </p:txBody>
      </p:sp>
      <p:sp>
        <p:nvSpPr>
          <p:cNvPr id="67587" name="Rectangle 3"/>
          <p:cNvSpPr>
            <a:spLocks noGrp="1" noChangeArrowheads="1"/>
          </p:cNvSpPr>
          <p:nvPr>
            <p:ph idx="1"/>
          </p:nvPr>
        </p:nvSpPr>
        <p:spPr>
          <a:xfrm>
            <a:off x="360000" y="1260001"/>
            <a:ext cx="8424000" cy="1893904"/>
          </a:xfrm>
        </p:spPr>
        <p:txBody>
          <a:bodyPr/>
          <a:lstStyle/>
          <a:p>
            <a:pPr eaLnBrk="1" hangingPunct="1"/>
            <a:r>
              <a:rPr lang="en-GB" altLang="en-US" sz="2400" dirty="0"/>
              <a:t>Exploring the different forms of business organisations…</a:t>
            </a:r>
          </a:p>
        </p:txBody>
      </p:sp>
      <p:sp>
        <p:nvSpPr>
          <p:cNvPr id="67588" name="Slide Number Placeholder 3"/>
          <p:cNvSpPr>
            <a:spLocks noGrp="1"/>
          </p:cNvSpPr>
          <p:nvPr>
            <p:ph type="sldNum" sz="quarter" idx="12"/>
          </p:nvPr>
        </p:nvSpPr>
        <p:spPr bwMode="auto">
          <a:xfrm>
            <a:off x="6553200" y="6356350"/>
            <a:ext cx="21336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BF719BE-D01F-4ABE-914C-F3B97B65090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187" y="5817466"/>
            <a:ext cx="3706813" cy="1096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820194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1038</TotalTime>
  <Words>1070</Words>
  <Application>Microsoft Office PowerPoint</Application>
  <PresentationFormat>On-screen Show (4:3)</PresentationFormat>
  <Paragraphs>187</Paragraphs>
  <Slides>25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Arial</vt:lpstr>
      <vt:lpstr>Calibri</vt:lpstr>
      <vt:lpstr>Myriad Pro</vt:lpstr>
      <vt:lpstr>Symbol</vt:lpstr>
      <vt:lpstr>Tahoma</vt:lpstr>
      <vt:lpstr>Times New Roman</vt:lpstr>
      <vt:lpstr>Verdana</vt:lpstr>
      <vt:lpstr>20140311PresentationUWTSDTemplate</vt:lpstr>
      <vt:lpstr>The Legal  Environment </vt:lpstr>
      <vt:lpstr>LEARNING OBJECTIVES</vt:lpstr>
      <vt:lpstr>THE LEGAL ENVIRONMENT AFFECTS BUSINESSES IN MANY WAYS</vt:lpstr>
      <vt:lpstr>TWO SOURCES OF LAW</vt:lpstr>
      <vt:lpstr>THE LAW OF CONTRACT</vt:lpstr>
      <vt:lpstr>PowerPoint Presentation</vt:lpstr>
      <vt:lpstr>LAW OF NEGLIGENCE</vt:lpstr>
      <vt:lpstr>THE LEGAL SYSTEM (In England)</vt:lpstr>
      <vt:lpstr>ENFORCEMENT OF CONSUMER LEGISLATION</vt:lpstr>
      <vt:lpstr>STATUTORY INTERVENTION IN CONSUMER LAW</vt:lpstr>
      <vt:lpstr>CODES OF CONDUCT</vt:lpstr>
      <vt:lpstr>EMPLOYMENT LAW</vt:lpstr>
      <vt:lpstr>CONTRACT OF EMPLOYMENT</vt:lpstr>
      <vt:lpstr>INCREASING LEVELS OF LEGAL PROTECTION FOR EMPLOYEES</vt:lpstr>
      <vt:lpstr>DISCRIMINATION AT WORK</vt:lpstr>
      <vt:lpstr>RIGHTS TO WORKERS’ REPRESENTATION</vt:lpstr>
      <vt:lpstr>HUMAN RIGHTS ACTS</vt:lpstr>
      <vt:lpstr>PROTECTION OF COMPANY’S INTANGIBLE ASSETS</vt:lpstr>
      <vt:lpstr>WHAT CAN A TRADE MARK OWNER DO TO PREVENT THIS ?</vt:lpstr>
      <vt:lpstr>LAW AND THE INTERNET</vt:lpstr>
      <vt:lpstr>LAW AND PRODUCTION PROCESSES</vt:lpstr>
      <vt:lpstr>LEGISLATION TO PROTECT THE COMPETITIVENESS OF MARKETS</vt:lpstr>
      <vt:lpstr>PowerPoint Presentation</vt:lpstr>
      <vt:lpstr>SUMMARY</vt:lpstr>
      <vt:lpstr>NEXT SESSION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Microsoft Security</cp:lastModifiedBy>
  <cp:revision>80</cp:revision>
  <cp:lastPrinted>2018-07-09T15:27:01Z</cp:lastPrinted>
  <dcterms:created xsi:type="dcterms:W3CDTF">2002-10-07T19:43:58Z</dcterms:created>
  <dcterms:modified xsi:type="dcterms:W3CDTF">2020-06-04T05:47:42Z</dcterms:modified>
</cp:coreProperties>
</file>