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8" r:id="rId1"/>
  </p:sldMasterIdLst>
  <p:notesMasterIdLst>
    <p:notesMasterId r:id="rId10"/>
  </p:notesMasterIdLst>
  <p:sldIdLst>
    <p:sldId id="257" r:id="rId2"/>
    <p:sldId id="377" r:id="rId3"/>
    <p:sldId id="314" r:id="rId4"/>
    <p:sldId id="317" r:id="rId5"/>
    <p:sldId id="316" r:id="rId6"/>
    <p:sldId id="315" r:id="rId7"/>
    <p:sldId id="332" r:id="rId8"/>
    <p:sldId id="291" r:id="rId9"/>
  </p:sldIdLst>
  <p:sldSz cx="12192000" cy="6858000"/>
  <p:notesSz cx="6858000" cy="9144000"/>
  <p:embeddedFontLs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Century Gothic" panose="020B0502020202020204" pitchFamily="34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FF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6EF12DC-5564-499A-B8E0-7FA7DC726026}">
  <a:tblStyle styleId="{F6EF12DC-5564-499A-B8E0-7FA7DC72602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0420" autoAdjust="0"/>
  </p:normalViewPr>
  <p:slideViewPr>
    <p:cSldViewPr snapToGrid="0">
      <p:cViewPr varScale="1">
        <p:scale>
          <a:sx n="62" d="100"/>
          <a:sy n="62" d="100"/>
        </p:scale>
        <p:origin x="9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font" Target="fonts/font6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font" Target="fonts/font5.fntdata"/><Relationship Id="rId10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Shape 4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Shape 5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2628720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Shape 249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Shape 250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841445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Cyflwyno ac ymarfer ynganu’r cwestiynau yma.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3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9351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Chwarae ‘Curo’r athrawes’ (pwyntio at lun a dweud y frawddeg gywir – neu beidio! Myfyrwyr yn ail-adrodd os ydy’r frawddeg yn gywir.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4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44851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Gwaith par - profi’r cof rhywfaint gyda’r cods. Gwirio fel dosbarth cyn datgelu’r atebion.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4676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Gwaith par pellach – gwirio’r cof yn fwy. Adborth dosbarth gyfan.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6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8366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Cyflwyno ac ymarfer yr ynganu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7</a:t>
            </a:fld>
            <a:endParaRPr lang="en-GB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315975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Shape 506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cy-GB" dirty="0"/>
              <a:t>Amser i baratoi – atgoffa am eu targedau personol. Os ydy ar gael, medru trafod y daflen adborth gyda nhw hefyd. </a:t>
            </a:r>
            <a:endParaRPr dirty="0"/>
          </a:p>
        </p:txBody>
      </p:sp>
      <p:sp>
        <p:nvSpPr>
          <p:cNvPr id="507" name="Shape 507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1246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Shape 1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Shape 18"/>
          <p:cNvSpPr txBox="1"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entury Gothic"/>
              <a:buNone/>
              <a:defRPr sz="6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ctr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0" name="Shape 20"/>
          <p:cNvSpPr txBox="1">
            <a:spLocks noGrp="1"/>
          </p:cNvSpPr>
          <p:nvPr>
            <p:ph type="dt" idx="10"/>
          </p:nvPr>
        </p:nvSpPr>
        <p:spPr>
          <a:xfrm>
            <a:off x="7909561" y="4314328"/>
            <a:ext cx="2910840" cy="37464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ftr" idx="11"/>
          </p:nvPr>
        </p:nvSpPr>
        <p:spPr>
          <a:xfrm>
            <a:off x="1371600" y="4323845"/>
            <a:ext cx="64008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sldNum" idx="12"/>
          </p:nvPr>
        </p:nvSpPr>
        <p:spPr>
          <a:xfrm>
            <a:off x="8077200" y="1430866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>
  <p:cSld name="Vertical Title and Text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Shape 24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Shape 25"/>
          <p:cNvSpPr txBox="1">
            <a:spLocks noGrp="1"/>
          </p:cNvSpPr>
          <p:nvPr>
            <p:ph type="title"/>
          </p:nvPr>
        </p:nvSpPr>
        <p:spPr>
          <a:xfrm rot="5400000">
            <a:off x="8525933" y="1667933"/>
            <a:ext cx="3903133" cy="2057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6" name="Shape 26"/>
          <p:cNvSpPr txBox="1">
            <a:spLocks noGrp="1"/>
          </p:cNvSpPr>
          <p:nvPr>
            <p:ph type="body" idx="1"/>
          </p:nvPr>
        </p:nvSpPr>
        <p:spPr>
          <a:xfrm rot="5400000">
            <a:off x="3175000" y="-1405467"/>
            <a:ext cx="3903133" cy="820420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dt" idx="10"/>
          </p:nvPr>
        </p:nvSpPr>
        <p:spPr>
          <a:xfrm>
            <a:off x="7814452" y="379941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ftr" idx="11"/>
          </p:nvPr>
        </p:nvSpPr>
        <p:spPr>
          <a:xfrm>
            <a:off x="685800" y="381000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2" name="Shape 3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3" name="Shape 3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Shape 41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42" name="Shape 42"/>
          <p:cNvSpPr txBox="1"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200"/>
              <a:buFont typeface="Arial"/>
              <a:buNone/>
              <a:defRPr sz="22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Font typeface="Arial"/>
              <a:buNone/>
              <a:defRPr sz="18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ftr" idx="11"/>
          </p:nvPr>
        </p:nvSpPr>
        <p:spPr>
          <a:xfrm>
            <a:off x="685800" y="381001"/>
            <a:ext cx="6991492" cy="3640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6858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body" idx="2"/>
          </p:nvPr>
        </p:nvSpPr>
        <p:spPr>
          <a:xfrm>
            <a:off x="61722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3" name="Shape 5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2"/>
          </p:nvPr>
        </p:nvSpPr>
        <p:spPr>
          <a:xfrm>
            <a:off x="685800" y="3132666"/>
            <a:ext cx="5311775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8" name="Shape 58"/>
          <p:cNvSpPr txBox="1">
            <a:spLocks noGrp="1"/>
          </p:cNvSpPr>
          <p:nvPr>
            <p:ph type="body" idx="3"/>
          </p:nvPr>
        </p:nvSpPr>
        <p:spPr>
          <a:xfrm>
            <a:off x="6400800" y="2183802"/>
            <a:ext cx="5105400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body" idx="4"/>
          </p:nvPr>
        </p:nvSpPr>
        <p:spPr>
          <a:xfrm>
            <a:off x="6172200" y="3132666"/>
            <a:ext cx="5334000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4995582" y="746759"/>
            <a:ext cx="6510618" cy="54719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1" name="Shape 71"/>
          <p:cNvSpPr txBox="1">
            <a:spLocks noGrp="1"/>
          </p:cNvSpPr>
          <p:nvPr>
            <p:ph type="body" idx="2"/>
          </p:nvPr>
        </p:nvSpPr>
        <p:spPr>
          <a:xfrm>
            <a:off x="685800" y="3124199"/>
            <a:ext cx="411480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2" name="Shape 72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7" name="Shape 77"/>
          <p:cNvSpPr>
            <a:spLocks noGrp="1"/>
          </p:cNvSpPr>
          <p:nvPr>
            <p:ph type="pic" idx="2"/>
          </p:nvPr>
        </p:nvSpPr>
        <p:spPr>
          <a:xfrm>
            <a:off x="7861238" y="751241"/>
            <a:ext cx="3644962" cy="5467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8" name="Shape 78"/>
          <p:cNvSpPr txBox="1">
            <a:spLocks noGrp="1"/>
          </p:cNvSpPr>
          <p:nvPr>
            <p:ph type="body" idx="1"/>
          </p:nvPr>
        </p:nvSpPr>
        <p:spPr>
          <a:xfrm>
            <a:off x="685800" y="3124199"/>
            <a:ext cx="687324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9" name="Shape 79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0" name="Shape 80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noramic Picture with Caption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4" name="Shape 84"/>
          <p:cNvSpPr>
            <a:spLocks noGrp="1"/>
          </p:cNvSpPr>
          <p:nvPr>
            <p:ph type="pic" idx="2"/>
          </p:nvPr>
        </p:nvSpPr>
        <p:spPr>
          <a:xfrm>
            <a:off x="681727" y="941439"/>
            <a:ext cx="10821840" cy="347816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685800" y="5516715"/>
            <a:ext cx="10820400" cy="70196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6" name="Shape 86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7" name="Shape 87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8" name="Shape 88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and Caption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Shape 90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Shape 91"/>
          <p:cNvSpPr txBox="1"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1024467" y="3649133"/>
            <a:ext cx="10130516" cy="9990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3" name="Shape 93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4" name="Shape 94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5" name="Shape 95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Quote with Caption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Shape 9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1303865" y="3365556"/>
            <a:ext cx="9592736" cy="444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0" name="Shape 100"/>
          <p:cNvSpPr txBox="1">
            <a:spLocks noGrp="1"/>
          </p:cNvSpPr>
          <p:nvPr>
            <p:ph type="body" idx="2"/>
          </p:nvPr>
        </p:nvSpPr>
        <p:spPr>
          <a:xfrm>
            <a:off x="1024467" y="3959862"/>
            <a:ext cx="10151533" cy="67987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1" name="Shape 101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2" name="Shape 102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3" name="Shape 103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04" name="Shape 104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entury Gothic"/>
              <a:buNone/>
            </a:pPr>
            <a:r>
              <a:rPr lang="en-GB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05" name="Shape 105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entury Gothic"/>
              <a:buNone/>
            </a:pPr>
            <a:r>
              <a:rPr lang="en-GB" sz="8000" b="0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Name Card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" name="Shape 107" descr="C2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192000" cy="2482850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Shape 108"/>
          <p:cNvSpPr txBox="1"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entury Gothic"/>
              <a:buNone/>
              <a:defRPr sz="3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1024467" y="3648315"/>
            <a:ext cx="10144654" cy="9998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Shape 110"/>
          <p:cNvSpPr txBox="1">
            <a:spLocks noGrp="1"/>
          </p:cNvSpPr>
          <p:nvPr>
            <p:ph type="dt" idx="10"/>
          </p:nvPr>
        </p:nvSpPr>
        <p:spPr>
          <a:xfrm>
            <a:off x="7814452" y="378883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ftr" idx="11"/>
          </p:nvPr>
        </p:nvSpPr>
        <p:spPr>
          <a:xfrm>
            <a:off x="685800" y="378883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2" name="Shape 112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6" name="Shape 116"/>
          <p:cNvSpPr txBox="1">
            <a:spLocks noGrp="1"/>
          </p:cNvSpPr>
          <p:nvPr>
            <p:ph type="body" idx="2"/>
          </p:nvPr>
        </p:nvSpPr>
        <p:spPr>
          <a:xfrm>
            <a:off x="685799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7" name="Shape 117"/>
          <p:cNvSpPr txBox="1">
            <a:spLocks noGrp="1"/>
          </p:cNvSpPr>
          <p:nvPr>
            <p:ph type="body" idx="3"/>
          </p:nvPr>
        </p:nvSpPr>
        <p:spPr>
          <a:xfrm>
            <a:off x="4368800" y="2201333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8" name="Shape 118"/>
          <p:cNvSpPr txBox="1">
            <a:spLocks noGrp="1"/>
          </p:cNvSpPr>
          <p:nvPr>
            <p:ph type="body" idx="4"/>
          </p:nvPr>
        </p:nvSpPr>
        <p:spPr>
          <a:xfrm>
            <a:off x="4366858" y="2904067"/>
            <a:ext cx="3456432" cy="331461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9" name="Shape 119"/>
          <p:cNvSpPr txBox="1">
            <a:spLocks noGrp="1"/>
          </p:cNvSpPr>
          <p:nvPr>
            <p:ph type="body" idx="5"/>
          </p:nvPr>
        </p:nvSpPr>
        <p:spPr>
          <a:xfrm>
            <a:off x="8051800" y="2192866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Shape 120"/>
          <p:cNvSpPr txBox="1">
            <a:spLocks noGrp="1"/>
          </p:cNvSpPr>
          <p:nvPr>
            <p:ph type="body" idx="6"/>
          </p:nvPr>
        </p:nvSpPr>
        <p:spPr>
          <a:xfrm>
            <a:off x="8051801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icture Column"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6" name="Shape 126"/>
          <p:cNvSpPr txBox="1"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7" name="Shape 127"/>
          <p:cNvSpPr>
            <a:spLocks noGrp="1"/>
          </p:cNvSpPr>
          <p:nvPr>
            <p:ph type="pic" idx="2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body" idx="3"/>
          </p:nvPr>
        </p:nvSpPr>
        <p:spPr>
          <a:xfrm>
            <a:off x="688618" y="4873764"/>
            <a:ext cx="3451582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9" name="Shape 129"/>
          <p:cNvSpPr txBox="1">
            <a:spLocks noGrp="1"/>
          </p:cNvSpPr>
          <p:nvPr>
            <p:ph type="body" idx="4"/>
          </p:nvPr>
        </p:nvSpPr>
        <p:spPr>
          <a:xfrm>
            <a:off x="4374263" y="4191000"/>
            <a:ext cx="3448935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0" name="Shape 130"/>
          <p:cNvSpPr>
            <a:spLocks noGrp="1"/>
          </p:cNvSpPr>
          <p:nvPr>
            <p:ph type="pic" idx="5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body" idx="6"/>
          </p:nvPr>
        </p:nvSpPr>
        <p:spPr>
          <a:xfrm>
            <a:off x="4374264" y="4873763"/>
            <a:ext cx="344893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7"/>
          </p:nvPr>
        </p:nvSpPr>
        <p:spPr>
          <a:xfrm>
            <a:off x="8049731" y="4191000"/>
            <a:ext cx="3456469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  <a:defRPr sz="18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1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3" name="Shape 133"/>
          <p:cNvSpPr>
            <a:spLocks noGrp="1"/>
          </p:cNvSpPr>
          <p:nvPr>
            <p:ph type="pic" idx="8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None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body" idx="9"/>
          </p:nvPr>
        </p:nvSpPr>
        <p:spPr>
          <a:xfrm>
            <a:off x="8049731" y="4873761"/>
            <a:ext cx="345244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28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9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6" name="Shape 13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7" name="Shape 13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 rot="5400000">
            <a:off x="4083937" y="-1203579"/>
            <a:ext cx="4024125" cy="10820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1" name="Shape 14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2" name="Shape 14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3" name="Shape 14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Shape 10" descr="C2-HD-TOP.png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>
            <a:off x="0" y="0"/>
            <a:ext cx="12192000" cy="144145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hape 11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  <a:defRPr sz="4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indent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457200" marR="0" lvl="0" indent="-3683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Arial"/>
              <a:buChar char="•"/>
              <a:defRPr sz="2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302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" name="Shape 13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50" b="0" i="0" u="none" strike="noStrike" cap="none">
                <a:solidFill>
                  <a:srgbClr val="888888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sz="1050" b="0" i="0" u="none" strike="noStrike" cap="none">
              <a:solidFill>
                <a:srgbClr val="888888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png"/><Relationship Id="rId3" Type="http://schemas.openxmlformats.org/officeDocument/2006/relationships/image" Target="../media/image3.jpg"/><Relationship Id="rId7" Type="http://schemas.openxmlformats.org/officeDocument/2006/relationships/image" Target="../media/image7.png"/><Relationship Id="rId12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11" Type="http://schemas.openxmlformats.org/officeDocument/2006/relationships/image" Target="../media/image11.gif"/><Relationship Id="rId5" Type="http://schemas.openxmlformats.org/officeDocument/2006/relationships/image" Target="../media/image5.png"/><Relationship Id="rId10" Type="http://schemas.openxmlformats.org/officeDocument/2006/relationships/image" Target="../media/image10.gif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.jpg"/><Relationship Id="rId7" Type="http://schemas.openxmlformats.org/officeDocument/2006/relationships/image" Target="../media/image11.gif"/><Relationship Id="rId12" Type="http://schemas.openxmlformats.org/officeDocument/2006/relationships/image" Target="../media/image10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jpg"/><Relationship Id="rId11" Type="http://schemas.openxmlformats.org/officeDocument/2006/relationships/image" Target="../media/image14.png"/><Relationship Id="rId5" Type="http://schemas.openxmlformats.org/officeDocument/2006/relationships/image" Target="../media/image4.jpg"/><Relationship Id="rId10" Type="http://schemas.openxmlformats.org/officeDocument/2006/relationships/image" Target="../media/image12.jpg"/><Relationship Id="rId4" Type="http://schemas.openxmlformats.org/officeDocument/2006/relationships/image" Target="../media/image7.png"/><Relationship Id="rId9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jpeg"/><Relationship Id="rId4" Type="http://schemas.openxmlformats.org/officeDocument/2006/relationships/hyperlink" Target="https://www.google.co.uk/url?sa=i&amp;rct=j&amp;q=&amp;esrc=s&amp;source=images&amp;cd=&amp;cad=rja&amp;uact=8&amp;ved=0ahUKEwiWlezs0dLYAhWJKFAKHTcFB9cQjRwIBw&amp;url=http://charlesstone.com/7-keys-to-help-church-people-remember-your-sermon-better/&amp;psig=AOvVaw1dQ2mKKhMxai9cWxVocvLY&amp;ust=151585385291429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Shape 252"/>
          <p:cNvSpPr txBox="1"/>
          <p:nvPr/>
        </p:nvSpPr>
        <p:spPr>
          <a:xfrm>
            <a:off x="2504156" y="1512179"/>
            <a:ext cx="6384471" cy="20313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r>
              <a:rPr lang="en-GB" sz="2400" b="0" i="0" u="none" strike="noStrike" cap="none" dirty="0" err="1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Adolygu</a:t>
            </a:r>
            <a:br>
              <a:rPr lang="en-GB" sz="2400" b="0" i="0" u="none" strike="noStrike" cap="none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</a:br>
            <a:br>
              <a:rPr lang="en-GB" sz="2400" b="0" i="0" u="none" strike="noStrike" cap="none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</a:br>
            <a:r>
              <a:rPr lang="cy-GB" sz="2400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Gofyn cwestiynau syml</a:t>
            </a:r>
          </a:p>
          <a:p>
            <a:endParaRPr lang="cy-GB" sz="2400" dirty="0">
              <a:solidFill>
                <a:schemeClr val="dk1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r>
              <a:rPr lang="cy-GB" sz="2400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Rhoi adborth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>
              <a:solidFill>
                <a:schemeClr val="dk1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 err="1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Paratoi</a:t>
            </a:r>
            <a:r>
              <a:rPr lang="en-GB" sz="2400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i’r</a:t>
            </a:r>
            <a:r>
              <a:rPr lang="en-GB" sz="2400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dasg</a:t>
            </a:r>
            <a:r>
              <a:rPr lang="en-GB" sz="2400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lafar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>
              <a:solidFill>
                <a:schemeClr val="dk1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</p:txBody>
      </p:sp>
      <p:sp>
        <p:nvSpPr>
          <p:cNvPr id="254" name="Shape 254"/>
          <p:cNvSpPr txBox="1"/>
          <p:nvPr/>
        </p:nvSpPr>
        <p:spPr>
          <a:xfrm>
            <a:off x="3471324" y="1512179"/>
            <a:ext cx="6384471" cy="20313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i="1" dirty="0">
                <a:solidFill>
                  <a:schemeClr val="dk1"/>
                </a:solidFill>
                <a:latin typeface="Calibri" panose="020F0502020204030204" pitchFamily="34" charset="0"/>
                <a:ea typeface="Century Gothic"/>
                <a:cs typeface="Calibri" panose="020F0502020204030204" pitchFamily="34" charset="0"/>
                <a:sym typeface="Century Gothic"/>
              </a:rPr>
              <a:t>Revision</a:t>
            </a:r>
            <a:endParaRPr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cy-GB" sz="2400" dirty="0">
              <a:solidFill>
                <a:schemeClr val="dk1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Asking simple questions</a:t>
            </a: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cy-GB"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Giving feedback</a:t>
            </a: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lang="cy-GB"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Preparing for the oral task</a:t>
            </a:r>
            <a:endParaRPr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1"/>
              </a:solidFill>
              <a:latin typeface="Calibri" panose="020F0502020204030204" pitchFamily="34" charset="0"/>
              <a:ea typeface="Century Gothic"/>
              <a:cs typeface="Calibri" panose="020F0502020204030204" pitchFamily="34" charset="0"/>
              <a:sym typeface="Century Gothic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BE5EC0E-58CE-4809-80B4-5BE7228D8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213" y="219151"/>
            <a:ext cx="9975574" cy="1293028"/>
          </a:xfrm>
        </p:spPr>
        <p:txBody>
          <a:bodyPr/>
          <a:lstStyle/>
          <a:p>
            <a:pPr algn="ctr"/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Sesiwn wyth – 27ain o Chwefror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9FD6F-79F2-4A69-82F9-BE9B34D7D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>
                <a:latin typeface="Calibri" panose="020F0502020204030204" pitchFamily="34" charset="0"/>
                <a:cs typeface="Calibri" panose="020F0502020204030204" pitchFamily="34" charset="0"/>
              </a:rPr>
              <a:t>Gofyn cwestiynau syml</a:t>
            </a:r>
            <a:b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y-GB" b="1" i="1" dirty="0">
                <a:latin typeface="Calibri" panose="020F0502020204030204" pitchFamily="34" charset="0"/>
                <a:cs typeface="Calibri" panose="020F0502020204030204" pitchFamily="34" charset="0"/>
              </a:rPr>
              <a:t>Asking simple questions</a:t>
            </a:r>
            <a:endParaRPr lang="en-GB" b="1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134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63A5EC3-070F-40B2-B489-C5333F427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448" y="1157368"/>
            <a:ext cx="1328530" cy="7908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F7CF41-C2BA-4438-AC1D-23277F75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713" y="149487"/>
            <a:ext cx="8610600" cy="1293028"/>
          </a:xfrm>
        </p:spPr>
        <p:txBody>
          <a:bodyPr/>
          <a:lstStyle/>
          <a:p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Cwestiynau syml i’r dosbarth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0927B-DA7F-443D-A4A7-4335866E302F}"/>
              </a:ext>
            </a:extLst>
          </p:cNvPr>
          <p:cNvSpPr txBox="1"/>
          <p:nvPr/>
        </p:nvSpPr>
        <p:spPr>
          <a:xfrm>
            <a:off x="790161" y="1948258"/>
            <a:ext cx="4827104" cy="16927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Oes...? =&gt; Is there...?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 problem?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 cwestiwn?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AC2227-2B03-4A84-BEA4-19A47E0DC6D1}"/>
              </a:ext>
            </a:extLst>
          </p:cNvPr>
          <p:cNvSpPr txBox="1"/>
          <p:nvPr/>
        </p:nvSpPr>
        <p:spPr>
          <a:xfrm>
            <a:off x="265869" y="4872793"/>
            <a:ext cx="6149009" cy="1692771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yn...? =&gt; Everyone...?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 hapus?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 barod?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BFE298-F14C-4CAC-8209-61CEC20030CC}"/>
              </a:ext>
            </a:extLst>
          </p:cNvPr>
          <p:cNvSpPr txBox="1"/>
          <p:nvPr/>
        </p:nvSpPr>
        <p:spPr>
          <a:xfrm>
            <a:off x="6574736" y="2519889"/>
            <a:ext cx="4905889" cy="2185214"/>
          </a:xfrm>
          <a:prstGeom prst="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sy’...? =&gt; Who...?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 angen papur?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 angen beiro?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sy’n cofio?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A7254B3-D7FC-4450-BF43-49EFDCF5A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7972" y="1264055"/>
            <a:ext cx="1392127" cy="12558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CFCD9E-4636-4C25-8AB6-F3EC0277E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0843" y="3787053"/>
            <a:ext cx="1085740" cy="108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660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63A5EC3-070F-40B2-B489-C5333F427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448" y="1157368"/>
            <a:ext cx="1328530" cy="7908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F7CF41-C2BA-4438-AC1D-23277F75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713" y="149487"/>
            <a:ext cx="8610600" cy="1293028"/>
          </a:xfrm>
        </p:spPr>
        <p:txBody>
          <a:bodyPr/>
          <a:lstStyle/>
          <a:p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Curo’r athrawes! 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0927B-DA7F-443D-A4A7-4335866E302F}"/>
              </a:ext>
            </a:extLst>
          </p:cNvPr>
          <p:cNvSpPr txBox="1"/>
          <p:nvPr/>
        </p:nvSpPr>
        <p:spPr>
          <a:xfrm>
            <a:off x="790161" y="1948258"/>
            <a:ext cx="4827104" cy="16927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Oes...? =&gt; Is there...?</a:t>
            </a:r>
          </a:p>
          <a:p>
            <a:pPr algn="ctr"/>
            <a:endParaRPr lang="cy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cy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BFE298-F14C-4CAC-8209-61CEC20030CC}"/>
              </a:ext>
            </a:extLst>
          </p:cNvPr>
          <p:cNvSpPr txBox="1"/>
          <p:nvPr/>
        </p:nvSpPr>
        <p:spPr>
          <a:xfrm>
            <a:off x="5835200" y="2519889"/>
            <a:ext cx="5645426" cy="2185214"/>
          </a:xfrm>
          <a:prstGeom prst="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sy’...? =&gt; Who...?</a:t>
            </a:r>
          </a:p>
          <a:p>
            <a:pPr algn="ctr"/>
            <a:endParaRPr lang="cy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cy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cy-GB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A7254B3-D7FC-4450-BF43-49EFDCF5A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1849" y="1214457"/>
            <a:ext cx="1392127" cy="12558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CFCD9E-4636-4C25-8AB6-F3EC0277E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0843" y="3787053"/>
            <a:ext cx="1085740" cy="10857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A80C0F-1C39-403C-9DFC-87D95BFA19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463" t="18771" r="16894" b="19073"/>
          <a:stretch/>
        </p:blipFill>
        <p:spPr>
          <a:xfrm>
            <a:off x="1471799" y="2706938"/>
            <a:ext cx="940160" cy="851310"/>
          </a:xfrm>
          <a:prstGeom prst="rect">
            <a:avLst/>
          </a:prstGeom>
        </p:spPr>
      </p:pic>
      <p:pic>
        <p:nvPicPr>
          <p:cNvPr id="10" name="Picture 9" descr="A picture containing vector graphics, sushi&#10;&#10;Description generated with very high confidence">
            <a:extLst>
              <a:ext uri="{FF2B5EF4-FFF2-40B4-BE49-F238E27FC236}">
                <a16:creationId xmlns:a16="http://schemas.microsoft.com/office/drawing/2014/main" id="{EAEC52D2-853B-4E54-9027-98DF1570FE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0373" y="2591498"/>
            <a:ext cx="1706029" cy="966750"/>
          </a:xfrm>
          <a:prstGeom prst="rect">
            <a:avLst/>
          </a:prstGeom>
        </p:spPr>
      </p:pic>
      <p:pic>
        <p:nvPicPr>
          <p:cNvPr id="11" name="Picture 10" descr="A picture containing stationary&#10;&#10;Description generated with high confidence">
            <a:extLst>
              <a:ext uri="{FF2B5EF4-FFF2-40B4-BE49-F238E27FC236}">
                <a16:creationId xmlns:a16="http://schemas.microsoft.com/office/drawing/2014/main" id="{A39359E2-B681-4ABF-BB60-E6AC3BABCCF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31884" y="3358821"/>
            <a:ext cx="1150720" cy="1056361"/>
          </a:xfrm>
          <a:prstGeom prst="rect">
            <a:avLst/>
          </a:prstGeom>
        </p:spPr>
      </p:pic>
      <p:pic>
        <p:nvPicPr>
          <p:cNvPr id="13" name="Picture 12" descr="A close up of a implement&#10;&#10;Description generated with high confidence">
            <a:extLst>
              <a:ext uri="{FF2B5EF4-FFF2-40B4-BE49-F238E27FC236}">
                <a16:creationId xmlns:a16="http://schemas.microsoft.com/office/drawing/2014/main" id="{03EAEBF9-6E1A-4370-A8B2-95AAF7DA86C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34348" b="36087"/>
          <a:stretch/>
        </p:blipFill>
        <p:spPr>
          <a:xfrm>
            <a:off x="7607363" y="3641029"/>
            <a:ext cx="2271082" cy="50358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AC2227-2B03-4A84-BEA4-19A47E0DC6D1}"/>
              </a:ext>
            </a:extLst>
          </p:cNvPr>
          <p:cNvSpPr txBox="1"/>
          <p:nvPr/>
        </p:nvSpPr>
        <p:spPr>
          <a:xfrm>
            <a:off x="265869" y="4872793"/>
            <a:ext cx="6149009" cy="1815882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yn...? =&gt; Everyone...?</a:t>
            </a:r>
          </a:p>
          <a:p>
            <a:endParaRPr lang="cy-GB" sz="32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cy-GB" sz="40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Image result for understand">
            <a:extLst>
              <a:ext uri="{FF2B5EF4-FFF2-40B4-BE49-F238E27FC236}">
                <a16:creationId xmlns:a16="http://schemas.microsoft.com/office/drawing/2014/main" id="{370FA000-13AE-43ED-848F-06106B31D3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21"/>
          <a:stretch/>
        </p:blipFill>
        <p:spPr bwMode="auto">
          <a:xfrm>
            <a:off x="10389454" y="3204164"/>
            <a:ext cx="553529" cy="142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3FD14B8C-D257-4C88-B0F4-9FFDF0BCE2B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398002" y="5634548"/>
            <a:ext cx="809457" cy="90066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F09242B-DB92-42C5-8E55-862B291D614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203713" y="5566483"/>
            <a:ext cx="1844247" cy="1076147"/>
          </a:xfrm>
          <a:prstGeom prst="rect">
            <a:avLst/>
          </a:prstGeom>
        </p:spPr>
      </p:pic>
      <p:pic>
        <p:nvPicPr>
          <p:cNvPr id="17" name="Picture 7" descr="listening">
            <a:extLst>
              <a:ext uri="{FF2B5EF4-FFF2-40B4-BE49-F238E27FC236}">
                <a16:creationId xmlns:a16="http://schemas.microsoft.com/office/drawing/2014/main" id="{D1A8EED3-D07E-4C87-9877-F71D916211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57" y="223857"/>
            <a:ext cx="13208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8396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863A5EC3-070F-40B2-B489-C5333F427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448" y="1157368"/>
            <a:ext cx="1328530" cy="7908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F7CF41-C2BA-4438-AC1D-23277F750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713" y="149487"/>
            <a:ext cx="8610600" cy="1293028"/>
          </a:xfrm>
        </p:spPr>
        <p:txBody>
          <a:bodyPr/>
          <a:lstStyle/>
          <a:p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Beth yw’r cwestiwn?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A0927B-DA7F-443D-A4A7-4335866E302F}"/>
              </a:ext>
            </a:extLst>
          </p:cNvPr>
          <p:cNvSpPr txBox="1"/>
          <p:nvPr/>
        </p:nvSpPr>
        <p:spPr>
          <a:xfrm>
            <a:off x="790161" y="1948258"/>
            <a:ext cx="4827104" cy="16927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Oes...? =&gt; Is there...?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O. P.?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O. C.?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AC2227-2B03-4A84-BEA4-19A47E0DC6D1}"/>
              </a:ext>
            </a:extLst>
          </p:cNvPr>
          <p:cNvSpPr txBox="1"/>
          <p:nvPr/>
        </p:nvSpPr>
        <p:spPr>
          <a:xfrm>
            <a:off x="265869" y="4872793"/>
            <a:ext cx="6149009" cy="1692771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yn...? =&gt; Everyone...?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P. Y. H.?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P. Y. B.?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BFE298-F14C-4CAC-8209-61CEC20030CC}"/>
              </a:ext>
            </a:extLst>
          </p:cNvPr>
          <p:cNvSpPr txBox="1"/>
          <p:nvPr/>
        </p:nvSpPr>
        <p:spPr>
          <a:xfrm>
            <a:off x="6498008" y="2519889"/>
            <a:ext cx="4982617" cy="2185214"/>
          </a:xfrm>
          <a:prstGeom prst="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sy’...? =&gt; Who...?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P. S. A. P.?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P. S. A. B.?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P. S.’N. C.?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A7254B3-D7FC-4450-BF43-49EFDCF5A9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3252" y="1249884"/>
            <a:ext cx="1392127" cy="125583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4CFCD9E-4636-4C25-8AB6-F3EC0277E9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0843" y="3787053"/>
            <a:ext cx="1085740" cy="10857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A35439-6837-4A25-8385-D8742A3C3234}"/>
              </a:ext>
            </a:extLst>
          </p:cNvPr>
          <p:cNvSpPr txBox="1"/>
          <p:nvPr/>
        </p:nvSpPr>
        <p:spPr>
          <a:xfrm>
            <a:off x="790161" y="1948257"/>
            <a:ext cx="4827104" cy="16927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Oes...? =&gt; Is there...?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 problem?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Oes cwestiwn?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30476D-A837-483A-ACD9-C726C6D7C9B3}"/>
              </a:ext>
            </a:extLst>
          </p:cNvPr>
          <p:cNvSpPr txBox="1"/>
          <p:nvPr/>
        </p:nvSpPr>
        <p:spPr>
          <a:xfrm>
            <a:off x="6498009" y="2528255"/>
            <a:ext cx="4982616" cy="2185214"/>
          </a:xfrm>
          <a:prstGeom prst="rect">
            <a:avLst/>
          </a:prstGeom>
          <a:solidFill>
            <a:srgbClr val="00B05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sy’...? =&gt; Who...?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 angen papur?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 angen beiro?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Pwy sy’n cofio?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E0F3CF-51A3-4326-8A4C-B0453563CE16}"/>
              </a:ext>
            </a:extLst>
          </p:cNvPr>
          <p:cNvSpPr txBox="1"/>
          <p:nvPr/>
        </p:nvSpPr>
        <p:spPr>
          <a:xfrm>
            <a:off x="265869" y="4872793"/>
            <a:ext cx="6149009" cy="1692771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b="1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yn...? =&gt; Everyone...?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 hapus?</a:t>
            </a:r>
          </a:p>
          <a:p>
            <a:pPr algn="ctr"/>
            <a:r>
              <a:rPr lang="cy-GB" sz="3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Pawb yn barod?</a:t>
            </a:r>
          </a:p>
        </p:txBody>
      </p:sp>
      <p:pic>
        <p:nvPicPr>
          <p:cNvPr id="13" name="Picture 4" descr="speaking">
            <a:extLst>
              <a:ext uri="{FF2B5EF4-FFF2-40B4-BE49-F238E27FC236}">
                <a16:creationId xmlns:a16="http://schemas.microsoft.com/office/drawing/2014/main" id="{D991A1BA-A2F9-47C7-8AA0-B4DC8EFD8796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818" y="292436"/>
            <a:ext cx="1166191" cy="95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137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CCF9C-47D5-44DB-809D-407CCC703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4789" y="400213"/>
            <a:ext cx="8610600" cy="1293028"/>
          </a:xfrm>
        </p:spPr>
        <p:txBody>
          <a:bodyPr/>
          <a:lstStyle/>
          <a:p>
            <a:r>
              <a:rPr lang="cy-GB" sz="4500" b="1" dirty="0">
                <a:latin typeface="Calibri" panose="020F0502020204030204" pitchFamily="34" charset="0"/>
                <a:cs typeface="Calibri" panose="020F0502020204030204" pitchFamily="34" charset="0"/>
              </a:rPr>
              <a:t>Beth yw’r cwestiwn? </a:t>
            </a:r>
            <a:endParaRPr lang="en-GB" sz="45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D6CD3D-45BF-47B8-85FE-03E67A0B19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600" y="2244255"/>
            <a:ext cx="11277599" cy="4024125"/>
          </a:xfrm>
        </p:spPr>
        <p:txBody>
          <a:bodyPr/>
          <a:lstStyle/>
          <a:p>
            <a:pPr marL="88900" indent="0">
              <a:buNone/>
            </a:pPr>
            <a:r>
              <a:rPr lang="cy-GB" sz="2500" dirty="0">
                <a:latin typeface="Calibri" panose="020F0502020204030204" pitchFamily="34" charset="0"/>
                <a:cs typeface="Calibri" panose="020F0502020204030204" pitchFamily="34" charset="0"/>
              </a:rPr>
              <a:t>1.							4. </a:t>
            </a:r>
          </a:p>
          <a:p>
            <a:pPr marL="88900" indent="0">
              <a:buNone/>
            </a:pPr>
            <a:r>
              <a:rPr lang="cy-GB" sz="2500" dirty="0">
                <a:latin typeface="Calibri" panose="020F0502020204030204" pitchFamily="34" charset="0"/>
                <a:cs typeface="Calibri" panose="020F0502020204030204" pitchFamily="34" charset="0"/>
              </a:rPr>
              <a:t>						</a:t>
            </a:r>
          </a:p>
          <a:p>
            <a:pPr marL="88900" indent="0">
              <a:buNone/>
            </a:pPr>
            <a:endParaRPr lang="cy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8900" indent="0">
              <a:buNone/>
            </a:pPr>
            <a:r>
              <a:rPr lang="cy-GB" sz="2500" dirty="0">
                <a:latin typeface="Calibri" panose="020F0502020204030204" pitchFamily="34" charset="0"/>
                <a:cs typeface="Calibri" panose="020F0502020204030204" pitchFamily="34" charset="0"/>
              </a:rPr>
              <a:t>2. 							5. </a:t>
            </a:r>
          </a:p>
          <a:p>
            <a:pPr marL="88900" indent="0">
              <a:buNone/>
            </a:pPr>
            <a:endParaRPr lang="cy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8900" indent="0">
              <a:buNone/>
            </a:pPr>
            <a:endParaRPr lang="cy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88900" indent="0">
              <a:buNone/>
            </a:pPr>
            <a:r>
              <a:rPr lang="cy-GB" sz="2500" dirty="0">
                <a:latin typeface="Calibri" panose="020F0502020204030204" pitchFamily="34" charset="0"/>
                <a:cs typeface="Calibri" panose="020F0502020204030204" pitchFamily="34" charset="0"/>
              </a:rPr>
              <a:t>3. 							6. </a:t>
            </a:r>
          </a:p>
          <a:p>
            <a:pPr marL="88900" indent="0">
              <a:buNone/>
            </a:pPr>
            <a:r>
              <a:rPr lang="cy-GB" sz="2500" dirty="0"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endParaRPr lang="en-GB" sz="25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7DE06536-F0E9-4C8E-97E0-5F922CC2E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073" y="2051836"/>
            <a:ext cx="1416819" cy="843450"/>
          </a:xfrm>
          <a:prstGeom prst="rect">
            <a:avLst/>
          </a:prstGeom>
        </p:spPr>
      </p:pic>
      <p:pic>
        <p:nvPicPr>
          <p:cNvPr id="6" name="Picture 5" descr="A picture containing vector graphics, sushi&#10;&#10;Description generated with very high confidence">
            <a:extLst>
              <a:ext uri="{FF2B5EF4-FFF2-40B4-BE49-F238E27FC236}">
                <a16:creationId xmlns:a16="http://schemas.microsoft.com/office/drawing/2014/main" id="{1F9CD654-B1DE-422E-B3BC-418229B78D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0240" y="1745658"/>
            <a:ext cx="2123659" cy="12034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594071-B1CD-4B4C-BBB0-582A33C473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5073" y="3439711"/>
            <a:ext cx="917556" cy="827725"/>
          </a:xfrm>
          <a:prstGeom prst="rect">
            <a:avLst/>
          </a:prstGeom>
        </p:spPr>
      </p:pic>
      <p:pic>
        <p:nvPicPr>
          <p:cNvPr id="9" name="Picture 8" descr="A close up of a implement&#10;&#10;Description generated with high confidence">
            <a:extLst>
              <a:ext uri="{FF2B5EF4-FFF2-40B4-BE49-F238E27FC236}">
                <a16:creationId xmlns:a16="http://schemas.microsoft.com/office/drawing/2014/main" id="{2225BC20-E5F2-457B-8372-9E9E4E4F704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4348" b="36087"/>
          <a:stretch/>
        </p:blipFill>
        <p:spPr>
          <a:xfrm>
            <a:off x="1955629" y="3753618"/>
            <a:ext cx="1699591" cy="376866"/>
          </a:xfrm>
          <a:prstGeom prst="rect">
            <a:avLst/>
          </a:prstGeom>
        </p:spPr>
      </p:pic>
      <p:pic>
        <p:nvPicPr>
          <p:cNvPr id="13" name="Picture 12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552C0F94-8ACE-4F4C-BF26-49BAC3B27C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91466" y="4908992"/>
            <a:ext cx="809457" cy="90066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3909A99-0D96-440E-8115-FA05624D264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36542" y="4769906"/>
            <a:ext cx="1178836" cy="1178836"/>
          </a:xfrm>
          <a:prstGeom prst="rect">
            <a:avLst/>
          </a:prstGeom>
        </p:spPr>
      </p:pic>
      <p:pic>
        <p:nvPicPr>
          <p:cNvPr id="15" name="Picture 14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A2FC327D-9638-4DFB-9526-9C9B849182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0089" y="2063094"/>
            <a:ext cx="1328530" cy="79089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BEB099F-348F-4335-B5BC-1B7AF2FAD5D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4463" t="18771" r="16894" b="19073"/>
          <a:stretch/>
        </p:blipFill>
        <p:spPr>
          <a:xfrm>
            <a:off x="8698503" y="1921986"/>
            <a:ext cx="1019087" cy="9227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38ED9D4-7C4F-49DB-913B-A599133C9C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18612" y="3432507"/>
            <a:ext cx="1019087" cy="101908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DD3A978-C30B-4EE8-AD5A-048E8AB812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5606" y="5041564"/>
            <a:ext cx="917556" cy="82772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7EA713C-C63C-4718-9A1D-3EEBC118EE9E}"/>
              </a:ext>
            </a:extLst>
          </p:cNvPr>
          <p:cNvSpPr txBox="1"/>
          <p:nvPr/>
        </p:nvSpPr>
        <p:spPr>
          <a:xfrm>
            <a:off x="936542" y="2895286"/>
            <a:ext cx="184424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Oes cwestiwn?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29C8FC-4803-4F53-9BFF-9685C3C0EB67}"/>
              </a:ext>
            </a:extLst>
          </p:cNvPr>
          <p:cNvSpPr txBox="1"/>
          <p:nvPr/>
        </p:nvSpPr>
        <p:spPr>
          <a:xfrm>
            <a:off x="936542" y="4300223"/>
            <a:ext cx="246264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Pwy sy’ angen beiro?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FC61F27-0CEF-447E-A83C-245AA5F06302}"/>
              </a:ext>
            </a:extLst>
          </p:cNvPr>
          <p:cNvSpPr txBox="1"/>
          <p:nvPr/>
        </p:nvSpPr>
        <p:spPr>
          <a:xfrm>
            <a:off x="932103" y="6038009"/>
            <a:ext cx="192042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Pawb yn hapus?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122D0C9-5252-4C25-BB8D-ADA2C90AFEF7}"/>
              </a:ext>
            </a:extLst>
          </p:cNvPr>
          <p:cNvSpPr txBox="1"/>
          <p:nvPr/>
        </p:nvSpPr>
        <p:spPr>
          <a:xfrm>
            <a:off x="7244389" y="2849145"/>
            <a:ext cx="184424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Oes problem?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5CD9F62-71B1-4AA8-9D2E-5A076AA36941}"/>
              </a:ext>
            </a:extLst>
          </p:cNvPr>
          <p:cNvSpPr txBox="1"/>
          <p:nvPr/>
        </p:nvSpPr>
        <p:spPr>
          <a:xfrm>
            <a:off x="7244389" y="4526695"/>
            <a:ext cx="1907669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Pawb yn barod?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5291266F-518D-4A6A-B283-C6EB6D27C83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474784" y="3352581"/>
            <a:ext cx="1844247" cy="107614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97A44919-2C82-4C6C-85CB-FE2E5AEC80A8}"/>
              </a:ext>
            </a:extLst>
          </p:cNvPr>
          <p:cNvSpPr txBox="1"/>
          <p:nvPr/>
        </p:nvSpPr>
        <p:spPr>
          <a:xfrm>
            <a:off x="7244389" y="6159951"/>
            <a:ext cx="184424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Pwy sy’n cofio?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35" name="Picture 4" descr="speaking">
            <a:extLst>
              <a:ext uri="{FF2B5EF4-FFF2-40B4-BE49-F238E27FC236}">
                <a16:creationId xmlns:a16="http://schemas.microsoft.com/office/drawing/2014/main" id="{23B75941-D1EA-4461-B267-070F73BA67C6}"/>
              </a:ext>
            </a:extLst>
          </p:cNvPr>
          <p:cNvPicPr/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713" y="402910"/>
            <a:ext cx="1166191" cy="957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" descr="Image result for understand">
            <a:extLst>
              <a:ext uri="{FF2B5EF4-FFF2-40B4-BE49-F238E27FC236}">
                <a16:creationId xmlns:a16="http://schemas.microsoft.com/office/drawing/2014/main" id="{CA54C1AB-930F-4F3C-A98D-3E2AE953B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121"/>
          <a:stretch/>
        </p:blipFill>
        <p:spPr bwMode="auto">
          <a:xfrm>
            <a:off x="8316624" y="4929972"/>
            <a:ext cx="421062" cy="1084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62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1BF6-8FEA-4CB1-9278-F87C90D8A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545103"/>
            <a:ext cx="8610600" cy="1293028"/>
          </a:xfrm>
        </p:spPr>
        <p:txBody>
          <a:bodyPr/>
          <a:lstStyle/>
          <a:p>
            <a:r>
              <a:rPr lang="cy-GB" sz="5000" b="1" dirty="0">
                <a:latin typeface="Calibri" panose="020F0502020204030204" pitchFamily="34" charset="0"/>
                <a:cs typeface="Calibri" panose="020F0502020204030204" pitchFamily="34" charset="0"/>
              </a:rPr>
              <a:t>Rhoi adborth – Giving feedback</a:t>
            </a:r>
            <a:endParaRPr lang="en-GB" sz="5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04F2336-1692-4972-BDAA-7CE5ACB74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713074"/>
            <a:ext cx="5334000" cy="4380553"/>
          </a:xfrm>
        </p:spPr>
        <p:txBody>
          <a:bodyPr/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Da iawn!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Eithaf da (Eitha’ da)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Gwaith gwych!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Gwaith taclus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Ddim yn ddrwg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Trïa eto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Syniad da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Bendigedig!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Llongyfarchiadau!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Gwych! 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Ardderchog!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1BB6B65-914C-4881-B07F-40F5F218617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629539" y="1716833"/>
            <a:ext cx="5334000" cy="4024125"/>
          </a:xfrm>
        </p:spPr>
        <p:txBody>
          <a:bodyPr/>
          <a:lstStyle/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Well done!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Quite good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Great work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Neat work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Not bad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Try again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Good idea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Wonderful!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Congratulations!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Great!</a:t>
            </a:r>
          </a:p>
          <a:p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Excellent!</a:t>
            </a:r>
            <a:endParaRPr lang="en-GB" sz="24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DBC408-6ED8-40D6-9EDD-6F021F9D4BE9}"/>
              </a:ext>
            </a:extLst>
          </p:cNvPr>
          <p:cNvSpPr/>
          <p:nvPr/>
        </p:nvSpPr>
        <p:spPr>
          <a:xfrm>
            <a:off x="5978820" y="3275112"/>
            <a:ext cx="23436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 </a:t>
            </a:r>
          </a:p>
        </p:txBody>
      </p:sp>
      <p:pic>
        <p:nvPicPr>
          <p:cNvPr id="1026" name="Picture 2" descr="Image result for feedback">
            <a:extLst>
              <a:ext uri="{FF2B5EF4-FFF2-40B4-BE49-F238E27FC236}">
                <a16:creationId xmlns:a16="http://schemas.microsoft.com/office/drawing/2014/main" id="{D79C8A3E-C904-4D19-A7EB-DD02248B28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47" r="21793" b="7580"/>
          <a:stretch/>
        </p:blipFill>
        <p:spPr bwMode="auto">
          <a:xfrm>
            <a:off x="7077269" y="2554154"/>
            <a:ext cx="4780384" cy="259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508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Shape 509"/>
          <p:cNvSpPr txBox="1"/>
          <p:nvPr/>
        </p:nvSpPr>
        <p:spPr>
          <a:xfrm>
            <a:off x="863799" y="1280778"/>
            <a:ext cx="9834900" cy="369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600" b="1" dirty="0" err="1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GB" sz="3600" b="1" dirty="0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600" b="1" dirty="0" err="1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Lafar</a:t>
            </a:r>
            <a:r>
              <a:rPr lang="en-GB" sz="3600" b="1" dirty="0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/ </a:t>
            </a:r>
            <a:r>
              <a:rPr lang="en-GB" sz="3600" b="1" i="1" dirty="0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Speaking task </a:t>
            </a:r>
            <a:r>
              <a:rPr lang="en-GB" sz="3600" b="1" dirty="0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(3ydd o </a:t>
            </a:r>
            <a:r>
              <a:rPr lang="en-GB" sz="3600" b="1">
                <a:solidFill>
                  <a:schemeClr val="dk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Ebrill)</a:t>
            </a:r>
            <a:endParaRPr lang="en-GB" sz="3600" b="1" dirty="0">
              <a:solidFill>
                <a:schemeClr val="dk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sz="1100" dirty="0">
              <a:solidFill>
                <a:schemeClr val="dk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Present a </a:t>
            </a:r>
            <a:r>
              <a:rPr lang="en-GB" sz="3000" u="sng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5 minute</a:t>
            </a: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micro-lesson to a group of pupils, on a subject of your choice.</a:t>
            </a:r>
            <a:endParaRPr sz="3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1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 </a:t>
            </a:r>
            <a:endParaRPr sz="1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You should:</a:t>
            </a:r>
            <a:endParaRPr sz="3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o   Open and close the ‘lesson’ in Welsh</a:t>
            </a:r>
            <a:endParaRPr sz="3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o   Use Welsh commands to set a simple task</a:t>
            </a:r>
            <a:endParaRPr sz="3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 sz="3000" dirty="0">
                <a:solidFill>
                  <a:schemeClr val="dk1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  <a:sym typeface="Calibri"/>
              </a:rPr>
              <a:t>o   Give feedback and question pupils in Welsh during the task</a:t>
            </a:r>
            <a:endParaRPr sz="3000" dirty="0">
              <a:solidFill>
                <a:schemeClr val="dk1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  <a:sym typeface="Calibri"/>
            </a:endParaRPr>
          </a:p>
        </p:txBody>
      </p:sp>
      <p:pic>
        <p:nvPicPr>
          <p:cNvPr id="3" name="Shape 316">
            <a:extLst>
              <a:ext uri="{FF2B5EF4-FFF2-40B4-BE49-F238E27FC236}">
                <a16:creationId xmlns:a16="http://schemas.microsoft.com/office/drawing/2014/main" id="{CAE57AE6-1CA2-47EB-B557-DBF3030DE43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5692282"/>
            <a:ext cx="12192000" cy="11756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Related image">
            <a:hlinkClick r:id="rId4"/>
            <a:extLst>
              <a:ext uri="{FF2B5EF4-FFF2-40B4-BE49-F238E27FC236}">
                <a16:creationId xmlns:a16="http://schemas.microsoft.com/office/drawing/2014/main" id="{ACA318C1-EFDD-4A5A-BA10-8B47D4D2E6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4536" y="2226365"/>
            <a:ext cx="2187464" cy="254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rgbClr val="000000"/>
      </a:dk1>
      <a:lt1>
        <a:srgbClr val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895</TotalTime>
  <Words>455</Words>
  <Application>Microsoft Office PowerPoint</Application>
  <PresentationFormat>Widescreen</PresentationFormat>
  <Paragraphs>109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Century Gothic</vt:lpstr>
      <vt:lpstr>Arial</vt:lpstr>
      <vt:lpstr>Vapor Trail</vt:lpstr>
      <vt:lpstr>Sesiwn wyth – 27ain o Chwefror</vt:lpstr>
      <vt:lpstr>Gofyn cwestiynau syml Asking simple questions</vt:lpstr>
      <vt:lpstr>Cwestiynau syml i’r dosbarth</vt:lpstr>
      <vt:lpstr>Curo’r athrawes! </vt:lpstr>
      <vt:lpstr>Beth yw’r cwestiwn?</vt:lpstr>
      <vt:lpstr>Beth yw’r cwestiwn? </vt:lpstr>
      <vt:lpstr>Rhoi adborth – Giving feedback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Aled Williams</dc:creator>
  <cp:lastModifiedBy>Aled Williams</cp:lastModifiedBy>
  <cp:revision>80</cp:revision>
  <dcterms:modified xsi:type="dcterms:W3CDTF">2019-03-05T21:19:17Z</dcterms:modified>
</cp:coreProperties>
</file>