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4" r:id="rId1"/>
  </p:sldMasterIdLst>
  <p:notesMasterIdLst>
    <p:notesMasterId r:id="rId18"/>
  </p:notesMasterIdLst>
  <p:sldIdLst>
    <p:sldId id="256" r:id="rId2"/>
    <p:sldId id="261" r:id="rId3"/>
    <p:sldId id="267" r:id="rId4"/>
    <p:sldId id="266" r:id="rId5"/>
    <p:sldId id="268" r:id="rId6"/>
    <p:sldId id="269" r:id="rId7"/>
    <p:sldId id="270" r:id="rId8"/>
    <p:sldId id="271" r:id="rId9"/>
    <p:sldId id="272" r:id="rId10"/>
    <p:sldId id="273" r:id="rId11"/>
    <p:sldId id="274" r:id="rId12"/>
    <p:sldId id="275" r:id="rId13"/>
    <p:sldId id="276" r:id="rId14"/>
    <p:sldId id="277" r:id="rId15"/>
    <p:sldId id="278" r:id="rId16"/>
    <p:sldId id="279" r:id="rId17"/>
  </p:sldIdLst>
  <p:sldSz cx="9144000" cy="5143500" type="screen16x9"/>
  <p:notesSz cx="6858000" cy="9144000"/>
  <p:embeddedFontLst>
    <p:embeddedFont>
      <p:font typeface="Mulish" panose="020B0604020202020204" charset="0"/>
      <p:regular r:id="rId19"/>
      <p:bold r:id="rId20"/>
      <p:italic r:id="rId21"/>
      <p:boldItalic r:id="rId22"/>
    </p:embeddedFont>
    <p:embeddedFont>
      <p:font typeface="Quicksand" panose="020B0604020202020204" charset="0"/>
      <p:regular r:id="rId23"/>
      <p:bold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9E1D5FF-31FA-4BBA-B4F3-8BF8C3E57B8E}">
  <a:tblStyle styleId="{F9E1D5FF-31FA-4BBA-B4F3-8BF8C3E57B8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76392" autoAdjust="0"/>
  </p:normalViewPr>
  <p:slideViewPr>
    <p:cSldViewPr snapToGrid="0">
      <p:cViewPr varScale="1">
        <p:scale>
          <a:sx n="78" d="100"/>
          <a:sy n="78" d="100"/>
        </p:scale>
        <p:origin x="94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51347821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d431007ba2_0_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3" name="Google Shape;283;gd431007ba2_0_2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154453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402331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US" dirty="0"/>
          </a:p>
          <a:p>
            <a:pPr marL="0" lvl="0" indent="0" algn="l" rtl="0">
              <a:spcBef>
                <a:spcPts val="0"/>
              </a:spcBef>
              <a:spcAft>
                <a:spcPts val="0"/>
              </a:spcAft>
              <a:buNone/>
            </a:pPr>
            <a:endParaRPr lang="en-US"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25378295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2161ca7da69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2161ca7da69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505076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Job Advertisements and Recruitment Platforms</a:t>
            </a:r>
          </a:p>
          <a:p>
            <a:pPr marL="0" lvl="0" indent="0" algn="l" rtl="0">
              <a:spcBef>
                <a:spcPts val="0"/>
              </a:spcBef>
              <a:spcAft>
                <a:spcPts val="0"/>
              </a:spcAft>
              <a:buNone/>
            </a:pPr>
            <a:r>
              <a:rPr lang="en-US"/>
              <a:t>In order to fill open positions quickly, the restaurant business can benefit from engaging job adverts and the use of recruitment portals. According to Chen and Eyoun (2021) the advertising for the hospitality industry should emphasise the special perks and exciting challenges of working in both fast food and fine dining establishments. It is possible to reach a large pool of qualified applicants by posting such advertising on social networking sites, restaurant-oriented websites, and general employment boards. Communicating the available positions, the necessary requirements, and any additional benefits, such as competitive salary, employee discounts, or possibilities for advancement, must be done in a clear and simple manner.</a:t>
            </a:r>
          </a:p>
          <a:p>
            <a:pPr marL="0" lvl="0" indent="0" algn="l" rtl="0">
              <a:spcBef>
                <a:spcPts val="0"/>
              </a:spcBef>
              <a:spcAft>
                <a:spcPts val="0"/>
              </a:spcAft>
              <a:buNone/>
            </a:pPr>
            <a:r>
              <a:rPr lang="en-US"/>
              <a:t>Referral Programs</a:t>
            </a:r>
          </a:p>
          <a:p>
            <a:pPr marL="0" lvl="0" indent="0" algn="l" rtl="0">
              <a:spcBef>
                <a:spcPts val="0"/>
              </a:spcBef>
              <a:spcAft>
                <a:spcPts val="0"/>
              </a:spcAft>
              <a:buNone/>
            </a:pPr>
            <a:r>
              <a:rPr lang="en-US"/>
              <a:t>Short-term talent acquisition strategies can also benefit from the implementation of a referral programme. Employees should be urged to bring in their personal and professional networks to help staff the restaurant. Moreover, the current employees might be encouraged to make referrals by offering them incentives like cash bonuses, gift cards, or even extra vacation days for each successful referral (Bufquin et al., 2017). When they are encouraged to reach out to their own networks, the restaurant has a better chance of finding qualified applicants who share the restaurant's ethos.</a:t>
            </a:r>
          </a:p>
          <a:p>
            <a:pPr marL="0" lvl="0" indent="0" algn="l" rtl="0">
              <a:spcBef>
                <a:spcPts val="0"/>
              </a:spcBef>
              <a:spcAft>
                <a:spcPts val="0"/>
              </a:spcAft>
              <a:buNone/>
            </a:pPr>
            <a:r>
              <a:rPr lang="en-US"/>
              <a:t>Hosting Open House or Job Fairs</a:t>
            </a:r>
          </a:p>
          <a:p>
            <a:pPr marL="0" lvl="0" indent="0" algn="l" rtl="0">
              <a:spcBef>
                <a:spcPts val="0"/>
              </a:spcBef>
              <a:spcAft>
                <a:spcPts val="0"/>
              </a:spcAft>
              <a:buNone/>
            </a:pPr>
            <a:r>
              <a:rPr lang="en-US"/>
              <a:t>A proactive method of attracting potential applicants for short-term talent acquisition is to host open house events or job fairs. Job-seekers can attend these events to find out more about the restaurant, the available roles, and the working conditions there. Collaboration with nearby businesses, culinary schools, and community groups can help spread the word about the event and attract a larger audience. To demonstrate the calibre and skill of the restaurant's cuisine, giving tours of the space, conducting on-the-spot interviews, and even offering sample food samples can attract attention. Kuo and Kalargyrou (2014) emphasised that increased interest and applications for unfilled positions might result from holding job fairs and open house events where potential employees can get a firsthand look at the company.</a:t>
            </a:r>
          </a:p>
        </p:txBody>
      </p:sp>
    </p:spTree>
    <p:extLst>
      <p:ext uri="{BB962C8B-B14F-4D97-AF65-F5344CB8AC3E}">
        <p14:creationId xmlns:p14="http://schemas.microsoft.com/office/powerpoint/2010/main" val="42250433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Job Advertisements and Recruitment Platforms</a:t>
            </a:r>
          </a:p>
          <a:p>
            <a:pPr marL="0" lvl="0" indent="0" algn="l" rtl="0">
              <a:spcBef>
                <a:spcPts val="0"/>
              </a:spcBef>
              <a:spcAft>
                <a:spcPts val="0"/>
              </a:spcAft>
              <a:buNone/>
            </a:pPr>
            <a:r>
              <a:rPr lang="en-US"/>
              <a:t>In order to fill open positions quickly, the restaurant business can benefit from engaging job adverts and the use of recruitment portals. According to Chen and Eyoun (2021) the advertising for the hospitality industry should emphasise the special perks and exciting challenges of working in both fast food and fine dining establishments. It is possible to reach a large pool of qualified applicants by posting such advertising on social networking sites, restaurant-oriented websites, and general employment boards. Communicating the available positions, the necessary requirements, and any additional benefits, such as competitive salary, employee discounts, or possibilities for advancement, must be done in a clear and simple manner.</a:t>
            </a:r>
          </a:p>
          <a:p>
            <a:pPr marL="0" lvl="0" indent="0" algn="l" rtl="0">
              <a:spcBef>
                <a:spcPts val="0"/>
              </a:spcBef>
              <a:spcAft>
                <a:spcPts val="0"/>
              </a:spcAft>
              <a:buNone/>
            </a:pPr>
            <a:r>
              <a:rPr lang="en-US"/>
              <a:t>Referral Programs</a:t>
            </a:r>
          </a:p>
          <a:p>
            <a:pPr marL="0" lvl="0" indent="0" algn="l" rtl="0">
              <a:spcBef>
                <a:spcPts val="0"/>
              </a:spcBef>
              <a:spcAft>
                <a:spcPts val="0"/>
              </a:spcAft>
              <a:buNone/>
            </a:pPr>
            <a:r>
              <a:rPr lang="en-US"/>
              <a:t>Short-term talent acquisition strategies can also benefit from the implementation of a referral programme. Employees should be urged to bring in their personal and professional networks to help staff the restaurant. Moreover, the current employees might be encouraged to make referrals by offering them incentives like cash bonuses, gift cards, or even extra vacation days for each successful referral (Bufquin et al., 2017). When they are encouraged to reach out to their own networks, the restaurant has a better chance of finding qualified applicants who share the restaurant's ethos.</a:t>
            </a:r>
          </a:p>
          <a:p>
            <a:pPr marL="0" lvl="0" indent="0" algn="l" rtl="0">
              <a:spcBef>
                <a:spcPts val="0"/>
              </a:spcBef>
              <a:spcAft>
                <a:spcPts val="0"/>
              </a:spcAft>
              <a:buNone/>
            </a:pPr>
            <a:r>
              <a:rPr lang="en-US"/>
              <a:t>Hosting Open House or Job Fairs</a:t>
            </a:r>
          </a:p>
          <a:p>
            <a:pPr marL="0" lvl="0" indent="0" algn="l" rtl="0">
              <a:spcBef>
                <a:spcPts val="0"/>
              </a:spcBef>
              <a:spcAft>
                <a:spcPts val="0"/>
              </a:spcAft>
              <a:buNone/>
            </a:pPr>
            <a:r>
              <a:rPr lang="en-US"/>
              <a:t>A proactive method of attracting potential applicants for short-term talent acquisition is to host open house events or job fairs. Job-seekers can attend these events to find out more about the restaurant, the available roles, and the working conditions there. Collaboration with nearby businesses, culinary schools, and community groups can help spread the word about the event and attract a larger audience. To demonstrate the calibre and skill of the restaurant's cuisine, giving tours of the space, conducting on-the-spot interviews, and even offering sample food samples can attract attention. Kuo and Kalargyrou (2014) emphasised that increased interest and applications for unfilled positions might result from holding job fairs and open house events where potential employees can get a firsthand look at the company.</a:t>
            </a:r>
          </a:p>
        </p:txBody>
      </p:sp>
    </p:spTree>
    <p:extLst>
      <p:ext uri="{BB962C8B-B14F-4D97-AF65-F5344CB8AC3E}">
        <p14:creationId xmlns:p14="http://schemas.microsoft.com/office/powerpoint/2010/main" val="7429470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Employer Branding and Reputation Management</a:t>
            </a:r>
          </a:p>
          <a:p>
            <a:pPr marL="0" lvl="0" indent="0" algn="l" rtl="0">
              <a:spcBef>
                <a:spcPts val="0"/>
              </a:spcBef>
              <a:spcAft>
                <a:spcPts val="0"/>
              </a:spcAft>
              <a:buNone/>
            </a:pPr>
            <a:r>
              <a:rPr lang="en-US"/>
              <a:t>Establishing and maintaining a positive employer brand is an important tactic for attracting and retaining top employees in the hospitality sector over the long term. Having a distinct employer brand will set a restaurant apart from the competition and make business more appealing to top talent. Furthermore, responding to reviews and comments, highlighting current employees' praise, and showing your dedication to their happiness by utilising internet review sites and social media can put a positive impact of job seekers (Alhelalat, Ma’moun and Twaissi, 2017). In this way, the restaurant can attract and retain high-quality employees who are looking for a long-term commitment by proactively managing its reputation and promoting a great employer brand.</a:t>
            </a:r>
          </a:p>
          <a:p>
            <a:pPr marL="0" lvl="0" indent="0" algn="l" rtl="0">
              <a:spcBef>
                <a:spcPts val="0"/>
              </a:spcBef>
              <a:spcAft>
                <a:spcPts val="0"/>
              </a:spcAft>
              <a:buNone/>
            </a:pPr>
            <a:r>
              <a:rPr lang="en-US"/>
              <a:t>Employee Development and Training Programs</a:t>
            </a:r>
          </a:p>
          <a:p>
            <a:pPr marL="0" lvl="0" indent="0" algn="l" rtl="0">
              <a:spcBef>
                <a:spcPts val="0"/>
              </a:spcBef>
              <a:spcAft>
                <a:spcPts val="0"/>
              </a:spcAft>
              <a:buNone/>
            </a:pPr>
            <a:r>
              <a:rPr lang="en-US"/>
              <a:t>In order to attract qualified applicants who are interested in a career with long-term growth potential, restaurants must invest in employee development and training programmes. It has to be made sure that the staff has the technical and interpersonal skills they need to succeed in their jobs by creating in-depth training programmes for them to participate in (Joung et al., 2015). In addition, encouraging growth and development by promoting from within and providing opportunity to learn new skills in other areas of the restaurant's operation is also important. To further increase the likelihood of attracting future chefs and hospitality workers, partnerships with culinary schools or offering apprenticeships can help. </a:t>
            </a:r>
          </a:p>
          <a:p>
            <a:pPr marL="0" lvl="0" indent="0" algn="l" rtl="0">
              <a:spcBef>
                <a:spcPts val="0"/>
              </a:spcBef>
              <a:spcAft>
                <a:spcPts val="0"/>
              </a:spcAft>
              <a:buNone/>
            </a:pPr>
            <a:r>
              <a:rPr lang="en-US"/>
              <a:t>Employee Engagement and Recognition Initiatives</a:t>
            </a:r>
          </a:p>
          <a:p>
            <a:pPr marL="0" lvl="0" indent="0" algn="l" rtl="0">
              <a:spcBef>
                <a:spcPts val="0"/>
              </a:spcBef>
              <a:spcAft>
                <a:spcPts val="0"/>
              </a:spcAft>
              <a:buNone/>
            </a:pPr>
            <a:r>
              <a:rPr lang="en-US"/>
              <a:t>Long-term talent acquisition relies on establishing a welcoming workplace and encouraging people to feel like they belong there. Team-building exercises, employee appreciation events, and periodic feedback meetings are excellent examples of employee engagement efforts that should be put into action. Incentives and programmes like Employee of the Month are great ways to show appreciation for hard work and dedication. Staff members who are fulfilled in their work and feel valued by their employer are more likely to promote the company to others, increasing the likelihood of new hires. Talented people tend to stay with companies that care about their well-being and provide them with ample room for professional development, team building, and public acknowledgement (Tang, Repetti and Raab, 2019).</a:t>
            </a:r>
          </a:p>
        </p:txBody>
      </p:sp>
    </p:spTree>
    <p:extLst>
      <p:ext uri="{BB962C8B-B14F-4D97-AF65-F5344CB8AC3E}">
        <p14:creationId xmlns:p14="http://schemas.microsoft.com/office/powerpoint/2010/main" val="20720948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Employer Branding and Reputation Management</a:t>
            </a:r>
          </a:p>
          <a:p>
            <a:pPr marL="0" lvl="0" indent="0" algn="l" rtl="0">
              <a:spcBef>
                <a:spcPts val="0"/>
              </a:spcBef>
              <a:spcAft>
                <a:spcPts val="0"/>
              </a:spcAft>
              <a:buNone/>
            </a:pPr>
            <a:r>
              <a:rPr lang="en-US"/>
              <a:t>Establishing and maintaining a positive employer brand is an important tactic for attracting and retaining top employees in the hospitality sector over the long term. Having a distinct employer brand will set a restaurant apart from the competition and make business more appealing to top talent. Furthermore, responding to reviews and comments, highlighting current employees' praise, and showing your dedication to their happiness by utilising internet review sites and social media can put a positive impact of job seekers (Alhelalat, Ma’moun and Twaissi, 2017). In this way, the restaurant can attract and retain high-quality employees who are looking for a long-term commitment by proactively managing its reputation and promoting a great employer brand.</a:t>
            </a:r>
          </a:p>
          <a:p>
            <a:pPr marL="0" lvl="0" indent="0" algn="l" rtl="0">
              <a:spcBef>
                <a:spcPts val="0"/>
              </a:spcBef>
              <a:spcAft>
                <a:spcPts val="0"/>
              </a:spcAft>
              <a:buNone/>
            </a:pPr>
            <a:r>
              <a:rPr lang="en-US"/>
              <a:t>Employee Development and Training Programs</a:t>
            </a:r>
          </a:p>
          <a:p>
            <a:pPr marL="0" lvl="0" indent="0" algn="l" rtl="0">
              <a:spcBef>
                <a:spcPts val="0"/>
              </a:spcBef>
              <a:spcAft>
                <a:spcPts val="0"/>
              </a:spcAft>
              <a:buNone/>
            </a:pPr>
            <a:r>
              <a:rPr lang="en-US"/>
              <a:t>In order to attract qualified applicants who are interested in a career with long-term growth potential, restaurants must invest in employee development and training programmes. It has to be made sure that the staff has the technical and interpersonal skills they need to succeed in their jobs by creating in-depth training programmes for them to participate in (Joung et al., 2015). In addition, encouraging growth and development by promoting from within and providing opportunity to learn new skills in other areas of the restaurant's operation is also important. To further increase the likelihood of attracting future chefs and hospitality workers, partnerships with culinary schools or offering apprenticeships can help. </a:t>
            </a:r>
          </a:p>
          <a:p>
            <a:pPr marL="0" lvl="0" indent="0" algn="l" rtl="0">
              <a:spcBef>
                <a:spcPts val="0"/>
              </a:spcBef>
              <a:spcAft>
                <a:spcPts val="0"/>
              </a:spcAft>
              <a:buNone/>
            </a:pPr>
            <a:r>
              <a:rPr lang="en-US"/>
              <a:t>Employee Engagement and Recognition Initiatives</a:t>
            </a:r>
          </a:p>
          <a:p>
            <a:pPr marL="0" lvl="0" indent="0" algn="l" rtl="0">
              <a:spcBef>
                <a:spcPts val="0"/>
              </a:spcBef>
              <a:spcAft>
                <a:spcPts val="0"/>
              </a:spcAft>
              <a:buNone/>
            </a:pPr>
            <a:r>
              <a:rPr lang="en-US"/>
              <a:t>Long-term talent acquisition relies on establishing a welcoming workplace and encouraging people to feel like they belong there. Team-building exercises, employee appreciation events, and periodic feedback meetings are excellent examples of employee engagement efforts that should be put into action. Incentives and programmes like Employee of the Month are great ways to show appreciation for hard work and dedication. Staff members who are fulfilled in their work and feel valued by their employer are more likely to promote the company to others, increasing the likelihood of new hires. Talented people tend to stay with companies that care about their well-being and provide them with ample room for professional development, team building, and public acknowledgement (Tang, Repetti and Raab, 2019).</a:t>
            </a:r>
          </a:p>
        </p:txBody>
      </p:sp>
    </p:spTree>
    <p:extLst>
      <p:ext uri="{BB962C8B-B14F-4D97-AF65-F5344CB8AC3E}">
        <p14:creationId xmlns:p14="http://schemas.microsoft.com/office/powerpoint/2010/main" val="19642505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2161ca7da69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2161ca7da69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966336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One of the most important factors in luring qualified individuals to work in restaurants is the financial compensation offered. The following are two financial incentives that can be offered by casual and fine dining restaurants to prospective employees.</a:t>
            </a:r>
          </a:p>
          <a:p>
            <a:pPr marL="0" lvl="0" indent="0" algn="l" rtl="0">
              <a:spcBef>
                <a:spcPts val="0"/>
              </a:spcBef>
              <a:spcAft>
                <a:spcPts val="0"/>
              </a:spcAft>
              <a:buNone/>
            </a:pPr>
            <a:r>
              <a:rPr lang="en-US"/>
              <a:t>Competitive Compensation Packages</a:t>
            </a:r>
          </a:p>
          <a:p>
            <a:pPr marL="0" lvl="0" indent="0" algn="l" rtl="0">
              <a:spcBef>
                <a:spcPts val="0"/>
              </a:spcBef>
              <a:spcAft>
                <a:spcPts val="0"/>
              </a:spcAft>
              <a:buNone/>
            </a:pPr>
            <a:r>
              <a:rPr lang="en-US"/>
              <a:t>Attracting and maintaining top employees in the restaurant industry requires offering competitive salary packages. This involves offering competitive hourly rates and basic salaries that are competitive with or higher than the market. For professions such as sales or event management, businesses may also want to think about offering incentives like performance-based bonuses, tip or service fee distribution, profit sharing, or commission systems. Also, the restaurant's commitment to its staff is shown in a clear and equitable remuneration plan. It is important to periodically examine compensation levels to ensure that they stay competitive, thus it is prudent to conduct market research to ensure that the packages offered are in line with industry benchmarks (Alhelalat, Ma’moun and Twaissi, 2017).</a:t>
            </a:r>
          </a:p>
          <a:p>
            <a:pPr marL="0" lvl="0" indent="0" algn="l" rtl="0">
              <a:spcBef>
                <a:spcPts val="0"/>
              </a:spcBef>
              <a:spcAft>
                <a:spcPts val="0"/>
              </a:spcAft>
              <a:buNone/>
            </a:pPr>
            <a:r>
              <a:rPr lang="en-US"/>
              <a:t>Comprehensive Benefits Packages</a:t>
            </a:r>
          </a:p>
          <a:p>
            <a:pPr marL="0" lvl="0" indent="0" algn="l" rtl="0">
              <a:spcBef>
                <a:spcPts val="0"/>
              </a:spcBef>
              <a:spcAft>
                <a:spcPts val="0"/>
              </a:spcAft>
              <a:buNone/>
            </a:pPr>
            <a:r>
              <a:rPr lang="en-US"/>
              <a:t>In addition to offering competitive wages, restaurants that also provide generous benefit packages are much more likely to recruit and retain talented employees. These perks could consist of health insurance, pension plans, paid time off, employee discounts on meals or dining out, wellness initiatives, and career development possibilities. Moreover, their concern for its workers' health, financial future, and work-life balance is evident in its provision of comprehensive medical coverage, retirement plans, and flexible scheduling options. Durrani and Rajagopal (2016) highlighted that candidates looking for long-term employment in the restaurant business might be further enticed by providing chances for professional development such as training programmes, workshops, or tuition reimbursement.</a:t>
            </a:r>
          </a:p>
        </p:txBody>
      </p:sp>
    </p:spTree>
    <p:extLst>
      <p:ext uri="{BB962C8B-B14F-4D97-AF65-F5344CB8AC3E}">
        <p14:creationId xmlns:p14="http://schemas.microsoft.com/office/powerpoint/2010/main" val="42780285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One of the most important factors in luring qualified individuals to work in restaurants is the financial compensation offered. The following are two financial incentives that can be offered by casual and fine dining restaurants to prospective employees.</a:t>
            </a:r>
          </a:p>
          <a:p>
            <a:pPr marL="0" lvl="0" indent="0" algn="l" rtl="0">
              <a:spcBef>
                <a:spcPts val="0"/>
              </a:spcBef>
              <a:spcAft>
                <a:spcPts val="0"/>
              </a:spcAft>
              <a:buNone/>
            </a:pPr>
            <a:r>
              <a:rPr lang="en-US"/>
              <a:t>Competitive Compensation Packages</a:t>
            </a:r>
          </a:p>
          <a:p>
            <a:pPr marL="0" lvl="0" indent="0" algn="l" rtl="0">
              <a:spcBef>
                <a:spcPts val="0"/>
              </a:spcBef>
              <a:spcAft>
                <a:spcPts val="0"/>
              </a:spcAft>
              <a:buNone/>
            </a:pPr>
            <a:r>
              <a:rPr lang="en-US"/>
              <a:t>Attracting and maintaining top employees in the restaurant industry requires offering competitive salary packages. This involves offering competitive hourly rates and basic salaries that are competitive with or higher than the market. For professions such as sales or event management, businesses may also want to think about offering incentives like performance-based bonuses, tip or service fee distribution, profit sharing, or commission systems. Also, the restaurant's commitment to its staff is shown in a clear and equitable remuneration plan. It is important to periodically examine compensation levels to ensure that they stay competitive, thus it is prudent to conduct market research to ensure that the packages offered are in line with industry benchmarks (Alhelalat, Ma’moun and Twaissi, 2017).</a:t>
            </a:r>
          </a:p>
          <a:p>
            <a:pPr marL="0" lvl="0" indent="0" algn="l" rtl="0">
              <a:spcBef>
                <a:spcPts val="0"/>
              </a:spcBef>
              <a:spcAft>
                <a:spcPts val="0"/>
              </a:spcAft>
              <a:buNone/>
            </a:pPr>
            <a:r>
              <a:rPr lang="en-US"/>
              <a:t>Comprehensive Benefits Packages</a:t>
            </a:r>
          </a:p>
          <a:p>
            <a:pPr marL="0" lvl="0" indent="0" algn="l" rtl="0">
              <a:spcBef>
                <a:spcPts val="0"/>
              </a:spcBef>
              <a:spcAft>
                <a:spcPts val="0"/>
              </a:spcAft>
              <a:buNone/>
            </a:pPr>
            <a:r>
              <a:rPr lang="en-US"/>
              <a:t>In addition to offering competitive wages, restaurants that also provide generous benefit packages are much more likely to recruit and retain talented employees. These perks could consist of health insurance, pension plans, paid time off, employee discounts on meals or dining out, wellness initiatives, and career development possibilities. Moreover, their concern for its workers' health, financial future, and work-life balance is evident in its provision of comprehensive medical coverage, retirement plans, and flexible scheduling options. Durrani and Rajagopal (2016) highlighted that candidates looking for long-term employment in the restaurant business might be further enticed by providing chances for professional development such as training programmes, workshops, or tuition reimbursement.</a:t>
            </a:r>
          </a:p>
        </p:txBody>
      </p:sp>
    </p:spTree>
    <p:extLst>
      <p:ext uri="{BB962C8B-B14F-4D97-AF65-F5344CB8AC3E}">
        <p14:creationId xmlns:p14="http://schemas.microsoft.com/office/powerpoint/2010/main" val="16800984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It is possible to recruit applicants for restaurant operations using non-financial strategies just as well. Here are two options that do not involve money.</a:t>
            </a:r>
          </a:p>
          <a:p>
            <a:pPr marL="0" lvl="0" indent="0" algn="l" rtl="0">
              <a:spcBef>
                <a:spcPts val="0"/>
              </a:spcBef>
              <a:spcAft>
                <a:spcPts val="0"/>
              </a:spcAft>
              <a:buNone/>
            </a:pPr>
            <a:r>
              <a:rPr lang="en-US"/>
              <a:t>Pay Attention to Company Values and Employee Satisfaction</a:t>
            </a:r>
          </a:p>
          <a:p>
            <a:pPr marL="0" lvl="0" indent="0" algn="l" rtl="0">
              <a:spcBef>
                <a:spcPts val="0"/>
              </a:spcBef>
              <a:spcAft>
                <a:spcPts val="0"/>
              </a:spcAft>
              <a:buNone/>
            </a:pPr>
            <a:r>
              <a:rPr lang="en-US"/>
              <a:t>Employers who want to attract top talent must emphasise their great work culture and employee experience. It is important to showcase a welcoming and accepting culture by sharing the restaurant's values, mission, and vision with the staff and customers (Rumman, Al-Abbadi and Alshawabkeh, 2020). It is also helpful to emphasise any special efforts or programmes that have been implemented to improve workers' lives, such as those that allow for more adaptable work hours, reward good performance, foster teamwork, or pair employees with mentors. Further, the attractiveness of a restaurant can be increased by the dissemination of testimonials or success stories from current staff.</a:t>
            </a:r>
          </a:p>
          <a:p>
            <a:pPr marL="0" lvl="0" indent="0" algn="l" rtl="0">
              <a:spcBef>
                <a:spcPts val="0"/>
              </a:spcBef>
              <a:spcAft>
                <a:spcPts val="0"/>
              </a:spcAft>
              <a:buNone/>
            </a:pPr>
            <a:r>
              <a:rPr lang="en-US"/>
              <a:t>Highlight Possibilities for Professional Growth and Advancement</a:t>
            </a:r>
          </a:p>
          <a:p>
            <a:pPr marL="0" lvl="0" indent="0" algn="l" rtl="0">
              <a:spcBef>
                <a:spcPts val="0"/>
              </a:spcBef>
              <a:spcAft>
                <a:spcPts val="0"/>
              </a:spcAft>
              <a:buNone/>
            </a:pPr>
            <a:r>
              <a:rPr lang="en-US"/>
              <a:t>Offering possibilities for professional growth and development is a strong non-monetary tool for attracting and retaining top talent. The many ways an employee can move up the restaurant's ranks should be highlighted, from gaining experience and new knowledge to assuming leadership responsibilities and developing specialised expertise (Kanyan, Ngana and Voon, 2016). The employees can be introduced to the available training programmes, workshops, and certifications. It is also a good idea to provide staff with opportunities for cross-training so they can obtain expertise in other areas. Potential applicants are more inclined to be drawn to an opportunity if they believe that working in a restaurant will provide them with a platform for professional development and success.</a:t>
            </a:r>
          </a:p>
        </p:txBody>
      </p:sp>
    </p:spTree>
    <p:extLst>
      <p:ext uri="{BB962C8B-B14F-4D97-AF65-F5344CB8AC3E}">
        <p14:creationId xmlns:p14="http://schemas.microsoft.com/office/powerpoint/2010/main" val="15271666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It is possible to recruit applicants for restaurant operations using non-financial strategies just as well. Here are two options that do not involve money.</a:t>
            </a:r>
          </a:p>
          <a:p>
            <a:pPr marL="0" lvl="0" indent="0" algn="l" rtl="0">
              <a:spcBef>
                <a:spcPts val="0"/>
              </a:spcBef>
              <a:spcAft>
                <a:spcPts val="0"/>
              </a:spcAft>
              <a:buNone/>
            </a:pPr>
            <a:r>
              <a:rPr lang="en-US"/>
              <a:t>Pay Attention to Company Values and Employee Satisfaction</a:t>
            </a:r>
          </a:p>
          <a:p>
            <a:pPr marL="0" lvl="0" indent="0" algn="l" rtl="0">
              <a:spcBef>
                <a:spcPts val="0"/>
              </a:spcBef>
              <a:spcAft>
                <a:spcPts val="0"/>
              </a:spcAft>
              <a:buNone/>
            </a:pPr>
            <a:r>
              <a:rPr lang="en-US"/>
              <a:t>Employers who want to attract top talent must emphasise their great work culture and employee experience. It is important to showcase a welcoming and accepting culture by sharing the restaurant's values, mission, and vision with the staff and customers (Rumman, Al-Abbadi and Alshawabkeh, 2020). It is also helpful to emphasise any special efforts or programmes that have been implemented to improve workers' lives, such as those that allow for more adaptable work hours, reward good performance, foster teamwork, or pair employees with mentors. Further, the attractiveness of a restaurant can be increased by the dissemination of testimonials or success stories from current staff.</a:t>
            </a:r>
          </a:p>
          <a:p>
            <a:pPr marL="0" lvl="0" indent="0" algn="l" rtl="0">
              <a:spcBef>
                <a:spcPts val="0"/>
              </a:spcBef>
              <a:spcAft>
                <a:spcPts val="0"/>
              </a:spcAft>
              <a:buNone/>
            </a:pPr>
            <a:r>
              <a:rPr lang="en-US"/>
              <a:t>Highlight Possibilities for Professional Growth and Advancement</a:t>
            </a:r>
          </a:p>
          <a:p>
            <a:pPr marL="0" lvl="0" indent="0" algn="l" rtl="0">
              <a:spcBef>
                <a:spcPts val="0"/>
              </a:spcBef>
              <a:spcAft>
                <a:spcPts val="0"/>
              </a:spcAft>
              <a:buNone/>
            </a:pPr>
            <a:r>
              <a:rPr lang="en-US"/>
              <a:t>Offering possibilities for professional growth and development is a strong non-monetary tool for attracting and retaining top talent. The many ways an employee can move up the restaurant's ranks should be highlighted, from gaining experience and new knowledge to assuming leadership responsibilities and developing specialised expertise (Kanyan, Ngana and Voon, 2016). The employees can be introduced to the available training programmes, workshops, and certifications. It is also a good idea to provide staff with opportunities for cross-training so they can obtain expertise in other areas. Potential applicants are more inclined to be drawn to an opportunity if they believe that working in a restaurant will provide them with a platform for professional development and success.</a:t>
            </a:r>
          </a:p>
        </p:txBody>
      </p:sp>
    </p:spTree>
    <p:extLst>
      <p:ext uri="{BB962C8B-B14F-4D97-AF65-F5344CB8AC3E}">
        <p14:creationId xmlns:p14="http://schemas.microsoft.com/office/powerpoint/2010/main" val="19788419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The recruitment of qualified staff for fast food and fine dining establishments relies heavily on effective talent acquisition techniques and incentive approaches. It is essential to be transparent about the financial incentives offered in job postings, recruitment materials, and interviews if a restaurant want to attract the best candidates. However, in order to build a comprehensive attraction strategy for potential candidates, it is vital to strike a balance between monetary incentives and other non-monetary variables. It is possible for restaurants to increase the number of people interested in working there by using a mix of different methods as recommended in the presentation. By using these practises, casual and fine dining venues will be able to attract and retain talented employees who will help the businesses thrive.</a:t>
            </a:r>
          </a:p>
        </p:txBody>
      </p:sp>
    </p:spTree>
    <p:extLst>
      <p:ext uri="{BB962C8B-B14F-4D97-AF65-F5344CB8AC3E}">
        <p14:creationId xmlns:p14="http://schemas.microsoft.com/office/powerpoint/2010/main" val="9402540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US"/>
          </a:p>
        </p:txBody>
      </p:sp>
    </p:spTree>
    <p:extLst>
      <p:ext uri="{BB962C8B-B14F-4D97-AF65-F5344CB8AC3E}">
        <p14:creationId xmlns:p14="http://schemas.microsoft.com/office/powerpoint/2010/main" val="31569821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d9256fe6f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d9256fe6f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US"/>
          </a:p>
        </p:txBody>
      </p:sp>
    </p:spTree>
    <p:extLst>
      <p:ext uri="{BB962C8B-B14F-4D97-AF65-F5344CB8AC3E}">
        <p14:creationId xmlns:p14="http://schemas.microsoft.com/office/powerpoint/2010/main" val="690849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145950" y="149100"/>
            <a:ext cx="8852100" cy="48453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1609200" y="1424875"/>
            <a:ext cx="5925600" cy="2079300"/>
          </a:xfrm>
          <a:prstGeom prst="rect">
            <a:avLst/>
          </a:prstGeom>
          <a:noFill/>
        </p:spPr>
        <p:txBody>
          <a:bodyPr spcFirstLastPara="1" wrap="square" lIns="91425" tIns="91425" rIns="91425" bIns="91425" anchor="ctr" anchorCtr="0">
            <a:noAutofit/>
          </a:bodyPr>
          <a:lstStyle>
            <a:lvl1pPr lvl="0" algn="ctr">
              <a:lnSpc>
                <a:spcPct val="115000"/>
              </a:lnSpc>
              <a:spcBef>
                <a:spcPts val="0"/>
              </a:spcBef>
              <a:spcAft>
                <a:spcPts val="0"/>
              </a:spcAft>
              <a:buSzPts val="5200"/>
              <a:buNone/>
              <a:defRPr sz="7200" b="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2" name="Google Shape;12;p2"/>
          <p:cNvSpPr txBox="1">
            <a:spLocks noGrp="1"/>
          </p:cNvSpPr>
          <p:nvPr>
            <p:ph type="subTitle" idx="1"/>
          </p:nvPr>
        </p:nvSpPr>
        <p:spPr>
          <a:xfrm>
            <a:off x="1609200" y="3573775"/>
            <a:ext cx="5942700" cy="475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chemeClr val="dk1"/>
              </a:buClr>
              <a:buSzPts val="1400"/>
              <a:buNone/>
              <a:defRPr sz="1600"/>
            </a:lvl1pPr>
            <a:lvl2pPr lvl="1" algn="ctr">
              <a:lnSpc>
                <a:spcPct val="100000"/>
              </a:lnSpc>
              <a:spcBef>
                <a:spcPts val="0"/>
              </a:spcBef>
              <a:spcAft>
                <a:spcPts val="0"/>
              </a:spcAft>
              <a:buClr>
                <a:schemeClr val="dk1"/>
              </a:buClr>
              <a:buSzPts val="1800"/>
              <a:buNone/>
              <a:defRPr sz="1800">
                <a:solidFill>
                  <a:schemeClr val="dk1"/>
                </a:solidFill>
              </a:defRPr>
            </a:lvl2pPr>
            <a:lvl3pPr lvl="2" algn="ctr">
              <a:lnSpc>
                <a:spcPct val="100000"/>
              </a:lnSpc>
              <a:spcBef>
                <a:spcPts val="0"/>
              </a:spcBef>
              <a:spcAft>
                <a:spcPts val="0"/>
              </a:spcAft>
              <a:buClr>
                <a:schemeClr val="dk1"/>
              </a:buClr>
              <a:buSzPts val="1800"/>
              <a:buNone/>
              <a:defRPr sz="1800">
                <a:solidFill>
                  <a:schemeClr val="dk1"/>
                </a:solidFill>
              </a:defRPr>
            </a:lvl3pPr>
            <a:lvl4pPr lvl="3" algn="ctr">
              <a:lnSpc>
                <a:spcPct val="100000"/>
              </a:lnSpc>
              <a:spcBef>
                <a:spcPts val="0"/>
              </a:spcBef>
              <a:spcAft>
                <a:spcPts val="0"/>
              </a:spcAft>
              <a:buClr>
                <a:schemeClr val="dk1"/>
              </a:buClr>
              <a:buSzPts val="1800"/>
              <a:buNone/>
              <a:defRPr sz="1800">
                <a:solidFill>
                  <a:schemeClr val="dk1"/>
                </a:solidFill>
              </a:defRPr>
            </a:lvl4pPr>
            <a:lvl5pPr lvl="4" algn="ctr">
              <a:lnSpc>
                <a:spcPct val="100000"/>
              </a:lnSpc>
              <a:spcBef>
                <a:spcPts val="0"/>
              </a:spcBef>
              <a:spcAft>
                <a:spcPts val="0"/>
              </a:spcAft>
              <a:buClr>
                <a:schemeClr val="dk1"/>
              </a:buClr>
              <a:buSzPts val="1800"/>
              <a:buNone/>
              <a:defRPr sz="1800">
                <a:solidFill>
                  <a:schemeClr val="dk1"/>
                </a:solidFill>
              </a:defRPr>
            </a:lvl5pPr>
            <a:lvl6pPr lvl="5" algn="ctr">
              <a:lnSpc>
                <a:spcPct val="100000"/>
              </a:lnSpc>
              <a:spcBef>
                <a:spcPts val="0"/>
              </a:spcBef>
              <a:spcAft>
                <a:spcPts val="0"/>
              </a:spcAft>
              <a:buClr>
                <a:schemeClr val="dk1"/>
              </a:buClr>
              <a:buSzPts val="1800"/>
              <a:buNone/>
              <a:defRPr sz="1800">
                <a:solidFill>
                  <a:schemeClr val="dk1"/>
                </a:solidFill>
              </a:defRPr>
            </a:lvl6pPr>
            <a:lvl7pPr lvl="6" algn="ctr">
              <a:lnSpc>
                <a:spcPct val="100000"/>
              </a:lnSpc>
              <a:spcBef>
                <a:spcPts val="0"/>
              </a:spcBef>
              <a:spcAft>
                <a:spcPts val="0"/>
              </a:spcAft>
              <a:buClr>
                <a:schemeClr val="dk1"/>
              </a:buClr>
              <a:buSzPts val="1800"/>
              <a:buNone/>
              <a:defRPr sz="1800">
                <a:solidFill>
                  <a:schemeClr val="dk1"/>
                </a:solidFill>
              </a:defRPr>
            </a:lvl7pPr>
            <a:lvl8pPr lvl="7" algn="ctr">
              <a:lnSpc>
                <a:spcPct val="100000"/>
              </a:lnSpc>
              <a:spcBef>
                <a:spcPts val="0"/>
              </a:spcBef>
              <a:spcAft>
                <a:spcPts val="0"/>
              </a:spcAft>
              <a:buClr>
                <a:schemeClr val="dk1"/>
              </a:buClr>
              <a:buSzPts val="1800"/>
              <a:buNone/>
              <a:defRPr sz="1800">
                <a:solidFill>
                  <a:schemeClr val="dk1"/>
                </a:solidFill>
              </a:defRPr>
            </a:lvl8pPr>
            <a:lvl9pPr lvl="8" algn="ctr">
              <a:lnSpc>
                <a:spcPct val="100000"/>
              </a:lnSpc>
              <a:spcBef>
                <a:spcPts val="0"/>
              </a:spcBef>
              <a:spcAft>
                <a:spcPts val="0"/>
              </a:spcAft>
              <a:buClr>
                <a:schemeClr val="dk1"/>
              </a:buClr>
              <a:buSzPts val="1800"/>
              <a:buNone/>
              <a:defRPr sz="1800">
                <a:solidFill>
                  <a:schemeClr val="dk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8"/>
        <p:cNvGrpSpPr/>
        <p:nvPr/>
      </p:nvGrpSpPr>
      <p:grpSpPr>
        <a:xfrm>
          <a:off x="0" y="0"/>
          <a:ext cx="0" cy="0"/>
          <a:chOff x="0" y="0"/>
          <a:chExt cx="0" cy="0"/>
        </a:xfrm>
      </p:grpSpPr>
      <p:sp>
        <p:nvSpPr>
          <p:cNvPr id="69" name="Google Shape;69;p8"/>
          <p:cNvSpPr/>
          <p:nvPr/>
        </p:nvSpPr>
        <p:spPr>
          <a:xfrm>
            <a:off x="145950" y="149100"/>
            <a:ext cx="8852100" cy="48453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8"/>
          <p:cNvSpPr txBox="1">
            <a:spLocks noGrp="1"/>
          </p:cNvSpPr>
          <p:nvPr>
            <p:ph type="title"/>
          </p:nvPr>
        </p:nvSpPr>
        <p:spPr>
          <a:xfrm>
            <a:off x="969825" y="2079259"/>
            <a:ext cx="7204500" cy="8790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SzPts val="48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cxnSp>
        <p:nvCxnSpPr>
          <p:cNvPr id="71" name="Google Shape;71;p8"/>
          <p:cNvCxnSpPr/>
          <p:nvPr/>
        </p:nvCxnSpPr>
        <p:spPr>
          <a:xfrm>
            <a:off x="382625" y="339563"/>
            <a:ext cx="3803400" cy="0"/>
          </a:xfrm>
          <a:prstGeom prst="straightConnector1">
            <a:avLst/>
          </a:prstGeom>
          <a:noFill/>
          <a:ln w="19050" cap="flat" cmpd="sng">
            <a:solidFill>
              <a:schemeClr val="lt1"/>
            </a:solidFill>
            <a:prstDash val="solid"/>
            <a:round/>
            <a:headEnd type="oval" w="med" len="med"/>
            <a:tailEnd type="none" w="med" len="med"/>
          </a:ln>
        </p:spPr>
      </p:cxnSp>
      <p:sp>
        <p:nvSpPr>
          <p:cNvPr id="72" name="Google Shape;72;p8"/>
          <p:cNvSpPr/>
          <p:nvPr/>
        </p:nvSpPr>
        <p:spPr>
          <a:xfrm>
            <a:off x="4452300" y="219875"/>
            <a:ext cx="239400" cy="239400"/>
          </a:xfrm>
          <a:prstGeom prst="star4">
            <a:avLst>
              <a:gd name="adj" fmla="val 15727"/>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3" name="Google Shape;73;p8"/>
          <p:cNvCxnSpPr/>
          <p:nvPr/>
        </p:nvCxnSpPr>
        <p:spPr>
          <a:xfrm>
            <a:off x="4957925" y="339563"/>
            <a:ext cx="3803400" cy="0"/>
          </a:xfrm>
          <a:prstGeom prst="straightConnector1">
            <a:avLst/>
          </a:prstGeom>
          <a:noFill/>
          <a:ln w="19050" cap="flat" cmpd="sng">
            <a:solidFill>
              <a:schemeClr val="lt1"/>
            </a:solidFill>
            <a:prstDash val="solid"/>
            <a:round/>
            <a:headEnd type="none" w="med" len="med"/>
            <a:tailEnd type="oval" w="med" len="med"/>
          </a:ln>
        </p:spPr>
      </p:cxnSp>
      <p:cxnSp>
        <p:nvCxnSpPr>
          <p:cNvPr id="74" name="Google Shape;74;p8"/>
          <p:cNvCxnSpPr/>
          <p:nvPr/>
        </p:nvCxnSpPr>
        <p:spPr>
          <a:xfrm>
            <a:off x="382650" y="4798838"/>
            <a:ext cx="3803400" cy="0"/>
          </a:xfrm>
          <a:prstGeom prst="straightConnector1">
            <a:avLst/>
          </a:prstGeom>
          <a:noFill/>
          <a:ln w="19050" cap="flat" cmpd="sng">
            <a:solidFill>
              <a:schemeClr val="lt1"/>
            </a:solidFill>
            <a:prstDash val="solid"/>
            <a:round/>
            <a:headEnd type="oval" w="med" len="med"/>
            <a:tailEnd type="none" w="med" len="med"/>
          </a:ln>
        </p:spPr>
      </p:cxnSp>
      <p:sp>
        <p:nvSpPr>
          <p:cNvPr id="75" name="Google Shape;75;p8"/>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lvl1pPr lvl="0" algn="ctr" rtl="0">
              <a:buNone/>
              <a:defRPr>
                <a:solidFill>
                  <a:schemeClr val="dk2"/>
                </a:solidFill>
              </a:defRPr>
            </a:lvl1pPr>
            <a:lvl2pPr lvl="1" algn="ctr" rtl="0">
              <a:buNone/>
              <a:defRPr>
                <a:solidFill>
                  <a:schemeClr val="dk2"/>
                </a:solidFill>
              </a:defRPr>
            </a:lvl2pPr>
            <a:lvl3pPr lvl="2" algn="ctr" rtl="0">
              <a:buNone/>
              <a:defRPr>
                <a:solidFill>
                  <a:schemeClr val="dk2"/>
                </a:solidFill>
              </a:defRPr>
            </a:lvl3pPr>
            <a:lvl4pPr lvl="3" algn="ctr" rtl="0">
              <a:buNone/>
              <a:defRPr>
                <a:solidFill>
                  <a:schemeClr val="dk2"/>
                </a:solidFill>
              </a:defRPr>
            </a:lvl4pPr>
            <a:lvl5pPr lvl="4" algn="ctr" rtl="0">
              <a:buNone/>
              <a:defRPr>
                <a:solidFill>
                  <a:schemeClr val="dk2"/>
                </a:solidFill>
              </a:defRPr>
            </a:lvl5pPr>
            <a:lvl6pPr lvl="5" algn="ctr" rtl="0">
              <a:buNone/>
              <a:defRPr>
                <a:solidFill>
                  <a:schemeClr val="dk2"/>
                </a:solidFill>
              </a:defRPr>
            </a:lvl6pPr>
            <a:lvl7pPr lvl="6" algn="ctr" rtl="0">
              <a:buNone/>
              <a:defRPr>
                <a:solidFill>
                  <a:schemeClr val="dk2"/>
                </a:solidFill>
              </a:defRPr>
            </a:lvl7pPr>
            <a:lvl8pPr lvl="7" algn="ctr" rtl="0">
              <a:buNone/>
              <a:defRPr>
                <a:solidFill>
                  <a:schemeClr val="dk2"/>
                </a:solidFill>
              </a:defRPr>
            </a:lvl8pPr>
            <a:lvl9pPr lvl="8" algn="ctr" rtl="0">
              <a:buNone/>
              <a:defRPr>
                <a:solidFill>
                  <a:schemeClr val="dk2"/>
                </a:solidFill>
              </a:defRPr>
            </a:lvl9pPr>
          </a:lstStyle>
          <a:p>
            <a:pPr marL="0" lvl="0" indent="0" algn="ctr" rtl="0">
              <a:spcBef>
                <a:spcPts val="0"/>
              </a:spcBef>
              <a:spcAft>
                <a:spcPts val="0"/>
              </a:spcAft>
              <a:buNone/>
            </a:pPr>
            <a:fld id="{00000000-1234-1234-1234-123412341234}" type="slidenum">
              <a:rPr lang="en"/>
              <a:t>‹#›</a:t>
            </a:fld>
            <a:endParaRPr/>
          </a:p>
        </p:txBody>
      </p:sp>
      <p:cxnSp>
        <p:nvCxnSpPr>
          <p:cNvPr id="76" name="Google Shape;76;p8"/>
          <p:cNvCxnSpPr/>
          <p:nvPr/>
        </p:nvCxnSpPr>
        <p:spPr>
          <a:xfrm>
            <a:off x="4957950" y="4798838"/>
            <a:ext cx="3803400" cy="0"/>
          </a:xfrm>
          <a:prstGeom prst="straightConnector1">
            <a:avLst/>
          </a:prstGeom>
          <a:noFill/>
          <a:ln w="19050" cap="flat" cmpd="sng">
            <a:solidFill>
              <a:schemeClr val="lt1"/>
            </a:solidFill>
            <a:prstDash val="solid"/>
            <a:round/>
            <a:headEnd type="none" w="med" len="med"/>
            <a:tailEnd type="oval" w="med" len="med"/>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77"/>
        <p:cNvGrpSpPr/>
        <p:nvPr/>
      </p:nvGrpSpPr>
      <p:grpSpPr>
        <a:xfrm>
          <a:off x="0" y="0"/>
          <a:ext cx="0" cy="0"/>
          <a:chOff x="0" y="0"/>
          <a:chExt cx="0" cy="0"/>
        </a:xfrm>
      </p:grpSpPr>
      <p:sp>
        <p:nvSpPr>
          <p:cNvPr id="78" name="Google Shape;78;p9"/>
          <p:cNvSpPr txBox="1">
            <a:spLocks noGrp="1"/>
          </p:cNvSpPr>
          <p:nvPr>
            <p:ph type="title"/>
          </p:nvPr>
        </p:nvSpPr>
        <p:spPr>
          <a:xfrm>
            <a:off x="720000" y="1413525"/>
            <a:ext cx="4294800" cy="20952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79" name="Google Shape;79;p9"/>
          <p:cNvSpPr txBox="1">
            <a:spLocks noGrp="1"/>
          </p:cNvSpPr>
          <p:nvPr>
            <p:ph type="subTitle" idx="1"/>
          </p:nvPr>
        </p:nvSpPr>
        <p:spPr>
          <a:xfrm>
            <a:off x="720000" y="3508800"/>
            <a:ext cx="4294800" cy="1004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sz="1600"/>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80" name="Google Shape;80;p9"/>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2"/>
        </a:solidFill>
        <a:effectLst/>
      </p:bgPr>
    </p:bg>
    <p:spTree>
      <p:nvGrpSpPr>
        <p:cNvPr id="1" name="Shape 94"/>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122"/>
        <p:cNvGrpSpPr/>
        <p:nvPr/>
      </p:nvGrpSpPr>
      <p:grpSpPr>
        <a:xfrm>
          <a:off x="0" y="0"/>
          <a:ext cx="0" cy="0"/>
          <a:chOff x="0" y="0"/>
          <a:chExt cx="0" cy="0"/>
        </a:xfrm>
      </p:grpSpPr>
      <p:sp>
        <p:nvSpPr>
          <p:cNvPr id="123" name="Google Shape;123;p14"/>
          <p:cNvSpPr/>
          <p:nvPr/>
        </p:nvSpPr>
        <p:spPr>
          <a:xfrm>
            <a:off x="145950" y="149100"/>
            <a:ext cx="8852100" cy="48453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4" name="Google Shape;124;p14"/>
          <p:cNvCxnSpPr/>
          <p:nvPr/>
        </p:nvCxnSpPr>
        <p:spPr>
          <a:xfrm>
            <a:off x="382625" y="339563"/>
            <a:ext cx="3803400" cy="0"/>
          </a:xfrm>
          <a:prstGeom prst="straightConnector1">
            <a:avLst/>
          </a:prstGeom>
          <a:noFill/>
          <a:ln w="19050" cap="flat" cmpd="sng">
            <a:solidFill>
              <a:schemeClr val="lt1"/>
            </a:solidFill>
            <a:prstDash val="solid"/>
            <a:round/>
            <a:headEnd type="oval" w="med" len="med"/>
            <a:tailEnd type="none" w="med" len="med"/>
          </a:ln>
        </p:spPr>
      </p:cxnSp>
      <p:sp>
        <p:nvSpPr>
          <p:cNvPr id="125" name="Google Shape;125;p14"/>
          <p:cNvSpPr/>
          <p:nvPr/>
        </p:nvSpPr>
        <p:spPr>
          <a:xfrm>
            <a:off x="4452300" y="219875"/>
            <a:ext cx="239400" cy="239400"/>
          </a:xfrm>
          <a:prstGeom prst="star4">
            <a:avLst>
              <a:gd name="adj" fmla="val 15727"/>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6" name="Google Shape;126;p14"/>
          <p:cNvCxnSpPr/>
          <p:nvPr/>
        </p:nvCxnSpPr>
        <p:spPr>
          <a:xfrm>
            <a:off x="4957925" y="339563"/>
            <a:ext cx="3803400" cy="0"/>
          </a:xfrm>
          <a:prstGeom prst="straightConnector1">
            <a:avLst/>
          </a:prstGeom>
          <a:noFill/>
          <a:ln w="19050" cap="flat" cmpd="sng">
            <a:solidFill>
              <a:schemeClr val="lt1"/>
            </a:solidFill>
            <a:prstDash val="solid"/>
            <a:round/>
            <a:headEnd type="none" w="med" len="med"/>
            <a:tailEnd type="oval" w="med" len="med"/>
          </a:ln>
        </p:spPr>
      </p:cxnSp>
      <p:cxnSp>
        <p:nvCxnSpPr>
          <p:cNvPr id="127" name="Google Shape;127;p14"/>
          <p:cNvCxnSpPr/>
          <p:nvPr/>
        </p:nvCxnSpPr>
        <p:spPr>
          <a:xfrm>
            <a:off x="382650" y="4798838"/>
            <a:ext cx="3803400" cy="0"/>
          </a:xfrm>
          <a:prstGeom prst="straightConnector1">
            <a:avLst/>
          </a:prstGeom>
          <a:noFill/>
          <a:ln w="19050" cap="flat" cmpd="sng">
            <a:solidFill>
              <a:schemeClr val="lt1"/>
            </a:solidFill>
            <a:prstDash val="solid"/>
            <a:round/>
            <a:headEnd type="oval" w="med" len="med"/>
            <a:tailEnd type="none" w="med" len="med"/>
          </a:ln>
        </p:spPr>
      </p:cxnSp>
      <p:sp>
        <p:nvSpPr>
          <p:cNvPr id="128" name="Google Shape;128;p1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lvl1pPr lvl="0" algn="ctr" rtl="0">
              <a:buNone/>
              <a:defRPr>
                <a:solidFill>
                  <a:schemeClr val="dk2"/>
                </a:solidFill>
              </a:defRPr>
            </a:lvl1pPr>
            <a:lvl2pPr lvl="1" algn="ctr" rtl="0">
              <a:buNone/>
              <a:defRPr>
                <a:solidFill>
                  <a:schemeClr val="dk2"/>
                </a:solidFill>
              </a:defRPr>
            </a:lvl2pPr>
            <a:lvl3pPr lvl="2" algn="ctr" rtl="0">
              <a:buNone/>
              <a:defRPr>
                <a:solidFill>
                  <a:schemeClr val="dk2"/>
                </a:solidFill>
              </a:defRPr>
            </a:lvl3pPr>
            <a:lvl4pPr lvl="3" algn="ctr" rtl="0">
              <a:buNone/>
              <a:defRPr>
                <a:solidFill>
                  <a:schemeClr val="dk2"/>
                </a:solidFill>
              </a:defRPr>
            </a:lvl4pPr>
            <a:lvl5pPr lvl="4" algn="ctr" rtl="0">
              <a:buNone/>
              <a:defRPr>
                <a:solidFill>
                  <a:schemeClr val="dk2"/>
                </a:solidFill>
              </a:defRPr>
            </a:lvl5pPr>
            <a:lvl6pPr lvl="5" algn="ctr" rtl="0">
              <a:buNone/>
              <a:defRPr>
                <a:solidFill>
                  <a:schemeClr val="dk2"/>
                </a:solidFill>
              </a:defRPr>
            </a:lvl6pPr>
            <a:lvl7pPr lvl="6" algn="ctr" rtl="0">
              <a:buNone/>
              <a:defRPr>
                <a:solidFill>
                  <a:schemeClr val="dk2"/>
                </a:solidFill>
              </a:defRPr>
            </a:lvl7pPr>
            <a:lvl8pPr lvl="7" algn="ctr" rtl="0">
              <a:buNone/>
              <a:defRPr>
                <a:solidFill>
                  <a:schemeClr val="dk2"/>
                </a:solidFill>
              </a:defRPr>
            </a:lvl8pPr>
            <a:lvl9pPr lvl="8" algn="ctr" rtl="0">
              <a:buNone/>
              <a:defRPr>
                <a:solidFill>
                  <a:schemeClr val="dk2"/>
                </a:solidFill>
              </a:defRPr>
            </a:lvl9pPr>
          </a:lstStyle>
          <a:p>
            <a:pPr marL="0" lvl="0" indent="0" algn="ctr" rtl="0">
              <a:spcBef>
                <a:spcPts val="0"/>
              </a:spcBef>
              <a:spcAft>
                <a:spcPts val="0"/>
              </a:spcAft>
              <a:buNone/>
            </a:pPr>
            <a:fld id="{00000000-1234-1234-1234-123412341234}" type="slidenum">
              <a:rPr lang="en"/>
              <a:t>‹#›</a:t>
            </a:fld>
            <a:endParaRPr/>
          </a:p>
        </p:txBody>
      </p:sp>
      <p:cxnSp>
        <p:nvCxnSpPr>
          <p:cNvPr id="129" name="Google Shape;129;p14"/>
          <p:cNvCxnSpPr/>
          <p:nvPr/>
        </p:nvCxnSpPr>
        <p:spPr>
          <a:xfrm>
            <a:off x="4957950" y="4798838"/>
            <a:ext cx="3803400" cy="0"/>
          </a:xfrm>
          <a:prstGeom prst="straightConnector1">
            <a:avLst/>
          </a:prstGeom>
          <a:noFill/>
          <a:ln w="19050" cap="flat" cmpd="sng">
            <a:solidFill>
              <a:schemeClr val="lt1"/>
            </a:solidFill>
            <a:prstDash val="solid"/>
            <a:round/>
            <a:headEnd type="none" w="med" len="med"/>
            <a:tailEnd type="oval" w="med" len="med"/>
          </a:ln>
        </p:spPr>
      </p:cxnSp>
      <p:sp>
        <p:nvSpPr>
          <p:cNvPr id="130" name="Google Shape;130;p14"/>
          <p:cNvSpPr txBox="1">
            <a:spLocks noGrp="1"/>
          </p:cNvSpPr>
          <p:nvPr>
            <p:ph type="title"/>
          </p:nvPr>
        </p:nvSpPr>
        <p:spPr>
          <a:xfrm>
            <a:off x="969900" y="3387600"/>
            <a:ext cx="7204200" cy="531900"/>
          </a:xfrm>
          <a:prstGeom prst="rect">
            <a:avLst/>
          </a:prstGeom>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lvl="0" algn="ctr" rtl="0">
              <a:lnSpc>
                <a:spcPct val="115000"/>
              </a:lnSpc>
              <a:spcBef>
                <a:spcPts val="0"/>
              </a:spcBef>
              <a:spcAft>
                <a:spcPts val="0"/>
              </a:spcAft>
              <a:buSzPts val="3000"/>
              <a:buNone/>
              <a:defRPr>
                <a:solidFill>
                  <a:schemeClr val="dk2"/>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
        <p:nvSpPr>
          <p:cNvPr id="131" name="Google Shape;131;p14"/>
          <p:cNvSpPr txBox="1">
            <a:spLocks noGrp="1"/>
          </p:cNvSpPr>
          <p:nvPr>
            <p:ph type="subTitle" idx="1"/>
          </p:nvPr>
        </p:nvSpPr>
        <p:spPr>
          <a:xfrm>
            <a:off x="969900" y="1312625"/>
            <a:ext cx="7204200" cy="1478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3000"/>
            </a:lvl1pPr>
            <a:lvl2pPr lvl="1" algn="ctr" rtl="0">
              <a:lnSpc>
                <a:spcPct val="100000"/>
              </a:lnSpc>
              <a:spcBef>
                <a:spcPts val="0"/>
              </a:spcBef>
              <a:spcAft>
                <a:spcPts val="0"/>
              </a:spcAft>
              <a:buSzPts val="3000"/>
              <a:buNone/>
              <a:defRPr sz="3000"/>
            </a:lvl2pPr>
            <a:lvl3pPr lvl="2" algn="ctr" rtl="0">
              <a:lnSpc>
                <a:spcPct val="100000"/>
              </a:lnSpc>
              <a:spcBef>
                <a:spcPts val="1600"/>
              </a:spcBef>
              <a:spcAft>
                <a:spcPts val="0"/>
              </a:spcAft>
              <a:buSzPts val="3000"/>
              <a:buNone/>
              <a:defRPr sz="3000"/>
            </a:lvl3pPr>
            <a:lvl4pPr lvl="3" algn="ctr" rtl="0">
              <a:lnSpc>
                <a:spcPct val="100000"/>
              </a:lnSpc>
              <a:spcBef>
                <a:spcPts val="1600"/>
              </a:spcBef>
              <a:spcAft>
                <a:spcPts val="0"/>
              </a:spcAft>
              <a:buSzPts val="3000"/>
              <a:buNone/>
              <a:defRPr sz="3000"/>
            </a:lvl4pPr>
            <a:lvl5pPr lvl="4" algn="ctr" rtl="0">
              <a:lnSpc>
                <a:spcPct val="100000"/>
              </a:lnSpc>
              <a:spcBef>
                <a:spcPts val="1600"/>
              </a:spcBef>
              <a:spcAft>
                <a:spcPts val="0"/>
              </a:spcAft>
              <a:buSzPts val="3000"/>
              <a:buNone/>
              <a:defRPr sz="3000"/>
            </a:lvl5pPr>
            <a:lvl6pPr lvl="5" algn="ctr" rtl="0">
              <a:lnSpc>
                <a:spcPct val="100000"/>
              </a:lnSpc>
              <a:spcBef>
                <a:spcPts val="1600"/>
              </a:spcBef>
              <a:spcAft>
                <a:spcPts val="0"/>
              </a:spcAft>
              <a:buSzPts val="3000"/>
              <a:buNone/>
              <a:defRPr sz="3000"/>
            </a:lvl6pPr>
            <a:lvl7pPr lvl="6" algn="ctr" rtl="0">
              <a:lnSpc>
                <a:spcPct val="100000"/>
              </a:lnSpc>
              <a:spcBef>
                <a:spcPts val="1600"/>
              </a:spcBef>
              <a:spcAft>
                <a:spcPts val="0"/>
              </a:spcAft>
              <a:buSzPts val="3000"/>
              <a:buNone/>
              <a:defRPr sz="3000"/>
            </a:lvl7pPr>
            <a:lvl8pPr lvl="7" algn="ctr" rtl="0">
              <a:lnSpc>
                <a:spcPct val="100000"/>
              </a:lnSpc>
              <a:spcBef>
                <a:spcPts val="1600"/>
              </a:spcBef>
              <a:spcAft>
                <a:spcPts val="0"/>
              </a:spcAft>
              <a:buSzPts val="3000"/>
              <a:buNone/>
              <a:defRPr sz="3000"/>
            </a:lvl8pPr>
            <a:lvl9pPr lvl="8" algn="ctr" rtl="0">
              <a:lnSpc>
                <a:spcPct val="100000"/>
              </a:lnSpc>
              <a:spcBef>
                <a:spcPts val="1600"/>
              </a:spcBef>
              <a:spcAft>
                <a:spcPts val="1600"/>
              </a:spcAft>
              <a:buSzPts val="3000"/>
              <a:buNone/>
              <a:defRPr sz="30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p:cSld name="CUSTOM_7">
    <p:spTree>
      <p:nvGrpSpPr>
        <p:cNvPr id="1" name="Shape 259"/>
        <p:cNvGrpSpPr/>
        <p:nvPr/>
      </p:nvGrpSpPr>
      <p:grpSpPr>
        <a:xfrm>
          <a:off x="0" y="0"/>
          <a:ext cx="0" cy="0"/>
          <a:chOff x="0" y="0"/>
          <a:chExt cx="0" cy="0"/>
        </a:xfrm>
      </p:grpSpPr>
      <p:sp>
        <p:nvSpPr>
          <p:cNvPr id="260" name="Google Shape;260;p24"/>
          <p:cNvSpPr/>
          <p:nvPr/>
        </p:nvSpPr>
        <p:spPr>
          <a:xfrm>
            <a:off x="145950" y="149100"/>
            <a:ext cx="8852100" cy="48453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4"/>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cxnSp>
        <p:nvCxnSpPr>
          <p:cNvPr id="262" name="Google Shape;262;p24"/>
          <p:cNvCxnSpPr/>
          <p:nvPr/>
        </p:nvCxnSpPr>
        <p:spPr>
          <a:xfrm>
            <a:off x="382625" y="339563"/>
            <a:ext cx="3803400" cy="0"/>
          </a:xfrm>
          <a:prstGeom prst="straightConnector1">
            <a:avLst/>
          </a:prstGeom>
          <a:noFill/>
          <a:ln w="19050" cap="flat" cmpd="sng">
            <a:solidFill>
              <a:schemeClr val="lt1"/>
            </a:solidFill>
            <a:prstDash val="solid"/>
            <a:round/>
            <a:headEnd type="oval" w="med" len="med"/>
            <a:tailEnd type="none" w="med" len="med"/>
          </a:ln>
        </p:spPr>
      </p:cxnSp>
      <p:sp>
        <p:nvSpPr>
          <p:cNvPr id="263" name="Google Shape;263;p24"/>
          <p:cNvSpPr/>
          <p:nvPr/>
        </p:nvSpPr>
        <p:spPr>
          <a:xfrm>
            <a:off x="4452300" y="219875"/>
            <a:ext cx="239400" cy="239400"/>
          </a:xfrm>
          <a:prstGeom prst="star4">
            <a:avLst>
              <a:gd name="adj" fmla="val 15727"/>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64" name="Google Shape;264;p24"/>
          <p:cNvCxnSpPr/>
          <p:nvPr/>
        </p:nvCxnSpPr>
        <p:spPr>
          <a:xfrm>
            <a:off x="4957925" y="339563"/>
            <a:ext cx="3803400" cy="0"/>
          </a:xfrm>
          <a:prstGeom prst="straightConnector1">
            <a:avLst/>
          </a:prstGeom>
          <a:noFill/>
          <a:ln w="19050" cap="flat" cmpd="sng">
            <a:solidFill>
              <a:schemeClr val="lt1"/>
            </a:solidFill>
            <a:prstDash val="solid"/>
            <a:round/>
            <a:headEnd type="none" w="med" len="med"/>
            <a:tailEnd type="oval" w="med" len="med"/>
          </a:ln>
        </p:spPr>
      </p:cxnSp>
      <p:cxnSp>
        <p:nvCxnSpPr>
          <p:cNvPr id="265" name="Google Shape;265;p24"/>
          <p:cNvCxnSpPr/>
          <p:nvPr/>
        </p:nvCxnSpPr>
        <p:spPr>
          <a:xfrm>
            <a:off x="382650" y="4798838"/>
            <a:ext cx="3803400" cy="0"/>
          </a:xfrm>
          <a:prstGeom prst="straightConnector1">
            <a:avLst/>
          </a:prstGeom>
          <a:noFill/>
          <a:ln w="19050" cap="flat" cmpd="sng">
            <a:solidFill>
              <a:schemeClr val="lt1"/>
            </a:solidFill>
            <a:prstDash val="solid"/>
            <a:round/>
            <a:headEnd type="oval" w="med" len="med"/>
            <a:tailEnd type="none" w="med" len="med"/>
          </a:ln>
        </p:spPr>
      </p:cxnSp>
      <p:sp>
        <p:nvSpPr>
          <p:cNvPr id="266" name="Google Shape;266;p24"/>
          <p:cNvSpPr txBox="1">
            <a:spLocks noGrp="1"/>
          </p:cNvSpPr>
          <p:nvPr>
            <p:ph type="sldNum" idx="2"/>
          </p:nvPr>
        </p:nvSpPr>
        <p:spPr>
          <a:xfrm>
            <a:off x="4297650" y="4602875"/>
            <a:ext cx="548700" cy="333600"/>
          </a:xfrm>
          <a:prstGeom prst="rect">
            <a:avLst/>
          </a:prstGeom>
        </p:spPr>
        <p:txBody>
          <a:bodyPr spcFirstLastPara="1" wrap="square" lIns="91425" tIns="91425" rIns="91425" bIns="91425" anchor="t" anchorCtr="0">
            <a:noAutofit/>
          </a:bodyPr>
          <a:lstStyle>
            <a:lvl1pPr lvl="0" algn="ctr" rtl="0">
              <a:buNone/>
              <a:defRPr>
                <a:solidFill>
                  <a:schemeClr val="lt1"/>
                </a:solidFill>
              </a:defRPr>
            </a:lvl1pPr>
            <a:lvl2pPr lvl="1" algn="ctr" rtl="0">
              <a:buNone/>
              <a:defRPr>
                <a:solidFill>
                  <a:schemeClr val="lt1"/>
                </a:solidFill>
              </a:defRPr>
            </a:lvl2pPr>
            <a:lvl3pPr lvl="2" algn="ctr" rtl="0">
              <a:buNone/>
              <a:defRPr>
                <a:solidFill>
                  <a:schemeClr val="lt1"/>
                </a:solidFill>
              </a:defRPr>
            </a:lvl3pPr>
            <a:lvl4pPr lvl="3" algn="ctr" rtl="0">
              <a:buNone/>
              <a:defRPr>
                <a:solidFill>
                  <a:schemeClr val="lt1"/>
                </a:solidFill>
              </a:defRPr>
            </a:lvl4pPr>
            <a:lvl5pPr lvl="4" algn="ctr" rtl="0">
              <a:buNone/>
              <a:defRPr>
                <a:solidFill>
                  <a:schemeClr val="lt1"/>
                </a:solidFill>
              </a:defRPr>
            </a:lvl5pPr>
            <a:lvl6pPr lvl="5" algn="ctr" rtl="0">
              <a:buNone/>
              <a:defRPr>
                <a:solidFill>
                  <a:schemeClr val="lt1"/>
                </a:solidFill>
              </a:defRPr>
            </a:lvl6pPr>
            <a:lvl7pPr lvl="6" algn="ctr" rtl="0">
              <a:buNone/>
              <a:defRPr>
                <a:solidFill>
                  <a:schemeClr val="lt1"/>
                </a:solidFill>
              </a:defRPr>
            </a:lvl7pPr>
            <a:lvl8pPr lvl="7" algn="ctr" rtl="0">
              <a:buNone/>
              <a:defRPr>
                <a:solidFill>
                  <a:schemeClr val="lt1"/>
                </a:solidFill>
              </a:defRPr>
            </a:lvl8pPr>
            <a:lvl9pPr lvl="8" algn="ctr" rtl="0">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cxnSp>
        <p:nvCxnSpPr>
          <p:cNvPr id="267" name="Google Shape;267;p24"/>
          <p:cNvCxnSpPr/>
          <p:nvPr/>
        </p:nvCxnSpPr>
        <p:spPr>
          <a:xfrm>
            <a:off x="4957950" y="4798838"/>
            <a:ext cx="3803400" cy="0"/>
          </a:xfrm>
          <a:prstGeom prst="straightConnector1">
            <a:avLst/>
          </a:prstGeom>
          <a:noFill/>
          <a:ln w="19050" cap="flat" cmpd="sng">
            <a:solidFill>
              <a:schemeClr val="lt1"/>
            </a:solidFill>
            <a:prstDash val="solid"/>
            <a:round/>
            <a:headEnd type="none" w="med" len="med"/>
            <a:tailEnd type="oval" w="med" len="med"/>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1">
  <p:cSld name="CUSTOM_8">
    <p:spTree>
      <p:nvGrpSpPr>
        <p:cNvPr id="1" name="Shape 268"/>
        <p:cNvGrpSpPr/>
        <p:nvPr/>
      </p:nvGrpSpPr>
      <p:grpSpPr>
        <a:xfrm>
          <a:off x="0" y="0"/>
          <a:ext cx="0" cy="0"/>
          <a:chOff x="0" y="0"/>
          <a:chExt cx="0" cy="0"/>
        </a:xfrm>
      </p:grpSpPr>
      <p:sp>
        <p:nvSpPr>
          <p:cNvPr id="269" name="Google Shape;269;p25"/>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70" name="Google Shape;270;p25"/>
          <p:cNvSpPr/>
          <p:nvPr/>
        </p:nvSpPr>
        <p:spPr>
          <a:xfrm>
            <a:off x="145950" y="149100"/>
            <a:ext cx="8852100" cy="48453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71" name="Google Shape;271;p25"/>
          <p:cNvCxnSpPr/>
          <p:nvPr/>
        </p:nvCxnSpPr>
        <p:spPr>
          <a:xfrm>
            <a:off x="382625" y="339563"/>
            <a:ext cx="3803400" cy="0"/>
          </a:xfrm>
          <a:prstGeom prst="straightConnector1">
            <a:avLst/>
          </a:prstGeom>
          <a:noFill/>
          <a:ln w="19050" cap="flat" cmpd="sng">
            <a:solidFill>
              <a:schemeClr val="lt1"/>
            </a:solidFill>
            <a:prstDash val="solid"/>
            <a:round/>
            <a:headEnd type="oval" w="med" len="med"/>
            <a:tailEnd type="none" w="med" len="med"/>
          </a:ln>
        </p:spPr>
      </p:cxnSp>
      <p:sp>
        <p:nvSpPr>
          <p:cNvPr id="272" name="Google Shape;272;p25"/>
          <p:cNvSpPr/>
          <p:nvPr/>
        </p:nvSpPr>
        <p:spPr>
          <a:xfrm>
            <a:off x="4452300" y="219875"/>
            <a:ext cx="239400" cy="239400"/>
          </a:xfrm>
          <a:prstGeom prst="star4">
            <a:avLst>
              <a:gd name="adj" fmla="val 15727"/>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73" name="Google Shape;273;p25"/>
          <p:cNvCxnSpPr/>
          <p:nvPr/>
        </p:nvCxnSpPr>
        <p:spPr>
          <a:xfrm>
            <a:off x="4957925" y="339563"/>
            <a:ext cx="3803400" cy="0"/>
          </a:xfrm>
          <a:prstGeom prst="straightConnector1">
            <a:avLst/>
          </a:prstGeom>
          <a:noFill/>
          <a:ln w="19050" cap="flat" cmpd="sng">
            <a:solidFill>
              <a:schemeClr val="lt1"/>
            </a:solidFill>
            <a:prstDash val="solid"/>
            <a:round/>
            <a:headEnd type="none" w="med" len="med"/>
            <a:tailEnd type="oval" w="med" len="med"/>
          </a:ln>
        </p:spPr>
      </p:cxnSp>
      <p:cxnSp>
        <p:nvCxnSpPr>
          <p:cNvPr id="274" name="Google Shape;274;p25"/>
          <p:cNvCxnSpPr/>
          <p:nvPr/>
        </p:nvCxnSpPr>
        <p:spPr>
          <a:xfrm rot="10800000" flipH="1">
            <a:off x="347659" y="4749851"/>
            <a:ext cx="8448600" cy="33000"/>
          </a:xfrm>
          <a:prstGeom prst="straightConnector1">
            <a:avLst/>
          </a:prstGeom>
          <a:noFill/>
          <a:ln w="19050" cap="flat" cmpd="sng">
            <a:solidFill>
              <a:schemeClr val="lt1"/>
            </a:solidFill>
            <a:prstDash val="solid"/>
            <a:round/>
            <a:headEnd type="oval" w="med" len="med"/>
            <a:tailEnd type="oval" w="med" len="med"/>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445025"/>
            <a:ext cx="77175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000"/>
              <a:buFont typeface="Quicksand"/>
              <a:buNone/>
              <a:defRPr sz="3000" b="1">
                <a:solidFill>
                  <a:schemeClr val="dk1"/>
                </a:solidFill>
                <a:latin typeface="Quicksand"/>
                <a:ea typeface="Quicksand"/>
                <a:cs typeface="Quicksand"/>
                <a:sym typeface="Quicksand"/>
              </a:defRPr>
            </a:lvl1pPr>
            <a:lvl2pPr lvl="1" rtl="0">
              <a:spcBef>
                <a:spcPts val="0"/>
              </a:spcBef>
              <a:spcAft>
                <a:spcPts val="0"/>
              </a:spcAft>
              <a:buClr>
                <a:schemeClr val="dk1"/>
              </a:buClr>
              <a:buSzPts val="3000"/>
              <a:buFont typeface="Quicksand"/>
              <a:buNone/>
              <a:defRPr sz="3000" b="1">
                <a:solidFill>
                  <a:schemeClr val="dk1"/>
                </a:solidFill>
                <a:latin typeface="Quicksand"/>
                <a:ea typeface="Quicksand"/>
                <a:cs typeface="Quicksand"/>
                <a:sym typeface="Quicksand"/>
              </a:defRPr>
            </a:lvl2pPr>
            <a:lvl3pPr lvl="2" rtl="0">
              <a:spcBef>
                <a:spcPts val="0"/>
              </a:spcBef>
              <a:spcAft>
                <a:spcPts val="0"/>
              </a:spcAft>
              <a:buClr>
                <a:schemeClr val="dk1"/>
              </a:buClr>
              <a:buSzPts val="3000"/>
              <a:buFont typeface="Quicksand"/>
              <a:buNone/>
              <a:defRPr sz="3000" b="1">
                <a:solidFill>
                  <a:schemeClr val="dk1"/>
                </a:solidFill>
                <a:latin typeface="Quicksand"/>
                <a:ea typeface="Quicksand"/>
                <a:cs typeface="Quicksand"/>
                <a:sym typeface="Quicksand"/>
              </a:defRPr>
            </a:lvl3pPr>
            <a:lvl4pPr lvl="3" rtl="0">
              <a:spcBef>
                <a:spcPts val="0"/>
              </a:spcBef>
              <a:spcAft>
                <a:spcPts val="0"/>
              </a:spcAft>
              <a:buClr>
                <a:schemeClr val="dk1"/>
              </a:buClr>
              <a:buSzPts val="3000"/>
              <a:buFont typeface="Quicksand"/>
              <a:buNone/>
              <a:defRPr sz="3000" b="1">
                <a:solidFill>
                  <a:schemeClr val="dk1"/>
                </a:solidFill>
                <a:latin typeface="Quicksand"/>
                <a:ea typeface="Quicksand"/>
                <a:cs typeface="Quicksand"/>
                <a:sym typeface="Quicksand"/>
              </a:defRPr>
            </a:lvl4pPr>
            <a:lvl5pPr lvl="4" rtl="0">
              <a:spcBef>
                <a:spcPts val="0"/>
              </a:spcBef>
              <a:spcAft>
                <a:spcPts val="0"/>
              </a:spcAft>
              <a:buClr>
                <a:schemeClr val="dk1"/>
              </a:buClr>
              <a:buSzPts val="3000"/>
              <a:buFont typeface="Quicksand"/>
              <a:buNone/>
              <a:defRPr sz="3000" b="1">
                <a:solidFill>
                  <a:schemeClr val="dk1"/>
                </a:solidFill>
                <a:latin typeface="Quicksand"/>
                <a:ea typeface="Quicksand"/>
                <a:cs typeface="Quicksand"/>
                <a:sym typeface="Quicksand"/>
              </a:defRPr>
            </a:lvl5pPr>
            <a:lvl6pPr lvl="5" rtl="0">
              <a:spcBef>
                <a:spcPts val="0"/>
              </a:spcBef>
              <a:spcAft>
                <a:spcPts val="0"/>
              </a:spcAft>
              <a:buClr>
                <a:schemeClr val="dk1"/>
              </a:buClr>
              <a:buSzPts val="3000"/>
              <a:buFont typeface="Quicksand"/>
              <a:buNone/>
              <a:defRPr sz="3000" b="1">
                <a:solidFill>
                  <a:schemeClr val="dk1"/>
                </a:solidFill>
                <a:latin typeface="Quicksand"/>
                <a:ea typeface="Quicksand"/>
                <a:cs typeface="Quicksand"/>
                <a:sym typeface="Quicksand"/>
              </a:defRPr>
            </a:lvl6pPr>
            <a:lvl7pPr lvl="6" rtl="0">
              <a:spcBef>
                <a:spcPts val="0"/>
              </a:spcBef>
              <a:spcAft>
                <a:spcPts val="0"/>
              </a:spcAft>
              <a:buClr>
                <a:schemeClr val="dk1"/>
              </a:buClr>
              <a:buSzPts val="3000"/>
              <a:buFont typeface="Quicksand"/>
              <a:buNone/>
              <a:defRPr sz="3000" b="1">
                <a:solidFill>
                  <a:schemeClr val="dk1"/>
                </a:solidFill>
                <a:latin typeface="Quicksand"/>
                <a:ea typeface="Quicksand"/>
                <a:cs typeface="Quicksand"/>
                <a:sym typeface="Quicksand"/>
              </a:defRPr>
            </a:lvl7pPr>
            <a:lvl8pPr lvl="7" rtl="0">
              <a:spcBef>
                <a:spcPts val="0"/>
              </a:spcBef>
              <a:spcAft>
                <a:spcPts val="0"/>
              </a:spcAft>
              <a:buClr>
                <a:schemeClr val="dk1"/>
              </a:buClr>
              <a:buSzPts val="3000"/>
              <a:buFont typeface="Quicksand"/>
              <a:buNone/>
              <a:defRPr sz="3000" b="1">
                <a:solidFill>
                  <a:schemeClr val="dk1"/>
                </a:solidFill>
                <a:latin typeface="Quicksand"/>
                <a:ea typeface="Quicksand"/>
                <a:cs typeface="Quicksand"/>
                <a:sym typeface="Quicksand"/>
              </a:defRPr>
            </a:lvl8pPr>
            <a:lvl9pPr lvl="8" rtl="0">
              <a:spcBef>
                <a:spcPts val="0"/>
              </a:spcBef>
              <a:spcAft>
                <a:spcPts val="0"/>
              </a:spcAft>
              <a:buClr>
                <a:schemeClr val="dk1"/>
              </a:buClr>
              <a:buSzPts val="3000"/>
              <a:buFont typeface="Quicksand"/>
              <a:buNone/>
              <a:defRPr sz="3000" b="1">
                <a:solidFill>
                  <a:schemeClr val="dk1"/>
                </a:solidFill>
                <a:latin typeface="Quicksand"/>
                <a:ea typeface="Quicksand"/>
                <a:cs typeface="Quicksand"/>
                <a:sym typeface="Quicksand"/>
              </a:defRPr>
            </a:lvl9pPr>
          </a:lstStyle>
          <a:p>
            <a:endParaRPr/>
          </a:p>
        </p:txBody>
      </p:sp>
      <p:sp>
        <p:nvSpPr>
          <p:cNvPr id="7" name="Google Shape;7;p1"/>
          <p:cNvSpPr txBox="1">
            <a:spLocks noGrp="1"/>
          </p:cNvSpPr>
          <p:nvPr>
            <p:ph type="body" idx="1"/>
          </p:nvPr>
        </p:nvSpPr>
        <p:spPr>
          <a:xfrm>
            <a:off x="713400" y="1152475"/>
            <a:ext cx="7717500" cy="3416400"/>
          </a:xfrm>
          <a:prstGeom prst="rect">
            <a:avLst/>
          </a:prstGeom>
          <a:noFill/>
          <a:ln>
            <a:noFill/>
          </a:ln>
        </p:spPr>
        <p:txBody>
          <a:bodyPr spcFirstLastPara="1" wrap="square" lIns="91425" tIns="91425" rIns="91425" bIns="91425" anchor="t" anchorCtr="0">
            <a:noAutofit/>
          </a:bodyPr>
          <a:lstStyle>
            <a:lvl1pPr marL="457200" lvl="0" indent="-317500">
              <a:lnSpc>
                <a:spcPct val="115000"/>
              </a:lnSpc>
              <a:spcBef>
                <a:spcPts val="0"/>
              </a:spcBef>
              <a:spcAft>
                <a:spcPts val="0"/>
              </a:spcAft>
              <a:buClr>
                <a:schemeClr val="dk1"/>
              </a:buClr>
              <a:buSzPts val="1400"/>
              <a:buFont typeface="Mulish"/>
              <a:buChar char="●"/>
              <a:defRPr>
                <a:solidFill>
                  <a:schemeClr val="dk1"/>
                </a:solidFill>
                <a:latin typeface="Mulish"/>
                <a:ea typeface="Mulish"/>
                <a:cs typeface="Mulish"/>
                <a:sym typeface="Mulish"/>
              </a:defRPr>
            </a:lvl1pPr>
            <a:lvl2pPr marL="914400" lvl="1" indent="-317500">
              <a:lnSpc>
                <a:spcPct val="115000"/>
              </a:lnSpc>
              <a:spcBef>
                <a:spcPts val="1600"/>
              </a:spcBef>
              <a:spcAft>
                <a:spcPts val="0"/>
              </a:spcAft>
              <a:buClr>
                <a:schemeClr val="dk1"/>
              </a:buClr>
              <a:buSzPts val="1400"/>
              <a:buFont typeface="Mulish"/>
              <a:buChar char="○"/>
              <a:defRPr>
                <a:solidFill>
                  <a:schemeClr val="dk1"/>
                </a:solidFill>
                <a:latin typeface="Mulish"/>
                <a:ea typeface="Mulish"/>
                <a:cs typeface="Mulish"/>
                <a:sym typeface="Mulish"/>
              </a:defRPr>
            </a:lvl2pPr>
            <a:lvl3pPr marL="1371600" lvl="2" indent="-317500">
              <a:lnSpc>
                <a:spcPct val="115000"/>
              </a:lnSpc>
              <a:spcBef>
                <a:spcPts val="1600"/>
              </a:spcBef>
              <a:spcAft>
                <a:spcPts val="0"/>
              </a:spcAft>
              <a:buClr>
                <a:schemeClr val="dk1"/>
              </a:buClr>
              <a:buSzPts val="1400"/>
              <a:buFont typeface="Mulish"/>
              <a:buChar char="■"/>
              <a:defRPr>
                <a:solidFill>
                  <a:schemeClr val="dk1"/>
                </a:solidFill>
                <a:latin typeface="Mulish"/>
                <a:ea typeface="Mulish"/>
                <a:cs typeface="Mulish"/>
                <a:sym typeface="Mulish"/>
              </a:defRPr>
            </a:lvl3pPr>
            <a:lvl4pPr marL="1828800" lvl="3" indent="-317500">
              <a:lnSpc>
                <a:spcPct val="115000"/>
              </a:lnSpc>
              <a:spcBef>
                <a:spcPts val="1600"/>
              </a:spcBef>
              <a:spcAft>
                <a:spcPts val="0"/>
              </a:spcAft>
              <a:buClr>
                <a:schemeClr val="dk1"/>
              </a:buClr>
              <a:buSzPts val="1400"/>
              <a:buFont typeface="Mulish"/>
              <a:buChar char="●"/>
              <a:defRPr>
                <a:solidFill>
                  <a:schemeClr val="dk1"/>
                </a:solidFill>
                <a:latin typeface="Mulish"/>
                <a:ea typeface="Mulish"/>
                <a:cs typeface="Mulish"/>
                <a:sym typeface="Mulish"/>
              </a:defRPr>
            </a:lvl4pPr>
            <a:lvl5pPr marL="2286000" lvl="4" indent="-317500">
              <a:lnSpc>
                <a:spcPct val="115000"/>
              </a:lnSpc>
              <a:spcBef>
                <a:spcPts val="1600"/>
              </a:spcBef>
              <a:spcAft>
                <a:spcPts val="0"/>
              </a:spcAft>
              <a:buClr>
                <a:schemeClr val="dk1"/>
              </a:buClr>
              <a:buSzPts val="1400"/>
              <a:buFont typeface="Mulish"/>
              <a:buChar char="○"/>
              <a:defRPr>
                <a:solidFill>
                  <a:schemeClr val="dk1"/>
                </a:solidFill>
                <a:latin typeface="Mulish"/>
                <a:ea typeface="Mulish"/>
                <a:cs typeface="Mulish"/>
                <a:sym typeface="Mulish"/>
              </a:defRPr>
            </a:lvl5pPr>
            <a:lvl6pPr marL="2743200" lvl="5" indent="-317500">
              <a:lnSpc>
                <a:spcPct val="115000"/>
              </a:lnSpc>
              <a:spcBef>
                <a:spcPts val="1600"/>
              </a:spcBef>
              <a:spcAft>
                <a:spcPts val="0"/>
              </a:spcAft>
              <a:buClr>
                <a:schemeClr val="dk1"/>
              </a:buClr>
              <a:buSzPts val="1400"/>
              <a:buFont typeface="Mulish"/>
              <a:buChar char="■"/>
              <a:defRPr>
                <a:solidFill>
                  <a:schemeClr val="dk1"/>
                </a:solidFill>
                <a:latin typeface="Mulish"/>
                <a:ea typeface="Mulish"/>
                <a:cs typeface="Mulish"/>
                <a:sym typeface="Mulish"/>
              </a:defRPr>
            </a:lvl6pPr>
            <a:lvl7pPr marL="3200400" lvl="6" indent="-317500">
              <a:lnSpc>
                <a:spcPct val="115000"/>
              </a:lnSpc>
              <a:spcBef>
                <a:spcPts val="1600"/>
              </a:spcBef>
              <a:spcAft>
                <a:spcPts val="0"/>
              </a:spcAft>
              <a:buClr>
                <a:schemeClr val="dk1"/>
              </a:buClr>
              <a:buSzPts val="1400"/>
              <a:buFont typeface="Mulish"/>
              <a:buChar char="●"/>
              <a:defRPr>
                <a:solidFill>
                  <a:schemeClr val="dk1"/>
                </a:solidFill>
                <a:latin typeface="Mulish"/>
                <a:ea typeface="Mulish"/>
                <a:cs typeface="Mulish"/>
                <a:sym typeface="Mulish"/>
              </a:defRPr>
            </a:lvl7pPr>
            <a:lvl8pPr marL="3657600" lvl="7" indent="-317500">
              <a:lnSpc>
                <a:spcPct val="115000"/>
              </a:lnSpc>
              <a:spcBef>
                <a:spcPts val="1600"/>
              </a:spcBef>
              <a:spcAft>
                <a:spcPts val="0"/>
              </a:spcAft>
              <a:buClr>
                <a:schemeClr val="dk1"/>
              </a:buClr>
              <a:buSzPts val="1400"/>
              <a:buFont typeface="Mulish"/>
              <a:buChar char="○"/>
              <a:defRPr>
                <a:solidFill>
                  <a:schemeClr val="dk1"/>
                </a:solidFill>
                <a:latin typeface="Mulish"/>
                <a:ea typeface="Mulish"/>
                <a:cs typeface="Mulish"/>
                <a:sym typeface="Mulish"/>
              </a:defRPr>
            </a:lvl8pPr>
            <a:lvl9pPr marL="4114800" lvl="8" indent="-317500">
              <a:lnSpc>
                <a:spcPct val="115000"/>
              </a:lnSpc>
              <a:spcBef>
                <a:spcPts val="1600"/>
              </a:spcBef>
              <a:spcAft>
                <a:spcPts val="1600"/>
              </a:spcAft>
              <a:buClr>
                <a:schemeClr val="dk1"/>
              </a:buClr>
              <a:buSzPts val="1400"/>
              <a:buFont typeface="Mulish"/>
              <a:buChar char="■"/>
              <a:defRPr>
                <a:solidFill>
                  <a:schemeClr val="dk1"/>
                </a:solidFill>
                <a:latin typeface="Mulish"/>
                <a:ea typeface="Mulish"/>
                <a:cs typeface="Mulish"/>
                <a:sym typeface="Mulish"/>
              </a:defRPr>
            </a:lvl9pPr>
          </a:lstStyle>
          <a:p>
            <a:endParaRPr/>
          </a:p>
        </p:txBody>
      </p:sp>
      <p:sp>
        <p:nvSpPr>
          <p:cNvPr id="8" name="Google Shape;8;p1"/>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Autofit/>
          </a:bodyPr>
          <a:lstStyle>
            <a:lvl1pPr lvl="0" algn="r">
              <a:buNone/>
              <a:defRPr sz="1300">
                <a:solidFill>
                  <a:schemeClr val="dk1"/>
                </a:solidFill>
                <a:latin typeface="Mulish"/>
                <a:ea typeface="Mulish"/>
                <a:cs typeface="Mulish"/>
                <a:sym typeface="Mulish"/>
              </a:defRPr>
            </a:lvl1pPr>
            <a:lvl2pPr lvl="1" algn="r">
              <a:buNone/>
              <a:defRPr sz="1300">
                <a:solidFill>
                  <a:schemeClr val="dk1"/>
                </a:solidFill>
                <a:latin typeface="Mulish"/>
                <a:ea typeface="Mulish"/>
                <a:cs typeface="Mulish"/>
                <a:sym typeface="Mulish"/>
              </a:defRPr>
            </a:lvl2pPr>
            <a:lvl3pPr lvl="2" algn="r">
              <a:buNone/>
              <a:defRPr sz="1300">
                <a:solidFill>
                  <a:schemeClr val="dk1"/>
                </a:solidFill>
                <a:latin typeface="Mulish"/>
                <a:ea typeface="Mulish"/>
                <a:cs typeface="Mulish"/>
                <a:sym typeface="Mulish"/>
              </a:defRPr>
            </a:lvl3pPr>
            <a:lvl4pPr lvl="3" algn="r">
              <a:buNone/>
              <a:defRPr sz="1300">
                <a:solidFill>
                  <a:schemeClr val="dk1"/>
                </a:solidFill>
                <a:latin typeface="Mulish"/>
                <a:ea typeface="Mulish"/>
                <a:cs typeface="Mulish"/>
                <a:sym typeface="Mulish"/>
              </a:defRPr>
            </a:lvl4pPr>
            <a:lvl5pPr lvl="4" algn="r">
              <a:buNone/>
              <a:defRPr sz="1300">
                <a:solidFill>
                  <a:schemeClr val="dk1"/>
                </a:solidFill>
                <a:latin typeface="Mulish"/>
                <a:ea typeface="Mulish"/>
                <a:cs typeface="Mulish"/>
                <a:sym typeface="Mulish"/>
              </a:defRPr>
            </a:lvl5pPr>
            <a:lvl6pPr lvl="5" algn="r">
              <a:buNone/>
              <a:defRPr sz="1300">
                <a:solidFill>
                  <a:schemeClr val="dk1"/>
                </a:solidFill>
                <a:latin typeface="Mulish"/>
                <a:ea typeface="Mulish"/>
                <a:cs typeface="Mulish"/>
                <a:sym typeface="Mulish"/>
              </a:defRPr>
            </a:lvl6pPr>
            <a:lvl7pPr lvl="6" algn="r">
              <a:buNone/>
              <a:defRPr sz="1300">
                <a:solidFill>
                  <a:schemeClr val="dk1"/>
                </a:solidFill>
                <a:latin typeface="Mulish"/>
                <a:ea typeface="Mulish"/>
                <a:cs typeface="Mulish"/>
                <a:sym typeface="Mulish"/>
              </a:defRPr>
            </a:lvl7pPr>
            <a:lvl8pPr lvl="7" algn="r">
              <a:buNone/>
              <a:defRPr sz="1300">
                <a:solidFill>
                  <a:schemeClr val="dk1"/>
                </a:solidFill>
                <a:latin typeface="Mulish"/>
                <a:ea typeface="Mulish"/>
                <a:cs typeface="Mulish"/>
                <a:sym typeface="Mulish"/>
              </a:defRPr>
            </a:lvl8pPr>
            <a:lvl9pPr lvl="8" algn="r">
              <a:buNone/>
              <a:defRPr sz="1300">
                <a:solidFill>
                  <a:schemeClr val="dk1"/>
                </a:solidFill>
                <a:latin typeface="Mulish"/>
                <a:ea typeface="Mulish"/>
                <a:cs typeface="Mulish"/>
                <a:sym typeface="Mulish"/>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4" r:id="rId2"/>
    <p:sldLayoutId id="2147483655" r:id="rId3"/>
    <p:sldLayoutId id="2147483658" r:id="rId4"/>
    <p:sldLayoutId id="2147483660" r:id="rId5"/>
    <p:sldLayoutId id="2147483670" r:id="rId6"/>
    <p:sldLayoutId id="2147483671" r:id="rId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4"/>
        <p:cNvGrpSpPr/>
        <p:nvPr/>
      </p:nvGrpSpPr>
      <p:grpSpPr>
        <a:xfrm>
          <a:off x="0" y="0"/>
          <a:ext cx="0" cy="0"/>
          <a:chOff x="0" y="0"/>
          <a:chExt cx="0" cy="0"/>
        </a:xfrm>
      </p:grpSpPr>
      <p:sp>
        <p:nvSpPr>
          <p:cNvPr id="285" name="Google Shape;285;p29"/>
          <p:cNvSpPr txBox="1">
            <a:spLocks noGrp="1"/>
          </p:cNvSpPr>
          <p:nvPr>
            <p:ph type="ctrTitle"/>
          </p:nvPr>
        </p:nvSpPr>
        <p:spPr>
          <a:xfrm>
            <a:off x="1691703" y="220436"/>
            <a:ext cx="5925600" cy="4580164"/>
          </a:xfrm>
          <a:prstGeom prst="rect">
            <a:avLst/>
          </a:prstGeom>
        </p:spPr>
        <p:txBody>
          <a:bodyPr spcFirstLastPara="1" wrap="square" lIns="91425" tIns="91425" rIns="91425" bIns="91425" anchor="ctr" anchorCtr="0">
            <a:noAutofit/>
          </a:bodyPr>
          <a:lstStyle/>
          <a:p>
            <a:pPr lvl="0"/>
            <a:r>
              <a:rPr lang="en-US" sz="2800" b="1" dirty="0">
                <a:solidFill>
                  <a:schemeClr val="bg1">
                    <a:lumMod val="10000"/>
                  </a:schemeClr>
                </a:solidFill>
              </a:rPr>
              <a:t>Module</a:t>
            </a:r>
            <a:r>
              <a:rPr lang="en-US" sz="2400" b="1" dirty="0">
                <a:solidFill>
                  <a:schemeClr val="bg1">
                    <a:lumMod val="10000"/>
                  </a:schemeClr>
                </a:solidFill>
              </a:rPr>
              <a:t>: Managing People</a:t>
            </a:r>
            <a:br>
              <a:rPr lang="en-US" sz="2800" b="1" dirty="0">
                <a:solidFill>
                  <a:schemeClr val="bg1">
                    <a:lumMod val="10000"/>
                  </a:schemeClr>
                </a:solidFill>
              </a:rPr>
            </a:br>
            <a:r>
              <a:rPr lang="en-US" sz="2800" b="1" dirty="0">
                <a:solidFill>
                  <a:schemeClr val="bg1">
                    <a:lumMod val="10000"/>
                  </a:schemeClr>
                </a:solidFill>
              </a:rPr>
              <a:t>Module code</a:t>
            </a:r>
            <a:r>
              <a:rPr lang="en-US" sz="2400" b="1" dirty="0">
                <a:solidFill>
                  <a:schemeClr val="bg1">
                    <a:lumMod val="10000"/>
                  </a:schemeClr>
                </a:solidFill>
              </a:rPr>
              <a:t>: LCBB5004</a:t>
            </a:r>
            <a:br>
              <a:rPr lang="en-US" sz="2400" b="1" u="sng" dirty="0">
                <a:solidFill>
                  <a:schemeClr val="bg1">
                    <a:lumMod val="10000"/>
                  </a:schemeClr>
                </a:solidFill>
              </a:rPr>
            </a:br>
            <a:r>
              <a:rPr lang="en-US" sz="2800" b="1" dirty="0">
                <a:solidFill>
                  <a:schemeClr val="bg1">
                    <a:lumMod val="10000"/>
                  </a:schemeClr>
                </a:solidFill>
              </a:rPr>
              <a:t>   Lecturer: </a:t>
            </a:r>
            <a:r>
              <a:rPr lang="en-US" sz="2400" b="1" dirty="0">
                <a:solidFill>
                  <a:schemeClr val="bg1">
                    <a:lumMod val="10000"/>
                  </a:schemeClr>
                </a:solidFill>
              </a:rPr>
              <a:t>Afzal Munna</a:t>
            </a:r>
            <a:br>
              <a:rPr lang="en-US" sz="2800" b="1" dirty="0">
                <a:solidFill>
                  <a:schemeClr val="bg1">
                    <a:lumMod val="10000"/>
                  </a:schemeClr>
                </a:solidFill>
              </a:rPr>
            </a:br>
            <a:r>
              <a:rPr lang="en-US" sz="2800" b="1" dirty="0">
                <a:solidFill>
                  <a:schemeClr val="bg1">
                    <a:lumMod val="10000"/>
                  </a:schemeClr>
                </a:solidFill>
              </a:rPr>
              <a:t>Student Name: </a:t>
            </a:r>
            <a:r>
              <a:rPr lang="en-US" sz="2400" b="1" dirty="0">
                <a:solidFill>
                  <a:schemeClr val="bg1">
                    <a:lumMod val="10000"/>
                  </a:schemeClr>
                </a:solidFill>
              </a:rPr>
              <a:t>Diana Sharbanova </a:t>
            </a:r>
            <a:br>
              <a:rPr lang="en-US" sz="2800" b="1" dirty="0">
                <a:solidFill>
                  <a:schemeClr val="bg1">
                    <a:lumMod val="10000"/>
                  </a:schemeClr>
                </a:solidFill>
              </a:rPr>
            </a:br>
            <a:r>
              <a:rPr lang="en-US" sz="2800" b="1" dirty="0">
                <a:solidFill>
                  <a:schemeClr val="bg1">
                    <a:lumMod val="10000"/>
                  </a:schemeClr>
                </a:solidFill>
              </a:rPr>
              <a:t>Student ID: </a:t>
            </a:r>
            <a:r>
              <a:rPr lang="en-US" sz="2400" b="1" dirty="0">
                <a:solidFill>
                  <a:schemeClr val="bg1">
                    <a:lumMod val="10000"/>
                  </a:schemeClr>
                </a:solidFill>
              </a:rPr>
              <a:t>2131741</a:t>
            </a:r>
            <a:br>
              <a:rPr lang="en-US" sz="2400" dirty="0">
                <a:solidFill>
                  <a:schemeClr val="bg1">
                    <a:lumMod val="10000"/>
                  </a:schemeClr>
                </a:solidFill>
              </a:rPr>
            </a:br>
            <a:r>
              <a:rPr lang="en-US" sz="2400" b="1" dirty="0">
                <a:solidFill>
                  <a:schemeClr val="bg1">
                    <a:lumMod val="10000"/>
                  </a:schemeClr>
                </a:solidFill>
              </a:rPr>
              <a:t> </a:t>
            </a:r>
            <a:r>
              <a:rPr lang="en-US" sz="2400" b="1" dirty="0">
                <a:solidFill>
                  <a:schemeClr val="bg1">
                    <a:lumMod val="75000"/>
                  </a:schemeClr>
                </a:solidFill>
              </a:rPr>
              <a:t>P</a:t>
            </a:r>
            <a:r>
              <a:rPr lang="en-US" sz="2800" b="1" dirty="0">
                <a:solidFill>
                  <a:schemeClr val="bg1">
                    <a:lumMod val="75000"/>
                  </a:schemeClr>
                </a:solidFill>
              </a:rPr>
              <a:t>resentation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1087436" y="1888979"/>
            <a:ext cx="7019069" cy="1966840"/>
          </a:xfrm>
          <a:prstGeom prst="rect">
            <a:avLst/>
          </a:prstGeom>
        </p:spPr>
        <p:txBody>
          <a:bodyPr spcFirstLastPara="1" wrap="square" lIns="91425" tIns="91425" rIns="91425" bIns="91425" anchor="ctr" anchorCtr="0">
            <a:noAutofit/>
          </a:bodyPr>
          <a:lstStyle/>
          <a:p>
            <a:pPr marL="285750" lvl="0" indent="-285750" algn="just">
              <a:lnSpc>
                <a:spcPct val="200000"/>
              </a:lnSpc>
              <a:buFont typeface="Arial" panose="020B0604020202020204" pitchFamily="34" charset="0"/>
              <a:buChar char="•"/>
            </a:pPr>
            <a:r>
              <a:rPr lang="en-US" sz="1600"/>
              <a:t>Introduction	</a:t>
            </a:r>
          </a:p>
          <a:p>
            <a:pPr marL="285750" lvl="0" indent="-285750" algn="just">
              <a:lnSpc>
                <a:spcPct val="200000"/>
              </a:lnSpc>
              <a:buFont typeface="Arial" panose="020B0604020202020204" pitchFamily="34" charset="0"/>
              <a:buChar char="•"/>
            </a:pPr>
            <a:r>
              <a:rPr lang="en-US" sz="1600"/>
              <a:t>Talent Acquisition Strategies to Attract Potential Candidates	</a:t>
            </a:r>
          </a:p>
          <a:p>
            <a:pPr marL="285750" lvl="0" indent="-285750" algn="just">
              <a:lnSpc>
                <a:spcPct val="100000"/>
              </a:lnSpc>
              <a:buFont typeface="Wingdings" panose="05000000000000000000" pitchFamily="2" charset="2"/>
              <a:buChar char="§"/>
            </a:pPr>
            <a:r>
              <a:rPr lang="en-US" sz="1200"/>
              <a:t>Short Term Strategies	</a:t>
            </a:r>
          </a:p>
          <a:p>
            <a:pPr marL="285750" lvl="0" indent="-285750" algn="just">
              <a:lnSpc>
                <a:spcPct val="100000"/>
              </a:lnSpc>
              <a:buFont typeface="Wingdings" panose="05000000000000000000" pitchFamily="2" charset="2"/>
              <a:buChar char="§"/>
            </a:pPr>
            <a:r>
              <a:rPr lang="en-US" sz="1200"/>
              <a:t>Long Term Strategies</a:t>
            </a:r>
            <a:r>
              <a:rPr lang="en-US" sz="1600"/>
              <a:t>	</a:t>
            </a:r>
          </a:p>
          <a:p>
            <a:pPr marL="285750" lvl="0" indent="-285750" algn="just">
              <a:lnSpc>
                <a:spcPct val="200000"/>
              </a:lnSpc>
              <a:buFont typeface="Arial" panose="020B0604020202020204" pitchFamily="34" charset="0"/>
              <a:buChar char="•"/>
            </a:pPr>
            <a:r>
              <a:rPr lang="en-US" sz="1600"/>
              <a:t>Incentive Methods to Attract Potential Candidates	</a:t>
            </a:r>
          </a:p>
          <a:p>
            <a:pPr marL="285750" lvl="0" indent="-285750" algn="just">
              <a:lnSpc>
                <a:spcPct val="100000"/>
              </a:lnSpc>
              <a:buFont typeface="Wingdings" panose="05000000000000000000" pitchFamily="2" charset="2"/>
              <a:buChar char="§"/>
            </a:pPr>
            <a:r>
              <a:rPr lang="en-US" sz="1200"/>
              <a:t>Monetary Incentive Methods	</a:t>
            </a:r>
          </a:p>
          <a:p>
            <a:pPr marL="285750" lvl="0" indent="-285750" algn="just">
              <a:lnSpc>
                <a:spcPct val="100000"/>
              </a:lnSpc>
              <a:buFont typeface="Wingdings" panose="05000000000000000000" pitchFamily="2" charset="2"/>
              <a:buChar char="§"/>
            </a:pPr>
            <a:r>
              <a:rPr lang="en-US" sz="1200"/>
              <a:t>Non-monetary Incentive Methods</a:t>
            </a:r>
            <a:r>
              <a:rPr lang="en-US" sz="1600"/>
              <a:t>	</a:t>
            </a:r>
          </a:p>
          <a:p>
            <a:pPr marL="285750" lvl="0" indent="-285750" algn="just">
              <a:lnSpc>
                <a:spcPct val="200000"/>
              </a:lnSpc>
              <a:buFont typeface="Arial" panose="020B0604020202020204" pitchFamily="34" charset="0"/>
              <a:buChar char="•"/>
            </a:pPr>
            <a:r>
              <a:rPr lang="en-US" sz="1600"/>
              <a:t>Conclusion	</a:t>
            </a:r>
          </a:p>
          <a:p>
            <a:pPr marL="285750" lvl="0" indent="-285750" algn="just">
              <a:lnSpc>
                <a:spcPct val="200000"/>
              </a:lnSpc>
              <a:buFont typeface="Arial" panose="020B0604020202020204" pitchFamily="34" charset="0"/>
              <a:buChar char="•"/>
            </a:pPr>
            <a:r>
              <a:rPr lang="en-US" sz="1600"/>
              <a:t>References	</a:t>
            </a:r>
          </a:p>
        </p:txBody>
      </p:sp>
      <p:sp>
        <p:nvSpPr>
          <p:cNvPr id="354" name="Google Shape;354;p34"/>
          <p:cNvSpPr txBox="1">
            <a:spLocks noGrp="1"/>
          </p:cNvSpPr>
          <p:nvPr>
            <p:ph type="title"/>
          </p:nvPr>
        </p:nvSpPr>
        <p:spPr>
          <a:xfrm>
            <a:off x="1086778" y="610024"/>
            <a:ext cx="7204200" cy="531900"/>
          </a:xfrm>
          <a:prstGeom prst="rect">
            <a:avLst/>
          </a:prstGeom>
          <a:ln>
            <a:noFill/>
          </a:ln>
        </p:spPr>
        <p:txBody>
          <a:bodyPr spcFirstLastPara="1" wrap="square" lIns="91425" tIns="91425" rIns="91425" bIns="91425" anchor="ctr" anchorCtr="0">
            <a:noAutofit/>
          </a:bodyPr>
          <a:lstStyle/>
          <a:p>
            <a:pPr lvl="0"/>
            <a:r>
              <a:rPr lang="en" sz="3200"/>
              <a:t>Table of Contents</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384704" y="1888979"/>
            <a:ext cx="4737630" cy="1966840"/>
          </a:xfrm>
          <a:prstGeom prst="rect">
            <a:avLst/>
          </a:prstGeom>
        </p:spPr>
        <p:txBody>
          <a:bodyPr spcFirstLastPara="1" wrap="square" lIns="91425" tIns="91425" rIns="91425" bIns="91425" anchor="ctr" anchorCtr="0">
            <a:noAutofit/>
          </a:bodyPr>
          <a:lstStyle/>
          <a:p>
            <a:pPr marL="285750" lvl="0" indent="-285750" algn="just">
              <a:lnSpc>
                <a:spcPct val="150000"/>
              </a:lnSpc>
              <a:buFont typeface="Arial" panose="020B0604020202020204" pitchFamily="34" charset="0"/>
              <a:buChar char="•"/>
            </a:pPr>
            <a:r>
              <a:rPr lang="en-US" sz="1600"/>
              <a:t>The restaurant industry, especially the fast casual and fine dining segments, has its own set of difficulties in the area of talent acquisition. </a:t>
            </a:r>
          </a:p>
          <a:p>
            <a:pPr marL="285750" lvl="0" indent="-285750" algn="just">
              <a:lnSpc>
                <a:spcPct val="150000"/>
              </a:lnSpc>
              <a:buFont typeface="Arial" panose="020B0604020202020204" pitchFamily="34" charset="0"/>
              <a:buChar char="•"/>
            </a:pPr>
            <a:endParaRPr lang="en-US" sz="1600"/>
          </a:p>
          <a:p>
            <a:pPr marL="285750" lvl="0" indent="-285750" algn="just">
              <a:lnSpc>
                <a:spcPct val="150000"/>
              </a:lnSpc>
              <a:buFont typeface="Arial" panose="020B0604020202020204" pitchFamily="34" charset="0"/>
              <a:buChar char="•"/>
            </a:pPr>
            <a:r>
              <a:rPr lang="en-US" sz="1600"/>
              <a:t>This presentation analyses the tactics used by casual and fine dining restaurants to recruit and retain talented employees, both strategic and monetary.</a:t>
            </a:r>
          </a:p>
        </p:txBody>
      </p:sp>
      <p:sp>
        <p:nvSpPr>
          <p:cNvPr id="354" name="Google Shape;354;p34"/>
          <p:cNvSpPr txBox="1">
            <a:spLocks noGrp="1"/>
          </p:cNvSpPr>
          <p:nvPr>
            <p:ph type="title"/>
          </p:nvPr>
        </p:nvSpPr>
        <p:spPr>
          <a:xfrm>
            <a:off x="1086778" y="610024"/>
            <a:ext cx="7204200" cy="531900"/>
          </a:xfrm>
          <a:prstGeom prst="rect">
            <a:avLst/>
          </a:prstGeom>
          <a:ln>
            <a:noFill/>
          </a:ln>
        </p:spPr>
        <p:txBody>
          <a:bodyPr spcFirstLastPara="1" wrap="square" lIns="91425" tIns="91425" rIns="91425" bIns="91425" anchor="ctr" anchorCtr="0">
            <a:noAutofit/>
          </a:bodyPr>
          <a:lstStyle/>
          <a:p>
            <a:pPr lvl="0"/>
            <a:r>
              <a:rPr lang="en" sz="3200"/>
              <a:t>Introduction</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a:t>
            </a:fld>
            <a:endParaRPr/>
          </a:p>
        </p:txBody>
      </p:sp>
      <p:pic>
        <p:nvPicPr>
          <p:cNvPr id="5" name="Picture 2" descr="Fast casuals, not fine-dining brands, leading restaurant segment in design innov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3513" y="2032318"/>
            <a:ext cx="2757465" cy="1680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2991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39"/>
          <p:cNvSpPr txBox="1">
            <a:spLocks noGrp="1"/>
          </p:cNvSpPr>
          <p:nvPr>
            <p:ph type="title"/>
          </p:nvPr>
        </p:nvSpPr>
        <p:spPr>
          <a:xfrm>
            <a:off x="927963" y="2132250"/>
            <a:ext cx="7204500" cy="879000"/>
          </a:xfrm>
          <a:prstGeom prst="rect">
            <a:avLst/>
          </a:prstGeom>
        </p:spPr>
        <p:txBody>
          <a:bodyPr spcFirstLastPara="1" wrap="square" lIns="91425" tIns="91425" rIns="91425" bIns="91425" anchor="ctr" anchorCtr="0">
            <a:noAutofit/>
          </a:bodyPr>
          <a:lstStyle/>
          <a:p>
            <a:pPr lvl="0"/>
            <a:r>
              <a:rPr lang="en-US" sz="4000"/>
              <a:t>Talent Acquisition Strategies to Attract Potential Candidates</a:t>
            </a:r>
            <a:endParaRPr sz="4000">
              <a:solidFill>
                <a:schemeClr val="dk2"/>
              </a:solidFill>
            </a:endParaRPr>
          </a:p>
        </p:txBody>
      </p:sp>
      <p:sp>
        <p:nvSpPr>
          <p:cNvPr id="398" name="Google Shape;398;p39"/>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
        <p:nvSpPr>
          <p:cNvPr id="401" name="Google Shape;401;p39"/>
          <p:cNvSpPr/>
          <p:nvPr/>
        </p:nvSpPr>
        <p:spPr>
          <a:xfrm>
            <a:off x="891838" y="2452050"/>
            <a:ext cx="239400" cy="239400"/>
          </a:xfrm>
          <a:prstGeom prst="star4">
            <a:avLst>
              <a:gd name="adj" fmla="val 15727"/>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9"/>
          <p:cNvSpPr/>
          <p:nvPr/>
        </p:nvSpPr>
        <p:spPr>
          <a:xfrm>
            <a:off x="8012763" y="2452050"/>
            <a:ext cx="239400" cy="239400"/>
          </a:xfrm>
          <a:prstGeom prst="star4">
            <a:avLst>
              <a:gd name="adj" fmla="val 15727"/>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384704" y="1888979"/>
            <a:ext cx="4737630" cy="1966840"/>
          </a:xfrm>
          <a:prstGeom prst="rect">
            <a:avLst/>
          </a:prstGeom>
        </p:spPr>
        <p:txBody>
          <a:bodyPr spcFirstLastPara="1" wrap="square" lIns="91425" tIns="91425" rIns="91425" bIns="91425" anchor="ctr" anchorCtr="0">
            <a:noAutofit/>
          </a:bodyPr>
          <a:lstStyle/>
          <a:p>
            <a:pPr marL="0" lvl="0" indent="0" algn="just">
              <a:lnSpc>
                <a:spcPct val="100000"/>
              </a:lnSpc>
            </a:pPr>
            <a:r>
              <a:rPr lang="en-US" sz="1600" b="1"/>
              <a:t>Job Advertisements and Recruitment Platforms</a:t>
            </a:r>
          </a:p>
          <a:p>
            <a:pPr marL="0" lvl="0" indent="0" algn="just">
              <a:lnSpc>
                <a:spcPct val="100000"/>
              </a:lnSpc>
            </a:pPr>
            <a:endParaRPr lang="en-US" sz="1600" b="1"/>
          </a:p>
          <a:p>
            <a:pPr marL="285750" lvl="0" indent="-285750" algn="just">
              <a:lnSpc>
                <a:spcPct val="100000"/>
              </a:lnSpc>
              <a:buFont typeface="Arial" panose="020B0604020202020204" pitchFamily="34" charset="0"/>
              <a:buChar char="•"/>
            </a:pPr>
            <a:r>
              <a:rPr lang="en-US" sz="1600"/>
              <a:t>In order to fill open positions quickly, the restaurant business can benefit from engaging job adverts and the use of recruitment portals. </a:t>
            </a:r>
          </a:p>
          <a:p>
            <a:pPr marL="285750" lvl="0" indent="-285750" algn="just">
              <a:lnSpc>
                <a:spcPct val="100000"/>
              </a:lnSpc>
              <a:buFont typeface="Arial" panose="020B0604020202020204" pitchFamily="34" charset="0"/>
              <a:buChar char="•"/>
            </a:pPr>
            <a:endParaRPr lang="en-US" sz="1600"/>
          </a:p>
          <a:p>
            <a:pPr marL="285750" lvl="0" indent="-285750" algn="just">
              <a:lnSpc>
                <a:spcPct val="100000"/>
              </a:lnSpc>
              <a:buFont typeface="Arial" panose="020B0604020202020204" pitchFamily="34" charset="0"/>
              <a:buChar char="•"/>
            </a:pPr>
            <a:r>
              <a:rPr lang="en-US" sz="1600"/>
              <a:t>It is possible to reach a large pool of qualified applicants by posting such advertising on social networking sites, restaurant-oriented websites, and general employment boards. </a:t>
            </a:r>
          </a:p>
        </p:txBody>
      </p:sp>
      <p:sp>
        <p:nvSpPr>
          <p:cNvPr id="354" name="Google Shape;354;p34"/>
          <p:cNvSpPr txBox="1">
            <a:spLocks noGrp="1"/>
          </p:cNvSpPr>
          <p:nvPr>
            <p:ph type="title"/>
          </p:nvPr>
        </p:nvSpPr>
        <p:spPr>
          <a:xfrm>
            <a:off x="1086778" y="610024"/>
            <a:ext cx="7204200" cy="531900"/>
          </a:xfrm>
          <a:prstGeom prst="rect">
            <a:avLst/>
          </a:prstGeom>
          <a:ln>
            <a:noFill/>
          </a:ln>
        </p:spPr>
        <p:txBody>
          <a:bodyPr spcFirstLastPara="1" wrap="square" lIns="91425" tIns="91425" rIns="91425" bIns="91425" anchor="ctr" anchorCtr="0">
            <a:noAutofit/>
          </a:bodyPr>
          <a:lstStyle/>
          <a:p>
            <a:pPr lvl="0"/>
            <a:r>
              <a:rPr lang="en-US" sz="3200"/>
              <a:t>Short Term Strategies</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5</a:t>
            </a:fld>
            <a:endParaRPr/>
          </a:p>
        </p:txBody>
      </p:sp>
      <p:pic>
        <p:nvPicPr>
          <p:cNvPr id="6" name="Picture 2" descr="The Best Recruitment Marketing Platform | SmartRecrui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4582" y="2177077"/>
            <a:ext cx="2153865" cy="1450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16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433652" y="1939779"/>
            <a:ext cx="8276696" cy="1966840"/>
          </a:xfrm>
          <a:prstGeom prst="rect">
            <a:avLst/>
          </a:prstGeom>
        </p:spPr>
        <p:txBody>
          <a:bodyPr spcFirstLastPara="1" wrap="square" lIns="91425" tIns="91425" rIns="91425" bIns="91425" anchor="ctr" anchorCtr="0">
            <a:noAutofit/>
          </a:bodyPr>
          <a:lstStyle/>
          <a:p>
            <a:pPr marL="0" lvl="0" indent="0" algn="just">
              <a:lnSpc>
                <a:spcPct val="100000"/>
              </a:lnSpc>
            </a:pPr>
            <a:r>
              <a:rPr lang="en-US" sz="1600" b="1"/>
              <a:t>Referral Programs</a:t>
            </a:r>
          </a:p>
          <a:p>
            <a:pPr marL="0" lvl="0" indent="0" algn="just">
              <a:lnSpc>
                <a:spcPct val="100000"/>
              </a:lnSpc>
            </a:pPr>
            <a:endParaRPr lang="en-US" sz="1600" b="1"/>
          </a:p>
          <a:p>
            <a:pPr marL="285750" lvl="0" indent="-285750" algn="just">
              <a:lnSpc>
                <a:spcPct val="100000"/>
              </a:lnSpc>
              <a:buFont typeface="Arial" panose="020B0604020202020204" pitchFamily="34" charset="0"/>
              <a:buChar char="•"/>
            </a:pPr>
            <a:r>
              <a:rPr lang="en-US" sz="1600"/>
              <a:t>Employees should be urged to bring in their personal and professional networks to help staff the restaurant. </a:t>
            </a:r>
          </a:p>
          <a:p>
            <a:pPr marL="285750" lvl="0" indent="-285750" algn="just">
              <a:lnSpc>
                <a:spcPct val="100000"/>
              </a:lnSpc>
              <a:buFont typeface="Arial" panose="020B0604020202020204" pitchFamily="34" charset="0"/>
              <a:buChar char="•"/>
            </a:pPr>
            <a:r>
              <a:rPr lang="en-US" sz="1600"/>
              <a:t>Moreover, the current employees might be encouraged to make referrals by offering them incentives like cash bonuses, gift cards, or even extra vacation days for each successful referral (Bufquin et al., 2017). </a:t>
            </a:r>
          </a:p>
          <a:p>
            <a:pPr marL="285750" lvl="0" indent="-285750" algn="just">
              <a:lnSpc>
                <a:spcPct val="100000"/>
              </a:lnSpc>
              <a:buFont typeface="Arial" panose="020B0604020202020204" pitchFamily="34" charset="0"/>
              <a:buChar char="•"/>
            </a:pPr>
            <a:endParaRPr lang="en-US" sz="1600"/>
          </a:p>
          <a:p>
            <a:pPr marL="0" lvl="0" indent="0" algn="just">
              <a:lnSpc>
                <a:spcPct val="100000"/>
              </a:lnSpc>
            </a:pPr>
            <a:r>
              <a:rPr lang="en-US" sz="1600" b="1"/>
              <a:t>Hosting Open House or Job Fairs</a:t>
            </a:r>
          </a:p>
          <a:p>
            <a:pPr marL="0" lvl="0" indent="0" algn="just">
              <a:lnSpc>
                <a:spcPct val="100000"/>
              </a:lnSpc>
            </a:pPr>
            <a:endParaRPr lang="en-US" sz="1600" b="1"/>
          </a:p>
          <a:p>
            <a:pPr marL="285750" lvl="0" indent="-285750" algn="just">
              <a:lnSpc>
                <a:spcPct val="100000"/>
              </a:lnSpc>
              <a:buFont typeface="Arial" panose="020B0604020202020204" pitchFamily="34" charset="0"/>
              <a:buChar char="•"/>
            </a:pPr>
            <a:r>
              <a:rPr lang="en-US" sz="1600"/>
              <a:t>Collaboration with nearby businesses, culinary schools, and community groups can help spread the word about the event and attract a larger audience. </a:t>
            </a:r>
          </a:p>
          <a:p>
            <a:pPr marL="285750" lvl="0" indent="-285750" algn="just">
              <a:lnSpc>
                <a:spcPct val="100000"/>
              </a:lnSpc>
              <a:buFont typeface="Arial" panose="020B0604020202020204" pitchFamily="34" charset="0"/>
              <a:buChar char="•"/>
            </a:pPr>
            <a:r>
              <a:rPr lang="en-US" sz="1600"/>
              <a:t>To demonstrate the calibre and skill of the restaurant's cuisine, giving tours of the space, conducting on-the-spot interviews, and even offering sample food samples can attract attention. </a:t>
            </a:r>
          </a:p>
        </p:txBody>
      </p:sp>
      <p:sp>
        <p:nvSpPr>
          <p:cNvPr id="354" name="Google Shape;354;p34"/>
          <p:cNvSpPr txBox="1">
            <a:spLocks noGrp="1"/>
          </p:cNvSpPr>
          <p:nvPr>
            <p:ph type="title"/>
          </p:nvPr>
        </p:nvSpPr>
        <p:spPr>
          <a:xfrm>
            <a:off x="1061378" y="474557"/>
            <a:ext cx="7204200" cy="531900"/>
          </a:xfrm>
          <a:prstGeom prst="rect">
            <a:avLst/>
          </a:prstGeom>
          <a:ln>
            <a:noFill/>
          </a:ln>
        </p:spPr>
        <p:txBody>
          <a:bodyPr spcFirstLastPara="1" wrap="square" lIns="91425" tIns="91425" rIns="91425" bIns="91425" anchor="ctr" anchorCtr="0">
            <a:noAutofit/>
          </a:bodyPr>
          <a:lstStyle/>
          <a:p>
            <a:pPr lvl="0"/>
            <a:r>
              <a:rPr lang="en-US" sz="3200"/>
              <a:t>Short Term Strategies</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6</a:t>
            </a:fld>
            <a:endParaRPr/>
          </a:p>
        </p:txBody>
      </p:sp>
    </p:spTree>
    <p:extLst>
      <p:ext uri="{BB962C8B-B14F-4D97-AF65-F5344CB8AC3E}">
        <p14:creationId xmlns:p14="http://schemas.microsoft.com/office/powerpoint/2010/main" val="13736351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3041386" y="1847559"/>
            <a:ext cx="5577681" cy="1966840"/>
          </a:xfrm>
          <a:prstGeom prst="rect">
            <a:avLst/>
          </a:prstGeom>
        </p:spPr>
        <p:txBody>
          <a:bodyPr spcFirstLastPara="1" wrap="square" lIns="91425" tIns="91425" rIns="91425" bIns="91425" anchor="ctr" anchorCtr="0">
            <a:noAutofit/>
          </a:bodyPr>
          <a:lstStyle/>
          <a:p>
            <a:pPr marL="0" lvl="0" indent="0" algn="just">
              <a:lnSpc>
                <a:spcPct val="100000"/>
              </a:lnSpc>
            </a:pPr>
            <a:r>
              <a:rPr lang="en-US" sz="1600" b="1"/>
              <a:t>Employee Development and Training Programs</a:t>
            </a:r>
          </a:p>
          <a:p>
            <a:pPr marL="0" lvl="0" indent="0" algn="just">
              <a:lnSpc>
                <a:spcPct val="100000"/>
              </a:lnSpc>
            </a:pPr>
            <a:endParaRPr lang="en-US" sz="1600" b="1"/>
          </a:p>
          <a:p>
            <a:pPr marL="285750" lvl="0" indent="-285750" algn="just">
              <a:lnSpc>
                <a:spcPct val="100000"/>
              </a:lnSpc>
              <a:buFont typeface="Arial" panose="020B0604020202020204" pitchFamily="34" charset="0"/>
              <a:buChar char="•"/>
            </a:pPr>
            <a:r>
              <a:rPr lang="en-US" sz="1600"/>
              <a:t>In order to attract qualified applicants who are interested in a career with long-term growth potential, restaurants must invest in employee development and training programmes. </a:t>
            </a:r>
          </a:p>
          <a:p>
            <a:pPr marL="285750" lvl="0" indent="-285750" algn="just">
              <a:lnSpc>
                <a:spcPct val="100000"/>
              </a:lnSpc>
              <a:buFont typeface="Arial" panose="020B0604020202020204" pitchFamily="34" charset="0"/>
              <a:buChar char="•"/>
            </a:pPr>
            <a:endParaRPr lang="en-US" sz="1600"/>
          </a:p>
          <a:p>
            <a:pPr marL="285750" lvl="0" indent="-285750" algn="just">
              <a:lnSpc>
                <a:spcPct val="100000"/>
              </a:lnSpc>
              <a:buFont typeface="Arial" panose="020B0604020202020204" pitchFamily="34" charset="0"/>
              <a:buChar char="•"/>
            </a:pPr>
            <a:r>
              <a:rPr lang="en-US" sz="1600"/>
              <a:t>In addition, encouraging growth and development by promoting from within and providing opportunity to learn new skills in other areas of the restaurant's operation is also important. </a:t>
            </a:r>
          </a:p>
        </p:txBody>
      </p:sp>
      <p:sp>
        <p:nvSpPr>
          <p:cNvPr id="354" name="Google Shape;354;p34"/>
          <p:cNvSpPr txBox="1">
            <a:spLocks noGrp="1"/>
          </p:cNvSpPr>
          <p:nvPr>
            <p:ph type="title"/>
          </p:nvPr>
        </p:nvSpPr>
        <p:spPr>
          <a:xfrm>
            <a:off x="1061378" y="474557"/>
            <a:ext cx="7204200" cy="531900"/>
          </a:xfrm>
          <a:prstGeom prst="rect">
            <a:avLst/>
          </a:prstGeom>
          <a:ln>
            <a:noFill/>
          </a:ln>
        </p:spPr>
        <p:txBody>
          <a:bodyPr spcFirstLastPara="1" wrap="square" lIns="91425" tIns="91425" rIns="91425" bIns="91425" anchor="ctr" anchorCtr="0">
            <a:noAutofit/>
          </a:bodyPr>
          <a:lstStyle/>
          <a:p>
            <a:pPr lvl="0"/>
            <a:r>
              <a:rPr lang="en-US" sz="3200"/>
              <a:t>Long Term Strategies	</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7</a:t>
            </a:fld>
            <a:endParaRPr/>
          </a:p>
        </p:txBody>
      </p:sp>
      <p:pic>
        <p:nvPicPr>
          <p:cNvPr id="5" name="Picture 2" descr="training and developmen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480" y="1948246"/>
            <a:ext cx="2146933" cy="161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1357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338667" y="1817013"/>
            <a:ext cx="8339666" cy="1966840"/>
          </a:xfrm>
          <a:prstGeom prst="rect">
            <a:avLst/>
          </a:prstGeom>
        </p:spPr>
        <p:txBody>
          <a:bodyPr spcFirstLastPara="1" wrap="square" lIns="91425" tIns="91425" rIns="91425" bIns="91425" anchor="ctr" anchorCtr="0">
            <a:noAutofit/>
          </a:bodyPr>
          <a:lstStyle/>
          <a:p>
            <a:pPr marL="0" lvl="0" indent="0" algn="just">
              <a:lnSpc>
                <a:spcPct val="100000"/>
              </a:lnSpc>
            </a:pPr>
            <a:r>
              <a:rPr lang="en-US" sz="1600" b="1"/>
              <a:t>Employer Branding and Reputation Management</a:t>
            </a:r>
          </a:p>
          <a:p>
            <a:pPr marL="0" lvl="0" indent="0" algn="just">
              <a:lnSpc>
                <a:spcPct val="100000"/>
              </a:lnSpc>
            </a:pPr>
            <a:endParaRPr lang="en-US" sz="1600" b="1"/>
          </a:p>
          <a:p>
            <a:pPr marL="285750" lvl="0" indent="-285750" algn="just">
              <a:lnSpc>
                <a:spcPct val="100000"/>
              </a:lnSpc>
              <a:buFont typeface="Arial" panose="020B0604020202020204" pitchFamily="34" charset="0"/>
              <a:buChar char="•"/>
            </a:pPr>
            <a:r>
              <a:rPr lang="en-US" sz="1600"/>
              <a:t>Having a distinct employer brand will set a restaurant apart from the competition and make business more appealing to top talent.</a:t>
            </a:r>
          </a:p>
          <a:p>
            <a:pPr marL="285750" lvl="0" indent="-285750" algn="just">
              <a:lnSpc>
                <a:spcPct val="100000"/>
              </a:lnSpc>
              <a:buFont typeface="Arial" panose="020B0604020202020204" pitchFamily="34" charset="0"/>
              <a:buChar char="•"/>
            </a:pPr>
            <a:r>
              <a:rPr lang="en-US" sz="1600"/>
              <a:t> Furthermore, responding to reviews and comments, highlighting current employees' praise, and showing your dedication to their happiness by utilising internet review sites and social media can put a positive impact of job seekers (Alhelalat, Ma’moun and Twaissi, 2017). </a:t>
            </a:r>
          </a:p>
          <a:p>
            <a:pPr marL="0" lvl="0" indent="0" algn="just">
              <a:lnSpc>
                <a:spcPct val="100000"/>
              </a:lnSpc>
            </a:pPr>
            <a:r>
              <a:rPr lang="en-US" sz="1600" b="1"/>
              <a:t>Employee Engagement and Recognition Initiatives</a:t>
            </a:r>
          </a:p>
          <a:p>
            <a:pPr marL="0" lvl="0" indent="0" algn="just">
              <a:lnSpc>
                <a:spcPct val="100000"/>
              </a:lnSpc>
            </a:pPr>
            <a:endParaRPr lang="en-US" sz="1600" b="1"/>
          </a:p>
          <a:p>
            <a:pPr marL="285750" lvl="0" indent="-285750" algn="just">
              <a:lnSpc>
                <a:spcPct val="100000"/>
              </a:lnSpc>
              <a:buFont typeface="Arial" panose="020B0604020202020204" pitchFamily="34" charset="0"/>
              <a:buChar char="•"/>
            </a:pPr>
            <a:r>
              <a:rPr lang="en-US" sz="1600"/>
              <a:t>Team-building exercises, employee appreciation events, and periodic feedback meetings are excellent examples of employee engagement efforts that should be put into action. </a:t>
            </a:r>
          </a:p>
          <a:p>
            <a:pPr marL="285750" lvl="0" indent="-285750" algn="just">
              <a:lnSpc>
                <a:spcPct val="100000"/>
              </a:lnSpc>
              <a:buFont typeface="Arial" panose="020B0604020202020204" pitchFamily="34" charset="0"/>
              <a:buChar char="•"/>
            </a:pPr>
            <a:r>
              <a:rPr lang="en-US" sz="1600"/>
              <a:t>Incentives and programmes like Employee of the Month are great ways to show appreciation for hard work and dedication. </a:t>
            </a:r>
          </a:p>
        </p:txBody>
      </p:sp>
      <p:sp>
        <p:nvSpPr>
          <p:cNvPr id="354" name="Google Shape;354;p34"/>
          <p:cNvSpPr txBox="1">
            <a:spLocks noGrp="1"/>
          </p:cNvSpPr>
          <p:nvPr>
            <p:ph type="title"/>
          </p:nvPr>
        </p:nvSpPr>
        <p:spPr>
          <a:xfrm>
            <a:off x="1171444" y="330624"/>
            <a:ext cx="7204200" cy="531900"/>
          </a:xfrm>
          <a:prstGeom prst="rect">
            <a:avLst/>
          </a:prstGeom>
          <a:ln>
            <a:noFill/>
          </a:ln>
        </p:spPr>
        <p:txBody>
          <a:bodyPr spcFirstLastPara="1" wrap="square" lIns="91425" tIns="91425" rIns="91425" bIns="91425" anchor="ctr" anchorCtr="0">
            <a:noAutofit/>
          </a:bodyPr>
          <a:lstStyle/>
          <a:p>
            <a:pPr lvl="0"/>
            <a:r>
              <a:rPr lang="en-US" sz="3200"/>
              <a:t>Long Term Strategies	</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8</a:t>
            </a:fld>
            <a:endParaRPr/>
          </a:p>
        </p:txBody>
      </p:sp>
    </p:spTree>
    <p:extLst>
      <p:ext uri="{BB962C8B-B14F-4D97-AF65-F5344CB8AC3E}">
        <p14:creationId xmlns:p14="http://schemas.microsoft.com/office/powerpoint/2010/main" val="3618957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39"/>
          <p:cNvSpPr txBox="1">
            <a:spLocks noGrp="1"/>
          </p:cNvSpPr>
          <p:nvPr>
            <p:ph type="title"/>
          </p:nvPr>
        </p:nvSpPr>
        <p:spPr>
          <a:xfrm>
            <a:off x="1011538" y="2132250"/>
            <a:ext cx="7240625" cy="879000"/>
          </a:xfrm>
          <a:prstGeom prst="rect">
            <a:avLst/>
          </a:prstGeom>
        </p:spPr>
        <p:txBody>
          <a:bodyPr spcFirstLastPara="1" wrap="square" lIns="91425" tIns="91425" rIns="91425" bIns="91425" anchor="ctr" anchorCtr="0">
            <a:noAutofit/>
          </a:bodyPr>
          <a:lstStyle/>
          <a:p>
            <a:pPr lvl="0"/>
            <a:r>
              <a:rPr lang="en-US" sz="4000"/>
              <a:t>Incentive Methods to Attract Potential Candidates</a:t>
            </a:r>
            <a:endParaRPr sz="4000">
              <a:solidFill>
                <a:schemeClr val="dk2"/>
              </a:solidFill>
            </a:endParaRPr>
          </a:p>
        </p:txBody>
      </p:sp>
      <p:sp>
        <p:nvSpPr>
          <p:cNvPr id="398" name="Google Shape;398;p39"/>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
        <p:nvSpPr>
          <p:cNvPr id="401" name="Google Shape;401;p39"/>
          <p:cNvSpPr/>
          <p:nvPr/>
        </p:nvSpPr>
        <p:spPr>
          <a:xfrm>
            <a:off x="891838" y="2452050"/>
            <a:ext cx="239400" cy="239400"/>
          </a:xfrm>
          <a:prstGeom prst="star4">
            <a:avLst>
              <a:gd name="adj" fmla="val 15727"/>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9"/>
          <p:cNvSpPr/>
          <p:nvPr/>
        </p:nvSpPr>
        <p:spPr>
          <a:xfrm>
            <a:off x="8012763" y="2452050"/>
            <a:ext cx="239400" cy="239400"/>
          </a:xfrm>
          <a:prstGeom prst="star4">
            <a:avLst>
              <a:gd name="adj" fmla="val 15727"/>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96131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704586" y="1821246"/>
            <a:ext cx="5577681" cy="1966840"/>
          </a:xfrm>
          <a:prstGeom prst="rect">
            <a:avLst/>
          </a:prstGeom>
        </p:spPr>
        <p:txBody>
          <a:bodyPr spcFirstLastPara="1" wrap="square" lIns="91425" tIns="91425" rIns="91425" bIns="91425" anchor="ctr" anchorCtr="0">
            <a:noAutofit/>
          </a:bodyPr>
          <a:lstStyle/>
          <a:p>
            <a:pPr marL="0" lvl="0" indent="0" algn="just">
              <a:lnSpc>
                <a:spcPct val="100000"/>
              </a:lnSpc>
            </a:pPr>
            <a:r>
              <a:rPr lang="en-US" sz="1600" b="1"/>
              <a:t>Competitive Compensation Packages</a:t>
            </a:r>
          </a:p>
          <a:p>
            <a:pPr marL="0" lvl="0" indent="0" algn="just">
              <a:lnSpc>
                <a:spcPct val="100000"/>
              </a:lnSpc>
            </a:pPr>
            <a:endParaRPr lang="en-US" sz="1600" b="1"/>
          </a:p>
          <a:p>
            <a:pPr marL="285750" lvl="0" indent="-285750" algn="just">
              <a:lnSpc>
                <a:spcPct val="100000"/>
              </a:lnSpc>
              <a:buFont typeface="Arial" panose="020B0604020202020204" pitchFamily="34" charset="0"/>
              <a:buChar char="•"/>
            </a:pPr>
            <a:r>
              <a:rPr lang="en-US" sz="1600"/>
              <a:t>Attracting and maintaining top employees in the restaurant industry requires offering competitive salary packages. </a:t>
            </a:r>
          </a:p>
          <a:p>
            <a:pPr marL="285750" lvl="0" indent="-285750" algn="just">
              <a:lnSpc>
                <a:spcPct val="100000"/>
              </a:lnSpc>
              <a:buFont typeface="Arial" panose="020B0604020202020204" pitchFamily="34" charset="0"/>
              <a:buChar char="•"/>
            </a:pPr>
            <a:endParaRPr lang="en-US" sz="1600"/>
          </a:p>
          <a:p>
            <a:pPr marL="285750" lvl="0" indent="-285750" algn="just">
              <a:lnSpc>
                <a:spcPct val="100000"/>
              </a:lnSpc>
              <a:buFont typeface="Arial" panose="020B0604020202020204" pitchFamily="34" charset="0"/>
              <a:buChar char="•"/>
            </a:pPr>
            <a:r>
              <a:rPr lang="en-US" sz="1600"/>
              <a:t>Also, the restaurant's commitment to its staff is shown in a clear and equitable remuneration plan. </a:t>
            </a:r>
          </a:p>
          <a:p>
            <a:pPr marL="285750" lvl="0" indent="-285750" algn="just">
              <a:lnSpc>
                <a:spcPct val="100000"/>
              </a:lnSpc>
              <a:buFont typeface="Arial" panose="020B0604020202020204" pitchFamily="34" charset="0"/>
              <a:buChar char="•"/>
            </a:pPr>
            <a:endParaRPr lang="en-US" sz="1600"/>
          </a:p>
          <a:p>
            <a:pPr marL="285750" lvl="0" indent="-285750" algn="just">
              <a:lnSpc>
                <a:spcPct val="100000"/>
              </a:lnSpc>
              <a:buFont typeface="Arial" panose="020B0604020202020204" pitchFamily="34" charset="0"/>
              <a:buChar char="•"/>
            </a:pPr>
            <a:r>
              <a:rPr lang="en-US" sz="1600"/>
              <a:t>It is important to periodically examine compensation levels to ensure that they stay competitive (Alhelalat, Ma’moun and Twaissi, 2017).</a:t>
            </a:r>
          </a:p>
        </p:txBody>
      </p:sp>
      <p:sp>
        <p:nvSpPr>
          <p:cNvPr id="354" name="Google Shape;354;p34"/>
          <p:cNvSpPr txBox="1">
            <a:spLocks noGrp="1"/>
          </p:cNvSpPr>
          <p:nvPr>
            <p:ph type="title"/>
          </p:nvPr>
        </p:nvSpPr>
        <p:spPr>
          <a:xfrm>
            <a:off x="1061378" y="474557"/>
            <a:ext cx="7204200" cy="531900"/>
          </a:xfrm>
          <a:prstGeom prst="rect">
            <a:avLst/>
          </a:prstGeom>
          <a:ln>
            <a:noFill/>
          </a:ln>
        </p:spPr>
        <p:txBody>
          <a:bodyPr spcFirstLastPara="1" wrap="square" lIns="91425" tIns="91425" rIns="91425" bIns="91425" anchor="ctr" anchorCtr="0">
            <a:noAutofit/>
          </a:bodyPr>
          <a:lstStyle/>
          <a:p>
            <a:pPr lvl="0"/>
            <a:r>
              <a:rPr lang="en-US" sz="3200"/>
              <a:t>Monetary Incentive Methods</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10</a:t>
            </a:fld>
            <a:endParaRPr/>
          </a:p>
        </p:txBody>
      </p:sp>
      <p:pic>
        <p:nvPicPr>
          <p:cNvPr id="6" name="Picture 2" descr="Salary stock illustration. Illustration of dollar, salary - 2702336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7876" y="1868667"/>
            <a:ext cx="1567702" cy="1844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784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791364" y="1905913"/>
            <a:ext cx="7474214" cy="1966840"/>
          </a:xfrm>
          <a:prstGeom prst="rect">
            <a:avLst/>
          </a:prstGeom>
        </p:spPr>
        <p:txBody>
          <a:bodyPr spcFirstLastPara="1" wrap="square" lIns="91425" tIns="91425" rIns="91425" bIns="91425" anchor="ctr" anchorCtr="0">
            <a:noAutofit/>
          </a:bodyPr>
          <a:lstStyle/>
          <a:p>
            <a:pPr marL="0" lvl="0" indent="0" algn="just">
              <a:lnSpc>
                <a:spcPct val="100000"/>
              </a:lnSpc>
            </a:pPr>
            <a:r>
              <a:rPr lang="en-US" sz="1600" b="1"/>
              <a:t>Comprehensive Benefits Packages</a:t>
            </a:r>
          </a:p>
          <a:p>
            <a:pPr marL="0" lvl="0" indent="0" algn="just">
              <a:lnSpc>
                <a:spcPct val="100000"/>
              </a:lnSpc>
            </a:pPr>
            <a:endParaRPr lang="en-US" sz="1600" b="1"/>
          </a:p>
          <a:p>
            <a:pPr marL="285750" lvl="0" indent="-285750" algn="just">
              <a:lnSpc>
                <a:spcPct val="100000"/>
              </a:lnSpc>
              <a:buFont typeface="Arial" panose="020B0604020202020204" pitchFamily="34" charset="0"/>
              <a:buChar char="•"/>
            </a:pPr>
            <a:r>
              <a:rPr lang="en-US" sz="1600"/>
              <a:t>In addition to offering competitive wages, restaurants that also provide generous benefit packages are much more likely to recruit and retain talented employees. </a:t>
            </a:r>
          </a:p>
          <a:p>
            <a:pPr marL="285750" lvl="0" indent="-285750" algn="just">
              <a:lnSpc>
                <a:spcPct val="100000"/>
              </a:lnSpc>
              <a:buFont typeface="Arial" panose="020B0604020202020204" pitchFamily="34" charset="0"/>
              <a:buChar char="•"/>
            </a:pPr>
            <a:endParaRPr lang="en-US" sz="1600"/>
          </a:p>
          <a:p>
            <a:pPr marL="285750" lvl="0" indent="-285750" algn="just">
              <a:lnSpc>
                <a:spcPct val="100000"/>
              </a:lnSpc>
              <a:buFont typeface="Arial" panose="020B0604020202020204" pitchFamily="34" charset="0"/>
              <a:buChar char="•"/>
            </a:pPr>
            <a:r>
              <a:rPr lang="en-US" sz="1600"/>
              <a:t>These perks could consist of health insurance, pension plans, paid time off, employee discounts on meals or dining out, wellness initiatives, and career development possibilities. </a:t>
            </a:r>
          </a:p>
          <a:p>
            <a:pPr marL="285750" lvl="0" indent="-285750" algn="just">
              <a:lnSpc>
                <a:spcPct val="100000"/>
              </a:lnSpc>
              <a:buFont typeface="Arial" panose="020B0604020202020204" pitchFamily="34" charset="0"/>
              <a:buChar char="•"/>
            </a:pPr>
            <a:endParaRPr lang="en-US" sz="1600"/>
          </a:p>
          <a:p>
            <a:pPr marL="285750" lvl="0" indent="-285750" algn="just">
              <a:lnSpc>
                <a:spcPct val="100000"/>
              </a:lnSpc>
              <a:buFont typeface="Arial" panose="020B0604020202020204" pitchFamily="34" charset="0"/>
              <a:buChar char="•"/>
            </a:pPr>
            <a:r>
              <a:rPr lang="en-US" sz="1600"/>
              <a:t>Moreover, their concern for its workers' health, financial future, and work-life balance is evident in its provision of comprehensive medical coverage, retirement plans, and flexible scheduling options. </a:t>
            </a:r>
          </a:p>
        </p:txBody>
      </p:sp>
      <p:sp>
        <p:nvSpPr>
          <p:cNvPr id="354" name="Google Shape;354;p34"/>
          <p:cNvSpPr txBox="1">
            <a:spLocks noGrp="1"/>
          </p:cNvSpPr>
          <p:nvPr>
            <p:ph type="title"/>
          </p:nvPr>
        </p:nvSpPr>
        <p:spPr>
          <a:xfrm>
            <a:off x="1061378" y="474557"/>
            <a:ext cx="7204200" cy="531900"/>
          </a:xfrm>
          <a:prstGeom prst="rect">
            <a:avLst/>
          </a:prstGeom>
          <a:ln>
            <a:noFill/>
          </a:ln>
        </p:spPr>
        <p:txBody>
          <a:bodyPr spcFirstLastPara="1" wrap="square" lIns="91425" tIns="91425" rIns="91425" bIns="91425" anchor="ctr" anchorCtr="0">
            <a:noAutofit/>
          </a:bodyPr>
          <a:lstStyle/>
          <a:p>
            <a:pPr lvl="0"/>
            <a:r>
              <a:rPr lang="en-US" sz="3200"/>
              <a:t>Monetary Incentive Methods</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Tree>
    <p:extLst>
      <p:ext uri="{BB962C8B-B14F-4D97-AF65-F5344CB8AC3E}">
        <p14:creationId xmlns:p14="http://schemas.microsoft.com/office/powerpoint/2010/main" val="3389427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791364" y="1905913"/>
            <a:ext cx="7474214" cy="1966840"/>
          </a:xfrm>
          <a:prstGeom prst="rect">
            <a:avLst/>
          </a:prstGeom>
        </p:spPr>
        <p:txBody>
          <a:bodyPr spcFirstLastPara="1" wrap="square" lIns="91425" tIns="91425" rIns="91425" bIns="91425" anchor="ctr" anchorCtr="0">
            <a:noAutofit/>
          </a:bodyPr>
          <a:lstStyle/>
          <a:p>
            <a:pPr marL="0" lvl="0" indent="0" algn="just">
              <a:lnSpc>
                <a:spcPct val="100000"/>
              </a:lnSpc>
            </a:pPr>
            <a:r>
              <a:rPr lang="en-US" sz="1600" b="1"/>
              <a:t>Pay Attention to Company Values and Employee Satisfaction</a:t>
            </a:r>
          </a:p>
          <a:p>
            <a:pPr marL="0" lvl="0" indent="0" algn="just">
              <a:lnSpc>
                <a:spcPct val="100000"/>
              </a:lnSpc>
            </a:pPr>
            <a:endParaRPr lang="en-US" sz="1600" b="1"/>
          </a:p>
          <a:p>
            <a:pPr marL="285750" lvl="0" indent="-285750" algn="just">
              <a:lnSpc>
                <a:spcPct val="100000"/>
              </a:lnSpc>
              <a:buFont typeface="Arial" panose="020B0604020202020204" pitchFamily="34" charset="0"/>
              <a:buChar char="•"/>
            </a:pPr>
            <a:r>
              <a:rPr lang="en-US" sz="1600"/>
              <a:t>It is important to showcase a welcoming and accepting culture by sharing the restaurant's values, mission, and vision with the staff and customers (Rumman, Al-Abbadi and Alshawabkeh, 2020). </a:t>
            </a:r>
          </a:p>
          <a:p>
            <a:pPr marL="285750" lvl="0" indent="-285750" algn="just">
              <a:lnSpc>
                <a:spcPct val="100000"/>
              </a:lnSpc>
              <a:buFont typeface="Arial" panose="020B0604020202020204" pitchFamily="34" charset="0"/>
              <a:buChar char="•"/>
            </a:pPr>
            <a:endParaRPr lang="en-US" sz="1600"/>
          </a:p>
          <a:p>
            <a:pPr marL="285750" lvl="0" indent="-285750" algn="just">
              <a:lnSpc>
                <a:spcPct val="100000"/>
              </a:lnSpc>
              <a:buFont typeface="Arial" panose="020B0604020202020204" pitchFamily="34" charset="0"/>
              <a:buChar char="•"/>
            </a:pPr>
            <a:r>
              <a:rPr lang="en-US" sz="1600"/>
              <a:t>It is also helpful to emphasise any special efforts or programmes that have been implemented to improve workers' lives, such as those that allow for more adaptable work hours, reward good performance, foster teamwork, or pair employees with mentors. </a:t>
            </a:r>
          </a:p>
        </p:txBody>
      </p:sp>
      <p:sp>
        <p:nvSpPr>
          <p:cNvPr id="354" name="Google Shape;354;p34"/>
          <p:cNvSpPr txBox="1">
            <a:spLocks noGrp="1"/>
          </p:cNvSpPr>
          <p:nvPr>
            <p:ph type="title"/>
          </p:nvPr>
        </p:nvSpPr>
        <p:spPr>
          <a:xfrm>
            <a:off x="1061378" y="474557"/>
            <a:ext cx="7204200" cy="531900"/>
          </a:xfrm>
          <a:prstGeom prst="rect">
            <a:avLst/>
          </a:prstGeom>
          <a:ln>
            <a:noFill/>
          </a:ln>
        </p:spPr>
        <p:txBody>
          <a:bodyPr spcFirstLastPara="1" wrap="square" lIns="91425" tIns="91425" rIns="91425" bIns="91425" anchor="ctr" anchorCtr="0">
            <a:noAutofit/>
          </a:bodyPr>
          <a:lstStyle/>
          <a:p>
            <a:pPr lvl="0"/>
            <a:r>
              <a:rPr lang="en-US" sz="3200"/>
              <a:t>Non-monetary Incentive Methods</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12</a:t>
            </a:fld>
            <a:endParaRPr/>
          </a:p>
        </p:txBody>
      </p:sp>
    </p:spTree>
    <p:extLst>
      <p:ext uri="{BB962C8B-B14F-4D97-AF65-F5344CB8AC3E}">
        <p14:creationId xmlns:p14="http://schemas.microsoft.com/office/powerpoint/2010/main" val="35711229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791364" y="1905913"/>
            <a:ext cx="7474214" cy="1966840"/>
          </a:xfrm>
          <a:prstGeom prst="rect">
            <a:avLst/>
          </a:prstGeom>
        </p:spPr>
        <p:txBody>
          <a:bodyPr spcFirstLastPara="1" wrap="square" lIns="91425" tIns="91425" rIns="91425" bIns="91425" anchor="ctr" anchorCtr="0">
            <a:noAutofit/>
          </a:bodyPr>
          <a:lstStyle/>
          <a:p>
            <a:pPr marL="0" lvl="0" indent="0" algn="just">
              <a:lnSpc>
                <a:spcPct val="100000"/>
              </a:lnSpc>
            </a:pPr>
            <a:r>
              <a:rPr lang="en-US" sz="1600" b="1"/>
              <a:t>Highlight Possibilities for Professional Growth and Advancement</a:t>
            </a:r>
          </a:p>
          <a:p>
            <a:pPr marL="0" lvl="0" indent="0" algn="just">
              <a:lnSpc>
                <a:spcPct val="100000"/>
              </a:lnSpc>
            </a:pPr>
            <a:endParaRPr lang="en-US" sz="1600" b="1"/>
          </a:p>
          <a:p>
            <a:pPr marL="285750" lvl="0" indent="-285750" algn="just">
              <a:lnSpc>
                <a:spcPct val="100000"/>
              </a:lnSpc>
              <a:buFont typeface="Arial" panose="020B0604020202020204" pitchFamily="34" charset="0"/>
              <a:buChar char="•"/>
            </a:pPr>
            <a:r>
              <a:rPr lang="en-US" sz="1600"/>
              <a:t>The many ways an employee can move up the restaurant's ranks should be highlighted, from gaining experience and new knowledge to assuming leadership responsibilities and developing specialised expertise (Kanyan, Ngana and Voon, 2016). </a:t>
            </a:r>
          </a:p>
          <a:p>
            <a:pPr marL="285750" lvl="0" indent="-285750" algn="just">
              <a:lnSpc>
                <a:spcPct val="100000"/>
              </a:lnSpc>
              <a:buFont typeface="Arial" panose="020B0604020202020204" pitchFamily="34" charset="0"/>
              <a:buChar char="•"/>
            </a:pPr>
            <a:endParaRPr lang="en-US" sz="1600"/>
          </a:p>
          <a:p>
            <a:pPr marL="285750" lvl="0" indent="-285750" algn="just">
              <a:lnSpc>
                <a:spcPct val="100000"/>
              </a:lnSpc>
              <a:buFont typeface="Arial" panose="020B0604020202020204" pitchFamily="34" charset="0"/>
              <a:buChar char="•"/>
            </a:pPr>
            <a:r>
              <a:rPr lang="en-US" sz="1600"/>
              <a:t>It is also a good idea to provide staff with opportunities for cross-training so they can obtain expertise in other areas.</a:t>
            </a:r>
          </a:p>
        </p:txBody>
      </p:sp>
      <p:sp>
        <p:nvSpPr>
          <p:cNvPr id="354" name="Google Shape;354;p34"/>
          <p:cNvSpPr txBox="1">
            <a:spLocks noGrp="1"/>
          </p:cNvSpPr>
          <p:nvPr>
            <p:ph type="title"/>
          </p:nvPr>
        </p:nvSpPr>
        <p:spPr>
          <a:xfrm>
            <a:off x="1061378" y="474557"/>
            <a:ext cx="7204200" cy="531900"/>
          </a:xfrm>
          <a:prstGeom prst="rect">
            <a:avLst/>
          </a:prstGeom>
          <a:ln>
            <a:noFill/>
          </a:ln>
        </p:spPr>
        <p:txBody>
          <a:bodyPr spcFirstLastPara="1" wrap="square" lIns="91425" tIns="91425" rIns="91425" bIns="91425" anchor="ctr" anchorCtr="0">
            <a:noAutofit/>
          </a:bodyPr>
          <a:lstStyle/>
          <a:p>
            <a:pPr lvl="0"/>
            <a:r>
              <a:rPr lang="en-US" sz="3200"/>
              <a:t>Non-monetary Incentive Methods</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13</a:t>
            </a:fld>
            <a:endParaRPr/>
          </a:p>
        </p:txBody>
      </p:sp>
    </p:spTree>
    <p:extLst>
      <p:ext uri="{BB962C8B-B14F-4D97-AF65-F5344CB8AC3E}">
        <p14:creationId xmlns:p14="http://schemas.microsoft.com/office/powerpoint/2010/main" val="3335221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791364" y="1905913"/>
            <a:ext cx="7474214" cy="1966840"/>
          </a:xfrm>
          <a:prstGeom prst="rect">
            <a:avLst/>
          </a:prstGeom>
        </p:spPr>
        <p:txBody>
          <a:bodyPr spcFirstLastPara="1" wrap="square" lIns="91425" tIns="91425" rIns="91425" bIns="91425" anchor="ctr" anchorCtr="0">
            <a:noAutofit/>
          </a:bodyPr>
          <a:lstStyle/>
          <a:p>
            <a:pPr marL="285750" lvl="0" indent="-285750" algn="just">
              <a:lnSpc>
                <a:spcPct val="100000"/>
              </a:lnSpc>
              <a:buFont typeface="Arial" panose="020B0604020202020204" pitchFamily="34" charset="0"/>
              <a:buChar char="•"/>
            </a:pPr>
            <a:r>
              <a:rPr lang="en-US" sz="1600"/>
              <a:t>The recruitment of qualified staff for fast food and fine dining establishments relies heavily on effective talent acquisition techniques and incentive approaches. </a:t>
            </a:r>
          </a:p>
          <a:p>
            <a:pPr marL="285750" lvl="0" indent="-285750" algn="just">
              <a:lnSpc>
                <a:spcPct val="100000"/>
              </a:lnSpc>
              <a:buFont typeface="Arial" panose="020B0604020202020204" pitchFamily="34" charset="0"/>
              <a:buChar char="•"/>
            </a:pPr>
            <a:endParaRPr lang="en-US" sz="1600"/>
          </a:p>
          <a:p>
            <a:pPr marL="285750" lvl="0" indent="-285750" algn="just">
              <a:lnSpc>
                <a:spcPct val="100000"/>
              </a:lnSpc>
              <a:buFont typeface="Arial" panose="020B0604020202020204" pitchFamily="34" charset="0"/>
              <a:buChar char="•"/>
            </a:pPr>
            <a:r>
              <a:rPr lang="en-US" sz="1600"/>
              <a:t>It is essential to be transparent about the financial incentives offered in job postings, recruitment materials, and interviews if a restaurant want to attract the best candidates. </a:t>
            </a:r>
          </a:p>
          <a:p>
            <a:pPr marL="285750" lvl="0" indent="-285750" algn="just">
              <a:lnSpc>
                <a:spcPct val="100000"/>
              </a:lnSpc>
              <a:buFont typeface="Arial" panose="020B0604020202020204" pitchFamily="34" charset="0"/>
              <a:buChar char="•"/>
            </a:pPr>
            <a:endParaRPr lang="en-US" sz="1600"/>
          </a:p>
          <a:p>
            <a:pPr marL="285750" lvl="0" indent="-285750" algn="just">
              <a:lnSpc>
                <a:spcPct val="100000"/>
              </a:lnSpc>
              <a:buFont typeface="Arial" panose="020B0604020202020204" pitchFamily="34" charset="0"/>
              <a:buChar char="•"/>
            </a:pPr>
            <a:r>
              <a:rPr lang="en-US" sz="1600"/>
              <a:t>However, in order to build a comprehensive attraction strategy for potential candidates, it is vital to strike a balance between monetary incentives and other non-monetary variables. </a:t>
            </a:r>
          </a:p>
          <a:p>
            <a:pPr marL="285750" lvl="0" indent="-285750" algn="just">
              <a:lnSpc>
                <a:spcPct val="100000"/>
              </a:lnSpc>
              <a:buFont typeface="Arial" panose="020B0604020202020204" pitchFamily="34" charset="0"/>
              <a:buChar char="•"/>
            </a:pPr>
            <a:endParaRPr lang="en-US" sz="1600"/>
          </a:p>
        </p:txBody>
      </p:sp>
      <p:sp>
        <p:nvSpPr>
          <p:cNvPr id="354" name="Google Shape;354;p34"/>
          <p:cNvSpPr txBox="1">
            <a:spLocks noGrp="1"/>
          </p:cNvSpPr>
          <p:nvPr>
            <p:ph type="title"/>
          </p:nvPr>
        </p:nvSpPr>
        <p:spPr>
          <a:xfrm>
            <a:off x="1061378" y="474557"/>
            <a:ext cx="7204200" cy="531900"/>
          </a:xfrm>
          <a:prstGeom prst="rect">
            <a:avLst/>
          </a:prstGeom>
          <a:ln>
            <a:noFill/>
          </a:ln>
        </p:spPr>
        <p:txBody>
          <a:bodyPr spcFirstLastPara="1" wrap="square" lIns="91425" tIns="91425" rIns="91425" bIns="91425" anchor="ctr" anchorCtr="0">
            <a:noAutofit/>
          </a:bodyPr>
          <a:lstStyle/>
          <a:p>
            <a:pPr lvl="0"/>
            <a:r>
              <a:rPr lang="en-US" sz="3200"/>
              <a:t>Conclusion</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14</a:t>
            </a:fld>
            <a:endParaRPr/>
          </a:p>
        </p:txBody>
      </p:sp>
    </p:spTree>
    <p:extLst>
      <p:ext uri="{BB962C8B-B14F-4D97-AF65-F5344CB8AC3E}">
        <p14:creationId xmlns:p14="http://schemas.microsoft.com/office/powerpoint/2010/main" val="3247421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791364" y="1897446"/>
            <a:ext cx="7474214" cy="1966840"/>
          </a:xfrm>
          <a:prstGeom prst="rect">
            <a:avLst/>
          </a:prstGeom>
        </p:spPr>
        <p:txBody>
          <a:bodyPr spcFirstLastPara="1" wrap="square" lIns="91425" tIns="91425" rIns="91425" bIns="91425" anchor="ctr" anchorCtr="0">
            <a:noAutofit/>
          </a:bodyPr>
          <a:lstStyle/>
          <a:p>
            <a:pPr marL="285750" lvl="0" indent="-285750" algn="just">
              <a:lnSpc>
                <a:spcPct val="100000"/>
              </a:lnSpc>
              <a:buFont typeface="Arial" panose="020B0604020202020204" pitchFamily="34" charset="0"/>
              <a:buChar char="•"/>
            </a:pPr>
            <a:r>
              <a:rPr lang="en-US" sz="1400"/>
              <a:t>Alhelalat, J.A., Ma’moun, A.H. and Twaissi, N.M., 2017. The impact of personal and functional aspects of restaurant employee service behaviour on customer satisfaction. International Journal of Hospitality Management, 66, pp.46-53.</a:t>
            </a:r>
          </a:p>
          <a:p>
            <a:pPr marL="285750" lvl="0" indent="-285750" algn="just">
              <a:lnSpc>
                <a:spcPct val="100000"/>
              </a:lnSpc>
              <a:buFont typeface="Arial" panose="020B0604020202020204" pitchFamily="34" charset="0"/>
              <a:buChar char="•"/>
            </a:pPr>
            <a:r>
              <a:rPr lang="en-US" sz="1400"/>
              <a:t>Alhelalat, J.A., Ma’moun, A.H. and Twaissi, N.M., 2017. The impact of personal and functional aspects of restaurant employee service behaviour on customer satisfaction. International Journal of Hospitality Management, 66, pp.46-53.</a:t>
            </a:r>
          </a:p>
          <a:p>
            <a:pPr marL="285750" lvl="0" indent="-285750" algn="just">
              <a:lnSpc>
                <a:spcPct val="100000"/>
              </a:lnSpc>
              <a:buFont typeface="Arial" panose="020B0604020202020204" pitchFamily="34" charset="0"/>
              <a:buChar char="•"/>
            </a:pPr>
            <a:r>
              <a:rPr lang="en-US" sz="1400"/>
              <a:t>Bufquin, D., DiPietro, R., Orlowski, M. and Partlow, C., 2017. The influence of restaurant co-workers’ perceived warmth and competence on employees’ turnover intentions: The mediating role of job attitudes. International Journal of Hospitality Management, 60, pp.13-22.</a:t>
            </a:r>
          </a:p>
          <a:p>
            <a:pPr marL="285750" lvl="0" indent="-285750" algn="just">
              <a:lnSpc>
                <a:spcPct val="100000"/>
              </a:lnSpc>
              <a:buFont typeface="Arial" panose="020B0604020202020204" pitchFamily="34" charset="0"/>
              <a:buChar char="•"/>
            </a:pPr>
            <a:r>
              <a:rPr lang="en-US" sz="1400"/>
              <a:t>Chen, H. and Eyoun, K., 2021. Do mindfulness and perceived organizational support work? Fear of COVID-19 on restaurant frontline employees’ job insecurity and emotional exhaustion. International journal of hospitality management, 94, p.102850.</a:t>
            </a:r>
          </a:p>
          <a:p>
            <a:pPr marL="285750" lvl="0" indent="-285750" algn="just">
              <a:lnSpc>
                <a:spcPct val="100000"/>
              </a:lnSpc>
              <a:buFont typeface="Arial" panose="020B0604020202020204" pitchFamily="34" charset="0"/>
              <a:buChar char="•"/>
            </a:pPr>
            <a:r>
              <a:rPr lang="en-US" sz="1400"/>
              <a:t>Durrani, A.S. and Rajagopal, L., 2016. Restaurant human resource managers’ attitudes towards workplace diversity, perceptions and definition of ethical hiring. International Journal of Hospitality Management, 53, pp.145-151.</a:t>
            </a:r>
          </a:p>
        </p:txBody>
      </p:sp>
      <p:sp>
        <p:nvSpPr>
          <p:cNvPr id="354" name="Google Shape;354;p34"/>
          <p:cNvSpPr txBox="1">
            <a:spLocks noGrp="1"/>
          </p:cNvSpPr>
          <p:nvPr>
            <p:ph type="title"/>
          </p:nvPr>
        </p:nvSpPr>
        <p:spPr>
          <a:xfrm>
            <a:off x="1061378" y="474557"/>
            <a:ext cx="7204200" cy="531900"/>
          </a:xfrm>
          <a:prstGeom prst="rect">
            <a:avLst/>
          </a:prstGeom>
          <a:ln>
            <a:noFill/>
          </a:ln>
        </p:spPr>
        <p:txBody>
          <a:bodyPr spcFirstLastPara="1" wrap="square" lIns="91425" tIns="91425" rIns="91425" bIns="91425" anchor="ctr" anchorCtr="0">
            <a:noAutofit/>
          </a:bodyPr>
          <a:lstStyle/>
          <a:p>
            <a:pPr lvl="0"/>
            <a:r>
              <a:rPr lang="en-US" sz="3200"/>
              <a:t>References</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15</a:t>
            </a:fld>
            <a:endParaRPr/>
          </a:p>
        </p:txBody>
      </p:sp>
    </p:spTree>
    <p:extLst>
      <p:ext uri="{BB962C8B-B14F-4D97-AF65-F5344CB8AC3E}">
        <p14:creationId xmlns:p14="http://schemas.microsoft.com/office/powerpoint/2010/main" val="859419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4"/>
          <p:cNvSpPr txBox="1">
            <a:spLocks noGrp="1"/>
          </p:cNvSpPr>
          <p:nvPr>
            <p:ph type="subTitle" idx="1"/>
          </p:nvPr>
        </p:nvSpPr>
        <p:spPr>
          <a:xfrm>
            <a:off x="791364" y="1939780"/>
            <a:ext cx="7474214" cy="1966840"/>
          </a:xfrm>
          <a:prstGeom prst="rect">
            <a:avLst/>
          </a:prstGeom>
        </p:spPr>
        <p:txBody>
          <a:bodyPr spcFirstLastPara="1" wrap="square" lIns="91425" tIns="91425" rIns="91425" bIns="91425" anchor="ctr" anchorCtr="0">
            <a:noAutofit/>
          </a:bodyPr>
          <a:lstStyle/>
          <a:p>
            <a:pPr marL="285750" lvl="0" indent="-285750" algn="just">
              <a:lnSpc>
                <a:spcPct val="100000"/>
              </a:lnSpc>
              <a:buFont typeface="Arial" panose="020B0604020202020204" pitchFamily="34" charset="0"/>
              <a:buChar char="•"/>
            </a:pPr>
            <a:r>
              <a:rPr lang="en-US" sz="1400"/>
              <a:t>Joung, H.W., Goh, B.K., Huffman, L., Yuan, J.J. and Surles, J., 2015. Investigating relationships between internal marketing practices and employee organizational commitment in the foodservice industry. International Journal of Contemporary Hospitality Management.</a:t>
            </a:r>
          </a:p>
          <a:p>
            <a:pPr marL="285750" lvl="0" indent="-285750" algn="just">
              <a:lnSpc>
                <a:spcPct val="100000"/>
              </a:lnSpc>
              <a:buFont typeface="Arial" panose="020B0604020202020204" pitchFamily="34" charset="0"/>
              <a:buChar char="•"/>
            </a:pPr>
            <a:r>
              <a:rPr lang="en-US" sz="1400"/>
              <a:t>Kanyan, A., Ngana, L. and Voon, B.H., 2016. Improving the service operations of fast-food restaurants. Procedia-Social and Behavioral Sciences, 224, pp.190-198.</a:t>
            </a:r>
          </a:p>
          <a:p>
            <a:pPr marL="285750" lvl="0" indent="-285750" algn="just">
              <a:lnSpc>
                <a:spcPct val="100000"/>
              </a:lnSpc>
              <a:buFont typeface="Arial" panose="020B0604020202020204" pitchFamily="34" charset="0"/>
              <a:buChar char="•"/>
            </a:pPr>
            <a:r>
              <a:rPr lang="en-US" sz="1400"/>
              <a:t>Kuo, P.J. and Kalargyrou, V., 2014. Consumers' perspectives on service staff with disabilities in the hospitality industry. International Journal of Contemporary Hospitality Management.</a:t>
            </a:r>
          </a:p>
          <a:p>
            <a:pPr marL="285750" lvl="0" indent="-285750" algn="just">
              <a:lnSpc>
                <a:spcPct val="100000"/>
              </a:lnSpc>
              <a:buFont typeface="Arial" panose="020B0604020202020204" pitchFamily="34" charset="0"/>
              <a:buChar char="•"/>
            </a:pPr>
            <a:r>
              <a:rPr lang="en-US" sz="1400"/>
              <a:t>Rumman, A.A., Al-Abbadi, L. and Alshawabkeh, R., 2020. The impact of human resource development practices on employee engagement and performance in Jordanian family restaurants. Problems and Perspectives in Management, 18(1), p.130.</a:t>
            </a:r>
          </a:p>
          <a:p>
            <a:pPr marL="285750" lvl="0" indent="-285750" algn="just">
              <a:lnSpc>
                <a:spcPct val="100000"/>
              </a:lnSpc>
              <a:buFont typeface="Arial" panose="020B0604020202020204" pitchFamily="34" charset="0"/>
              <a:buChar char="•"/>
            </a:pPr>
            <a:r>
              <a:rPr lang="en-US" sz="1400"/>
              <a:t>Tang, J., Repetti, T. and Raab, C., 2019. Perceived fairness of revenue management practices in casual and fine-dining restaurants. Journal of Hospitality and Tourism Insights.</a:t>
            </a:r>
          </a:p>
        </p:txBody>
      </p:sp>
      <p:sp>
        <p:nvSpPr>
          <p:cNvPr id="354" name="Google Shape;354;p34"/>
          <p:cNvSpPr txBox="1">
            <a:spLocks noGrp="1"/>
          </p:cNvSpPr>
          <p:nvPr>
            <p:ph type="title"/>
          </p:nvPr>
        </p:nvSpPr>
        <p:spPr>
          <a:xfrm>
            <a:off x="1061378" y="474557"/>
            <a:ext cx="7204200" cy="531900"/>
          </a:xfrm>
          <a:prstGeom prst="rect">
            <a:avLst/>
          </a:prstGeom>
          <a:ln>
            <a:noFill/>
          </a:ln>
        </p:spPr>
        <p:txBody>
          <a:bodyPr spcFirstLastPara="1" wrap="square" lIns="91425" tIns="91425" rIns="91425" bIns="91425" anchor="ctr" anchorCtr="0">
            <a:noAutofit/>
          </a:bodyPr>
          <a:lstStyle/>
          <a:p>
            <a:pPr lvl="0"/>
            <a:r>
              <a:rPr lang="en-US" sz="3200"/>
              <a:t>References</a:t>
            </a:r>
            <a:endParaRPr/>
          </a:p>
        </p:txBody>
      </p:sp>
      <p:sp>
        <p:nvSpPr>
          <p:cNvPr id="355" name="Google Shape;355;p34"/>
          <p:cNvSpPr txBox="1">
            <a:spLocks noGrp="1"/>
          </p:cNvSpPr>
          <p:nvPr>
            <p:ph type="sldNum" idx="12"/>
          </p:nvPr>
        </p:nvSpPr>
        <p:spPr>
          <a:xfrm>
            <a:off x="4297650" y="4602875"/>
            <a:ext cx="548700" cy="3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16</a:t>
            </a:fld>
            <a:endParaRPr/>
          </a:p>
        </p:txBody>
      </p:sp>
    </p:spTree>
    <p:extLst>
      <p:ext uri="{BB962C8B-B14F-4D97-AF65-F5344CB8AC3E}">
        <p14:creationId xmlns:p14="http://schemas.microsoft.com/office/powerpoint/2010/main" val="1250939107"/>
      </p:ext>
    </p:extLst>
  </p:cSld>
  <p:clrMapOvr>
    <a:masterClrMapping/>
  </p:clrMapOvr>
</p:sld>
</file>

<file path=ppt/theme/theme1.xml><?xml version="1.0" encoding="utf-8"?>
<a:theme xmlns:a="http://schemas.openxmlformats.org/drawingml/2006/main" name="Elegant Bachelor Thesis by Slidesgo">
  <a:themeElements>
    <a:clrScheme name="Simple Light">
      <a:dk1>
        <a:srgbClr val="5C5C5F"/>
      </a:dk1>
      <a:lt1>
        <a:srgbClr val="D8CEC9"/>
      </a:lt1>
      <a:dk2>
        <a:srgbClr val="927C71"/>
      </a:dk2>
      <a:lt2>
        <a:srgbClr val="FAFAFA"/>
      </a:lt2>
      <a:accent1>
        <a:srgbClr val="FFFFFF"/>
      </a:accent1>
      <a:accent2>
        <a:srgbClr val="FFFFFF"/>
      </a:accent2>
      <a:accent3>
        <a:srgbClr val="FFFFFF"/>
      </a:accent3>
      <a:accent4>
        <a:srgbClr val="FFFFFF"/>
      </a:accent4>
      <a:accent5>
        <a:srgbClr val="FFFFFF"/>
      </a:accent5>
      <a:accent6>
        <a:srgbClr val="FFFFFF"/>
      </a:accent6>
      <a:hlink>
        <a:srgbClr val="33333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4204</Words>
  <Application>Microsoft Office PowerPoint</Application>
  <PresentationFormat>On-screen Show (16:9)</PresentationFormat>
  <Paragraphs>155</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Mulish</vt:lpstr>
      <vt:lpstr>Quicksand</vt:lpstr>
      <vt:lpstr>Wingdings</vt:lpstr>
      <vt:lpstr>Arial</vt:lpstr>
      <vt:lpstr>Elegant Bachelor Thesis by Slidesgo</vt:lpstr>
      <vt:lpstr>Module: Managing People Module code: LCBB5004    Lecturer: Afzal Munna Student Name: Diana Sharbanova  Student ID: 2131741  Presentation</vt:lpstr>
      <vt:lpstr>Table of Contents</vt:lpstr>
      <vt:lpstr>Introduction</vt:lpstr>
      <vt:lpstr>Talent Acquisition Strategies to Attract Potential Candidates</vt:lpstr>
      <vt:lpstr>Short Term Strategies</vt:lpstr>
      <vt:lpstr>Short Term Strategies</vt:lpstr>
      <vt:lpstr>Long Term Strategies </vt:lpstr>
      <vt:lpstr>Long Term Strategies </vt:lpstr>
      <vt:lpstr>Incentive Methods to Attract Potential Candidates</vt:lpstr>
      <vt:lpstr>Monetary Incentive Methods</vt:lpstr>
      <vt:lpstr>Monetary Incentive Methods</vt:lpstr>
      <vt:lpstr>Non-monetary Incentive Methods</vt:lpstr>
      <vt:lpstr>Non-monetary Incentive Methods</vt:lpstr>
      <vt:lpstr>Conclusion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Managing People Module code: LCBB5004 Presentation</dc:title>
  <cp:lastModifiedBy>Diana Sharbanova</cp:lastModifiedBy>
  <cp:revision>5</cp:revision>
  <dcterms:modified xsi:type="dcterms:W3CDTF">2023-07-10T10:39:10Z</dcterms:modified>
</cp:coreProperties>
</file>