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2" r:id="rId3"/>
    <p:sldId id="259" r:id="rId4"/>
    <p:sldId id="263" r:id="rId5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5" d="100"/>
          <a:sy n="65" d="100"/>
        </p:scale>
        <p:origin x="33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9EE97-5B2F-4C0F-BBDF-9BDDD622C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FBB59-D37B-4BC9-A9E5-83B727496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438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9EE97-5B2F-4C0F-BBDF-9BDDD622C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FBB59-D37B-4BC9-A9E5-83B727496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159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9EE97-5B2F-4C0F-BBDF-9BDDD622C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FBB59-D37B-4BC9-A9E5-83B727496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846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9EE97-5B2F-4C0F-BBDF-9BDDD622C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FBB59-D37B-4BC9-A9E5-83B727496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066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9EE97-5B2F-4C0F-BBDF-9BDDD622C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FBB59-D37B-4BC9-A9E5-83B727496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772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9EE97-5B2F-4C0F-BBDF-9BDDD622C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FBB59-D37B-4BC9-A9E5-83B727496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502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9EE97-5B2F-4C0F-BBDF-9BDDD622C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FBB59-D37B-4BC9-A9E5-83B727496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92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9EE97-5B2F-4C0F-BBDF-9BDDD622C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FBB59-D37B-4BC9-A9E5-83B727496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361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9EE97-5B2F-4C0F-BBDF-9BDDD622C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FBB59-D37B-4BC9-A9E5-83B727496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221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9EE97-5B2F-4C0F-BBDF-9BDDD622C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FBB59-D37B-4BC9-A9E5-83B727496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070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9EE97-5B2F-4C0F-BBDF-9BDDD622C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FBB59-D37B-4BC9-A9E5-83B727496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644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B9EE97-5B2F-4C0F-BBDF-9BDDD622CAA2}" type="datetimeFigureOut">
              <a:rPr lang="en-GB" smtClean="0"/>
              <a:t>23/02/2022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4FBB59-D37B-4BC9-A9E5-83B7274963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100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382792" y="4367693"/>
            <a:ext cx="424445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Assignment on Menu Design of </a:t>
            </a:r>
            <a:r>
              <a:rPr lang="en-US" sz="32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Trinity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3206" y="9891216"/>
            <a:ext cx="41216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Submitted By: Sultana Parvin</a:t>
            </a:r>
          </a:p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2016945</a:t>
            </a:r>
          </a:p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Number: BMIH4002</a:t>
            </a:r>
          </a:p>
          <a:p>
            <a:r>
              <a:rPr lang="en-US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Lola </a:t>
            </a:r>
            <a:r>
              <a:rPr lang="en-US" b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villard</a:t>
            </a:r>
            <a:endParaRPr lang="en-US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2259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3000"/>
            <a:ext cx="6858000" cy="9906000"/>
          </a:xfr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3000"/>
            <a:ext cx="6858000" cy="4572000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450376" y="5756019"/>
            <a:ext cx="5923128" cy="1815077"/>
          </a:xfrm>
          <a:prstGeom prst="round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1147218" y="5955671"/>
            <a:ext cx="4563565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Bradley Hand ITC" panose="03070402050302030203" pitchFamily="66" charset="0"/>
                <a:cs typeface="Arial" panose="020B0604020202020204" pitchFamily="34" charset="0"/>
              </a:rPr>
              <a:t>Hotel Trinity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Bradley Hand ITC" panose="03070402050302030203" pitchFamily="66" charset="0"/>
                <a:cs typeface="Arial" panose="020B0604020202020204" pitchFamily="34" charset="0"/>
              </a:rPr>
              <a:t>(Swansea, south wales)</a:t>
            </a:r>
          </a:p>
        </p:txBody>
      </p:sp>
      <p:sp>
        <p:nvSpPr>
          <p:cNvPr id="9" name="Rectangle 8"/>
          <p:cNvSpPr/>
          <p:nvPr/>
        </p:nvSpPr>
        <p:spPr>
          <a:xfrm>
            <a:off x="4544704" y="9167884"/>
            <a:ext cx="1828800" cy="15788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2" descr="Food Hygiene Rating Scheme - Accueil | Facebook">
            <a:extLst>
              <a:ext uri="{FF2B5EF4-FFF2-40B4-BE49-F238E27FC236}">
                <a16:creationId xmlns:a16="http://schemas.microsoft.com/office/drawing/2014/main" id="{1F17562E-4494-4946-A12A-8BFF092621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346" y="8769430"/>
            <a:ext cx="2577516" cy="1081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4170346" y="9915153"/>
            <a:ext cx="2577516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05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Contact us to Order</a:t>
            </a: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r"/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Trinity, Swansea, South Wales</a:t>
            </a:r>
            <a:r>
              <a:rPr 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r"/>
            <a:r>
              <a:rPr 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+44 1814 325000</a:t>
            </a:r>
          </a:p>
          <a:p>
            <a:pPr algn="r"/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Website: </a:t>
            </a:r>
            <a:r>
              <a:rPr 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hoteltrinity.com</a:t>
            </a:r>
          </a:p>
          <a:p>
            <a:pPr algn="r"/>
            <a:r>
              <a:rPr 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Media: </a:t>
            </a:r>
            <a:r>
              <a:rPr 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facebook.com/</a:t>
            </a:r>
            <a:r>
              <a:rPr lang="en-US" sz="9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hoteltrinity</a:t>
            </a:r>
            <a:endParaRPr 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64024" y="7770748"/>
            <a:ext cx="3345612" cy="2905327"/>
          </a:xfrm>
          <a:prstGeom prst="rect">
            <a:avLst/>
          </a:prstGeom>
          <a:solidFill>
            <a:srgbClr val="73010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65836" y="8310371"/>
            <a:ext cx="3038674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Covid-19 Rules:</a:t>
            </a:r>
          </a:p>
          <a:p>
            <a:pPr algn="just"/>
            <a:endParaRPr lang="en-US" sz="1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 Distance while Waiting in Queue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 Crowd &amp; Order Online via our Website and Facebook Page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Delivery Payment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Wear Mask and Get Service </a:t>
            </a:r>
          </a:p>
        </p:txBody>
      </p:sp>
    </p:spTree>
    <p:extLst>
      <p:ext uri="{BB962C8B-B14F-4D97-AF65-F5344CB8AC3E}">
        <p14:creationId xmlns:p14="http://schemas.microsoft.com/office/powerpoint/2010/main" val="41048961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3000"/>
            <a:ext cx="6858000" cy="9906000"/>
          </a:xfrm>
        </p:spPr>
      </p:pic>
      <p:sp>
        <p:nvSpPr>
          <p:cNvPr id="2" name="Rounded Rectangle 1"/>
          <p:cNvSpPr/>
          <p:nvPr/>
        </p:nvSpPr>
        <p:spPr>
          <a:xfrm>
            <a:off x="2034540" y="1211241"/>
            <a:ext cx="2848356" cy="335739"/>
          </a:xfrm>
          <a:prstGeom prst="round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359016" y="1170222"/>
            <a:ext cx="21945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Trinity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4203512" y="4800600"/>
            <a:ext cx="2288729" cy="279806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ounded Rectangle 5"/>
          <p:cNvSpPr/>
          <p:nvPr/>
        </p:nvSpPr>
        <p:spPr>
          <a:xfrm>
            <a:off x="347472" y="3483864"/>
            <a:ext cx="1627632" cy="38404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475488" y="3406792"/>
            <a:ext cx="14996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Our Specials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2248797" y="3483864"/>
            <a:ext cx="1830697" cy="384048"/>
          </a:xfrm>
          <a:prstGeom prst="round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441728" y="3517055"/>
            <a:ext cx="14996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 Takeaways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06908" y="7714488"/>
            <a:ext cx="1627632" cy="38404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4924" y="7805928"/>
            <a:ext cx="14996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Our Specials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233672" y="7674638"/>
            <a:ext cx="2167129" cy="38404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4360111" y="7697385"/>
            <a:ext cx="20391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Drinks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284892" y="4089526"/>
            <a:ext cx="1749649" cy="46012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Steak, Guinness and Stilton pie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With rich gravy of stilton cheese, topped with crusts and sided with chips and dips                                  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£14.95</a:t>
            </a: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 01: Zinfandel 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(75 cl)        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£11.50 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(The fruitiness contrasts well with meat) </a:t>
            </a: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 02: Cabernet Sauvignon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(75 cl)</a:t>
            </a: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£12.00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(Goes well with the juiciness of steak)</a:t>
            </a:r>
          </a:p>
          <a:p>
            <a:pPr algn="just"/>
            <a:endParaRPr lang="en-US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Lamb Shank in Red Wine Sauce 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Braised lamb shanks, </a:t>
            </a:r>
            <a:r>
              <a:rPr lang="en-US" sz="700" dirty="0" err="1">
                <a:latin typeface="Arial" panose="020B0604020202020204" pitchFamily="34" charset="0"/>
                <a:cs typeface="Arial" panose="020B0604020202020204" pitchFamily="34" charset="0"/>
              </a:rPr>
              <a:t>flavoured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with classic red wine sauce, topped with green peas. Served with rice or orzo pasta                                     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£15..50</a:t>
            </a: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 01: </a:t>
            </a:r>
            <a:r>
              <a:rPr lang="en-US" sz="800" b="1" dirty="0" err="1">
                <a:latin typeface="Arial" panose="020B0604020202020204" pitchFamily="34" charset="0"/>
                <a:cs typeface="Arial" panose="020B0604020202020204" pitchFamily="34" charset="0"/>
              </a:rPr>
              <a:t>Malbec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(75 cl)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£12.50</a:t>
            </a:r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(This wine from Argentina pairs beautifully with lamb) </a:t>
            </a: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 02: Pinot Noir 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(75 cl)</a:t>
            </a: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£10.75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(Goes well with medium-rare piece)</a:t>
            </a:r>
          </a:p>
          <a:p>
            <a:pPr algn="just"/>
            <a:endParaRPr lang="en-US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Baby Veggie Risotto with Pesto (v)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With baby leeks, soya beans and fresh baby spinach and </a:t>
            </a:r>
            <a:r>
              <a:rPr lang="en-US" sz="700" dirty="0" err="1">
                <a:latin typeface="Arial" panose="020B0604020202020204" pitchFamily="34" charset="0"/>
                <a:cs typeface="Arial" panose="020B0604020202020204" pitchFamily="34" charset="0"/>
              </a:rPr>
              <a:t>courgettes</a:t>
            </a:r>
            <a:endParaRPr lang="en-US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£14.95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</a:t>
            </a:r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W 01: Chardonnay 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(75 cl)</a:t>
            </a:r>
          </a:p>
          <a:p>
            <a:pPr algn="just"/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£13.50</a:t>
            </a:r>
            <a:endParaRPr lang="en-US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(This dry, crisp wine </a:t>
            </a:r>
            <a:r>
              <a:rPr lang="en-US" sz="700" dirty="0" err="1">
                <a:latin typeface="Arial" panose="020B0604020202020204" pitchFamily="34" charset="0"/>
                <a:cs typeface="Arial" panose="020B0604020202020204" pitchFamily="34" charset="0"/>
              </a:rPr>
              <a:t>imatches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well with risotto) </a:t>
            </a:r>
          </a:p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W 02: Pinot </a:t>
            </a:r>
            <a:r>
              <a:rPr lang="en-US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Grigio</a:t>
            </a:r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900" dirty="0">
                <a:latin typeface="Arial" panose="020B0604020202020204" pitchFamily="34" charset="0"/>
                <a:cs typeface="Arial" panose="020B0604020202020204" pitchFamily="34" charset="0"/>
              </a:rPr>
              <a:t>(75 cl)</a:t>
            </a: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£10.50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(Adds flavor with ingredients)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256282" y="4089527"/>
            <a:ext cx="1870511" cy="29546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Beer battered Cod &amp; Chips</a:t>
            </a:r>
          </a:p>
          <a:p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£15.50</a:t>
            </a:r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Cods collected from the locals and battered with own beer batter, served with tartar sauce, mayo, mushed potatoes and peas and homemade chips</a:t>
            </a:r>
            <a:endParaRPr lang="en-US" sz="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Crispy </a:t>
            </a:r>
            <a:r>
              <a:rPr lang="en-US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Halloumi</a:t>
            </a:r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 and rocket pesto (v)                           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£15.50</a:t>
            </a:r>
            <a:endParaRPr lang="en-US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Fried </a:t>
            </a:r>
            <a:r>
              <a:rPr lang="en-US" sz="700" dirty="0" err="1">
                <a:latin typeface="Arial" panose="020B0604020202020204" pitchFamily="34" charset="0"/>
                <a:cs typeface="Arial" panose="020B0604020202020204" pitchFamily="34" charset="0"/>
              </a:rPr>
              <a:t>halloumi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with freshly picked vine tomato, rocket pesto, leaves and mayo with crispy </a:t>
            </a:r>
            <a:r>
              <a:rPr lang="en-US" sz="700" dirty="0" err="1">
                <a:latin typeface="Arial" panose="020B0604020202020204" pitchFamily="34" charset="0"/>
                <a:cs typeface="Arial" panose="020B0604020202020204" pitchFamily="34" charset="0"/>
              </a:rPr>
              <a:t>ciabatta</a:t>
            </a:r>
            <a:endParaRPr lang="en-US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Cheddar Cheese &amp; Bacon Burger                              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£12.95</a:t>
            </a:r>
            <a:endParaRPr lang="en-US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Loaded with cheddar cheese, bacon, crispy onion and buttermilk ranch sauce</a:t>
            </a:r>
          </a:p>
          <a:p>
            <a:pPr algn="just"/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</a:t>
            </a:r>
          </a:p>
          <a:p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Wines that go well with Wraps</a:t>
            </a:r>
          </a:p>
          <a:p>
            <a:endParaRPr lang="en-US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 01: White Riesling 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(75 cl) 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£13.25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(The flavors of meat is great to pair with this wine)</a:t>
            </a:r>
            <a:endParaRPr lang="en-US" sz="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W 02: Syrah 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(75 cl)              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£11.25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(It goes well with spices and fried meat)</a:t>
            </a:r>
            <a:endParaRPr 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347472" y="8635550"/>
            <a:ext cx="1627632" cy="25432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>
            <a:off x="347472" y="8690786"/>
            <a:ext cx="1627632" cy="2155772"/>
          </a:xfrm>
          <a:prstGeom prst="round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/>
          <p:cNvSpPr txBox="1"/>
          <p:nvPr/>
        </p:nvSpPr>
        <p:spPr>
          <a:xfrm>
            <a:off x="505651" y="8682557"/>
            <a:ext cx="13414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Kid’s 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4264920" y="5914039"/>
            <a:ext cx="2186377" cy="16696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05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 Fried Sea Brass         </a:t>
            </a: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£14.95</a:t>
            </a:r>
          </a:p>
          <a:p>
            <a:pPr algn="just"/>
            <a:r>
              <a:rPr lang="en-US" sz="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Locally sourced and served on a bread of sautéed chive, new red potatoes with peppered </a:t>
            </a:r>
            <a:r>
              <a:rPr lang="en-US" sz="8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mangetout</a:t>
            </a:r>
            <a:r>
              <a:rPr lang="en-US" sz="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white wine and chorizo cream.</a:t>
            </a:r>
          </a:p>
          <a:p>
            <a:pPr algn="just"/>
            <a:endParaRPr lang="en-US" sz="9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 01: Sauvignon Blanc </a:t>
            </a:r>
            <a:r>
              <a:rPr lang="en-US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(75 cl)</a:t>
            </a:r>
            <a:r>
              <a:rPr lang="en-US" sz="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£12.50</a:t>
            </a:r>
            <a:endParaRPr lang="en-US" sz="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(The refreshing taste pairs well with sea brass) </a:t>
            </a:r>
          </a:p>
          <a:p>
            <a:pPr algn="just"/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 02: Pinot </a:t>
            </a:r>
            <a:r>
              <a:rPr lang="en-US" sz="9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Grigio</a:t>
            </a: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(75 cl)     £10.50</a:t>
            </a:r>
          </a:p>
          <a:p>
            <a:pPr algn="just"/>
            <a:r>
              <a:rPr 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bright acidity awakens the </a:t>
            </a:r>
            <a:r>
              <a:rPr lang="en-US" sz="8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flavours</a:t>
            </a:r>
            <a:r>
              <a:rPr lang="en-US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the mild fish tone)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7267" y="4706342"/>
            <a:ext cx="2001012" cy="1207697"/>
          </a:xfrm>
          <a:prstGeom prst="rect">
            <a:avLst/>
          </a:prstGeom>
        </p:spPr>
      </p:pic>
      <p:sp>
        <p:nvSpPr>
          <p:cNvPr id="22" name="Rectangle 21"/>
          <p:cNvSpPr/>
          <p:nvPr/>
        </p:nvSpPr>
        <p:spPr>
          <a:xfrm>
            <a:off x="2296096" y="7044181"/>
            <a:ext cx="1830697" cy="36822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/>
          <p:cNvSpPr txBox="1"/>
          <p:nvPr/>
        </p:nvSpPr>
        <p:spPr>
          <a:xfrm>
            <a:off x="347473" y="9813225"/>
            <a:ext cx="16577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Cheesy Garlic Bread (v)   </a:t>
            </a:r>
            <a:r>
              <a:rPr lang="en-US" sz="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£3.00</a:t>
            </a:r>
          </a:p>
          <a:p>
            <a:pPr algn="just"/>
            <a:r>
              <a:rPr lang="en-US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Popcorn Chicken with Special BBQ Sauce                       </a:t>
            </a:r>
            <a:r>
              <a:rPr lang="en-US" sz="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£3.50</a:t>
            </a:r>
          </a:p>
          <a:p>
            <a:pPr algn="just"/>
            <a:r>
              <a:rPr lang="en-US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Southern Beef/ Fried Chicken Burger with Chips          </a:t>
            </a:r>
            <a:r>
              <a:rPr lang="en-US" sz="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£7.25</a:t>
            </a:r>
          </a:p>
          <a:p>
            <a:pPr algn="just"/>
            <a:r>
              <a:rPr lang="en-US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Battered Cod &amp; Chips with  Fresh Green Peas           </a:t>
            </a:r>
            <a:r>
              <a:rPr lang="en-US" sz="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£7.50</a:t>
            </a:r>
            <a:r>
              <a:rPr lang="en-US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41" y="8966294"/>
            <a:ext cx="1197505" cy="796885"/>
          </a:xfrm>
          <a:prstGeom prst="rect">
            <a:avLst/>
          </a:prstGeom>
        </p:spPr>
      </p:pic>
      <p:sp>
        <p:nvSpPr>
          <p:cNvPr id="28" name="Rounded Rectangle 27"/>
          <p:cNvSpPr/>
          <p:nvPr/>
        </p:nvSpPr>
        <p:spPr>
          <a:xfrm>
            <a:off x="2307019" y="7124050"/>
            <a:ext cx="1772474" cy="384048"/>
          </a:xfrm>
          <a:prstGeom prst="round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TextBox 28"/>
          <p:cNvSpPr txBox="1"/>
          <p:nvPr/>
        </p:nvSpPr>
        <p:spPr>
          <a:xfrm>
            <a:off x="2461635" y="7139036"/>
            <a:ext cx="14996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Salads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2256282" y="8813856"/>
            <a:ext cx="1870511" cy="220060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Vegan </a:t>
            </a:r>
            <a:r>
              <a:rPr lang="en-US" sz="900" b="1" dirty="0" err="1">
                <a:latin typeface="Arial" panose="020B0604020202020204" pitchFamily="34" charset="0"/>
                <a:cs typeface="Arial" panose="020B0604020202020204" pitchFamily="34" charset="0"/>
              </a:rPr>
              <a:t>Shawarma</a:t>
            </a:r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 Salad (v/vg)</a:t>
            </a:r>
          </a:p>
          <a:p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£11.95 </a:t>
            </a: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With beans, onions, chickpeas, mixed herbs, onions &amp; cucumber, pomegranate seeds finished with garlic sauce and local special sauce</a:t>
            </a:r>
            <a:endParaRPr lang="en-US" sz="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Smoked Mackerel Salad  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£14.25</a:t>
            </a:r>
            <a:endParaRPr lang="en-US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Peppered smoked mackerel with fresh cucumber, &amp; red onion. Dressed in a light lemon and dill dressing</a:t>
            </a:r>
          </a:p>
          <a:p>
            <a:pPr algn="just"/>
            <a:endParaRPr lang="en-US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Cobb Salad                       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£11.95</a:t>
            </a:r>
            <a:endParaRPr lang="en-US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Loaded with blue cheese and chicken breasts with eggs, lettuce and cherry tomatoes.</a:t>
            </a:r>
          </a:p>
          <a:p>
            <a:pPr algn="just"/>
            <a:r>
              <a:rPr lang="en-US" sz="7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</a:t>
            </a:r>
          </a:p>
          <a:p>
            <a:pPr algn="just"/>
            <a:endParaRPr 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3" name="Picture 3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1721" y="7620184"/>
            <a:ext cx="1747773" cy="1122108"/>
          </a:xfrm>
          <a:prstGeom prst="rect">
            <a:avLst/>
          </a:prstGeom>
        </p:spPr>
      </p:pic>
      <p:sp>
        <p:nvSpPr>
          <p:cNvPr id="34" name="TextBox 33"/>
          <p:cNvSpPr txBox="1"/>
          <p:nvPr/>
        </p:nvSpPr>
        <p:spPr>
          <a:xfrm>
            <a:off x="4264920" y="8017097"/>
            <a:ext cx="2258569" cy="204671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it-IT" sz="900" b="1" dirty="0">
                <a:latin typeface="Arial" panose="020B0604020202020204" pitchFamily="34" charset="0"/>
                <a:cs typeface="Arial" panose="020B0604020202020204" pitchFamily="34" charset="0"/>
              </a:rPr>
              <a:t>PEREGRINO, SAUVIGNON BLANC, VALLE CENTRAL, CHILE (75 CL) </a:t>
            </a:r>
          </a:p>
          <a:p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£19.95 </a:t>
            </a:r>
          </a:p>
          <a:p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A refreshing wine with gooseberry hints, delicate citrus notes </a:t>
            </a:r>
            <a:endParaRPr lang="en-US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900" b="1" dirty="0">
                <a:latin typeface="Arial" panose="020B0604020202020204" pitchFamily="34" charset="0"/>
                <a:cs typeface="Arial" panose="020B0604020202020204" pitchFamily="34" charset="0"/>
              </a:rPr>
              <a:t>TEMPUS TWO SILVER, MERLOT, SOUTH EASTERN AUSTRALIA (75 CL)                                               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£24.25</a:t>
            </a:r>
            <a:endParaRPr lang="en-US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Sourced from select vineyards within South Eastern Australia, this modern and contemporary wine is fresh, vibrant, and fruit driven.</a:t>
            </a:r>
            <a:endParaRPr lang="en-US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it-IT" sz="900" b="1" dirty="0">
                <a:latin typeface="Arial" panose="020B0604020202020204" pitchFamily="34" charset="0"/>
                <a:cs typeface="Arial" panose="020B0604020202020204" pitchFamily="34" charset="0"/>
              </a:rPr>
              <a:t>GAVI, LA LUCIANA DOCG PIEMONTE, ITALY (75 CL)         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£26.95</a:t>
            </a:r>
            <a:endParaRPr lang="en-US" sz="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Produced from </a:t>
            </a:r>
            <a:r>
              <a:rPr lang="en-US" sz="700" dirty="0" err="1">
                <a:latin typeface="Arial" panose="020B0604020202020204" pitchFamily="34" charset="0"/>
                <a:cs typeface="Arial" panose="020B0604020202020204" pitchFamily="34" charset="0"/>
              </a:rPr>
              <a:t>Cortese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grapes cultivated in vineyards on the </a:t>
            </a:r>
            <a:r>
              <a:rPr lang="en-US" sz="700" dirty="0" err="1">
                <a:latin typeface="Arial" panose="020B0604020202020204" pitchFamily="34" charset="0"/>
                <a:cs typeface="Arial" panose="020B0604020202020204" pitchFamily="34" charset="0"/>
              </a:rPr>
              <a:t>Monferrato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hills in the south of the</a:t>
            </a:r>
          </a:p>
          <a:p>
            <a:pPr algn="just"/>
            <a:r>
              <a:rPr lang="en-US" sz="700" dirty="0" err="1">
                <a:latin typeface="Arial" panose="020B0604020202020204" pitchFamily="34" charset="0"/>
                <a:cs typeface="Arial" panose="020B0604020202020204" pitchFamily="34" charset="0"/>
              </a:rPr>
              <a:t>Piemonte</a:t>
            </a:r>
            <a:r>
              <a:rPr lang="en-US" sz="700" dirty="0">
                <a:latin typeface="Arial" panose="020B0604020202020204" pitchFamily="34" charset="0"/>
                <a:cs typeface="Arial" panose="020B0604020202020204" pitchFamily="34" charset="0"/>
              </a:rPr>
              <a:t> region of Northern Italy. </a:t>
            </a:r>
            <a:endParaRPr 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Rounded Rectangle 39"/>
          <p:cNvSpPr/>
          <p:nvPr/>
        </p:nvSpPr>
        <p:spPr>
          <a:xfrm>
            <a:off x="406908" y="1989161"/>
            <a:ext cx="1317528" cy="1282938"/>
          </a:xfrm>
          <a:prstGeom prst="round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ounded Rectangle 40"/>
          <p:cNvSpPr/>
          <p:nvPr/>
        </p:nvSpPr>
        <p:spPr>
          <a:xfrm>
            <a:off x="5202686" y="1989373"/>
            <a:ext cx="1244471" cy="1282938"/>
          </a:xfrm>
          <a:prstGeom prst="round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TextBox 41"/>
          <p:cNvSpPr txBox="1"/>
          <p:nvPr/>
        </p:nvSpPr>
        <p:spPr>
          <a:xfrm>
            <a:off x="5202686" y="2143087"/>
            <a:ext cx="124447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 Hours: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9AM-10PM DAILY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412475" y="1979595"/>
            <a:ext cx="133587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(V)- Vegan</a:t>
            </a:r>
          </a:p>
          <a:p>
            <a:pPr algn="ctr"/>
            <a:r>
              <a:rPr lang="en-US" sz="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(VG)- Vegetarian</a:t>
            </a:r>
          </a:p>
          <a:p>
            <a:pPr algn="ctr"/>
            <a:r>
              <a:rPr lang="en-US" sz="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(W)- Wine</a:t>
            </a:r>
            <a:r>
              <a:rPr lang="en-US" sz="8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r>
              <a:rPr lang="en-US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N.B.: </a:t>
            </a:r>
            <a:r>
              <a:rPr lang="en-US" sz="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might be milk, eggs, wheat, peanuts, and tree nuts in some foods. If you are allergic to those, please notify your server</a:t>
            </a:r>
            <a:endParaRPr 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Rounded Rectangle 43"/>
          <p:cNvSpPr/>
          <p:nvPr/>
        </p:nvSpPr>
        <p:spPr>
          <a:xfrm>
            <a:off x="344300" y="3745346"/>
            <a:ext cx="1591028" cy="304670"/>
          </a:xfrm>
          <a:prstGeom prst="round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TextBox 44"/>
          <p:cNvSpPr txBox="1"/>
          <p:nvPr/>
        </p:nvSpPr>
        <p:spPr>
          <a:xfrm>
            <a:off x="284892" y="3750470"/>
            <a:ext cx="175736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recommend you the best wines to go with our delicious dishes</a:t>
            </a:r>
            <a:endParaRPr lang="en-US" sz="7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Rectangle 45"/>
          <p:cNvSpPr/>
          <p:nvPr/>
        </p:nvSpPr>
        <p:spPr>
          <a:xfrm>
            <a:off x="4210881" y="10104102"/>
            <a:ext cx="2267711" cy="82434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TextBox 46"/>
          <p:cNvSpPr txBox="1"/>
          <p:nvPr/>
        </p:nvSpPr>
        <p:spPr>
          <a:xfrm>
            <a:off x="4060292" y="10089166"/>
            <a:ext cx="243194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05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Contact us to Order</a:t>
            </a: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r"/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Trinity, Swansea, South Wales</a:t>
            </a:r>
            <a:r>
              <a:rPr 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r"/>
            <a:r>
              <a:rPr 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+44 1814 325000</a:t>
            </a:r>
          </a:p>
          <a:p>
            <a:pPr algn="r"/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Website: </a:t>
            </a:r>
            <a:r>
              <a:rPr 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hoteltrinity.com</a:t>
            </a:r>
          </a:p>
          <a:p>
            <a:pPr algn="r"/>
            <a:r>
              <a:rPr 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US" sz="9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Media: </a:t>
            </a:r>
            <a:r>
              <a:rPr lang="en-US" sz="9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facebook.com/</a:t>
            </a:r>
            <a:r>
              <a:rPr lang="en-US" sz="9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hoteltrinity</a:t>
            </a:r>
            <a:endParaRPr lang="en-US" sz="9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1935328" y="3030240"/>
            <a:ext cx="2947568" cy="1769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396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61664" y="1400125"/>
            <a:ext cx="6243852" cy="9233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Boome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D. (2019)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Pan Fried Sea Bass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https://www.foodnetwork.com/recipes/danny-boome/pan-fried-sea-bass-recipe-1938668 (Accessed: 17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Guardian.com (2021)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12 of the best summer salads from the UK’s top cooks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https://www.theguardian.com/lifeandstyle/2016/jul/09/best-summer-salad-recipes (Accessed: 17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Hancock, E (2016)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How to pair wine with 6 classic British foods, according to a wine expert from Bordeaux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https://www.businessinsider.com/how-to-pair-wine-with-classic-british-foods-2016-9 (Accessed: 17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Macey D. (2019)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Chickpea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Shawarma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Salad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https://runningonrealfood.com/chickpea-shawarma-salad/ (Accessed: 17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Mailabottle.co.uk (2022)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Tempus Two Silver Series Merlot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https://www.mailabottle.co.uk/sparkling-wine/tempus-two-silver-series-merlot-detail (Accessed: 17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Mainwaring R. &amp; Gilbert E. (2018)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14 gorgeous restaurants with rooms in Wales for a blowout night away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https://www.walesonline.co.uk/whats-on/food-drink-news/14-gorgeous-restaurants-rooms-wales-12972846 (Accessed: 17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Nagy (2018)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Slow Cooked Lamb Shanks in Red Wine Sauce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https://www.recipetineats.com/slow-cooked-lamb-shanks-in-red-wine-sauce/ (Accessed: 17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Sainsburys.co.uk (2022)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La Luciana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Gavi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75cl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https://www.sainsburys.co.uk/gol-ui/product/la-luciana-gavi-75cl (Accessed: 17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Slangen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J.R. (2022)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Art of the menu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https://www.pinterest.com/pin/35465915786929551/ (Accessed: 17 February, 2022)</a:t>
            </a:r>
          </a:p>
          <a:p>
            <a:pPr algn="just"/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Thecambrianinn.com (2022)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Children's Menu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http://thecambrianinn.co.uk/childrens-menu/ (Accessed: 17 February, 2022)</a:t>
            </a:r>
          </a:p>
        </p:txBody>
      </p:sp>
    </p:spTree>
    <p:extLst>
      <p:ext uri="{BB962C8B-B14F-4D97-AF65-F5344CB8AC3E}">
        <p14:creationId xmlns:p14="http://schemas.microsoft.com/office/powerpoint/2010/main" val="36731060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</TotalTime>
  <Words>1194</Words>
  <Application>Microsoft Office PowerPoint</Application>
  <PresentationFormat>Widescreen</PresentationFormat>
  <Paragraphs>127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Bradley Hand ITC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Sultana Parvin (2016945)</dc:creator>
  <cp:lastModifiedBy>Sultana Parvin (2016945)</cp:lastModifiedBy>
  <cp:revision>1</cp:revision>
  <dcterms:created xsi:type="dcterms:W3CDTF">2022-02-23T22:46:14Z</dcterms:created>
  <dcterms:modified xsi:type="dcterms:W3CDTF">2022-02-23T22:50:50Z</dcterms:modified>
</cp:coreProperties>
</file>