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9" r:id="rId12"/>
    <p:sldId id="280" r:id="rId13"/>
    <p:sldId id="281" r:id="rId14"/>
    <p:sldId id="282" r:id="rId15"/>
    <p:sldId id="283" r:id="rId16"/>
    <p:sldId id="285" r:id="rId17"/>
    <p:sldId id="284" r:id="rId18"/>
    <p:sldId id="286" r:id="rId19"/>
    <p:sldId id="287" r:id="rId20"/>
    <p:sldId id="288" r:id="rId21"/>
    <p:sldId id="289" r:id="rId22"/>
    <p:sldId id="290" r:id="rId23"/>
    <p:sldId id="291" r:id="rId24"/>
    <p:sldId id="292" r:id="rId25"/>
    <p:sldId id="293" r:id="rId26"/>
    <p:sldId id="266" r:id="rId27"/>
    <p:sldId id="271" r:id="rId28"/>
    <p:sldId id="270" r:id="rId29"/>
    <p:sldId id="269" r:id="rId30"/>
    <p:sldId id="272" r:id="rId31"/>
    <p:sldId id="267" r:id="rId32"/>
    <p:sldId id="273" r:id="rId33"/>
    <p:sldId id="275" r:id="rId34"/>
    <p:sldId id="268" r:id="rId35"/>
    <p:sldId id="276" r:id="rId36"/>
    <p:sldId id="274" r:id="rId37"/>
    <p:sldId id="277" r:id="rId38"/>
    <p:sldId id="278"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0" d="100"/>
          <a:sy n="70" d="100"/>
        </p:scale>
        <p:origin x="-91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printerSettings" Target="printerSettings/printerSettings1.bin"/><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16/11/17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16/11/17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16/11/17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16/11/17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Ecology</a:t>
            </a:r>
            <a:br>
              <a:rPr lang="en-GB" dirty="0" smtClean="0"/>
            </a:br>
            <a:endParaRPr lang="en-GB" dirty="0"/>
          </a:p>
        </p:txBody>
      </p:sp>
    </p:spTree>
    <p:extLst>
      <p:ext uri="{BB962C8B-B14F-4D97-AF65-F5344CB8AC3E}">
        <p14:creationId xmlns:p14="http://schemas.microsoft.com/office/powerpoint/2010/main" val="2245273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ecology?</a:t>
            </a:r>
            <a:endParaRPr lang="en-GB" dirty="0"/>
          </a:p>
        </p:txBody>
      </p:sp>
      <p:sp>
        <p:nvSpPr>
          <p:cNvPr id="3" name="Content Placeholder 2"/>
          <p:cNvSpPr>
            <a:spLocks noGrp="1"/>
          </p:cNvSpPr>
          <p:nvPr>
            <p:ph sz="quarter" idx="1"/>
          </p:nvPr>
        </p:nvSpPr>
        <p:spPr/>
        <p:txBody>
          <a:bodyPr>
            <a:normAutofit fontScale="92500" lnSpcReduction="10000"/>
          </a:bodyPr>
          <a:lstStyle/>
          <a:p>
            <a:pPr marL="0" lvl="0" indent="0">
              <a:buNone/>
            </a:pPr>
            <a:r>
              <a:rPr lang="en-GB" dirty="0"/>
              <a:t>T</a:t>
            </a:r>
            <a:r>
              <a:rPr lang="en-GB" dirty="0" smtClean="0"/>
              <a:t>he </a:t>
            </a:r>
            <a:r>
              <a:rPr lang="en-GB" dirty="0"/>
              <a:t>interaction between organisms and their </a:t>
            </a:r>
            <a:r>
              <a:rPr lang="en-GB" dirty="0" smtClean="0"/>
              <a:t>environment</a:t>
            </a:r>
          </a:p>
          <a:p>
            <a:pPr lvl="0"/>
            <a:endParaRPr lang="en-GB" dirty="0"/>
          </a:p>
          <a:p>
            <a:pPr marL="0" lvl="0" indent="0">
              <a:buNone/>
            </a:pPr>
            <a:r>
              <a:rPr lang="en-GB" dirty="0" smtClean="0"/>
              <a:t>Areas to study:</a:t>
            </a:r>
            <a:endParaRPr lang="en-GB" dirty="0"/>
          </a:p>
          <a:p>
            <a:pPr lvl="0"/>
            <a:r>
              <a:rPr lang="en-GB" dirty="0"/>
              <a:t>the natural </a:t>
            </a:r>
            <a:r>
              <a:rPr lang="en-GB" dirty="0" smtClean="0"/>
              <a:t>environment</a:t>
            </a:r>
            <a:endParaRPr lang="en-GB" dirty="0"/>
          </a:p>
          <a:p>
            <a:pPr lvl="0"/>
            <a:r>
              <a:rPr lang="en-GB" dirty="0"/>
              <a:t>consumption of resources</a:t>
            </a:r>
          </a:p>
          <a:p>
            <a:pPr lvl="0"/>
            <a:r>
              <a:rPr lang="en-GB" dirty="0"/>
              <a:t>natural </a:t>
            </a:r>
            <a:r>
              <a:rPr lang="en-GB" dirty="0" smtClean="0"/>
              <a:t>disaster</a:t>
            </a:r>
          </a:p>
          <a:p>
            <a:pPr lvl="0"/>
            <a:r>
              <a:rPr lang="en-GB" dirty="0" smtClean="0"/>
              <a:t>Animals</a:t>
            </a:r>
          </a:p>
          <a:p>
            <a:pPr lvl="0"/>
            <a:r>
              <a:rPr lang="en-GB" dirty="0" smtClean="0"/>
              <a:t>Agriculture </a:t>
            </a:r>
          </a:p>
          <a:p>
            <a:pPr lvl="0"/>
            <a:r>
              <a:rPr lang="en-GB" dirty="0" smtClean="0"/>
              <a:t>Food</a:t>
            </a:r>
          </a:p>
          <a:p>
            <a:pPr lvl="0"/>
            <a:r>
              <a:rPr lang="en-GB" dirty="0" smtClean="0"/>
              <a:t>Mining</a:t>
            </a:r>
            <a:endParaRPr lang="en-GB" dirty="0"/>
          </a:p>
          <a:p>
            <a:endParaRPr lang="en-GB" dirty="0"/>
          </a:p>
        </p:txBody>
      </p:sp>
    </p:spTree>
    <p:extLst>
      <p:ext uri="{BB962C8B-B14F-4D97-AF65-F5344CB8AC3E}">
        <p14:creationId xmlns:p14="http://schemas.microsoft.com/office/powerpoint/2010/main" val="3929411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a:t>
            </a:r>
            <a:endParaRPr lang="en-GB" dirty="0"/>
          </a:p>
        </p:txBody>
      </p:sp>
      <p:sp>
        <p:nvSpPr>
          <p:cNvPr id="3" name="Content Placeholder 2"/>
          <p:cNvSpPr>
            <a:spLocks noGrp="1"/>
          </p:cNvSpPr>
          <p:nvPr>
            <p:ph sz="quarter" idx="1"/>
          </p:nvPr>
        </p:nvSpPr>
        <p:spPr/>
        <p:txBody>
          <a:bodyPr/>
          <a:lstStyle/>
          <a:p>
            <a:r>
              <a:rPr lang="en-GB" dirty="0" smtClean="0"/>
              <a:t>Architecture (what materials are being used?)</a:t>
            </a:r>
          </a:p>
          <a:p>
            <a:r>
              <a:rPr lang="en-GB" dirty="0" smtClean="0"/>
              <a:t>Archaeology (esp. Pompeii)</a:t>
            </a:r>
          </a:p>
          <a:p>
            <a:r>
              <a:rPr lang="en-GB" dirty="0" smtClean="0"/>
              <a:t>geographic</a:t>
            </a:r>
          </a:p>
          <a:p>
            <a:r>
              <a:rPr lang="en-GB" dirty="0" smtClean="0"/>
              <a:t>Written:</a:t>
            </a:r>
          </a:p>
          <a:p>
            <a:pPr lvl="1"/>
            <a:r>
              <a:rPr lang="en-GB" dirty="0" smtClean="0"/>
              <a:t>History</a:t>
            </a:r>
          </a:p>
          <a:p>
            <a:pPr lvl="1"/>
            <a:r>
              <a:rPr lang="en-GB" dirty="0" smtClean="0"/>
              <a:t>Myth</a:t>
            </a:r>
          </a:p>
          <a:p>
            <a:pPr lvl="1"/>
            <a:r>
              <a:rPr lang="en-GB" dirty="0" smtClean="0"/>
              <a:t>Travel</a:t>
            </a:r>
          </a:p>
          <a:p>
            <a:pPr lvl="1"/>
            <a:r>
              <a:rPr lang="en-GB" dirty="0" smtClean="0"/>
              <a:t>Biology</a:t>
            </a:r>
          </a:p>
          <a:p>
            <a:pPr lvl="1"/>
            <a:r>
              <a:rPr lang="en-GB" dirty="0" smtClean="0"/>
              <a:t>Ancient theories of how the natural world worked</a:t>
            </a:r>
            <a:endParaRPr lang="en-GB" dirty="0" smtClean="0"/>
          </a:p>
          <a:p>
            <a:r>
              <a:rPr lang="en-GB" dirty="0" smtClean="0"/>
              <a:t>Art</a:t>
            </a:r>
          </a:p>
          <a:p>
            <a:endParaRPr lang="en-GB" dirty="0"/>
          </a:p>
        </p:txBody>
      </p:sp>
    </p:spTree>
    <p:extLst>
      <p:ext uri="{BB962C8B-B14F-4D97-AF65-F5344CB8AC3E}">
        <p14:creationId xmlns:p14="http://schemas.microsoft.com/office/powerpoint/2010/main" val="8238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a:t>
            </a:r>
            <a:endParaRPr lang="en-GB" dirty="0"/>
          </a:p>
        </p:txBody>
      </p:sp>
      <p:sp>
        <p:nvSpPr>
          <p:cNvPr id="3" name="Content Placeholder 2"/>
          <p:cNvSpPr>
            <a:spLocks noGrp="1"/>
          </p:cNvSpPr>
          <p:nvPr>
            <p:ph sz="quarter" idx="1"/>
          </p:nvPr>
        </p:nvSpPr>
        <p:spPr/>
        <p:txBody>
          <a:bodyPr/>
          <a:lstStyle/>
          <a:p>
            <a:pPr marL="0" indent="0">
              <a:buNone/>
            </a:pPr>
            <a:r>
              <a:rPr lang="en-GB" dirty="0" smtClean="0"/>
              <a:t>Domestic: Cattle, sheep, goats, pigs, oxen, horses, dogs</a:t>
            </a:r>
          </a:p>
          <a:p>
            <a:pPr marL="0" indent="0">
              <a:buNone/>
            </a:pPr>
            <a:r>
              <a:rPr lang="en-GB" dirty="0" smtClean="0"/>
              <a:t>Used for:</a:t>
            </a:r>
          </a:p>
          <a:p>
            <a:r>
              <a:rPr lang="en-GB" dirty="0" smtClean="0"/>
              <a:t>Meat</a:t>
            </a:r>
          </a:p>
          <a:p>
            <a:r>
              <a:rPr lang="en-GB" dirty="0" smtClean="0"/>
              <a:t>Milk</a:t>
            </a:r>
          </a:p>
          <a:p>
            <a:r>
              <a:rPr lang="en-GB" dirty="0" smtClean="0"/>
              <a:t>Wool</a:t>
            </a:r>
          </a:p>
          <a:p>
            <a:r>
              <a:rPr lang="en-GB" dirty="0" smtClean="0"/>
              <a:t>Riding/transportation</a:t>
            </a:r>
          </a:p>
          <a:p>
            <a:r>
              <a:rPr lang="en-GB" dirty="0" smtClean="0"/>
              <a:t>Sacrifice</a:t>
            </a:r>
          </a:p>
          <a:p>
            <a:r>
              <a:rPr lang="en-GB" dirty="0" smtClean="0"/>
              <a:t>Guarding/hunting</a:t>
            </a:r>
          </a:p>
          <a:p>
            <a:endParaRPr lang="en-GB" dirty="0" smtClean="0"/>
          </a:p>
          <a:p>
            <a:endParaRPr lang="en-GB" dirty="0"/>
          </a:p>
        </p:txBody>
      </p:sp>
    </p:spTree>
    <p:extLst>
      <p:ext uri="{BB962C8B-B14F-4D97-AF65-F5344CB8AC3E}">
        <p14:creationId xmlns:p14="http://schemas.microsoft.com/office/powerpoint/2010/main" val="2291826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II	</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smtClean="0"/>
              <a:t>Wild Animals:</a:t>
            </a:r>
          </a:p>
          <a:p>
            <a:r>
              <a:rPr lang="en-GB" dirty="0" smtClean="0"/>
              <a:t>Lions</a:t>
            </a:r>
          </a:p>
          <a:p>
            <a:r>
              <a:rPr lang="en-GB" dirty="0" smtClean="0"/>
              <a:t>Deer</a:t>
            </a:r>
          </a:p>
          <a:p>
            <a:r>
              <a:rPr lang="en-GB" dirty="0" smtClean="0"/>
              <a:t>Boar</a:t>
            </a:r>
          </a:p>
          <a:p>
            <a:r>
              <a:rPr lang="en-GB" dirty="0" smtClean="0"/>
              <a:t>Elephants </a:t>
            </a:r>
          </a:p>
          <a:p>
            <a:r>
              <a:rPr lang="en-GB" dirty="0" err="1" smtClean="0"/>
              <a:t>Cheetas</a:t>
            </a:r>
            <a:endParaRPr lang="en-GB" dirty="0" smtClean="0"/>
          </a:p>
          <a:p>
            <a:r>
              <a:rPr lang="en-GB" dirty="0" smtClean="0"/>
              <a:t>Tigers</a:t>
            </a:r>
          </a:p>
          <a:p>
            <a:r>
              <a:rPr lang="en-GB" dirty="0" smtClean="0"/>
              <a:t>Fish </a:t>
            </a:r>
          </a:p>
          <a:p>
            <a:r>
              <a:rPr lang="en-GB" dirty="0" smtClean="0"/>
              <a:t>Bull</a:t>
            </a:r>
          </a:p>
          <a:p>
            <a:r>
              <a:rPr lang="en-GB" dirty="0" smtClean="0"/>
              <a:t>birds</a:t>
            </a:r>
          </a:p>
          <a:p>
            <a:pPr marL="0" indent="0">
              <a:buNone/>
            </a:pPr>
            <a:r>
              <a:rPr lang="en-GB" dirty="0"/>
              <a:t> </a:t>
            </a:r>
            <a:endParaRPr lang="en-GB" dirty="0" smtClean="0"/>
          </a:p>
          <a:p>
            <a:pPr marL="0" indent="0">
              <a:buNone/>
            </a:pPr>
            <a:r>
              <a:rPr lang="en-GB" dirty="0" smtClean="0"/>
              <a:t>Used for: food, entertainment – not just fighting, but simply for display – wealthy Romans might have aviaries/ponds, game enclosures</a:t>
            </a:r>
            <a:endParaRPr lang="en-GB" dirty="0"/>
          </a:p>
        </p:txBody>
      </p:sp>
    </p:spTree>
    <p:extLst>
      <p:ext uri="{BB962C8B-B14F-4D97-AF65-F5344CB8AC3E}">
        <p14:creationId xmlns:p14="http://schemas.microsoft.com/office/powerpoint/2010/main" val="650867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III</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GB" dirty="0" smtClean="0"/>
              <a:t>Extinction:</a:t>
            </a:r>
          </a:p>
          <a:p>
            <a:r>
              <a:rPr lang="en-GB" dirty="0" smtClean="0"/>
              <a:t>No real sense of obligation to maintain animal populations</a:t>
            </a:r>
          </a:p>
          <a:p>
            <a:r>
              <a:rPr lang="en-GB" dirty="0" smtClean="0"/>
              <a:t>Dominant philosophies see animals as something for humans to use, and who require no ethical consideration because they lack reason (there are exceptions: Pythagoras – religious – don’t kick that dog!) </a:t>
            </a:r>
          </a:p>
          <a:p>
            <a:r>
              <a:rPr lang="en-GB" dirty="0" smtClean="0"/>
              <a:t>Lion, leopard and hyena all become extinct in Greece.</a:t>
            </a:r>
          </a:p>
          <a:p>
            <a:r>
              <a:rPr lang="en-GB" dirty="0" err="1" smtClean="0"/>
              <a:t>Themistius</a:t>
            </a:r>
            <a:r>
              <a:rPr lang="en-GB" dirty="0" smtClean="0"/>
              <a:t>: Roman capture of animals for involvement in games brings several species close to extinction: lions in Thessaly, hippopotamus in the Nile swamps, elephants in Libya</a:t>
            </a:r>
          </a:p>
          <a:p>
            <a:r>
              <a:rPr lang="en-GB" dirty="0" smtClean="0"/>
              <a:t>But there is still an interest in studying them, from Aristotle to Pliny, there are zoological works. </a:t>
            </a:r>
          </a:p>
          <a:p>
            <a:pPr>
              <a:buFontTx/>
              <a:buChar char="-"/>
            </a:pPr>
            <a:endParaRPr lang="en-GB" dirty="0"/>
          </a:p>
        </p:txBody>
      </p:sp>
    </p:spTree>
    <p:extLst>
      <p:ext uri="{BB962C8B-B14F-4D97-AF65-F5344CB8AC3E}">
        <p14:creationId xmlns:p14="http://schemas.microsoft.com/office/powerpoint/2010/main" val="2006984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IV: Roman Extravagance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Animals become a main fixture in triumphal processions, festivals and games. Violence escalates</a:t>
            </a:r>
          </a:p>
          <a:p>
            <a:r>
              <a:rPr lang="en-GB" dirty="0" smtClean="0"/>
              <a:t>169 BCE: the </a:t>
            </a:r>
            <a:r>
              <a:rPr lang="en-GB" dirty="0" err="1" smtClean="0"/>
              <a:t>aediles</a:t>
            </a:r>
            <a:r>
              <a:rPr lang="en-GB" dirty="0" smtClean="0"/>
              <a:t> held games in which 63 panthers, 40 bears and some elephants were sent into the stadium</a:t>
            </a:r>
          </a:p>
          <a:p>
            <a:r>
              <a:rPr lang="en-GB" dirty="0" smtClean="0"/>
              <a:t>58 BCE: the </a:t>
            </a:r>
            <a:r>
              <a:rPr lang="en-GB" dirty="0" err="1" smtClean="0"/>
              <a:t>aedile</a:t>
            </a:r>
            <a:r>
              <a:rPr lang="en-GB" dirty="0" smtClean="0"/>
              <a:t> </a:t>
            </a:r>
            <a:r>
              <a:rPr lang="en-GB" dirty="0" err="1" smtClean="0"/>
              <a:t>Aemilius</a:t>
            </a:r>
            <a:r>
              <a:rPr lang="en-GB" dirty="0" smtClean="0"/>
              <a:t> </a:t>
            </a:r>
            <a:r>
              <a:rPr lang="en-GB" dirty="0" err="1" smtClean="0"/>
              <a:t>Scaurus</a:t>
            </a:r>
            <a:r>
              <a:rPr lang="en-GB" dirty="0" smtClean="0"/>
              <a:t> provides 150 leopards, an Egyptian hippopotamus (for the first time) and 5 crocodiles for a battle to the death. </a:t>
            </a:r>
          </a:p>
          <a:p>
            <a:r>
              <a:rPr lang="en-GB" dirty="0" smtClean="0"/>
              <a:t>Pompey: 18 elephants, 500 lions, 410 leopards, a rhinoceros and some monkeys were set against each other.</a:t>
            </a:r>
          </a:p>
          <a:p>
            <a:r>
              <a:rPr lang="en-GB" dirty="0" smtClean="0"/>
              <a:t>46 BCE: Caesar’s triumph: 400 lions, 40 elephants, several </a:t>
            </a:r>
            <a:r>
              <a:rPr lang="en-GB" dirty="0" err="1" smtClean="0"/>
              <a:t>Thessalian</a:t>
            </a:r>
            <a:r>
              <a:rPr lang="en-GB" dirty="0" smtClean="0"/>
              <a:t> bulls and a giraffe. </a:t>
            </a:r>
          </a:p>
          <a:p>
            <a:endParaRPr lang="en-GB" dirty="0"/>
          </a:p>
        </p:txBody>
      </p:sp>
    </p:spTree>
    <p:extLst>
      <p:ext uri="{BB962C8B-B14F-4D97-AF65-F5344CB8AC3E}">
        <p14:creationId xmlns:p14="http://schemas.microsoft.com/office/powerpoint/2010/main" val="45968532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V: Invasive species</a:t>
            </a:r>
            <a:endParaRPr lang="en-GB" dirty="0"/>
          </a:p>
        </p:txBody>
      </p:sp>
      <p:pic>
        <p:nvPicPr>
          <p:cNvPr id="4" name="Content Placeholder 3" descr="IMG_1487.jpg"/>
          <p:cNvPicPr>
            <a:picLocks noGrp="1" noChangeAspect="1"/>
          </p:cNvPicPr>
          <p:nvPr>
            <p:ph sz="quarter" idx="1"/>
          </p:nvPr>
        </p:nvPicPr>
        <p:blipFill>
          <a:blip r:embed="rId2" cstate="print">
            <a:extLst>
              <a:ext uri="{28A0092B-C50C-407E-A947-70E740481C1C}">
                <a14:useLocalDpi xmlns:a14="http://schemas.microsoft.com/office/drawing/2010/main" val="0"/>
              </a:ext>
            </a:extLst>
          </a:blip>
          <a:srcRect l="-19477" r="-19477"/>
          <a:stretch>
            <a:fillRect/>
          </a:stretch>
        </p:blipFill>
        <p:spPr/>
      </p:pic>
    </p:spTree>
    <p:extLst>
      <p:ext uri="{BB962C8B-B14F-4D97-AF65-F5344CB8AC3E}">
        <p14:creationId xmlns:p14="http://schemas.microsoft.com/office/powerpoint/2010/main" val="200308206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and Myth</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a:t>
            </a:r>
            <a:r>
              <a:rPr lang="en-GB" dirty="0" err="1" smtClean="0"/>
              <a:t>Lemean</a:t>
            </a:r>
            <a:r>
              <a:rPr lang="en-GB" dirty="0" smtClean="0"/>
              <a:t> Lion</a:t>
            </a:r>
          </a:p>
          <a:p>
            <a:r>
              <a:rPr lang="en-GB" dirty="0" err="1" smtClean="0"/>
              <a:t>Erimathean</a:t>
            </a:r>
            <a:r>
              <a:rPr lang="en-GB" dirty="0" smtClean="0"/>
              <a:t> Boar</a:t>
            </a:r>
          </a:p>
          <a:p>
            <a:r>
              <a:rPr lang="en-GB" dirty="0" smtClean="0"/>
              <a:t>Animals are dangerous</a:t>
            </a:r>
          </a:p>
          <a:p>
            <a:r>
              <a:rPr lang="en-GB" dirty="0" smtClean="0"/>
              <a:t>Can be seen as sub-human in a way that is </a:t>
            </a:r>
            <a:r>
              <a:rPr lang="en-GB" i="1" dirty="0" smtClean="0"/>
              <a:t>monstrous</a:t>
            </a:r>
            <a:r>
              <a:rPr lang="en-GB" dirty="0" smtClean="0"/>
              <a:t>.</a:t>
            </a:r>
          </a:p>
          <a:p>
            <a:r>
              <a:rPr lang="en-GB" dirty="0" smtClean="0"/>
              <a:t>Myths of transformation into animals for breaking taboos such as cannibalism (</a:t>
            </a:r>
            <a:r>
              <a:rPr lang="en-GB" dirty="0" err="1" smtClean="0"/>
              <a:t>Procne</a:t>
            </a:r>
            <a:r>
              <a:rPr lang="en-GB" dirty="0" smtClean="0"/>
              <a:t>, </a:t>
            </a:r>
            <a:r>
              <a:rPr lang="en-GB" dirty="0" err="1" smtClean="0"/>
              <a:t>Philomel</a:t>
            </a:r>
            <a:r>
              <a:rPr lang="en-GB" dirty="0" smtClean="0"/>
              <a:t>, </a:t>
            </a:r>
            <a:r>
              <a:rPr lang="en-GB" dirty="0" err="1" smtClean="0"/>
              <a:t>Tereus</a:t>
            </a:r>
            <a:r>
              <a:rPr lang="en-GB" dirty="0" smtClean="0"/>
              <a:t>, </a:t>
            </a:r>
            <a:r>
              <a:rPr lang="en-GB" dirty="0" err="1" smtClean="0"/>
              <a:t>Lycaeon</a:t>
            </a:r>
            <a:r>
              <a:rPr lang="en-GB" dirty="0" smtClean="0"/>
              <a:t>), as punishment from the gods (</a:t>
            </a:r>
            <a:r>
              <a:rPr lang="en-GB" dirty="0" err="1" smtClean="0"/>
              <a:t>Actaeon</a:t>
            </a:r>
            <a:r>
              <a:rPr lang="en-GB" dirty="0" smtClean="0"/>
              <a:t>), or by magic (Circe)</a:t>
            </a:r>
          </a:p>
          <a:p>
            <a:r>
              <a:rPr lang="en-GB" dirty="0" smtClean="0"/>
              <a:t>Animals might be humans turned into animals or gods disguised as animals, animals as symbols of gods (Eagle, Owl)</a:t>
            </a:r>
          </a:p>
          <a:p>
            <a:r>
              <a:rPr lang="en-GB" dirty="0" smtClean="0"/>
              <a:t>Exception: Odysseus’ dog? </a:t>
            </a:r>
          </a:p>
          <a:p>
            <a:endParaRPr lang="en-GB" dirty="0" smtClean="0"/>
          </a:p>
          <a:p>
            <a:endParaRPr lang="en-GB" dirty="0"/>
          </a:p>
        </p:txBody>
      </p:sp>
    </p:spTree>
    <p:extLst>
      <p:ext uri="{BB962C8B-B14F-4D97-AF65-F5344CB8AC3E}">
        <p14:creationId xmlns:p14="http://schemas.microsoft.com/office/powerpoint/2010/main" val="248972120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and Myth: Hybrids</a:t>
            </a:r>
            <a:endParaRPr lang="en-GB" dirty="0"/>
          </a:p>
        </p:txBody>
      </p:sp>
      <p:sp>
        <p:nvSpPr>
          <p:cNvPr id="3" name="Content Placeholder 2"/>
          <p:cNvSpPr>
            <a:spLocks noGrp="1"/>
          </p:cNvSpPr>
          <p:nvPr>
            <p:ph sz="quarter" idx="1"/>
          </p:nvPr>
        </p:nvSpPr>
        <p:spPr/>
        <p:txBody>
          <a:bodyPr/>
          <a:lstStyle/>
          <a:p>
            <a:r>
              <a:rPr lang="en-GB" dirty="0" smtClean="0"/>
              <a:t>Hybridity in myth often combines humans and animals in one monstrous figure. </a:t>
            </a:r>
          </a:p>
          <a:p>
            <a:r>
              <a:rPr lang="en-GB" dirty="0" smtClean="0"/>
              <a:t>Or multiple animals – Chimaera. </a:t>
            </a:r>
          </a:p>
          <a:p>
            <a:r>
              <a:rPr lang="en-GB" dirty="0" smtClean="0"/>
              <a:t>All of this tells us something about the relationship with animals in antiquity.</a:t>
            </a:r>
          </a:p>
          <a:p>
            <a:r>
              <a:rPr lang="en-GB" dirty="0" smtClean="0"/>
              <a:t>They understand that they’re useful, they see themselves as superior, but animals can also be dangerous. </a:t>
            </a:r>
          </a:p>
          <a:p>
            <a:r>
              <a:rPr lang="en-GB" dirty="0" smtClean="0"/>
              <a:t>Egyptian representations of hybrid gods </a:t>
            </a:r>
            <a:endParaRPr lang="en-GB" dirty="0"/>
          </a:p>
        </p:txBody>
      </p:sp>
    </p:spTree>
    <p:extLst>
      <p:ext uri="{BB962C8B-B14F-4D97-AF65-F5344CB8AC3E}">
        <p14:creationId xmlns:p14="http://schemas.microsoft.com/office/powerpoint/2010/main" val="1350973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a:t>
            </a:r>
            <a:endParaRPr lang="en-GB" dirty="0"/>
          </a:p>
        </p:txBody>
      </p:sp>
      <p:sp>
        <p:nvSpPr>
          <p:cNvPr id="3" name="Content Placeholder 2"/>
          <p:cNvSpPr>
            <a:spLocks noGrp="1"/>
          </p:cNvSpPr>
          <p:nvPr>
            <p:ph sz="quarter" idx="1"/>
          </p:nvPr>
        </p:nvSpPr>
        <p:spPr/>
        <p:txBody>
          <a:bodyPr/>
          <a:lstStyle/>
          <a:p>
            <a:pPr marL="0" indent="0">
              <a:buNone/>
            </a:pPr>
            <a:r>
              <a:rPr lang="en-GB" dirty="0" smtClean="0"/>
              <a:t>Sources:</a:t>
            </a:r>
          </a:p>
          <a:p>
            <a:r>
              <a:rPr lang="en-GB" dirty="0" smtClean="0"/>
              <a:t>Art – particularly vases</a:t>
            </a:r>
          </a:p>
          <a:p>
            <a:r>
              <a:rPr lang="en-GB" dirty="0" smtClean="0"/>
              <a:t>Myths </a:t>
            </a:r>
          </a:p>
          <a:p>
            <a:r>
              <a:rPr lang="en-GB" dirty="0" smtClean="0"/>
              <a:t>Medical writings – that mention what foods to eat (the regimen) </a:t>
            </a:r>
          </a:p>
          <a:p>
            <a:r>
              <a:rPr lang="en-GB" dirty="0" smtClean="0"/>
              <a:t>Votives/medical writings about certain illnesses </a:t>
            </a:r>
          </a:p>
          <a:p>
            <a:r>
              <a:rPr lang="en-GB" dirty="0" smtClean="0"/>
              <a:t>‘science’ writings</a:t>
            </a:r>
          </a:p>
          <a:p>
            <a:r>
              <a:rPr lang="en-GB" dirty="0" smtClean="0"/>
              <a:t>Animal remains</a:t>
            </a:r>
          </a:p>
          <a:p>
            <a:r>
              <a:rPr lang="en-GB" dirty="0" smtClean="0"/>
              <a:t>Human remains</a:t>
            </a:r>
          </a:p>
          <a:p>
            <a:endParaRPr lang="en-GB" dirty="0" smtClean="0"/>
          </a:p>
          <a:p>
            <a:endParaRPr lang="en-GB" dirty="0"/>
          </a:p>
        </p:txBody>
      </p:sp>
    </p:spTree>
    <p:extLst>
      <p:ext uri="{BB962C8B-B14F-4D97-AF65-F5344CB8AC3E}">
        <p14:creationId xmlns:p14="http://schemas.microsoft.com/office/powerpoint/2010/main" val="409875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Illness</a:t>
            </a:r>
            <a:endParaRPr lang="en-GB" dirty="0"/>
          </a:p>
        </p:txBody>
      </p:sp>
      <p:sp>
        <p:nvSpPr>
          <p:cNvPr id="3" name="Content Placeholder 2"/>
          <p:cNvSpPr>
            <a:spLocks noGrp="1"/>
          </p:cNvSpPr>
          <p:nvPr>
            <p:ph sz="quarter" idx="1"/>
          </p:nvPr>
        </p:nvSpPr>
        <p:spPr/>
        <p:txBody>
          <a:bodyPr>
            <a:normAutofit fontScale="92500"/>
          </a:bodyPr>
          <a:lstStyle/>
          <a:p>
            <a:r>
              <a:rPr lang="en-GB" dirty="0" smtClean="0"/>
              <a:t>The prevalence of certain illnesses can be attributed to lack of certain vitamins – rickets, for example, which we can see in human remains, is due to lack of vitamin D. </a:t>
            </a:r>
          </a:p>
          <a:p>
            <a:r>
              <a:rPr lang="en-GB" dirty="0" smtClean="0"/>
              <a:t>How ‘healthy’ was the diet of most people? Did it actually give them everything they needed to maintain a healthy body?</a:t>
            </a:r>
          </a:p>
          <a:p>
            <a:r>
              <a:rPr lang="en-GB" dirty="0" smtClean="0"/>
              <a:t>Urban population may have had worse diet than rural population – not as directly connected to food sources.</a:t>
            </a:r>
          </a:p>
          <a:p>
            <a:r>
              <a:rPr lang="en-GB" dirty="0" smtClean="0"/>
              <a:t>Galen: ‘famine foods’ – foods he suggests to help bulk out a diet when food supplies are low.   </a:t>
            </a:r>
            <a:endParaRPr lang="en-GB" dirty="0"/>
          </a:p>
        </p:txBody>
      </p:sp>
    </p:spTree>
    <p:extLst>
      <p:ext uri="{BB962C8B-B14F-4D97-AF65-F5344CB8AC3E}">
        <p14:creationId xmlns:p14="http://schemas.microsoft.com/office/powerpoint/2010/main" val="1853819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Symposiums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We talk about them mainly for the drinking element, but food was consumed there too. </a:t>
            </a:r>
          </a:p>
          <a:p>
            <a:r>
              <a:rPr lang="en-GB" dirty="0" smtClean="0"/>
              <a:t>Women excluded from this in Greece</a:t>
            </a:r>
          </a:p>
          <a:p>
            <a:r>
              <a:rPr lang="en-GB" dirty="0" smtClean="0"/>
              <a:t>But for men it’s a communal meal. Bonding experience. Social cohesion: </a:t>
            </a:r>
            <a:r>
              <a:rPr lang="en-GB" dirty="0"/>
              <a:t>t</a:t>
            </a:r>
            <a:r>
              <a:rPr lang="en-GB" dirty="0" smtClean="0"/>
              <a:t>he sharing of food. Compare: importance of family’s ‘sitting down together’ to eat. </a:t>
            </a:r>
          </a:p>
          <a:p>
            <a:r>
              <a:rPr lang="en-GB" dirty="0" smtClean="0"/>
              <a:t>Before the symposium began: host would write down the names of participants/guests, with a date and time, on little wax panels, which were distributed by slaves.</a:t>
            </a:r>
          </a:p>
          <a:p>
            <a:r>
              <a:rPr lang="en-GB" dirty="0" smtClean="0"/>
              <a:t>Feast would begin around the 9</a:t>
            </a:r>
            <a:r>
              <a:rPr lang="en-GB" baseline="30000" dirty="0" smtClean="0"/>
              <a:t>th</a:t>
            </a:r>
            <a:r>
              <a:rPr lang="en-GB" dirty="0" smtClean="0"/>
              <a:t> hour, and there would be around 9 guests.  </a:t>
            </a:r>
          </a:p>
        </p:txBody>
      </p:sp>
    </p:spTree>
    <p:extLst>
      <p:ext uri="{BB962C8B-B14F-4D97-AF65-F5344CB8AC3E}">
        <p14:creationId xmlns:p14="http://schemas.microsoft.com/office/powerpoint/2010/main" val="145342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Symposiums II</a:t>
            </a:r>
            <a:endParaRPr lang="en-GB" dirty="0"/>
          </a:p>
        </p:txBody>
      </p:sp>
      <p:sp>
        <p:nvSpPr>
          <p:cNvPr id="3" name="Content Placeholder 2"/>
          <p:cNvSpPr>
            <a:spLocks noGrp="1"/>
          </p:cNvSpPr>
          <p:nvPr>
            <p:ph sz="quarter" idx="1"/>
          </p:nvPr>
        </p:nvSpPr>
        <p:spPr/>
        <p:txBody>
          <a:bodyPr/>
          <a:lstStyle/>
          <a:p>
            <a:r>
              <a:rPr lang="en-GB" dirty="0" smtClean="0"/>
              <a:t>The</a:t>
            </a:r>
            <a:r>
              <a:rPr lang="en-GB" i="1" dirty="0" smtClean="0"/>
              <a:t> </a:t>
            </a:r>
            <a:r>
              <a:rPr lang="en-GB" i="1" dirty="0" err="1" smtClean="0"/>
              <a:t>symposiarchos</a:t>
            </a:r>
            <a:r>
              <a:rPr lang="en-GB" dirty="0" smtClean="0"/>
              <a:t>: often a guest, selected by lot.</a:t>
            </a:r>
          </a:p>
          <a:p>
            <a:r>
              <a:rPr lang="en-GB" dirty="0" smtClean="0"/>
              <a:t>would decide the ratio of </a:t>
            </a:r>
            <a:r>
              <a:rPr lang="en-GB" dirty="0" err="1" smtClean="0"/>
              <a:t>water:wine</a:t>
            </a:r>
            <a:r>
              <a:rPr lang="en-GB" dirty="0" smtClean="0"/>
              <a:t>, the size of drinking vessels (also the type of entertainment). </a:t>
            </a:r>
          </a:p>
          <a:p>
            <a:r>
              <a:rPr lang="en-GB" dirty="0" smtClean="0"/>
              <a:t>The drinking began after the meal had finished. Small servings of ‘finger food’ might continue to be distributed throughout the night: cakes, pastries, </a:t>
            </a:r>
            <a:r>
              <a:rPr lang="en-GB" b="1" dirty="0" smtClean="0"/>
              <a:t>honey</a:t>
            </a:r>
            <a:r>
              <a:rPr lang="en-GB" dirty="0" smtClean="0"/>
              <a:t>, nuts, cheese, fruits. </a:t>
            </a:r>
            <a:endParaRPr lang="en-GB" dirty="0"/>
          </a:p>
        </p:txBody>
      </p:sp>
    </p:spTree>
    <p:extLst>
      <p:ext uri="{BB962C8B-B14F-4D97-AF65-F5344CB8AC3E}">
        <p14:creationId xmlns:p14="http://schemas.microsoft.com/office/powerpoint/2010/main" val="2677734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Basic foods: cereals and olive oil. </a:t>
            </a:r>
          </a:p>
          <a:p>
            <a:r>
              <a:rPr lang="en-GB" dirty="0" smtClean="0"/>
              <a:t>In Attica the soil type barley was the main crop</a:t>
            </a:r>
          </a:p>
          <a:p>
            <a:r>
              <a:rPr lang="en-GB" dirty="0" smtClean="0"/>
              <a:t>Barley is not as nutritious as wheat. </a:t>
            </a:r>
          </a:p>
          <a:p>
            <a:r>
              <a:rPr lang="en-GB" dirty="0" smtClean="0"/>
              <a:t>This means that trade becomes important to access other foods. </a:t>
            </a:r>
          </a:p>
          <a:p>
            <a:r>
              <a:rPr lang="en-GB" dirty="0" smtClean="0"/>
              <a:t>Fish (salted) could be got in exchange for oil and </a:t>
            </a:r>
            <a:r>
              <a:rPr lang="en-GB" b="1" dirty="0" smtClean="0"/>
              <a:t>honey</a:t>
            </a:r>
            <a:r>
              <a:rPr lang="en-GB" b="1" i="1" dirty="0" smtClean="0"/>
              <a:t>. </a:t>
            </a:r>
          </a:p>
          <a:p>
            <a:r>
              <a:rPr lang="en-GB" dirty="0" smtClean="0"/>
              <a:t>Cautiously using Plutarch’s account, barley was the main food in Sparta too, with cheese and figs also mentioned as part of the basic diet. </a:t>
            </a:r>
          </a:p>
          <a:p>
            <a:r>
              <a:rPr lang="en-GB" dirty="0" smtClean="0"/>
              <a:t>Meat not a staple: it’s there when someone manages to bring something back from a hunt.</a:t>
            </a:r>
          </a:p>
          <a:p>
            <a:r>
              <a:rPr lang="en-GB" dirty="0" smtClean="0"/>
              <a:t>No blood soup.  </a:t>
            </a:r>
            <a:endParaRPr lang="en-GB" dirty="0"/>
          </a:p>
        </p:txBody>
      </p:sp>
    </p:spTree>
    <p:extLst>
      <p:ext uri="{BB962C8B-B14F-4D97-AF65-F5344CB8AC3E}">
        <p14:creationId xmlns:p14="http://schemas.microsoft.com/office/powerpoint/2010/main" val="1715338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Beans</a:t>
            </a:r>
            <a:endParaRPr lang="en-GB" dirty="0"/>
          </a:p>
        </p:txBody>
      </p:sp>
      <p:sp>
        <p:nvSpPr>
          <p:cNvPr id="3" name="Content Placeholder 2"/>
          <p:cNvSpPr>
            <a:spLocks noGrp="1"/>
          </p:cNvSpPr>
          <p:nvPr>
            <p:ph sz="quarter" idx="1"/>
          </p:nvPr>
        </p:nvSpPr>
        <p:spPr/>
        <p:txBody>
          <a:bodyPr/>
          <a:lstStyle/>
          <a:p>
            <a:r>
              <a:rPr lang="en-GB" dirty="0" smtClean="0"/>
              <a:t>The most important bean species was small-seeded broad bean (fava bean). </a:t>
            </a:r>
          </a:p>
          <a:p>
            <a:r>
              <a:rPr lang="en-GB" dirty="0" smtClean="0"/>
              <a:t>Easy to store. </a:t>
            </a:r>
          </a:p>
          <a:p>
            <a:r>
              <a:rPr lang="en-GB" dirty="0" smtClean="0"/>
              <a:t>Rich in protein (so became useful for gladiators in Rome). </a:t>
            </a:r>
          </a:p>
          <a:p>
            <a:r>
              <a:rPr lang="en-GB" dirty="0" smtClean="0"/>
              <a:t>Prepared as mash. </a:t>
            </a:r>
          </a:p>
          <a:p>
            <a:r>
              <a:rPr lang="en-GB" dirty="0" smtClean="0"/>
              <a:t>But could also be used in salads, stews</a:t>
            </a:r>
            <a:r>
              <a:rPr lang="en-GB" b="1" dirty="0" smtClean="0"/>
              <a:t>, vegetable dishes. </a:t>
            </a:r>
          </a:p>
          <a:p>
            <a:r>
              <a:rPr lang="en-GB" dirty="0" smtClean="0"/>
              <a:t>Remember: people cook certain dishes, recipes. </a:t>
            </a:r>
          </a:p>
          <a:p>
            <a:endParaRPr lang="en-GB" dirty="0"/>
          </a:p>
        </p:txBody>
      </p:sp>
    </p:spTree>
    <p:extLst>
      <p:ext uri="{BB962C8B-B14F-4D97-AF65-F5344CB8AC3E}">
        <p14:creationId xmlns:p14="http://schemas.microsoft.com/office/powerpoint/2010/main" val="646698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Beans:</a:t>
            </a:r>
          </a:p>
          <a:p>
            <a:r>
              <a:rPr lang="en-GB" i="1" dirty="0" smtClean="0"/>
              <a:t>Beans beans make you</a:t>
            </a:r>
            <a:r>
              <a:rPr lang="is-IS" i="1" dirty="0" smtClean="0"/>
              <a:t>…</a:t>
            </a:r>
          </a:p>
          <a:p>
            <a:r>
              <a:rPr lang="en-US" dirty="0" smtClean="0"/>
              <a:t>S</a:t>
            </a:r>
            <a:r>
              <a:rPr lang="is-IS" dirty="0" smtClean="0"/>
              <a:t>o there’s positive and negative associations with beans. </a:t>
            </a:r>
          </a:p>
          <a:p>
            <a:r>
              <a:rPr lang="en-US" dirty="0" smtClean="0"/>
              <a:t>C</a:t>
            </a:r>
            <a:r>
              <a:rPr lang="is-IS" dirty="0" smtClean="0"/>
              <a:t>ould also cause: diarrhoea, stomach cramps, sleeplessness, confusion, weakness.</a:t>
            </a:r>
          </a:p>
          <a:p>
            <a:r>
              <a:rPr lang="is-IS" dirty="0" smtClean="0"/>
              <a:t>Bean poison: </a:t>
            </a:r>
            <a:r>
              <a:rPr lang="is-IS" i="1" dirty="0" smtClean="0"/>
              <a:t>favism. </a:t>
            </a:r>
            <a:r>
              <a:rPr lang="is-IS" dirty="0" smtClean="0"/>
              <a:t>Predisposes hemolysis and jaundice. </a:t>
            </a:r>
          </a:p>
          <a:p>
            <a:r>
              <a:rPr lang="is-IS" dirty="0" smtClean="0"/>
              <a:t>Beans embody the antithesis of spices, representative of the food of the gods</a:t>
            </a:r>
          </a:p>
          <a:p>
            <a:r>
              <a:rPr lang="is-IS" dirty="0" smtClean="0"/>
              <a:t>Orphics and Pythagoreans banned the bean (as well as being vegetarians)</a:t>
            </a:r>
            <a:endParaRPr lang="en-GB" dirty="0"/>
          </a:p>
        </p:txBody>
      </p:sp>
    </p:spTree>
    <p:extLst>
      <p:ext uri="{BB962C8B-B14F-4D97-AF65-F5344CB8AC3E}">
        <p14:creationId xmlns:p14="http://schemas.microsoft.com/office/powerpoint/2010/main" val="1052800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t>Fish:</a:t>
            </a:r>
          </a:p>
          <a:p>
            <a:r>
              <a:rPr lang="en-GB" dirty="0" smtClean="0"/>
              <a:t>Are eaten, but not a staple food</a:t>
            </a:r>
          </a:p>
          <a:p>
            <a:r>
              <a:rPr lang="en-GB" dirty="0" smtClean="0"/>
              <a:t>The sea is dangerous in general, so things from there must be treated with caution</a:t>
            </a:r>
          </a:p>
          <a:p>
            <a:r>
              <a:rPr lang="en-GB" dirty="0" smtClean="0"/>
              <a:t>Fisherman is a classic symbol of a life of poverty. </a:t>
            </a:r>
          </a:p>
          <a:p>
            <a:r>
              <a:rPr lang="en-GB" dirty="0" smtClean="0"/>
              <a:t>Not as efficient a food source (calorically) as cereals. </a:t>
            </a:r>
          </a:p>
          <a:p>
            <a:r>
              <a:rPr lang="en-GB" dirty="0" smtClean="0"/>
              <a:t>But still frequently eaten. </a:t>
            </a:r>
          </a:p>
          <a:p>
            <a:r>
              <a:rPr lang="en-GB" dirty="0" smtClean="0"/>
              <a:t>But can also be associated with fortune: the fable/myth/folktale of the return of the ring. </a:t>
            </a:r>
          </a:p>
          <a:p>
            <a:r>
              <a:rPr lang="en-GB" dirty="0" smtClean="0"/>
              <a:t>In Rome a preference for fish does develop in the upper classes: installed fish ponds, cared for fish. Becomes a symbol of luxury. </a:t>
            </a:r>
            <a:endParaRPr lang="en-GB" dirty="0"/>
          </a:p>
        </p:txBody>
      </p:sp>
    </p:spTree>
    <p:extLst>
      <p:ext uri="{BB962C8B-B14F-4D97-AF65-F5344CB8AC3E}">
        <p14:creationId xmlns:p14="http://schemas.microsoft.com/office/powerpoint/2010/main" val="3189450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Fish:</a:t>
            </a:r>
          </a:p>
          <a:p>
            <a:r>
              <a:rPr lang="en-GB" dirty="0" err="1" smtClean="0"/>
              <a:t>Ulitmately</a:t>
            </a:r>
            <a:r>
              <a:rPr lang="en-GB" dirty="0" smtClean="0"/>
              <a:t> becomes associated with Christ</a:t>
            </a:r>
          </a:p>
          <a:p>
            <a:r>
              <a:rPr lang="en-GB" dirty="0" smtClean="0"/>
              <a:t>Not just because many of the disciples were fishermen</a:t>
            </a:r>
          </a:p>
          <a:p>
            <a:r>
              <a:rPr lang="en-GB" dirty="0" smtClean="0"/>
              <a:t>But because of the use of the </a:t>
            </a:r>
            <a:r>
              <a:rPr lang="en-GB" dirty="0" err="1" smtClean="0"/>
              <a:t>Ichthys</a:t>
            </a:r>
            <a:r>
              <a:rPr lang="en-GB" dirty="0" smtClean="0"/>
              <a:t> fish</a:t>
            </a:r>
          </a:p>
          <a:p>
            <a:r>
              <a:rPr lang="en-GB" dirty="0" smtClean="0"/>
              <a:t>Greek word for fish: </a:t>
            </a:r>
            <a:r>
              <a:rPr lang="en-GB" i="1" dirty="0" err="1" smtClean="0"/>
              <a:t>ichthys</a:t>
            </a:r>
            <a:endParaRPr lang="en-GB" i="1" dirty="0" smtClean="0"/>
          </a:p>
          <a:p>
            <a:r>
              <a:rPr lang="en-GB" b="1" dirty="0" err="1" smtClean="0"/>
              <a:t>I</a:t>
            </a:r>
            <a:r>
              <a:rPr lang="en-GB" dirty="0" err="1" smtClean="0"/>
              <a:t>esous</a:t>
            </a:r>
            <a:r>
              <a:rPr lang="en-GB" dirty="0" smtClean="0"/>
              <a:t> </a:t>
            </a:r>
            <a:r>
              <a:rPr lang="en-GB" b="1" dirty="0" err="1" smtClean="0"/>
              <a:t>Ch</a:t>
            </a:r>
            <a:r>
              <a:rPr lang="en-GB" dirty="0" err="1" smtClean="0"/>
              <a:t>irstos</a:t>
            </a:r>
            <a:r>
              <a:rPr lang="en-GB" dirty="0" smtClean="0"/>
              <a:t> </a:t>
            </a:r>
            <a:r>
              <a:rPr lang="en-GB" b="1" dirty="0" err="1" smtClean="0"/>
              <a:t>Th</a:t>
            </a:r>
            <a:r>
              <a:rPr lang="en-GB" dirty="0" err="1" smtClean="0"/>
              <a:t>eou</a:t>
            </a:r>
            <a:r>
              <a:rPr lang="en-GB" dirty="0" smtClean="0"/>
              <a:t> </a:t>
            </a:r>
            <a:r>
              <a:rPr lang="en-GB" b="1" dirty="0" err="1" smtClean="0"/>
              <a:t>Hy</a:t>
            </a:r>
            <a:r>
              <a:rPr lang="en-GB" dirty="0" err="1" smtClean="0"/>
              <a:t>ios</a:t>
            </a:r>
            <a:r>
              <a:rPr lang="en-GB" dirty="0" smtClean="0"/>
              <a:t> </a:t>
            </a:r>
            <a:r>
              <a:rPr lang="en-GB" b="1" dirty="0" err="1"/>
              <a:t>S</a:t>
            </a:r>
            <a:r>
              <a:rPr lang="en-GB" dirty="0" err="1" smtClean="0"/>
              <a:t>oter</a:t>
            </a:r>
            <a:r>
              <a:rPr lang="en-GB" dirty="0" smtClean="0"/>
              <a:t> (Jesus Christ, son of God, Saviour). </a:t>
            </a:r>
          </a:p>
          <a:p>
            <a:r>
              <a:rPr lang="en-GB" dirty="0" smtClean="0"/>
              <a:t>‘I will make you fishers of men’</a:t>
            </a:r>
          </a:p>
          <a:p>
            <a:r>
              <a:rPr lang="en-GB" dirty="0" smtClean="0"/>
              <a:t>5 loaves, 2 fish</a:t>
            </a:r>
          </a:p>
        </p:txBody>
      </p:sp>
    </p:spTree>
    <p:extLst>
      <p:ext uri="{BB962C8B-B14F-4D97-AF65-F5344CB8AC3E}">
        <p14:creationId xmlns:p14="http://schemas.microsoft.com/office/powerpoint/2010/main" val="4177371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Rome</a:t>
            </a:r>
            <a:endParaRPr lang="en-GB" dirty="0"/>
          </a:p>
        </p:txBody>
      </p:sp>
      <p:sp>
        <p:nvSpPr>
          <p:cNvPr id="3" name="Content Placeholder 2"/>
          <p:cNvSpPr>
            <a:spLocks noGrp="1"/>
          </p:cNvSpPr>
          <p:nvPr>
            <p:ph sz="quarter" idx="1"/>
          </p:nvPr>
        </p:nvSpPr>
        <p:spPr/>
        <p:txBody>
          <a:bodyPr/>
          <a:lstStyle/>
          <a:p>
            <a:r>
              <a:rPr lang="en-GB" dirty="0" smtClean="0"/>
              <a:t>Romans had terms for breakfast, lunch, supper: </a:t>
            </a:r>
            <a:r>
              <a:rPr lang="en-GB" i="1" dirty="0" err="1" smtClean="0"/>
              <a:t>ientaculum</a:t>
            </a:r>
            <a:r>
              <a:rPr lang="en-GB" i="1" dirty="0" smtClean="0"/>
              <a:t>, </a:t>
            </a:r>
            <a:r>
              <a:rPr lang="en-GB" i="1" dirty="0" err="1" smtClean="0"/>
              <a:t>prandium</a:t>
            </a:r>
            <a:r>
              <a:rPr lang="en-GB" i="1" dirty="0" smtClean="0"/>
              <a:t>, </a:t>
            </a:r>
            <a:r>
              <a:rPr lang="en-GB" i="1" dirty="0" err="1" smtClean="0"/>
              <a:t>cena</a:t>
            </a:r>
            <a:endParaRPr lang="en-GB" i="1" dirty="0" smtClean="0"/>
          </a:p>
          <a:p>
            <a:r>
              <a:rPr lang="en-GB" dirty="0" smtClean="0"/>
              <a:t>First two seen as minor meals and are eaten cold</a:t>
            </a:r>
          </a:p>
          <a:p>
            <a:r>
              <a:rPr lang="en-GB" dirty="0" smtClean="0"/>
              <a:t>Morning: water with bread and cheese, and sometimes also eggs, olives, capers or milk and honey.</a:t>
            </a:r>
          </a:p>
          <a:p>
            <a:r>
              <a:rPr lang="en-GB" dirty="0" smtClean="0"/>
              <a:t>Midday meal: bread, cheese, possibly also: cold/smoked meat, vegetables and fruit.</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226947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Cena</a:t>
            </a:r>
            <a:endParaRPr lang="en-GB" i="1" dirty="0"/>
          </a:p>
        </p:txBody>
      </p:sp>
      <p:sp>
        <p:nvSpPr>
          <p:cNvPr id="3" name="Content Placeholder 2"/>
          <p:cNvSpPr>
            <a:spLocks noGrp="1"/>
          </p:cNvSpPr>
          <p:nvPr>
            <p:ph sz="quarter" idx="1"/>
          </p:nvPr>
        </p:nvSpPr>
        <p:spPr/>
        <p:txBody>
          <a:bodyPr/>
          <a:lstStyle/>
          <a:p>
            <a:r>
              <a:rPr lang="en-GB" dirty="0" smtClean="0"/>
              <a:t>Frequently celebrated in grand style by the upper class</a:t>
            </a:r>
          </a:p>
          <a:p>
            <a:r>
              <a:rPr lang="en-GB" dirty="0" smtClean="0"/>
              <a:t>Later becomes </a:t>
            </a:r>
            <a:r>
              <a:rPr lang="en-GB" i="1" dirty="0" smtClean="0"/>
              <a:t>the </a:t>
            </a:r>
            <a:r>
              <a:rPr lang="en-GB" dirty="0" smtClean="0"/>
              <a:t>representative scene of decadence – see Petronius, </a:t>
            </a:r>
            <a:r>
              <a:rPr lang="en-GB" i="1" dirty="0" err="1" smtClean="0"/>
              <a:t>Satyricon</a:t>
            </a:r>
            <a:endParaRPr lang="en-GB" dirty="0" smtClean="0"/>
          </a:p>
          <a:p>
            <a:r>
              <a:rPr lang="en-GB" dirty="0" smtClean="0"/>
              <a:t>Involved three parts: appetiser, main course, dessert. </a:t>
            </a:r>
          </a:p>
          <a:p>
            <a:r>
              <a:rPr lang="en-GB" dirty="0" smtClean="0"/>
              <a:t>Appetiser (</a:t>
            </a:r>
            <a:r>
              <a:rPr lang="en-GB" i="1" dirty="0" err="1" smtClean="0"/>
              <a:t>gustatio</a:t>
            </a:r>
            <a:r>
              <a:rPr lang="en-GB" dirty="0" smtClean="0"/>
              <a:t>): usually cold. Salads, raw vegetables, eggs and fish or seafood. </a:t>
            </a:r>
          </a:p>
          <a:p>
            <a:r>
              <a:rPr lang="en-GB" dirty="0" smtClean="0"/>
              <a:t>Main: cooked vegetables and meat.</a:t>
            </a:r>
          </a:p>
          <a:p>
            <a:r>
              <a:rPr lang="en-GB" dirty="0" smtClean="0"/>
              <a:t>Dessert: (</a:t>
            </a:r>
            <a:r>
              <a:rPr lang="en-GB" i="1" dirty="0" err="1" smtClean="0"/>
              <a:t>Secunda</a:t>
            </a:r>
            <a:r>
              <a:rPr lang="en-GB" i="1" dirty="0" smtClean="0"/>
              <a:t> </a:t>
            </a:r>
            <a:r>
              <a:rPr lang="en-GB" i="1" dirty="0" err="1" smtClean="0"/>
              <a:t>mensa</a:t>
            </a:r>
            <a:r>
              <a:rPr lang="en-GB" dirty="0" smtClean="0"/>
              <a:t>) pastries and fruits</a:t>
            </a:r>
            <a:endParaRPr lang="en-GB" dirty="0"/>
          </a:p>
        </p:txBody>
      </p:sp>
    </p:spTree>
    <p:extLst>
      <p:ext uri="{BB962C8B-B14F-4D97-AF65-F5344CB8AC3E}">
        <p14:creationId xmlns:p14="http://schemas.microsoft.com/office/powerpoint/2010/main" val="3119040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Trade </a:t>
            </a:r>
            <a:endParaRPr lang="en-GB" dirty="0"/>
          </a:p>
        </p:txBody>
      </p:sp>
      <p:sp>
        <p:nvSpPr>
          <p:cNvPr id="3" name="Content Placeholder 2"/>
          <p:cNvSpPr>
            <a:spLocks noGrp="1"/>
          </p:cNvSpPr>
          <p:nvPr>
            <p:ph sz="quarter" idx="1"/>
          </p:nvPr>
        </p:nvSpPr>
        <p:spPr/>
        <p:txBody>
          <a:bodyPr/>
          <a:lstStyle/>
          <a:p>
            <a:r>
              <a:rPr lang="en-GB" dirty="0" smtClean="0"/>
              <a:t>Trade becomes even wider in the Roman Empire</a:t>
            </a:r>
          </a:p>
          <a:p>
            <a:r>
              <a:rPr lang="en-GB" dirty="0" smtClean="0"/>
              <a:t>Includes the import of food delicacies </a:t>
            </a:r>
          </a:p>
          <a:p>
            <a:r>
              <a:rPr lang="en-GB" dirty="0" smtClean="0"/>
              <a:t>Fish sauce (</a:t>
            </a:r>
            <a:r>
              <a:rPr lang="en-GB" i="1" dirty="0" err="1" smtClean="0"/>
              <a:t>garum</a:t>
            </a:r>
            <a:r>
              <a:rPr lang="en-GB" dirty="0" smtClean="0"/>
              <a:t>) from Spain, lemons and pomegranates from Africa, sausages from Gaul, spices from ‘the East’, dates, plums from Damascus, oysters from the North Sea.</a:t>
            </a:r>
          </a:p>
          <a:p>
            <a:r>
              <a:rPr lang="en-GB" dirty="0" smtClean="0"/>
              <a:t>Wine, </a:t>
            </a:r>
            <a:r>
              <a:rPr lang="en-GB" dirty="0" err="1" smtClean="0"/>
              <a:t>garum</a:t>
            </a:r>
            <a:r>
              <a:rPr lang="en-GB" dirty="0" smtClean="0"/>
              <a:t> and oil were transported in amphorae that were then discarded on a giant heap on the bank of the Tiber south of Rome. </a:t>
            </a:r>
            <a:endParaRPr lang="en-GB" dirty="0"/>
          </a:p>
        </p:txBody>
      </p:sp>
    </p:spTree>
    <p:extLst>
      <p:ext uri="{BB962C8B-B14F-4D97-AF65-F5344CB8AC3E}">
        <p14:creationId xmlns:p14="http://schemas.microsoft.com/office/powerpoint/2010/main" val="2450853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Garum</a:t>
            </a:r>
            <a:endParaRPr lang="en-GB" dirty="0"/>
          </a:p>
        </p:txBody>
      </p:sp>
      <p:sp>
        <p:nvSpPr>
          <p:cNvPr id="3" name="Content Placeholder 2"/>
          <p:cNvSpPr>
            <a:spLocks noGrp="1"/>
          </p:cNvSpPr>
          <p:nvPr>
            <p:ph sz="quarter" idx="1"/>
          </p:nvPr>
        </p:nvSpPr>
        <p:spPr/>
        <p:txBody>
          <a:bodyPr/>
          <a:lstStyle/>
          <a:p>
            <a:r>
              <a:rPr lang="en-GB" dirty="0" smtClean="0"/>
              <a:t>Was also used by the Greeks, but was popular most with the Romans</a:t>
            </a:r>
          </a:p>
          <a:p>
            <a:r>
              <a:rPr lang="en-GB" dirty="0" smtClean="0"/>
              <a:t>Fermented fish sauce</a:t>
            </a:r>
          </a:p>
          <a:p>
            <a:r>
              <a:rPr lang="en-GB" dirty="0" smtClean="0"/>
              <a:t>Pliny: made from fish intestines with salt, creating a liquor. </a:t>
            </a:r>
          </a:p>
          <a:p>
            <a:r>
              <a:rPr lang="en-GB" dirty="0" smtClean="0"/>
              <a:t>Could be concentrated further, becoming </a:t>
            </a:r>
            <a:r>
              <a:rPr lang="en-GB" i="1" dirty="0" err="1" smtClean="0"/>
              <a:t>muria</a:t>
            </a:r>
            <a:r>
              <a:rPr lang="en-GB" dirty="0" smtClean="0"/>
              <a:t>. Would be very rich in protein, minerals, B vitamins.</a:t>
            </a:r>
          </a:p>
          <a:p>
            <a:r>
              <a:rPr lang="en-GB" dirty="0" err="1" smtClean="0"/>
              <a:t>Garum</a:t>
            </a:r>
            <a:r>
              <a:rPr lang="en-GB" dirty="0" smtClean="0"/>
              <a:t> was used to salt foods (table salt extracts moisture, </a:t>
            </a:r>
            <a:r>
              <a:rPr lang="en-GB" dirty="0" err="1" smtClean="0"/>
              <a:t>garum</a:t>
            </a:r>
            <a:r>
              <a:rPr lang="en-GB" dirty="0" smtClean="0"/>
              <a:t> added moisture)</a:t>
            </a:r>
            <a:endParaRPr lang="en-GB" dirty="0"/>
          </a:p>
        </p:txBody>
      </p:sp>
    </p:spTree>
    <p:extLst>
      <p:ext uri="{BB962C8B-B14F-4D97-AF65-F5344CB8AC3E}">
        <p14:creationId xmlns:p14="http://schemas.microsoft.com/office/powerpoint/2010/main" val="1791554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50157"/>
            <a:ext cx="9144000" cy="6119813"/>
          </a:xfrm>
          <a:prstGeom prst="rect">
            <a:avLst/>
          </a:prstGeom>
        </p:spPr>
      </p:pic>
    </p:spTree>
    <p:extLst>
      <p:ext uri="{BB962C8B-B14F-4D97-AF65-F5344CB8AC3E}">
        <p14:creationId xmlns:p14="http://schemas.microsoft.com/office/powerpoint/2010/main" val="3517821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Common Folk</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For Rome, their food would generally be vegetarian (by necessity rather than choice)</a:t>
            </a:r>
          </a:p>
          <a:p>
            <a:r>
              <a:rPr lang="en-GB" dirty="0" smtClean="0"/>
              <a:t>Staple foods: dark, ground barley bread, or a mash o water, oil and barley; wheat used for baking lighter breads was better and also more expensive. </a:t>
            </a:r>
          </a:p>
          <a:p>
            <a:r>
              <a:rPr lang="en-GB" dirty="0" smtClean="0"/>
              <a:t>Fruit and veg: cabbage, garlic, onions, beets</a:t>
            </a:r>
          </a:p>
          <a:p>
            <a:r>
              <a:rPr lang="en-GB" dirty="0" smtClean="0"/>
              <a:t>Legumes: beans, lentils, pea mash</a:t>
            </a:r>
          </a:p>
          <a:p>
            <a:r>
              <a:rPr lang="en-GB" dirty="0" smtClean="0"/>
              <a:t>Cheese, eggs and marinated fish</a:t>
            </a:r>
          </a:p>
          <a:p>
            <a:r>
              <a:rPr lang="en-GB" dirty="0" smtClean="0"/>
              <a:t>Meat is rare. </a:t>
            </a:r>
          </a:p>
          <a:p>
            <a:r>
              <a:rPr lang="en-GB" dirty="0" smtClean="0"/>
              <a:t>But philosophical traditions such as the Stoics in some ways admired such simple diets</a:t>
            </a:r>
          </a:p>
          <a:p>
            <a:r>
              <a:rPr lang="en-GB" dirty="0" smtClean="0"/>
              <a:t>Compare: rich people mimicking poor people’s diets because it’s </a:t>
            </a:r>
            <a:r>
              <a:rPr lang="en-GB" i="1" smtClean="0"/>
              <a:t>so quaint. </a:t>
            </a:r>
            <a:endParaRPr lang="en-GB" dirty="0"/>
          </a:p>
        </p:txBody>
      </p:sp>
    </p:spTree>
    <p:extLst>
      <p:ext uri="{BB962C8B-B14F-4D97-AF65-F5344CB8AC3E}">
        <p14:creationId xmlns:p14="http://schemas.microsoft.com/office/powerpoint/2010/main" val="3244696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Disasters: Earthquakes and Volcanoes</a:t>
            </a:r>
            <a:endParaRPr lang="en-GB" dirty="0"/>
          </a:p>
        </p:txBody>
      </p:sp>
      <p:sp>
        <p:nvSpPr>
          <p:cNvPr id="3" name="Content Placeholder 2"/>
          <p:cNvSpPr>
            <a:spLocks noGrp="1"/>
          </p:cNvSpPr>
          <p:nvPr>
            <p:ph sz="quarter" idx="1"/>
          </p:nvPr>
        </p:nvSpPr>
        <p:spPr/>
        <p:txBody>
          <a:bodyPr/>
          <a:lstStyle/>
          <a:p>
            <a:pPr marL="0" indent="0">
              <a:buNone/>
            </a:pPr>
            <a:r>
              <a:rPr lang="en-GB" dirty="0" smtClean="0"/>
              <a:t>Volcanoes:</a:t>
            </a:r>
          </a:p>
          <a:p>
            <a:r>
              <a:rPr lang="en-GB" dirty="0" smtClean="0"/>
              <a:t>Associated with deities such as Hephaistos/Vulcan, the Cyclopes, the Titans and Typhon </a:t>
            </a:r>
          </a:p>
          <a:p>
            <a:r>
              <a:rPr lang="en-GB" dirty="0" smtClean="0"/>
              <a:t>Underground river of fire: </a:t>
            </a:r>
            <a:r>
              <a:rPr lang="en-GB" dirty="0"/>
              <a:t>P</a:t>
            </a:r>
            <a:r>
              <a:rPr lang="en-GB" dirty="0" smtClean="0"/>
              <a:t>hlegethon </a:t>
            </a:r>
          </a:p>
          <a:p>
            <a:r>
              <a:rPr lang="en-GB" dirty="0" smtClean="0"/>
              <a:t>Empedocles: </a:t>
            </a:r>
            <a:endParaRPr lang="en-GB" dirty="0"/>
          </a:p>
          <a:p>
            <a:r>
              <a:rPr lang="en-GB" dirty="0" smtClean="0"/>
              <a:t>5</a:t>
            </a:r>
            <a:r>
              <a:rPr lang="en-GB" baseline="30000" dirty="0" smtClean="0"/>
              <a:t>th</a:t>
            </a:r>
            <a:r>
              <a:rPr lang="en-GB" dirty="0" smtClean="0"/>
              <a:t>C. BCE volcanic activity associated with earthquakes – both attributed to the same causes. </a:t>
            </a:r>
          </a:p>
          <a:p>
            <a:r>
              <a:rPr lang="en-GB" dirty="0" smtClean="0"/>
              <a:t>Aristotle: theory of underground winds to explain the movement of earth and volcanoes. </a:t>
            </a:r>
          </a:p>
          <a:p>
            <a:endParaRPr lang="en-GB" dirty="0" smtClean="0"/>
          </a:p>
          <a:p>
            <a:endParaRPr lang="en-GB" dirty="0"/>
          </a:p>
        </p:txBody>
      </p:sp>
    </p:spTree>
    <p:extLst>
      <p:ext uri="{BB962C8B-B14F-4D97-AF65-F5344CB8AC3E}">
        <p14:creationId xmlns:p14="http://schemas.microsoft.com/office/powerpoint/2010/main" val="35073094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Pindar: </a:t>
            </a:r>
            <a:r>
              <a:rPr lang="en-GB" dirty="0" err="1" smtClean="0"/>
              <a:t>Pythian</a:t>
            </a:r>
            <a:r>
              <a:rPr lang="en-GB" dirty="0" smtClean="0"/>
              <a:t> 1. 13-28</a:t>
            </a:r>
            <a:endParaRPr lang="en-GB" dirty="0"/>
          </a:p>
        </p:txBody>
      </p:sp>
      <p:sp>
        <p:nvSpPr>
          <p:cNvPr id="3" name="Content Placeholder 2"/>
          <p:cNvSpPr>
            <a:spLocks noGrp="1"/>
          </p:cNvSpPr>
          <p:nvPr>
            <p:ph sz="quarter" idx="1"/>
          </p:nvPr>
        </p:nvSpPr>
        <p:spPr>
          <a:xfrm>
            <a:off x="301752" y="1527047"/>
            <a:ext cx="8503920" cy="5022523"/>
          </a:xfrm>
        </p:spPr>
        <p:txBody>
          <a:bodyPr>
            <a:normAutofit fontScale="85000" lnSpcReduction="20000"/>
          </a:bodyPr>
          <a:lstStyle/>
          <a:p>
            <a:pPr marL="0" indent="0">
              <a:buNone/>
            </a:pPr>
            <a:r>
              <a:rPr lang="en-GB" dirty="0"/>
              <a:t>But those whom Zeus does not love are stunned with terror when they hear the cry of the </a:t>
            </a:r>
            <a:r>
              <a:rPr lang="en-GB" dirty="0" err="1"/>
              <a:t>Pierian</a:t>
            </a:r>
            <a:r>
              <a:rPr lang="en-GB" dirty="0"/>
              <a:t> Muses, on earth or on the irresistible sea</a:t>
            </a:r>
            <a:r>
              <a:rPr lang="en-GB" dirty="0" smtClean="0"/>
              <a:t>;  among </a:t>
            </a:r>
            <a:r>
              <a:rPr lang="en-GB" dirty="0"/>
              <a:t>them is he who lies in dread </a:t>
            </a:r>
            <a:r>
              <a:rPr lang="en-GB" dirty="0" err="1"/>
              <a:t>Tartarus</a:t>
            </a:r>
            <a:r>
              <a:rPr lang="en-GB" dirty="0"/>
              <a:t>, that enemy of the gods, Typhon with his hundred heads. Once the famous Cilician cave nurtured him, but now the sea-girt cliffs above Cumae, and Sicily too, lie heavy on his shaggy chest. And the pillar of the sky holds him down</a:t>
            </a:r>
            <a:r>
              <a:rPr lang="en-GB" dirty="0" smtClean="0"/>
              <a:t>, </a:t>
            </a:r>
            <a:r>
              <a:rPr lang="en-GB" dirty="0"/>
              <a:t>snow-covered Aetna, year-round nurse of bitter frost, from whose inmost caves belch forth the purest streams of unapproachable fire. In the daytime her rivers roll out a fiery flood of smoke, while in the darkness of night the crimson flame hurls rocks down to the deep plain of the sea with a crashing roar</a:t>
            </a:r>
            <a:r>
              <a:rPr lang="en-GB" dirty="0" smtClean="0"/>
              <a:t>. </a:t>
            </a:r>
            <a:r>
              <a:rPr lang="en-GB" dirty="0"/>
              <a:t>That monster shoots up the most terrible jets of fire; it is a marvellous wonder to see, and a marvel even to hear about when men are present. Such a creature is bound beneath the dark and leafy heights of Aetna and beneath the plain, and his bed scratches and goads the whole length of his back stretched out against it.</a:t>
            </a:r>
          </a:p>
        </p:txBody>
      </p:sp>
    </p:spTree>
    <p:extLst>
      <p:ext uri="{BB962C8B-B14F-4D97-AF65-F5344CB8AC3E}">
        <p14:creationId xmlns:p14="http://schemas.microsoft.com/office/powerpoint/2010/main" val="2404953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dirty="0" smtClean="0"/>
              <a:t>Diodorus: 60-30 BCE</a:t>
            </a:r>
            <a:endParaRPr lang="en-GB" dirty="0"/>
          </a:p>
        </p:txBody>
      </p:sp>
      <p:sp>
        <p:nvSpPr>
          <p:cNvPr id="3" name="Content Placeholder 2"/>
          <p:cNvSpPr>
            <a:spLocks noGrp="1"/>
          </p:cNvSpPr>
          <p:nvPr>
            <p:ph sz="quarter" idx="1"/>
          </p:nvPr>
        </p:nvSpPr>
        <p:spPr>
          <a:xfrm>
            <a:off x="301752" y="1527047"/>
            <a:ext cx="8503920" cy="4877381"/>
          </a:xfrm>
        </p:spPr>
        <p:txBody>
          <a:bodyPr>
            <a:normAutofit fontScale="85000" lnSpcReduction="20000"/>
          </a:bodyPr>
          <a:lstStyle/>
          <a:p>
            <a:pPr marL="0" indent="0">
              <a:buNone/>
            </a:pPr>
            <a:r>
              <a:rPr lang="en-GB" dirty="0"/>
              <a:t>The </a:t>
            </a:r>
            <a:r>
              <a:rPr lang="en-GB" dirty="0" err="1"/>
              <a:t>Sicani</a:t>
            </a:r>
            <a:r>
              <a:rPr lang="en-GB" dirty="0"/>
              <a:t>, then, originally made their homes in villages, building their settlements upon the strongest hills because of the pirates; for they had not yet been brought under the single rule of a king, but in each settlement there was one man who was lord</a:t>
            </a:r>
            <a:r>
              <a:rPr lang="en-GB" dirty="0" smtClean="0"/>
              <a:t>. </a:t>
            </a:r>
            <a:r>
              <a:rPr lang="en-GB" dirty="0"/>
              <a:t>And at first they made their home in every part of the island and secured their food by tilling the land; but at a later time, when Aetna sent </a:t>
            </a:r>
            <a:r>
              <a:rPr lang="en-GB" b="1" dirty="0"/>
              <a:t>up volcanic eruptions </a:t>
            </a:r>
            <a:r>
              <a:rPr lang="en-GB" dirty="0"/>
              <a:t>in an increasing number of places and a great torrent of </a:t>
            </a:r>
            <a:r>
              <a:rPr lang="en-GB" b="1" dirty="0"/>
              <a:t>lava </a:t>
            </a:r>
            <a:r>
              <a:rPr lang="en-GB" dirty="0"/>
              <a:t>was poured forth over the land, it came to pass that a great stretch of the country was ruined. And since the fire kept consuming a large area of the land during an increasing number of years, in fear they left the eastern parts of Sicily and removed to the western. And last of all, many generations later, the people of the </a:t>
            </a:r>
            <a:r>
              <a:rPr lang="en-GB" dirty="0" err="1"/>
              <a:t>Siceli</a:t>
            </a:r>
            <a:r>
              <a:rPr lang="en-GB" dirty="0"/>
              <a:t> crossed over in a body from Italy into Sicily and made their home in the land which had been abandoned by the </a:t>
            </a:r>
            <a:r>
              <a:rPr lang="en-GB" dirty="0" err="1"/>
              <a:t>Sicani</a:t>
            </a:r>
            <a:r>
              <a:rPr lang="en-GB" dirty="0" smtClean="0"/>
              <a:t>.</a:t>
            </a:r>
          </a:p>
          <a:p>
            <a:pPr marL="0" indent="0">
              <a:buNone/>
            </a:pPr>
            <a:r>
              <a:rPr lang="en-GB" dirty="0" smtClean="0"/>
              <a:t>(5.6.2-3)</a:t>
            </a:r>
            <a:endParaRPr lang="en-GB" dirty="0"/>
          </a:p>
        </p:txBody>
      </p:sp>
    </p:spTree>
    <p:extLst>
      <p:ext uri="{BB962C8B-B14F-4D97-AF65-F5344CB8AC3E}">
        <p14:creationId xmlns:p14="http://schemas.microsoft.com/office/powerpoint/2010/main" val="2804648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Aeschylus, </a:t>
            </a:r>
            <a:r>
              <a:rPr lang="en-GB" i="1" dirty="0"/>
              <a:t>Prometheus Bound</a:t>
            </a:r>
            <a:r>
              <a:rPr lang="en-GB" dirty="0"/>
              <a:t> 367-</a:t>
            </a:r>
            <a:r>
              <a:rPr lang="en-GB" dirty="0" smtClean="0"/>
              <a:t>8</a:t>
            </a:r>
            <a:endParaRPr lang="en-GB" dirty="0"/>
          </a:p>
        </p:txBody>
      </p:sp>
      <p:sp>
        <p:nvSpPr>
          <p:cNvPr id="3" name="Content Placeholder 2"/>
          <p:cNvSpPr>
            <a:spLocks noGrp="1"/>
          </p:cNvSpPr>
          <p:nvPr>
            <p:ph sz="quarter" idx="1"/>
          </p:nvPr>
        </p:nvSpPr>
        <p:spPr>
          <a:xfrm>
            <a:off x="301752" y="1527047"/>
            <a:ext cx="8503920" cy="5330953"/>
          </a:xfrm>
        </p:spPr>
        <p:txBody>
          <a:bodyPr>
            <a:normAutofit/>
          </a:bodyPr>
          <a:lstStyle/>
          <a:p>
            <a:pPr marL="0" indent="0">
              <a:buNone/>
            </a:pPr>
            <a:r>
              <a:rPr lang="en-GB" sz="2800" dirty="0"/>
              <a:t>Prometheus: And now, a helpless and a sprawling bulk, he lies hard by the narrows of the sea, pressed down beneath the roots of Aetna; while on the topmost summit Hephaestus sits and hammers the molten ore. There, one day, shall burst forth </a:t>
            </a:r>
            <a:r>
              <a:rPr lang="en-GB" sz="2800" dirty="0" smtClean="0"/>
              <a:t>rivers </a:t>
            </a:r>
            <a:r>
              <a:rPr lang="en-GB" sz="2800" dirty="0"/>
              <a:t>of fire</a:t>
            </a:r>
            <a:r>
              <a:rPr lang="en-GB" sz="2800" dirty="0" smtClean="0"/>
              <a:t>, with </a:t>
            </a:r>
            <a:r>
              <a:rPr lang="en-GB" sz="2800" dirty="0"/>
              <a:t>savage jaws devouring the level fields of Sicily, land of fair fruit—such boiling rage shall </a:t>
            </a:r>
            <a:r>
              <a:rPr lang="en-GB" sz="2800" dirty="0" err="1"/>
              <a:t>Typho</a:t>
            </a:r>
            <a:r>
              <a:rPr lang="en-GB" sz="2800" dirty="0"/>
              <a:t>, although charred by the blazing lightning of Zeus, send spouting forth with hot jets of appalling, fire-breathing </a:t>
            </a:r>
            <a:r>
              <a:rPr lang="en-GB" sz="2800" dirty="0" smtClean="0"/>
              <a:t>surge</a:t>
            </a:r>
            <a:r>
              <a:rPr lang="en-GB" sz="2800" dirty="0"/>
              <a:t>.</a:t>
            </a:r>
            <a:endParaRPr lang="en-GB" sz="2800" dirty="0" smtClean="0"/>
          </a:p>
        </p:txBody>
      </p:sp>
    </p:spTree>
    <p:extLst>
      <p:ext uri="{BB962C8B-B14F-4D97-AF65-F5344CB8AC3E}">
        <p14:creationId xmlns:p14="http://schemas.microsoft.com/office/powerpoint/2010/main" val="1973332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lang="en-GB" dirty="0" smtClean="0"/>
              <a:t>Strabo 6.2.3</a:t>
            </a:r>
            <a:endParaRPr lang="en-GB" dirty="0"/>
          </a:p>
        </p:txBody>
      </p:sp>
      <p:sp>
        <p:nvSpPr>
          <p:cNvPr id="3" name="Content Placeholder 2"/>
          <p:cNvSpPr>
            <a:spLocks noGrp="1"/>
          </p:cNvSpPr>
          <p:nvPr>
            <p:ph sz="quarter" idx="1"/>
          </p:nvPr>
        </p:nvSpPr>
        <p:spPr>
          <a:xfrm>
            <a:off x="163285" y="1527047"/>
            <a:ext cx="8835571" cy="5149523"/>
          </a:xfrm>
        </p:spPr>
        <p:txBody>
          <a:bodyPr>
            <a:normAutofit fontScale="77500" lnSpcReduction="20000"/>
          </a:bodyPr>
          <a:lstStyle/>
          <a:p>
            <a:pPr marL="0" indent="0">
              <a:buNone/>
            </a:pPr>
            <a:r>
              <a:rPr lang="en-GB" dirty="0"/>
              <a:t>According to </a:t>
            </a:r>
            <a:r>
              <a:rPr lang="en-GB" dirty="0" err="1"/>
              <a:t>Poseidonius</a:t>
            </a:r>
            <a:r>
              <a:rPr lang="en-GB" dirty="0"/>
              <a:t>, when the mountain is in action, the fields of the </a:t>
            </a:r>
            <a:r>
              <a:rPr lang="en-GB" dirty="0" err="1"/>
              <a:t>Catanaeans</a:t>
            </a:r>
            <a:r>
              <a:rPr lang="en-GB" dirty="0"/>
              <a:t> are covered with ash-dust to a great depth. Now although the ash is an affliction at the time, it benefits the country in later times, for it renders it fertile and suited to the vine, the rest of the country not being equally productive of good wine; further, the roots produced by the fields that have been covered with ash-dust make the sheep so fat, it is said, that they choke; and this is why blood is drawn from their ears every four or five </a:t>
            </a:r>
            <a:r>
              <a:rPr lang="en-GB" dirty="0" smtClean="0"/>
              <a:t>days—</a:t>
            </a:r>
            <a:r>
              <a:rPr lang="en-GB" dirty="0"/>
              <a:t>a thing of which I have spoken </a:t>
            </a:r>
            <a:r>
              <a:rPr lang="en-GB" dirty="0" smtClean="0"/>
              <a:t>before </a:t>
            </a:r>
            <a:r>
              <a:rPr lang="en-GB" dirty="0"/>
              <a:t>as occurring near </a:t>
            </a:r>
            <a:r>
              <a:rPr lang="en-GB" dirty="0" err="1"/>
              <a:t>Erytheia</a:t>
            </a:r>
            <a:r>
              <a:rPr lang="en-GB" dirty="0"/>
              <a:t>. But when the lava changes to a solid, it turns the surface of the earth into stone to a considerable depth, so that quarrying is necessary on the part of any who wish to uncover the original surface; for when the mass of rock in the craters melts and then is thrown up, the liquid that is poured out over the top is black mud and flows down the mountain, and then, solidifying, becomes millstone, keeping the same </a:t>
            </a:r>
            <a:r>
              <a:rPr lang="en-GB" dirty="0" smtClean="0"/>
              <a:t>colour </a:t>
            </a:r>
            <a:r>
              <a:rPr lang="en-GB" dirty="0"/>
              <a:t>it had when in a liquid state. And ash is also produced when the stones are burnt, as from wood; therefore, just as wood-ashes nourish rue, so the ashes of Aetna, it is reasonable to suppose, have some quality that is peculiarly suited to the vine.</a:t>
            </a:r>
          </a:p>
        </p:txBody>
      </p:sp>
    </p:spTree>
    <p:extLst>
      <p:ext uri="{BB962C8B-B14F-4D97-AF65-F5344CB8AC3E}">
        <p14:creationId xmlns:p14="http://schemas.microsoft.com/office/powerpoint/2010/main" val="564588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Pompeii</a:t>
            </a:r>
            <a:endParaRPr lang="en-GB" dirty="0"/>
          </a:p>
        </p:txBody>
      </p:sp>
      <p:sp>
        <p:nvSpPr>
          <p:cNvPr id="3" name="Content Placeholder 2"/>
          <p:cNvSpPr>
            <a:spLocks noGrp="1"/>
          </p:cNvSpPr>
          <p:nvPr>
            <p:ph sz="quarter" idx="1"/>
          </p:nvPr>
        </p:nvSpPr>
        <p:spPr/>
        <p:txBody>
          <a:bodyPr/>
          <a:lstStyle/>
          <a:p>
            <a:r>
              <a:rPr lang="en-GB" dirty="0" smtClean="0"/>
              <a:t>The </a:t>
            </a:r>
            <a:r>
              <a:rPr lang="en-GB" dirty="0"/>
              <a:t>Romans had no word for volcano when Vesuvius </a:t>
            </a:r>
            <a:r>
              <a:rPr lang="en-GB" dirty="0" smtClean="0"/>
              <a:t>erupted. </a:t>
            </a:r>
          </a:p>
          <a:p>
            <a:r>
              <a:rPr lang="en-GB" dirty="0" smtClean="0"/>
              <a:t>It is the first eruption for which we have a detailed eye-witness account – Pliny. </a:t>
            </a:r>
          </a:p>
          <a:p>
            <a:r>
              <a:rPr lang="en-GB" dirty="0" smtClean="0"/>
              <a:t>Eruption happened in 79 CE</a:t>
            </a:r>
          </a:p>
          <a:p>
            <a:r>
              <a:rPr lang="en-GB" dirty="0" smtClean="0"/>
              <a:t>It started in late morning on August 24</a:t>
            </a:r>
            <a:r>
              <a:rPr lang="en-GB" baseline="30000" dirty="0" smtClean="0"/>
              <a:t>th</a:t>
            </a:r>
            <a:r>
              <a:rPr lang="en-GB" dirty="0" smtClean="0"/>
              <a:t>. </a:t>
            </a:r>
          </a:p>
          <a:p>
            <a:r>
              <a:rPr lang="en-GB" dirty="0" smtClean="0"/>
              <a:t>The volcanic plug of cooled lava was blown out</a:t>
            </a:r>
          </a:p>
          <a:p>
            <a:r>
              <a:rPr lang="en-GB" dirty="0" smtClean="0"/>
              <a:t>Then the ‘</a:t>
            </a:r>
            <a:r>
              <a:rPr lang="en-GB" dirty="0" err="1" smtClean="0"/>
              <a:t>Plinian</a:t>
            </a:r>
            <a:r>
              <a:rPr lang="en-GB" dirty="0" smtClean="0"/>
              <a:t> eruptions’ </a:t>
            </a:r>
            <a:endParaRPr lang="en-GB" dirty="0"/>
          </a:p>
          <a:p>
            <a:endParaRPr lang="en-GB" dirty="0"/>
          </a:p>
        </p:txBody>
      </p:sp>
    </p:spTree>
    <p:extLst>
      <p:ext uri="{BB962C8B-B14F-4D97-AF65-F5344CB8AC3E}">
        <p14:creationId xmlns:p14="http://schemas.microsoft.com/office/powerpoint/2010/main" val="2042881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 the Younger, Letter 16</a:t>
            </a:r>
            <a:endParaRPr lang="en-GB" dirty="0"/>
          </a:p>
        </p:txBody>
      </p:sp>
      <p:sp>
        <p:nvSpPr>
          <p:cNvPr id="3" name="Content Placeholder 2"/>
          <p:cNvSpPr>
            <a:spLocks noGrp="1"/>
          </p:cNvSpPr>
          <p:nvPr>
            <p:ph sz="quarter" idx="1"/>
          </p:nvPr>
        </p:nvSpPr>
        <p:spPr>
          <a:xfrm>
            <a:off x="145143" y="1527047"/>
            <a:ext cx="8835571" cy="5058809"/>
          </a:xfrm>
        </p:spPr>
        <p:txBody>
          <a:bodyPr>
            <a:normAutofit fontScale="92500" lnSpcReduction="20000"/>
          </a:bodyPr>
          <a:lstStyle/>
          <a:p>
            <a:pPr marL="0" indent="0">
              <a:buNone/>
            </a:pPr>
            <a:r>
              <a:rPr lang="en-GB" dirty="0"/>
              <a:t>A cloud, from which mountain was uncertain, at this distance (but it was found afterwards to come from Mount Vesuvius), was ascending, the appearance of which I cannot give you a more exact description of than by likening it to that of a pine tree, for it shot up to a great height in the form of a very tall trunk, which spread itself out at the top into a sort of branches; occasioned, I imagine, either by a sudden gust of air that impelled it, the force of which decreased as it advanced upwards, or the cloud itself being pressed back again by its own weight, expanded in the manner I have mentioned; it appeared sometimes bright and sometimes dark and spotted, according as it was either more or less impregnated with earth and cinders. This phenomenon seemed to a man of such learning and research as my uncle extraordinary and worth further looking into.</a:t>
            </a:r>
          </a:p>
        </p:txBody>
      </p:sp>
    </p:spTree>
    <p:extLst>
      <p:ext uri="{BB962C8B-B14F-4D97-AF65-F5344CB8AC3E}">
        <p14:creationId xmlns:p14="http://schemas.microsoft.com/office/powerpoint/2010/main" val="17260967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446"/>
            <a:ext cx="9144000" cy="6055629"/>
          </a:xfrm>
          <a:prstGeom prst="rect">
            <a:avLst/>
          </a:prstGeom>
        </p:spPr>
      </p:pic>
      <p:sp>
        <p:nvSpPr>
          <p:cNvPr id="3" name="TextBox 2"/>
          <p:cNvSpPr txBox="1"/>
          <p:nvPr/>
        </p:nvSpPr>
        <p:spPr>
          <a:xfrm>
            <a:off x="326571" y="6277429"/>
            <a:ext cx="8382000" cy="369332"/>
          </a:xfrm>
          <a:prstGeom prst="rect">
            <a:avLst/>
          </a:prstGeom>
          <a:noFill/>
        </p:spPr>
        <p:txBody>
          <a:bodyPr wrap="square" rtlCol="0">
            <a:spAutoFit/>
          </a:bodyPr>
          <a:lstStyle/>
          <a:p>
            <a:r>
              <a:rPr lang="en-GB" dirty="0" err="1"/>
              <a:t>Sarychev</a:t>
            </a:r>
            <a:r>
              <a:rPr lang="en-GB" dirty="0"/>
              <a:t> Peak Volcano erupts June 12, 2009,</a:t>
            </a:r>
            <a:endParaRPr lang="en-GB" dirty="0"/>
          </a:p>
        </p:txBody>
      </p:sp>
    </p:spTree>
    <p:extLst>
      <p:ext uri="{BB962C8B-B14F-4D97-AF65-F5344CB8AC3E}">
        <p14:creationId xmlns:p14="http://schemas.microsoft.com/office/powerpoint/2010/main" val="2747737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Eruption</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Continuous gas emissions hurling magma and small pieces of old lava from the plug up to 30km in the air.</a:t>
            </a:r>
          </a:p>
          <a:p>
            <a:r>
              <a:rPr lang="en-GB" dirty="0" smtClean="0"/>
              <a:t>The liquid magma was torn into small pieces by the rapid expansion, hardened in the air and rained down on Pompeii and </a:t>
            </a:r>
            <a:r>
              <a:rPr lang="en-GB" dirty="0" err="1" smtClean="0"/>
              <a:t>Stabiae</a:t>
            </a:r>
            <a:r>
              <a:rPr lang="en-GB" dirty="0" smtClean="0"/>
              <a:t> in a hailstorm of glowing hot porous pumice stones</a:t>
            </a:r>
          </a:p>
          <a:p>
            <a:r>
              <a:rPr lang="en-GB" dirty="0" smtClean="0"/>
              <a:t>Buried the cities to a depth of 2.5 metres </a:t>
            </a:r>
          </a:p>
          <a:p>
            <a:r>
              <a:rPr lang="en-GB" dirty="0" smtClean="0"/>
              <a:t>The the </a:t>
            </a:r>
            <a:r>
              <a:rPr lang="en-GB" dirty="0"/>
              <a:t>pyroclastic flow: ‘A pyroclastic flow is a fluidized mixture of solid to semi-solid fragments and hot, expanding gases that flows down the flank of a volcanic edifice. These awesome features are heavier-than-air emulsions that move much like a snow avalanche, except that they are fiercely hot, contain toxic gases, and move at phenomenal, hurricane-force speeds, often over 100 km/</a:t>
            </a:r>
            <a:r>
              <a:rPr lang="en-GB" dirty="0" smtClean="0"/>
              <a:t>hour.’</a:t>
            </a:r>
            <a:endParaRPr lang="en-GB" dirty="0"/>
          </a:p>
        </p:txBody>
      </p:sp>
    </p:spTree>
    <p:extLst>
      <p:ext uri="{BB962C8B-B14F-4D97-AF65-F5344CB8AC3E}">
        <p14:creationId xmlns:p14="http://schemas.microsoft.com/office/powerpoint/2010/main" val="40481457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98286"/>
            <a:ext cx="9144000" cy="5143500"/>
          </a:xfrm>
          <a:prstGeom prst="rect">
            <a:avLst/>
          </a:prstGeom>
        </p:spPr>
      </p:pic>
    </p:spTree>
    <p:extLst>
      <p:ext uri="{BB962C8B-B14F-4D97-AF65-F5344CB8AC3E}">
        <p14:creationId xmlns:p14="http://schemas.microsoft.com/office/powerpoint/2010/main" val="28711192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Eruption</a:t>
            </a:r>
            <a:endParaRPr lang="en-GB" dirty="0"/>
          </a:p>
        </p:txBody>
      </p:sp>
      <p:sp>
        <p:nvSpPr>
          <p:cNvPr id="3" name="Content Placeholder 2"/>
          <p:cNvSpPr>
            <a:spLocks noGrp="1"/>
          </p:cNvSpPr>
          <p:nvPr>
            <p:ph sz="quarter" idx="1"/>
          </p:nvPr>
        </p:nvSpPr>
        <p:spPr/>
        <p:txBody>
          <a:bodyPr/>
          <a:lstStyle/>
          <a:p>
            <a:r>
              <a:rPr lang="en-GB" dirty="0" smtClean="0"/>
              <a:t>At the same time, torrential rain caused by condensation in the stratosphere mixed with the lava flow to form a river of hot mud which engulfed the city and buried it to a depth of 12-20 metres. </a:t>
            </a:r>
          </a:p>
          <a:p>
            <a:r>
              <a:rPr lang="en-GB" dirty="0" smtClean="0"/>
              <a:t>This also brought forth a cloud of gas, and many of the people were killed by suffocation. </a:t>
            </a:r>
          </a:p>
          <a:p>
            <a:r>
              <a:rPr lang="en-GB" dirty="0" smtClean="0"/>
              <a:t>On 25</a:t>
            </a:r>
            <a:r>
              <a:rPr lang="en-GB" baseline="30000" dirty="0" smtClean="0"/>
              <a:t>th</a:t>
            </a:r>
            <a:r>
              <a:rPr lang="en-GB" dirty="0" smtClean="0"/>
              <a:t> August there was a rain of ash and lapilli, burying it under another layer up to 6.5 metres thick</a:t>
            </a:r>
            <a:endParaRPr lang="en-GB" dirty="0"/>
          </a:p>
        </p:txBody>
      </p:sp>
    </p:spTree>
    <p:extLst>
      <p:ext uri="{BB962C8B-B14F-4D97-AF65-F5344CB8AC3E}">
        <p14:creationId xmlns:p14="http://schemas.microsoft.com/office/powerpoint/2010/main" val="11524230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Lasting effects:</a:t>
            </a:r>
            <a:endParaRPr lang="en-GB" dirty="0"/>
          </a:p>
        </p:txBody>
      </p:sp>
      <p:sp>
        <p:nvSpPr>
          <p:cNvPr id="3" name="Content Placeholder 2"/>
          <p:cNvSpPr>
            <a:spLocks noGrp="1"/>
          </p:cNvSpPr>
          <p:nvPr>
            <p:ph sz="quarter" idx="1"/>
          </p:nvPr>
        </p:nvSpPr>
        <p:spPr/>
        <p:txBody>
          <a:bodyPr/>
          <a:lstStyle/>
          <a:p>
            <a:r>
              <a:rPr lang="en-GB" dirty="0" smtClean="0"/>
              <a:t>Some relief efforts but</a:t>
            </a:r>
            <a:r>
              <a:rPr lang="is-IS" dirty="0" smtClean="0"/>
              <a:t>…</a:t>
            </a:r>
            <a:endParaRPr lang="en-GB" dirty="0" smtClean="0"/>
          </a:p>
          <a:p>
            <a:r>
              <a:rPr lang="en-GB" dirty="0" smtClean="0"/>
              <a:t>They don’t rebuild there. Partly because at the same time Rome had suffered a fire and an epidemic, so much of the available funding was being used there instead. </a:t>
            </a:r>
          </a:p>
          <a:p>
            <a:r>
              <a:rPr lang="en-GB" dirty="0" smtClean="0"/>
              <a:t>Survivors were supported locally. </a:t>
            </a:r>
          </a:p>
          <a:p>
            <a:endParaRPr lang="en-GB" dirty="0"/>
          </a:p>
        </p:txBody>
      </p:sp>
    </p:spTree>
    <p:extLst>
      <p:ext uri="{BB962C8B-B14F-4D97-AF65-F5344CB8AC3E}">
        <p14:creationId xmlns:p14="http://schemas.microsoft.com/office/powerpoint/2010/main" val="475929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Interpretations:</a:t>
            </a:r>
            <a:endParaRPr lang="en-GB" dirty="0"/>
          </a:p>
        </p:txBody>
      </p:sp>
      <p:sp>
        <p:nvSpPr>
          <p:cNvPr id="3" name="Content Placeholder 2"/>
          <p:cNvSpPr>
            <a:spLocks noGrp="1"/>
          </p:cNvSpPr>
          <p:nvPr>
            <p:ph sz="quarter" idx="1"/>
          </p:nvPr>
        </p:nvSpPr>
        <p:spPr/>
        <p:txBody>
          <a:bodyPr/>
          <a:lstStyle/>
          <a:p>
            <a:r>
              <a:rPr lang="en-GB" dirty="0" smtClean="0"/>
              <a:t>Blame the gods!</a:t>
            </a:r>
          </a:p>
          <a:p>
            <a:r>
              <a:rPr lang="en-GB" dirty="0" smtClean="0"/>
              <a:t>Martial and Statius both write poems pointing responsibility at the gods for this event. </a:t>
            </a:r>
          </a:p>
          <a:p>
            <a:r>
              <a:rPr lang="en-GB" dirty="0" smtClean="0"/>
              <a:t>Jewish prophetic literature held Titus (emperor) responsible for it, as retribution for his destruction of the temple in Jerusalem in 70 CE.</a:t>
            </a:r>
          </a:p>
          <a:p>
            <a:r>
              <a:rPr lang="en-GB" dirty="0" smtClean="0"/>
              <a:t>Tertullian of Carthage, Christian writer, interprets it as general punishment for the moral decline of Rome and worship of false/heathen gods. </a:t>
            </a:r>
            <a:endParaRPr lang="en-GB" dirty="0"/>
          </a:p>
        </p:txBody>
      </p:sp>
    </p:spTree>
    <p:extLst>
      <p:ext uri="{BB962C8B-B14F-4D97-AF65-F5344CB8AC3E}">
        <p14:creationId xmlns:p14="http://schemas.microsoft.com/office/powerpoint/2010/main" val="23665027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842</TotalTime>
  <Words>3078</Words>
  <Application>Microsoft Macintosh PowerPoint</Application>
  <PresentationFormat>On-screen Show (4:3)</PresentationFormat>
  <Paragraphs>214</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Civic</vt:lpstr>
      <vt:lpstr>Ecology </vt:lpstr>
      <vt:lpstr>What is ecology?</vt:lpstr>
      <vt:lpstr>Types of Evidence</vt:lpstr>
      <vt:lpstr>Animals</vt:lpstr>
      <vt:lpstr>Animals II </vt:lpstr>
      <vt:lpstr>Animals III</vt:lpstr>
      <vt:lpstr>Animals IV: Roman Extravagance</vt:lpstr>
      <vt:lpstr>Animals V: Invasive species</vt:lpstr>
      <vt:lpstr>Animals and Myth</vt:lpstr>
      <vt:lpstr>Animals and Myth: Hybrids</vt:lpstr>
      <vt:lpstr>Food</vt:lpstr>
      <vt:lpstr>Illness</vt:lpstr>
      <vt:lpstr>Symposiums</vt:lpstr>
      <vt:lpstr>Symposiums II</vt:lpstr>
      <vt:lpstr>Food</vt:lpstr>
      <vt:lpstr>Food: Beans</vt:lpstr>
      <vt:lpstr>Food</vt:lpstr>
      <vt:lpstr>PowerPoint Presentation</vt:lpstr>
      <vt:lpstr>Food</vt:lpstr>
      <vt:lpstr>Food: Rome</vt:lpstr>
      <vt:lpstr>Cena</vt:lpstr>
      <vt:lpstr>Food: Trade </vt:lpstr>
      <vt:lpstr>Garum</vt:lpstr>
      <vt:lpstr>PowerPoint Presentation</vt:lpstr>
      <vt:lpstr>The Common Folk</vt:lpstr>
      <vt:lpstr>Disasters: Earthquakes and Volcanoes</vt:lpstr>
      <vt:lpstr>Pindar: Pythian 1. 13-28</vt:lpstr>
      <vt:lpstr>Diodorus: 60-30 BCE</vt:lpstr>
      <vt:lpstr>Aeschylus, Prometheus Bound 367-8</vt:lpstr>
      <vt:lpstr>Strabo 6.2.3</vt:lpstr>
      <vt:lpstr>Pompeii</vt:lpstr>
      <vt:lpstr>Pliny the Younger, Letter 16</vt:lpstr>
      <vt:lpstr>PowerPoint Presentation</vt:lpstr>
      <vt:lpstr>The Eruption</vt:lpstr>
      <vt:lpstr>PowerPoint Presentation</vt:lpstr>
      <vt:lpstr>The Eruption</vt:lpstr>
      <vt:lpstr>Lasting effects:</vt:lpstr>
      <vt:lpstr>Ancient Interpretations: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Ecology </dc:title>
  <dc:creator>Silvie</dc:creator>
  <cp:lastModifiedBy>Silvie</cp:lastModifiedBy>
  <cp:revision>27</cp:revision>
  <dcterms:created xsi:type="dcterms:W3CDTF">2017-11-16T17:09:20Z</dcterms:created>
  <dcterms:modified xsi:type="dcterms:W3CDTF">2017-11-17T08:35:26Z</dcterms:modified>
</cp:coreProperties>
</file>