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notesMasterIdLst>
    <p:notesMasterId r:id="rId23"/>
  </p:notesMasterIdLst>
  <p:sldIdLst>
    <p:sldId id="256" r:id="rId2"/>
    <p:sldId id="260" r:id="rId3"/>
    <p:sldId id="261" r:id="rId4"/>
    <p:sldId id="262" r:id="rId5"/>
    <p:sldId id="263" r:id="rId6"/>
    <p:sldId id="264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238" y="1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65EDD40-B5AF-4B49-991C-93F64F1C9334}" type="datetimeFigureOut">
              <a:rPr lang="en-GB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61BC593-3371-4396-9480-24717871419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90297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EADD20A-5EFB-486A-82F2-DBB5F7A3C0F8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566D1C-BA84-4161-B987-495554CF2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7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E28D29-1ECB-41DF-951B-2A23F95AD026}" type="datetimeFigureOut">
              <a:rPr lang="en-US" dirty="0"/>
              <a:t>10/6/2019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06E0D8-DEC8-4BB0-B534-9C321A19F98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8598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79A7DF-D659-409A-B3D4-5B43D34E1C77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BEB8768-390A-4B14-B4A9-1E8BD89926A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5126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6"/>
            <a:ext cx="3703320" cy="402335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DEDA08-AACF-4AEE-B545-3CDE724EB297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20628D-D5D6-4108-A7A4-413CE6756FA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2867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72F4132-BBF1-4DD2-961F-5AF89468E0FA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E8AD6F-AFBB-4942-9715-5A0FB6C987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74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1C1C75-C635-49C7-9970-B5FC810B769F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92184C1-252C-4719-A6FC-5232EB7ACEA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865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498ADDB-6DD1-48FC-9E3C-DF3DB601D17A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4CD3BA-518C-4576-9F9A-05FD712181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609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237" y="731520"/>
            <a:ext cx="5009393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pPr>
              <a:defRPr/>
            </a:pPr>
            <a:fld id="{EAFB0575-0035-4A5C-BA17-366D6AEEC22E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EC8EB1A-AFDC-4C45-A147-4205F538665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99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9520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59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DE7BFE-0166-45BB-ACE3-D95066A054B6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9E1417-AD61-414D-BF24-E229420C3F4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621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4A06C2-2637-4CFA-BCA6-915E55F6336B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611CC9F-A0F3-4876-B372-67AE0E216A1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1733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4779"/>
            <a:ext cx="1971675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4779"/>
            <a:ext cx="5800725" cy="5757420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EC8139-C342-4686-99F2-7E13E6CDBFE1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428E29-9002-45DE-813A-5C1E334459B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230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6DE7BFE-0166-45BB-ACE3-D95066A054B6}" type="datetimeFigureOut">
              <a:rPr lang="en-GB" smtClean="0"/>
              <a:pPr>
                <a:defRPr/>
              </a:pPr>
              <a:t>06/10/2019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29E1417-AD61-414D-BF24-E229420C3F4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0941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Information engineering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 smtClean="0"/>
              <a:t>What are systems requirements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1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What is a Requirement?</a:t>
            </a:r>
            <a:endParaRPr lang="th-TH" sz="2800" dirty="0"/>
          </a:p>
        </p:txBody>
      </p:sp>
      <p:sp>
        <p:nvSpPr>
          <p:cNvPr id="4761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 requirement is simply a statement of what the system must do or what characteristic it must have.</a:t>
            </a:r>
          </a:p>
          <a:p>
            <a:r>
              <a:rPr lang="en-US" dirty="0"/>
              <a:t>Requirements are written from the perspective of the businessperson and they focus on the “what” of the system.</a:t>
            </a:r>
          </a:p>
          <a:p>
            <a:r>
              <a:rPr lang="en-US" dirty="0"/>
              <a:t>Sometime they are called business requirements or user requirements</a:t>
            </a:r>
            <a:r>
              <a:rPr lang="en-US" dirty="0" smtClean="0"/>
              <a:t>.</a:t>
            </a:r>
          </a:p>
          <a:p>
            <a:r>
              <a:rPr lang="en-US" dirty="0" smtClean="0"/>
              <a:t>The requirements will change over time as the project moves.</a:t>
            </a:r>
          </a:p>
          <a:p>
            <a:r>
              <a:rPr lang="en-US" dirty="0" smtClean="0"/>
              <a:t>Requirements evolve from detailed statements of the business capabilities that a system should have to detailed statements of the technical way in which the capabilities will be implemented in the new system.</a:t>
            </a:r>
            <a:endParaRPr lang="th-TH" dirty="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DB7D4F24-0E5F-4636-A440-D5AE776AE373}" type="slidenum">
              <a:rPr lang="en-US"/>
              <a:pPr/>
              <a:t>2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075967138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5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Techniques for Information Gathering</a:t>
            </a:r>
          </a:p>
        </p:txBody>
      </p:sp>
      <p:sp>
        <p:nvSpPr>
          <p:cNvPr id="4495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Analysis phase done to understand business functions and develop system requirements</a:t>
            </a:r>
          </a:p>
          <a:p>
            <a:r>
              <a:rPr lang="en-US"/>
              <a:t>Original structured approach </a:t>
            </a:r>
          </a:p>
          <a:p>
            <a:pPr lvl="1"/>
            <a:r>
              <a:rPr lang="en-US"/>
              <a:t>Create model of existing system </a:t>
            </a:r>
          </a:p>
          <a:p>
            <a:pPr lvl="1"/>
            <a:r>
              <a:rPr lang="en-US"/>
              <a:t>Derive requirements from existing system model</a:t>
            </a:r>
          </a:p>
          <a:p>
            <a:r>
              <a:rPr lang="en-US"/>
              <a:t>Current approach </a:t>
            </a:r>
          </a:p>
          <a:p>
            <a:pPr lvl="1"/>
            <a:r>
              <a:rPr lang="en-US"/>
              <a:t>Identify logical requirements for new system </a:t>
            </a:r>
          </a:p>
          <a:p>
            <a:pPr lvl="1"/>
            <a:r>
              <a:rPr lang="en-US"/>
              <a:t>Balance the review of current business functions with new system requirements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3067BA8D-592B-4316-B297-5C002CF3362C}" type="slidenum">
              <a:rPr lang="en-US"/>
              <a:pPr/>
              <a:t>3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8731494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6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Fact Finding Methods</a:t>
            </a:r>
          </a:p>
        </p:txBody>
      </p:sp>
      <p:sp>
        <p:nvSpPr>
          <p:cNvPr id="4526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Review existing reports, forms, and procedure descriptions</a:t>
            </a:r>
          </a:p>
          <a:p>
            <a:r>
              <a:rPr lang="en-US" dirty="0"/>
              <a:t>Interview and discussion processes with users</a:t>
            </a:r>
          </a:p>
          <a:p>
            <a:r>
              <a:rPr lang="en-US" dirty="0"/>
              <a:t>Observe and document business processes</a:t>
            </a:r>
          </a:p>
          <a:p>
            <a:r>
              <a:rPr lang="en-US" dirty="0" smtClean="0"/>
              <a:t>Distribute </a:t>
            </a:r>
            <a:r>
              <a:rPr lang="en-US" dirty="0"/>
              <a:t>and collect questionnaires</a:t>
            </a:r>
          </a:p>
          <a:p>
            <a:r>
              <a:rPr lang="en-US" dirty="0"/>
              <a:t>Conduct joint application design (JAD) </a:t>
            </a:r>
            <a:r>
              <a:rPr lang="en-US" dirty="0" smtClean="0"/>
              <a:t>sessions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5F87855F-946F-47B7-B863-77D2E33CC739}" type="slidenum">
              <a:rPr lang="en-US"/>
              <a:pPr/>
              <a:t>4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23314650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6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Review Existing Reports, Forms, </a:t>
            </a:r>
            <a:br>
              <a:rPr lang="en-US" sz="2800" dirty="0"/>
            </a:br>
            <a:r>
              <a:rPr lang="en-US" sz="2800" dirty="0"/>
              <a:t>and Procedure Descriptions</a:t>
            </a:r>
          </a:p>
        </p:txBody>
      </p:sp>
      <p:sp>
        <p:nvSpPr>
          <p:cNvPr id="453635" name="Rectangle 3"/>
          <p:cNvSpPr>
            <a:spLocks noGrp="1" noChangeArrowheads="1"/>
          </p:cNvSpPr>
          <p:nvPr>
            <p:ph idx="1"/>
          </p:nvPr>
        </p:nvSpPr>
        <p:spPr>
          <a:xfrm>
            <a:off x="274638" y="1091381"/>
            <a:ext cx="8648700" cy="5004619"/>
          </a:xfrm>
        </p:spPr>
        <p:txBody>
          <a:bodyPr/>
          <a:lstStyle/>
          <a:p>
            <a:endParaRPr lang="en-US" dirty="0" smtClean="0"/>
          </a:p>
          <a:p>
            <a:r>
              <a:rPr lang="en-US" dirty="0" smtClean="0"/>
              <a:t>Source</a:t>
            </a:r>
            <a:r>
              <a:rPr lang="en-US" dirty="0"/>
              <a:t>: External industry wide professional organizations and trade publications</a:t>
            </a:r>
          </a:p>
          <a:p>
            <a:r>
              <a:rPr lang="en-US" dirty="0"/>
              <a:t>Source: Existing business documents and procedure descriptions within organization </a:t>
            </a:r>
          </a:p>
          <a:p>
            <a:pPr lvl="1"/>
            <a:r>
              <a:rPr lang="en-US" dirty="0"/>
              <a:t>Identify business rules, discrepancies, and redundancies </a:t>
            </a:r>
          </a:p>
          <a:p>
            <a:pPr lvl="1"/>
            <a:r>
              <a:rPr lang="en-US" dirty="0"/>
              <a:t>Be cautious of outdated material</a:t>
            </a:r>
          </a:p>
          <a:p>
            <a:pPr lvl="1"/>
            <a:r>
              <a:rPr lang="en-US" dirty="0"/>
              <a:t>Obtain preliminary understanding of processes</a:t>
            </a:r>
          </a:p>
          <a:p>
            <a:pPr lvl="1"/>
            <a:r>
              <a:rPr lang="en-US" dirty="0"/>
              <a:t>Use as guidelines / visual cues to guide interviews</a:t>
            </a:r>
          </a:p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B1BA5EBE-0E88-458B-BBEF-60BB81665EC1}" type="slidenum">
              <a:rPr lang="en-US"/>
              <a:pPr/>
              <a:t>5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23046320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4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2800" dirty="0"/>
              <a:t>Review Existing Reports, Forms, </a:t>
            </a:r>
            <a:br>
              <a:rPr lang="en-US" sz="2800" dirty="0"/>
            </a:br>
            <a:r>
              <a:rPr lang="en-US" sz="2800" dirty="0"/>
              <a:t>and Procedure Descriptions</a:t>
            </a:r>
            <a:endParaRPr lang="th-TH" sz="2800" dirty="0"/>
          </a:p>
        </p:txBody>
      </p:sp>
      <p:sp>
        <p:nvSpPr>
          <p:cNvPr id="524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z="2600" dirty="0"/>
              <a:t>Documents represent the </a:t>
            </a:r>
            <a:r>
              <a:rPr lang="en-US" sz="2600" i="1" dirty="0"/>
              <a:t>formal system</a:t>
            </a:r>
            <a:r>
              <a:rPr lang="en-US" sz="2600" dirty="0"/>
              <a:t> that the organization uses.</a:t>
            </a:r>
          </a:p>
          <a:p>
            <a:pPr>
              <a:lnSpc>
                <a:spcPct val="90000"/>
              </a:lnSpc>
            </a:pPr>
            <a:r>
              <a:rPr lang="en-US" sz="2600" i="1" dirty="0"/>
              <a:t>Informal system</a:t>
            </a:r>
            <a:r>
              <a:rPr lang="en-US" sz="2600" dirty="0"/>
              <a:t> differs from the formal one.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These differences give strong indications of what needs to be changed.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Forms or reports that are never used likely should be eliminated.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Boxes or questions on forms that are never filled in (or are used for other purpose) should be rethought</a:t>
            </a:r>
          </a:p>
          <a:p>
            <a:pPr>
              <a:lnSpc>
                <a:spcPct val="90000"/>
              </a:lnSpc>
            </a:pPr>
            <a:r>
              <a:rPr lang="en-US" sz="2600" dirty="0"/>
              <a:t>It is useful to review both blank and completed forms to identify these deviation.</a:t>
            </a:r>
            <a:endParaRPr lang="th-TH" sz="26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2FEFF61B-6FA8-43C0-A6BA-EF308E6189F2}" type="slidenum">
              <a:rPr lang="en-US"/>
              <a:pPr/>
              <a:t>6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342958159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6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4465" y="196644"/>
            <a:ext cx="8613063" cy="914400"/>
          </a:xfrm>
        </p:spPr>
        <p:txBody>
          <a:bodyPr>
            <a:noAutofit/>
          </a:bodyPr>
          <a:lstStyle/>
          <a:p>
            <a:r>
              <a:rPr lang="en-US" sz="2800" dirty="0"/>
              <a:t>Conduct Interviews and Discussions with Users</a:t>
            </a:r>
          </a:p>
        </p:txBody>
      </p:sp>
      <p:sp>
        <p:nvSpPr>
          <p:cNvPr id="45568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2204864"/>
            <a:ext cx="8229600" cy="5262225"/>
          </a:xfrm>
        </p:spPr>
        <p:txBody>
          <a:bodyPr/>
          <a:lstStyle/>
          <a:p>
            <a:r>
              <a:rPr lang="en-US" dirty="0"/>
              <a:t>Effective way to understand business functions and rules</a:t>
            </a:r>
          </a:p>
          <a:p>
            <a:r>
              <a:rPr lang="en-US" dirty="0"/>
              <a:t>Time-consuming and resource-expensive</a:t>
            </a:r>
          </a:p>
          <a:p>
            <a:r>
              <a:rPr lang="en-US" dirty="0"/>
              <a:t>May require multiple sessions to: </a:t>
            </a:r>
          </a:p>
          <a:p>
            <a:pPr lvl="1"/>
            <a:r>
              <a:rPr lang="en-US" dirty="0"/>
              <a:t>Meet all users</a:t>
            </a:r>
          </a:p>
          <a:p>
            <a:pPr lvl="1"/>
            <a:r>
              <a:rPr lang="en-US" dirty="0"/>
              <a:t>Understand all processing requirements</a:t>
            </a:r>
          </a:p>
          <a:p>
            <a:r>
              <a:rPr lang="en-US" dirty="0"/>
              <a:t>Can meet with individuals or groups of users</a:t>
            </a:r>
          </a:p>
          <a:p>
            <a:r>
              <a:rPr lang="en-US" dirty="0"/>
              <a:t>List of detailed questions prepared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7C246004-4DC6-42EB-9DFD-02C17CCBCC8A}" type="slidenum">
              <a:rPr lang="en-US"/>
              <a:pPr/>
              <a:t>7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85964544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Selecting Interviewees</a:t>
            </a:r>
            <a:endParaRPr lang="th-TH" sz="2800" dirty="0"/>
          </a:p>
        </p:txBody>
      </p:sp>
      <p:sp>
        <p:nvSpPr>
          <p:cNvPr id="5017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List all of the people who will be interviewed.</a:t>
            </a:r>
          </a:p>
          <a:p>
            <a:pPr lvl="1"/>
            <a:r>
              <a:rPr lang="en-US"/>
              <a:t>People at different levels of the organization will have different perspectives on the system</a:t>
            </a:r>
          </a:p>
          <a:p>
            <a:pPr lvl="2"/>
            <a:r>
              <a:rPr lang="en-US"/>
              <a:t>Include both manager and staff who actually perform the process.</a:t>
            </a:r>
          </a:p>
          <a:p>
            <a:r>
              <a:rPr lang="en-US"/>
              <a:t>When they will be interviewed</a:t>
            </a:r>
          </a:p>
          <a:p>
            <a:r>
              <a:rPr lang="en-US"/>
              <a:t>What purpose </a:t>
            </a:r>
            <a:endParaRPr lang="th-TH"/>
          </a:p>
          <a:p>
            <a:endParaRPr lang="th-TH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D43FD168-88DC-490C-B927-45AB30F14CD1}" type="slidenum">
              <a:rPr lang="en-US"/>
              <a:pPr/>
              <a:t>8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827033100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Observation</a:t>
            </a:r>
            <a:endParaRPr lang="th-TH" sz="2800" dirty="0"/>
          </a:p>
        </p:txBody>
      </p:sp>
      <p:sp>
        <p:nvSpPr>
          <p:cNvPr id="523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sz="2800" dirty="0"/>
              <a:t>Enable the analyst to see the reality of a situation </a:t>
            </a:r>
          </a:p>
          <a:p>
            <a:r>
              <a:rPr lang="en-US" sz="2800" dirty="0"/>
              <a:t>Check validity of information gathered from indirect sources (interview, questionnaire)</a:t>
            </a:r>
          </a:p>
          <a:p>
            <a:r>
              <a:rPr lang="en-US" sz="2800" dirty="0"/>
              <a:t>Several managers really do not remember how they work and how they allocate their time</a:t>
            </a:r>
          </a:p>
          <a:p>
            <a:r>
              <a:rPr lang="en-US" sz="2800" dirty="0"/>
              <a:t>Keep low profile</a:t>
            </a:r>
          </a:p>
          <a:p>
            <a:r>
              <a:rPr lang="en-US" sz="2800" dirty="0"/>
              <a:t>Not interrupt or influence those working</a:t>
            </a:r>
          </a:p>
          <a:p>
            <a:r>
              <a:rPr lang="en-US" sz="2800" dirty="0"/>
              <a:t>May not be the normal day-to-day routine</a:t>
            </a:r>
          </a:p>
          <a:p>
            <a:r>
              <a:rPr lang="en-US" sz="2800" dirty="0"/>
              <a:t>Is often used to supplement interview information</a:t>
            </a:r>
          </a:p>
          <a:p>
            <a:endParaRPr lang="th-TH" sz="28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08FACD5A-F3E2-45C1-B690-49E374666B8A}" type="slidenum">
              <a:rPr lang="en-US"/>
              <a:pPr/>
              <a:t>9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8656196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754" name="Rectangle 2"/>
          <p:cNvSpPr>
            <a:spLocks noGrp="1" noChangeArrowheads="1"/>
          </p:cNvSpPr>
          <p:nvPr>
            <p:ph type="title"/>
          </p:nvPr>
        </p:nvSpPr>
        <p:spPr>
          <a:xfrm>
            <a:off x="324465" y="228600"/>
            <a:ext cx="8286135" cy="838200"/>
          </a:xfrm>
        </p:spPr>
        <p:txBody>
          <a:bodyPr>
            <a:normAutofit/>
          </a:bodyPr>
          <a:lstStyle/>
          <a:p>
            <a:r>
              <a:rPr lang="en-US" sz="2800" dirty="0"/>
              <a:t>Observe and Document Business Processes </a:t>
            </a:r>
          </a:p>
        </p:txBody>
      </p:sp>
      <p:sp>
        <p:nvSpPr>
          <p:cNvPr id="458755" name="Rectangle 3"/>
          <p:cNvSpPr>
            <a:spLocks noGrp="1" noChangeArrowheads="1"/>
          </p:cNvSpPr>
          <p:nvPr>
            <p:ph idx="1"/>
          </p:nvPr>
        </p:nvSpPr>
        <p:spPr>
          <a:xfrm>
            <a:off x="1043608" y="2060848"/>
            <a:ext cx="6336704" cy="3824729"/>
          </a:xfrm>
        </p:spPr>
        <p:txBody>
          <a:bodyPr/>
          <a:lstStyle/>
          <a:p>
            <a:r>
              <a:rPr lang="en-US" dirty="0"/>
              <a:t>Varies from office walkthrough to performing actual tasks</a:t>
            </a:r>
          </a:p>
          <a:p>
            <a:r>
              <a:rPr lang="en-US" dirty="0"/>
              <a:t>Not necessary to observe all processes at same level of detail </a:t>
            </a:r>
          </a:p>
          <a:p>
            <a:r>
              <a:rPr lang="en-US" dirty="0"/>
              <a:t>May make users nervous, so use common </a:t>
            </a:r>
            <a:r>
              <a:rPr lang="en-US" dirty="0" smtClean="0"/>
              <a:t>sense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34088EB2-A514-445B-944D-BD65C056A2D9}" type="slidenum">
              <a:rPr lang="en-US"/>
              <a:pPr/>
              <a:t>10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41669701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Generating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Once all of the information has been gathered it needs to be written down in a clear manner</a:t>
            </a:r>
          </a:p>
          <a:p>
            <a:r>
              <a:rPr lang="en-GB" dirty="0" smtClean="0"/>
              <a:t>They should be</a:t>
            </a:r>
          </a:p>
          <a:p>
            <a:pPr lvl="1"/>
            <a:r>
              <a:rPr lang="en-GB" dirty="0" smtClean="0"/>
              <a:t>Complete – i.e. they should include descriptions of everything that the software will do</a:t>
            </a:r>
          </a:p>
          <a:p>
            <a:pPr lvl="1"/>
            <a:r>
              <a:rPr lang="en-GB" dirty="0" smtClean="0"/>
              <a:t>Consistent – i.e. there should be no conflicts or contradictions between the requirements</a:t>
            </a:r>
          </a:p>
          <a:p>
            <a:r>
              <a:rPr lang="en-GB" dirty="0" smtClean="0"/>
              <a:t>In practice it is very difficult to produce a complete and consistent requirements document</a:t>
            </a:r>
          </a:p>
          <a:p>
            <a:pPr lvl="1"/>
            <a:r>
              <a:rPr lang="en-GB" dirty="0" smtClean="0"/>
              <a:t>For a large project it may be impossible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74810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Formatting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a requirement is presented depends upon who it is written for</a:t>
            </a:r>
          </a:p>
          <a:p>
            <a:r>
              <a:rPr lang="en-GB" dirty="0" smtClean="0"/>
              <a:t>User requirement (written for end users)</a:t>
            </a:r>
          </a:p>
          <a:p>
            <a:pPr lvl="1"/>
            <a:r>
              <a:rPr lang="en-GB" dirty="0" smtClean="0"/>
              <a:t>Uses natural language and diagrams</a:t>
            </a:r>
          </a:p>
          <a:p>
            <a:r>
              <a:rPr lang="en-GB" dirty="0" smtClean="0"/>
              <a:t>System requirement (written as a contract between client and contractor)</a:t>
            </a:r>
          </a:p>
          <a:p>
            <a:pPr lvl="1"/>
            <a:r>
              <a:rPr lang="en-GB" dirty="0" smtClean="0"/>
              <a:t>Structured document with detailed descriptions of system services</a:t>
            </a:r>
          </a:p>
          <a:p>
            <a:r>
              <a:rPr lang="en-GB" dirty="0" smtClean="0"/>
              <a:t>Software specification (written for developers)</a:t>
            </a:r>
          </a:p>
          <a:p>
            <a:pPr lvl="1"/>
            <a:r>
              <a:rPr lang="en-GB" dirty="0" smtClean="0"/>
              <a:t>A detailed software description used as the basis for software design and implementation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3604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are used to communicate with the end users to check that the analyst’s idea of how the system works is accurate</a:t>
            </a:r>
          </a:p>
          <a:p>
            <a:r>
              <a:rPr lang="en-GB" dirty="0" smtClean="0"/>
              <a:t>These may include flow charts, task diagrams, use case diagrams, sequence diagrams, business process model diagrams…</a:t>
            </a:r>
          </a:p>
          <a:p>
            <a:r>
              <a:rPr lang="en-GB" dirty="0" smtClean="0"/>
              <a:t>… anything that makes it easier for non-technical people to understand how </a:t>
            </a:r>
          </a:p>
          <a:p>
            <a:pPr lvl="1"/>
            <a:r>
              <a:rPr lang="en-GB" dirty="0" smtClean="0"/>
              <a:t>You think that the current system works</a:t>
            </a:r>
          </a:p>
          <a:p>
            <a:pPr lvl="1"/>
            <a:r>
              <a:rPr lang="en-GB" dirty="0" smtClean="0"/>
              <a:t>The proposed system will work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37431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4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System Requirements</a:t>
            </a:r>
          </a:p>
        </p:txBody>
      </p:sp>
      <p:sp>
        <p:nvSpPr>
          <p:cNvPr id="445443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2060848"/>
            <a:ext cx="8648700" cy="4127546"/>
          </a:xfrm>
        </p:spPr>
        <p:txBody>
          <a:bodyPr>
            <a:normAutofit/>
          </a:bodyPr>
          <a:lstStyle/>
          <a:p>
            <a:r>
              <a:rPr lang="en-US" sz="2800" dirty="0"/>
              <a:t>New system capabilities and constraints </a:t>
            </a:r>
          </a:p>
          <a:p>
            <a:r>
              <a:rPr lang="en-US" sz="2800" dirty="0">
                <a:solidFill>
                  <a:schemeClr val="accent3"/>
                </a:solidFill>
              </a:rPr>
              <a:t>Functional requirements </a:t>
            </a:r>
            <a:r>
              <a:rPr lang="en-US" sz="2800" dirty="0"/>
              <a:t>are:</a:t>
            </a:r>
          </a:p>
          <a:p>
            <a:pPr lvl="1"/>
            <a:r>
              <a:rPr lang="en-US" sz="2400" dirty="0"/>
              <a:t>Activities system must perform</a:t>
            </a:r>
          </a:p>
          <a:p>
            <a:pPr lvl="1"/>
            <a:r>
              <a:rPr lang="en-US" sz="2400" dirty="0"/>
              <a:t>Based on procedures and business functions</a:t>
            </a:r>
          </a:p>
          <a:p>
            <a:pPr lvl="1"/>
            <a:r>
              <a:rPr lang="en-US" sz="2400" dirty="0"/>
              <a:t>Documented in analysis models</a:t>
            </a:r>
          </a:p>
          <a:p>
            <a:r>
              <a:rPr lang="en-US" sz="2800" dirty="0">
                <a:solidFill>
                  <a:schemeClr val="accent3"/>
                </a:solidFill>
              </a:rPr>
              <a:t>Nonfunctional requirements </a:t>
            </a:r>
            <a:r>
              <a:rPr lang="en-US" sz="2800" dirty="0"/>
              <a:t>include:</a:t>
            </a:r>
          </a:p>
          <a:p>
            <a:pPr lvl="1"/>
            <a:r>
              <a:rPr lang="en-US" sz="2400" dirty="0"/>
              <a:t>Operating environment or performance objectives</a:t>
            </a:r>
          </a:p>
          <a:p>
            <a:pPr lvl="1"/>
            <a:r>
              <a:rPr lang="en-US" sz="2400" dirty="0"/>
              <a:t>Usability, reliability, and security requirements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26FF0437-A365-423A-B226-DAE4DF062E94}" type="slidenum">
              <a:rPr lang="en-US"/>
              <a:pPr/>
              <a:t>14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261031913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2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Functional </a:t>
            </a:r>
            <a:r>
              <a:rPr lang="en-US" dirty="0" smtClean="0"/>
              <a:t>Requirements</a:t>
            </a:r>
            <a:endParaRPr lang="th-TH" dirty="0"/>
          </a:p>
        </p:txBody>
      </p:sp>
      <p:sp>
        <p:nvSpPr>
          <p:cNvPr id="47821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The system must </a:t>
            </a:r>
            <a:r>
              <a:rPr lang="en-US" sz="2800" dirty="0" smtClean="0"/>
              <a:t>have the </a:t>
            </a:r>
            <a:r>
              <a:rPr lang="en-US" sz="2800" dirty="0"/>
              <a:t>ability to </a:t>
            </a:r>
          </a:p>
          <a:p>
            <a:pPr lvl="1"/>
            <a:r>
              <a:rPr lang="en-US" sz="2400" dirty="0"/>
              <a:t>C</a:t>
            </a:r>
            <a:r>
              <a:rPr lang="en-US" sz="2400" dirty="0" smtClean="0"/>
              <a:t>heck </a:t>
            </a:r>
            <a:r>
              <a:rPr lang="en-US" sz="2400" dirty="0"/>
              <a:t>for valid customer </a:t>
            </a:r>
            <a:r>
              <a:rPr lang="en-US" sz="2400" dirty="0" smtClean="0"/>
              <a:t>orders</a:t>
            </a:r>
            <a:endParaRPr lang="en-US" sz="2400" dirty="0"/>
          </a:p>
          <a:p>
            <a:pPr lvl="1"/>
            <a:r>
              <a:rPr lang="en-US" sz="2400" dirty="0"/>
              <a:t>S</a:t>
            </a:r>
            <a:r>
              <a:rPr lang="en-US" sz="2400" dirty="0" smtClean="0"/>
              <a:t>earch </a:t>
            </a:r>
            <a:r>
              <a:rPr lang="en-US" sz="2400" dirty="0"/>
              <a:t>for available </a:t>
            </a:r>
            <a:r>
              <a:rPr lang="en-US" sz="2400" dirty="0" smtClean="0"/>
              <a:t>inventory by product code</a:t>
            </a:r>
            <a:endParaRPr lang="th-TH" sz="2400" dirty="0"/>
          </a:p>
          <a:p>
            <a:pPr lvl="1"/>
            <a:r>
              <a:rPr lang="en-US" sz="2400" dirty="0"/>
              <a:t>R</a:t>
            </a:r>
            <a:r>
              <a:rPr lang="en-US" sz="2400" dirty="0" smtClean="0"/>
              <a:t>eport </a:t>
            </a:r>
            <a:r>
              <a:rPr lang="en-US" sz="2400" dirty="0"/>
              <a:t>actual and budgeted </a:t>
            </a:r>
            <a:r>
              <a:rPr lang="en-US" sz="2400" dirty="0" smtClean="0"/>
              <a:t>expenses weekly, monthly, quarterly and yearly</a:t>
            </a:r>
            <a:endParaRPr lang="en-US" sz="2400" dirty="0"/>
          </a:p>
          <a:p>
            <a:pPr lvl="1"/>
            <a:r>
              <a:rPr lang="en-US" sz="2400" dirty="0"/>
              <a:t>I</a:t>
            </a:r>
            <a:r>
              <a:rPr lang="en-US" sz="2400" dirty="0" smtClean="0"/>
              <a:t>ssue </a:t>
            </a:r>
            <a:r>
              <a:rPr lang="en-US" sz="2400" dirty="0"/>
              <a:t>purchase </a:t>
            </a:r>
            <a:r>
              <a:rPr lang="en-US" sz="2400" dirty="0" smtClean="0"/>
              <a:t>orders </a:t>
            </a:r>
            <a:r>
              <a:rPr lang="en-US" sz="2400" dirty="0"/>
              <a:t>automatically</a:t>
            </a:r>
          </a:p>
          <a:p>
            <a:pPr lvl="1"/>
            <a:r>
              <a:rPr lang="en-US" sz="2400" dirty="0"/>
              <a:t>P</a:t>
            </a:r>
            <a:r>
              <a:rPr lang="en-US" sz="2400" dirty="0" smtClean="0"/>
              <a:t>urchase orders </a:t>
            </a:r>
            <a:r>
              <a:rPr lang="en-US" sz="2400" dirty="0"/>
              <a:t>must be authorized by the head of department</a:t>
            </a:r>
            <a:endParaRPr lang="th-TH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A7ED8FB0-5EE7-40A4-86AE-FDA2B80546BD}" type="slidenum">
              <a:rPr lang="en-US"/>
              <a:pPr/>
              <a:t>15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370017698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2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Nonfunctional </a:t>
            </a:r>
            <a:r>
              <a:rPr lang="en-US" dirty="0" smtClean="0"/>
              <a:t>Requirements</a:t>
            </a:r>
            <a:endParaRPr lang="th-TH" dirty="0"/>
          </a:p>
        </p:txBody>
      </p:sp>
      <p:sp>
        <p:nvSpPr>
          <p:cNvPr id="47923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The system must have </a:t>
            </a:r>
            <a:r>
              <a:rPr lang="en-US" sz="2800" dirty="0" smtClean="0"/>
              <a:t>the ability </a:t>
            </a:r>
            <a:r>
              <a:rPr lang="en-US" sz="2800" dirty="0"/>
              <a:t>to</a:t>
            </a:r>
          </a:p>
          <a:p>
            <a:pPr lvl="1"/>
            <a:r>
              <a:rPr lang="en-US" sz="2400" dirty="0"/>
              <a:t>A</a:t>
            </a:r>
            <a:r>
              <a:rPr lang="en-US" sz="2400" dirty="0" smtClean="0"/>
              <a:t>ccess </a:t>
            </a:r>
            <a:r>
              <a:rPr lang="en-US" sz="2400" dirty="0"/>
              <a:t>the system using any Web browser</a:t>
            </a:r>
          </a:p>
          <a:p>
            <a:pPr lvl="1"/>
            <a:r>
              <a:rPr lang="en-US" sz="2400" dirty="0"/>
              <a:t>I</a:t>
            </a:r>
            <a:r>
              <a:rPr lang="en-US" sz="2400" dirty="0" smtClean="0"/>
              <a:t>ntegrate </a:t>
            </a:r>
            <a:r>
              <a:rPr lang="en-US" sz="2400" dirty="0"/>
              <a:t>with the existing inventory system</a:t>
            </a:r>
          </a:p>
          <a:p>
            <a:pPr lvl="1"/>
            <a:r>
              <a:rPr lang="en-US" sz="2400" dirty="0"/>
              <a:t>B</a:t>
            </a:r>
            <a:r>
              <a:rPr lang="en-US" sz="2400" dirty="0" smtClean="0"/>
              <a:t>e </a:t>
            </a:r>
            <a:r>
              <a:rPr lang="en-US" sz="2400" dirty="0"/>
              <a:t>available for use 24 hours per day, 365 days per year</a:t>
            </a:r>
          </a:p>
          <a:p>
            <a:pPr lvl="1"/>
            <a:r>
              <a:rPr lang="en-US" sz="2400" dirty="0"/>
              <a:t>A</a:t>
            </a:r>
            <a:r>
              <a:rPr lang="en-US" sz="2400" dirty="0" smtClean="0"/>
              <a:t>llow </a:t>
            </a:r>
            <a:r>
              <a:rPr lang="en-US" sz="2400" dirty="0"/>
              <a:t>customers see their order history during business hours</a:t>
            </a:r>
          </a:p>
          <a:p>
            <a:pPr lvl="1"/>
            <a:r>
              <a:rPr lang="en-US" sz="2400" dirty="0"/>
              <a:t>D</a:t>
            </a:r>
            <a:r>
              <a:rPr lang="en-US" sz="2400" dirty="0" smtClean="0"/>
              <a:t>istinguish </a:t>
            </a:r>
            <a:r>
              <a:rPr lang="en-US" sz="2400" dirty="0"/>
              <a:t>between United States and European currency.</a:t>
            </a:r>
          </a:p>
          <a:p>
            <a:pPr lvl="1"/>
            <a:endParaRPr lang="th-TH" sz="2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41C045E6-D1CA-495D-83CA-157C59C5B2B9}" type="slidenum">
              <a:rPr lang="en-US"/>
              <a:pPr/>
              <a:t>16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1234582712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SMART Requirements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dirty="0"/>
              <a:t>S – SPECIFIC: Identifies a specific project requirement in such a way that is cannot be </a:t>
            </a:r>
            <a:r>
              <a:rPr lang="en-GB" dirty="0" err="1"/>
              <a:t>mis</a:t>
            </a:r>
            <a:r>
              <a:rPr lang="en-GB" dirty="0"/>
              <a:t>-interpreted</a:t>
            </a:r>
          </a:p>
          <a:p>
            <a:pPr lvl="0"/>
            <a:r>
              <a:rPr lang="en-GB" dirty="0"/>
              <a:t>M – MEASURABLE: It must be possible to record progress towards completion.</a:t>
            </a:r>
          </a:p>
          <a:p>
            <a:pPr lvl="0"/>
            <a:r>
              <a:rPr lang="en-GB" dirty="0"/>
              <a:t>A – ACHIEVABLE: It must be possible to meet the requirement within the time constraints and resource constraints of the project.</a:t>
            </a:r>
          </a:p>
          <a:p>
            <a:pPr lvl="0"/>
            <a:r>
              <a:rPr lang="en-GB" dirty="0"/>
              <a:t>R – RELEVANT: It must be focussed upon the needs of the users and the business.</a:t>
            </a:r>
          </a:p>
          <a:p>
            <a:pPr lvl="0"/>
            <a:r>
              <a:rPr lang="en-GB" dirty="0"/>
              <a:t>T – TESTABLE: It must be possible to create a test to show that the requirement has been successfully met.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2966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Requirements Measures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6798160"/>
              </p:ext>
            </p:extLst>
          </p:nvPr>
        </p:nvGraphicFramePr>
        <p:xfrm>
          <a:off x="1097300" y="1709137"/>
          <a:ext cx="6995120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758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2275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18627">
                <a:tc>
                  <a:txBody>
                    <a:bodyPr/>
                    <a:lstStyle/>
                    <a:p>
                      <a:r>
                        <a:rPr lang="en-GB" dirty="0" smtClean="0"/>
                        <a:t>Property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Measure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5539">
                <a:tc>
                  <a:txBody>
                    <a:bodyPr/>
                    <a:lstStyle/>
                    <a:p>
                      <a:r>
                        <a:rPr lang="en-GB" dirty="0" smtClean="0"/>
                        <a:t>Speed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Processed transactions per second</a:t>
                      </a:r>
                    </a:p>
                    <a:p>
                      <a:r>
                        <a:rPr lang="en-GB" dirty="0" smtClean="0"/>
                        <a:t>User/event response time</a:t>
                      </a:r>
                    </a:p>
                    <a:p>
                      <a:r>
                        <a:rPr lang="en-GB" dirty="0" smtClean="0"/>
                        <a:t>Screen</a:t>
                      </a:r>
                      <a:r>
                        <a:rPr lang="en-GB" baseline="0" dirty="0" smtClean="0"/>
                        <a:t> refresh time</a:t>
                      </a:r>
                    </a:p>
                    <a:p>
                      <a:r>
                        <a:rPr lang="en-GB" baseline="0" dirty="0" smtClean="0"/>
                        <a:t>Data transfer rate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57598">
                <a:tc>
                  <a:txBody>
                    <a:bodyPr/>
                    <a:lstStyle/>
                    <a:p>
                      <a:r>
                        <a:rPr lang="en-GB" dirty="0" smtClean="0"/>
                        <a:t>Size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kBytes</a:t>
                      </a:r>
                      <a:r>
                        <a:rPr lang="en-GB" dirty="0" smtClean="0"/>
                        <a:t>/Mbytes/</a:t>
                      </a:r>
                      <a:r>
                        <a:rPr lang="en-GB" dirty="0" err="1" smtClean="0"/>
                        <a:t>GBytes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Required RAM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7598">
                <a:tc>
                  <a:txBody>
                    <a:bodyPr/>
                    <a:lstStyle/>
                    <a:p>
                      <a:r>
                        <a:rPr lang="en-GB" dirty="0" smtClean="0"/>
                        <a:t>Ease of use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Training time</a:t>
                      </a:r>
                    </a:p>
                    <a:p>
                      <a:r>
                        <a:rPr lang="en-GB" dirty="0" smtClean="0"/>
                        <a:t>Number</a:t>
                      </a:r>
                      <a:r>
                        <a:rPr lang="en-GB" baseline="0" dirty="0" smtClean="0"/>
                        <a:t> of help frames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57598">
                <a:tc>
                  <a:txBody>
                    <a:bodyPr/>
                    <a:lstStyle/>
                    <a:p>
                      <a:r>
                        <a:rPr lang="en-GB" dirty="0" smtClean="0"/>
                        <a:t>Reliability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Mean time to failure / Rate</a:t>
                      </a:r>
                      <a:r>
                        <a:rPr lang="en-GB" baseline="0" dirty="0" smtClean="0"/>
                        <a:t> of failure occurrence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Probability of unavailability / Availability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6569">
                <a:tc>
                  <a:txBody>
                    <a:bodyPr/>
                    <a:lstStyle/>
                    <a:p>
                      <a:r>
                        <a:rPr lang="en-GB" dirty="0" smtClean="0"/>
                        <a:t>Robustness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Time to</a:t>
                      </a:r>
                      <a:r>
                        <a:rPr lang="en-GB" baseline="0" dirty="0" smtClean="0"/>
                        <a:t> restart after failure</a:t>
                      </a:r>
                    </a:p>
                    <a:p>
                      <a:r>
                        <a:rPr lang="en-GB" baseline="0" dirty="0" smtClean="0"/>
                        <a:t>Percentage of events causing failure</a:t>
                      </a:r>
                    </a:p>
                    <a:p>
                      <a:r>
                        <a:rPr lang="en-GB" baseline="0" dirty="0" smtClean="0"/>
                        <a:t>Probability of data corruption on failure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7598">
                <a:tc>
                  <a:txBody>
                    <a:bodyPr/>
                    <a:lstStyle/>
                    <a:p>
                      <a:r>
                        <a:rPr lang="en-GB" dirty="0" smtClean="0"/>
                        <a:t>Portability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Percentage of target-dependent statements</a:t>
                      </a:r>
                    </a:p>
                    <a:p>
                      <a:r>
                        <a:rPr lang="en-GB" dirty="0" smtClean="0"/>
                        <a:t>Number of target systems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14635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MoSCoW</a:t>
            </a:r>
            <a:r>
              <a:rPr lang="en-GB" dirty="0" smtClean="0"/>
              <a:t> Criteria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Far more requirements may be identified than are practical to implement</a:t>
            </a:r>
          </a:p>
          <a:p>
            <a:r>
              <a:rPr lang="en-GB" dirty="0" smtClean="0"/>
              <a:t>It is therefore good practice to distinguish between requirements that will be </a:t>
            </a:r>
            <a:r>
              <a:rPr lang="en-GB" i="1" dirty="0" smtClean="0"/>
              <a:t>definitely </a:t>
            </a:r>
            <a:r>
              <a:rPr lang="en-GB" dirty="0" smtClean="0"/>
              <a:t>be met in the final product and those that </a:t>
            </a:r>
            <a:r>
              <a:rPr lang="en-GB" i="1" dirty="0" smtClean="0"/>
              <a:t>might</a:t>
            </a:r>
            <a:r>
              <a:rPr lang="en-GB" dirty="0" smtClean="0"/>
              <a:t> be implemented if there is enough time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91978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MoSCoW</a:t>
            </a:r>
            <a:r>
              <a:rPr lang="en-GB" dirty="0" smtClean="0"/>
              <a:t> Criteria </a:t>
            </a:r>
          </a:p>
        </p:txBody>
      </p:sp>
      <p:sp>
        <p:nvSpPr>
          <p:cNvPr id="23555" name="Rectangle 5"/>
          <p:cNvSpPr>
            <a:spLocks noGrp="1" noChangeArrowheads="1"/>
          </p:cNvSpPr>
          <p:nvPr>
            <p:ph idx="1"/>
          </p:nvPr>
        </p:nvSpPr>
        <p:spPr>
          <a:xfrm>
            <a:off x="457200" y="2204864"/>
            <a:ext cx="8472518" cy="4510284"/>
          </a:xfrm>
        </p:spPr>
        <p:txBody>
          <a:bodyPr>
            <a:normAutofit/>
          </a:bodyPr>
          <a:lstStyle/>
          <a:p>
            <a:r>
              <a:rPr lang="en-GB" dirty="0" smtClean="0"/>
              <a:t>M = ‘the Must Haves’</a:t>
            </a:r>
          </a:p>
          <a:p>
            <a:pPr lvl="1"/>
            <a:r>
              <a:rPr lang="en-GB" dirty="0" smtClean="0"/>
              <a:t>Without these features the project is not viable, i.e. these are the minimum critical success factors fundamental to the project’s success</a:t>
            </a:r>
          </a:p>
          <a:p>
            <a:r>
              <a:rPr lang="en-GB" dirty="0" smtClean="0"/>
              <a:t>S = ‘the Should Haves’</a:t>
            </a:r>
          </a:p>
          <a:p>
            <a:pPr lvl="1"/>
            <a:r>
              <a:rPr lang="en-GB" dirty="0" smtClean="0"/>
              <a:t>To gain maximum benefit these features will be delivered but the project’s success does not rely on them</a:t>
            </a:r>
          </a:p>
          <a:p>
            <a:r>
              <a:rPr lang="en-GB" dirty="0" smtClean="0"/>
              <a:t>C = ‘the Could Haves’</a:t>
            </a:r>
          </a:p>
          <a:p>
            <a:pPr lvl="1"/>
            <a:r>
              <a:rPr lang="en-GB" dirty="0" smtClean="0"/>
              <a:t>If time and resources allow these features will be delivered but they can easily be left out without impacting on the project</a:t>
            </a:r>
            <a:endParaRPr lang="fr-FR" dirty="0" smtClean="0"/>
          </a:p>
          <a:p>
            <a:r>
              <a:rPr lang="en-GB" dirty="0" smtClean="0"/>
              <a:t>W = ‘the Won't Haves’</a:t>
            </a:r>
          </a:p>
          <a:p>
            <a:pPr lvl="1"/>
            <a:r>
              <a:rPr lang="en-GB" dirty="0" smtClean="0"/>
              <a:t>These features will not be delivered. They can be left out and possibly, although not necessarily, be done in a later version of the project</a:t>
            </a:r>
          </a:p>
        </p:txBody>
      </p:sp>
    </p:spTree>
    <p:extLst>
      <p:ext uri="{BB962C8B-B14F-4D97-AF65-F5344CB8AC3E}">
        <p14:creationId xmlns:p14="http://schemas.microsoft.com/office/powerpoint/2010/main" val="34876820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Summary</a:t>
            </a:r>
            <a:endParaRPr lang="en-US" sz="2800" dirty="0"/>
          </a:p>
        </p:txBody>
      </p:sp>
      <p:sp>
        <p:nvSpPr>
          <p:cNvPr id="473091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2016252"/>
            <a:ext cx="8229600" cy="4281476"/>
          </a:xfrm>
        </p:spPr>
        <p:txBody>
          <a:bodyPr>
            <a:normAutofit/>
          </a:bodyPr>
          <a:lstStyle/>
          <a:p>
            <a:r>
              <a:rPr lang="en-US" dirty="0"/>
              <a:t>Gathering system requirements</a:t>
            </a:r>
          </a:p>
          <a:p>
            <a:pPr lvl="1"/>
            <a:r>
              <a:rPr lang="en-US" dirty="0"/>
              <a:t>Functional and Nonfunctional</a:t>
            </a:r>
          </a:p>
          <a:p>
            <a:pPr lvl="1"/>
            <a:r>
              <a:rPr lang="en-US" dirty="0"/>
              <a:t>Work with various stakeholders (users, clients, technical staff)</a:t>
            </a:r>
          </a:p>
          <a:p>
            <a:r>
              <a:rPr lang="en-US" dirty="0"/>
              <a:t>“What kind of information do I need?”</a:t>
            </a:r>
          </a:p>
          <a:p>
            <a:pPr lvl="1"/>
            <a:r>
              <a:rPr lang="en-US" dirty="0"/>
              <a:t>What are the business processes and operations?</a:t>
            </a:r>
          </a:p>
          <a:p>
            <a:pPr lvl="1"/>
            <a:r>
              <a:rPr lang="en-US" dirty="0"/>
              <a:t>How are the business processes performed?</a:t>
            </a:r>
          </a:p>
          <a:p>
            <a:pPr lvl="1"/>
            <a:r>
              <a:rPr lang="en-US" dirty="0"/>
              <a:t>What are the information requirements</a:t>
            </a:r>
            <a:r>
              <a:rPr lang="en-US" dirty="0" smtClean="0"/>
              <a:t>?</a:t>
            </a:r>
          </a:p>
          <a:p>
            <a:r>
              <a:rPr lang="en-US" dirty="0" smtClean="0"/>
              <a:t>Primary information gathering techniques</a:t>
            </a:r>
          </a:p>
          <a:p>
            <a:pPr lvl="1">
              <a:spcBef>
                <a:spcPct val="40000"/>
              </a:spcBef>
            </a:pPr>
            <a:r>
              <a:rPr lang="en-US" dirty="0" smtClean="0"/>
              <a:t>Review existing reports, forms, and procedure descriptions</a:t>
            </a:r>
          </a:p>
          <a:p>
            <a:pPr lvl="1">
              <a:spcBef>
                <a:spcPct val="40000"/>
              </a:spcBef>
            </a:pPr>
            <a:r>
              <a:rPr lang="en-US" dirty="0" smtClean="0"/>
              <a:t>Conduct interviews and discussions with users</a:t>
            </a:r>
          </a:p>
          <a:p>
            <a:pPr lvl="1">
              <a:spcBef>
                <a:spcPct val="40000"/>
              </a:spcBef>
            </a:pPr>
            <a:r>
              <a:rPr lang="en-US" dirty="0" smtClean="0"/>
              <a:t>Observe and document business processes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/>
          <a:lstStyle/>
          <a:p>
            <a:fld id="{375D5CF2-655F-44FF-AE63-970DFA514927}" type="slidenum">
              <a:rPr lang="en-US"/>
              <a:pPr/>
              <a:t>21</a:t>
            </a:fld>
            <a:endParaRPr lang="th-TH"/>
          </a:p>
        </p:txBody>
      </p:sp>
    </p:spTree>
    <p:extLst>
      <p:ext uri="{BB962C8B-B14F-4D97-AF65-F5344CB8AC3E}">
        <p14:creationId xmlns:p14="http://schemas.microsoft.com/office/powerpoint/2010/main" val="316615491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70</TotalTime>
  <Words>1277</Words>
  <Application>Microsoft Office PowerPoint</Application>
  <PresentationFormat>On-screen Show (4:3)</PresentationFormat>
  <Paragraphs>174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Angsana New</vt:lpstr>
      <vt:lpstr>Arial</vt:lpstr>
      <vt:lpstr>Calibri</vt:lpstr>
      <vt:lpstr>Calibri Light</vt:lpstr>
      <vt:lpstr>Cordia New</vt:lpstr>
      <vt:lpstr>Wingdings</vt:lpstr>
      <vt:lpstr>Retrospect</vt:lpstr>
      <vt:lpstr>Information engineering</vt:lpstr>
      <vt:lpstr>What is a Requirement?</vt:lpstr>
      <vt:lpstr>Techniques for Information Gathering</vt:lpstr>
      <vt:lpstr>Fact Finding Methods</vt:lpstr>
      <vt:lpstr>Review Existing Reports, Forms,  and Procedure Descriptions</vt:lpstr>
      <vt:lpstr>Review Existing Reports, Forms,  and Procedure Descriptions</vt:lpstr>
      <vt:lpstr>Conduct Interviews and Discussions with Users</vt:lpstr>
      <vt:lpstr>Selecting Interviewees</vt:lpstr>
      <vt:lpstr>Observation</vt:lpstr>
      <vt:lpstr>Observe and Document Business Processes </vt:lpstr>
      <vt:lpstr>Generating Requirements</vt:lpstr>
      <vt:lpstr>Formatting Requirements</vt:lpstr>
      <vt:lpstr>User Requirements</vt:lpstr>
      <vt:lpstr>System Requirements</vt:lpstr>
      <vt:lpstr>Functional Requirements</vt:lpstr>
      <vt:lpstr>Nonfunctional Requirements</vt:lpstr>
      <vt:lpstr>SMART Requirements</vt:lpstr>
      <vt:lpstr>Requirements Measures</vt:lpstr>
      <vt:lpstr>MoSCoW Criteria</vt:lpstr>
      <vt:lpstr>MoSCoW Criteria 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Beverley Holland</cp:lastModifiedBy>
  <cp:revision>4</cp:revision>
  <dcterms:created xsi:type="dcterms:W3CDTF">2014-10-02T16:11:33Z</dcterms:created>
  <dcterms:modified xsi:type="dcterms:W3CDTF">2019-10-06T21:15:20Z</dcterms:modified>
</cp:coreProperties>
</file>