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313" r:id="rId2"/>
    <p:sldId id="326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5" r:id="rId12"/>
    <p:sldId id="327" r:id="rId13"/>
    <p:sldId id="328" r:id="rId14"/>
    <p:sldId id="324" r:id="rId1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0066"/>
    <a:srgbClr val="B3006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2167" autoAdjust="0"/>
  </p:normalViewPr>
  <p:slideViewPr>
    <p:cSldViewPr>
      <p:cViewPr varScale="1">
        <p:scale>
          <a:sx n="77" d="100"/>
          <a:sy n="77" d="100"/>
        </p:scale>
        <p:origin x="260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54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D1F2E538-816B-4B0D-BCB9-AC4E0B2238AC}" type="slidenum">
              <a:rPr lang="cy-GB" altLang="en-US"/>
              <a:pPr/>
              <a:t>‹#›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539205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y-GB" noProof="0"/>
              <a:t>Cliciwch i olygu arddulliau'r Meistr testun</a:t>
            </a:r>
          </a:p>
          <a:p>
            <a:pPr lvl="1"/>
            <a:r>
              <a:rPr lang="cy-GB" noProof="0"/>
              <a:t>Ail lefel</a:t>
            </a:r>
          </a:p>
          <a:p>
            <a:pPr lvl="2"/>
            <a:r>
              <a:rPr lang="cy-GB" noProof="0"/>
              <a:t>Trydydd lefel</a:t>
            </a:r>
          </a:p>
          <a:p>
            <a:pPr lvl="3"/>
            <a:r>
              <a:rPr lang="cy-GB" noProof="0"/>
              <a:t>Pedwerydd lefel</a:t>
            </a:r>
          </a:p>
          <a:p>
            <a:pPr lvl="4"/>
            <a:r>
              <a:rPr lang="cy-GB" noProof="0"/>
              <a:t>Pumed lefel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D7A7C624-F3BE-4C5B-8B1D-95D2737A1014}" type="slidenum">
              <a:rPr lang="cy-GB" altLang="en-US"/>
              <a:pPr/>
              <a:t>‹#›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479178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This lecture will introduce a range of educational theories for the early years from an international perspective.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C12550AD-A8AB-4F08-BCD4-099A73A0C2EE}" type="slidenum">
              <a:rPr lang="en-GB" altLang="en-US" sz="1200">
                <a:solidFill>
                  <a:srgbClr val="000000"/>
                </a:solidFill>
                <a:latin typeface="Arial" pitchFamily="34" charset="0"/>
              </a:rPr>
              <a:pPr/>
              <a:t>1</a:t>
            </a:fld>
            <a:endParaRPr lang="en-GB" altLang="en-US" sz="12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i="1" smtClean="0">
                <a:latin typeface="Arial" pitchFamily="34" charset="0"/>
                <a:ea typeface="ＭＳ Ｐゴシック" pitchFamily="34" charset="-128"/>
              </a:rPr>
              <a:t>Each point can be discussed and theories models from previous lectures can be linked.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6EF5498F-61A2-4019-A9D7-101F712C0E7C}" type="slidenum">
              <a:rPr lang="cy-GB" altLang="en-US" sz="1200">
                <a:latin typeface="Arial" pitchFamily="34" charset="0"/>
              </a:rPr>
              <a:pPr/>
              <a:t>3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What is the learning environment?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40E6D46F-9C12-40FD-BECC-E3E36C25DD5C}" type="slidenum">
              <a:rPr lang="cy-GB" altLang="en-US" sz="1200">
                <a:latin typeface="Arial" pitchFamily="34" charset="0"/>
              </a:rPr>
              <a:pPr/>
              <a:t>5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 smtClean="0">
                <a:latin typeface="Arial" pitchFamily="34" charset="0"/>
                <a:ea typeface="ＭＳ Ｐゴシック" pitchFamily="34" charset="-128"/>
              </a:rPr>
              <a:t>There is a strong political framework underpinning The Reggio approach and philosophy.  It can be linked to resistance to adverse political systems during the WW2 and a strong emphasis on rights and respect of all members of society.  Freedom of choice and supporting others.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2F3FE5BB-DC71-4A5B-BAAC-1F264069CA20}" type="slidenum">
              <a:rPr lang="cy-GB" altLang="en-US" sz="1200">
                <a:latin typeface="Arial" pitchFamily="34" charset="0"/>
              </a:rPr>
              <a:pPr/>
              <a:t>8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AutoNum type="arabicPeriod"/>
            </a:pPr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Schools are systems of relations, such that the well being of the children is dependant on the well being of teachers and families</a:t>
            </a: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pPr marL="228600" indent="-228600">
              <a:buFontTx/>
              <a:buAutoNum type="arabicPeriod"/>
            </a:pPr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Children have numerous creative, intellectual and communicative potentials, each of which deserve to be respected and nurtured.</a:t>
            </a: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pPr marL="228600" indent="-228600">
              <a:buFontTx/>
              <a:buAutoNum type="arabicPeriod"/>
            </a:pPr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Teachers must learn about children as they try to teach them and the incentive of uncertainty is central to processes of collaborative enquiry.</a:t>
            </a: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pPr marL="228600" indent="-228600">
              <a:buFontTx/>
              <a:buAutoNum type="arabicPeriod"/>
            </a:pPr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Educational spaces must serve the needs of all who utilise them.  So that early childhood centres are conceptualised as centres of exchange and relationship building between children, teachers and families.</a:t>
            </a: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pPr marL="228600" indent="-228600">
              <a:buFontTx/>
              <a:buAutoNum type="arabicPeriod"/>
            </a:pPr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DF123852-3B2E-41F7-9FD7-34CDE3B4D6A1}" type="slidenum">
              <a:rPr lang="cy-GB" altLang="en-US" sz="1200">
                <a:latin typeface="Arial" pitchFamily="34" charset="0"/>
              </a:rPr>
              <a:pPr/>
              <a:t>9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Show the poem and discuss its meaning and symbolic language.</a:t>
            </a:r>
          </a:p>
          <a:p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Link to poem. The hundred languages of children. Link is on moodle</a:t>
            </a:r>
          </a:p>
          <a:p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http://dysgu.ydds.ac.uk/pluginfile.php?file=%2F313660%2Fmod_resource%2Fcontent%2F1%2Fthe%20child%20is%20made%20of%20100.pdf 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45FFD522-CFEB-4F63-84D8-A3E5EA75EA3A}" type="slidenum">
              <a:rPr lang="cy-GB" altLang="en-US" sz="1200">
                <a:latin typeface="Arial" pitchFamily="34" charset="0"/>
              </a:rPr>
              <a:pPr/>
              <a:t>10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This suggests that the model is a woven mat for everyone to stand on, also describes a spiders web.  This is in contrast to a step model of curriculum. 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995C4F15-533D-4E42-81CD-E971D9246E2C}" type="slidenum">
              <a:rPr lang="cy-GB" altLang="en-US" sz="1200">
                <a:latin typeface="Arial" pitchFamily="34" charset="0"/>
              </a:rPr>
              <a:pPr/>
              <a:t>11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Task </a:t>
            </a:r>
          </a:p>
          <a:p>
            <a:endParaRPr lang="en-GB" altLang="en-US" smtClean="0">
              <a:latin typeface="Arial" pitchFamily="34" charset="0"/>
              <a:ea typeface="ＭＳ Ｐゴシック" pitchFamily="34" charset="-128"/>
            </a:endParaRPr>
          </a:p>
          <a:p>
            <a:r>
              <a:rPr lang="en-GB" altLang="en-US" smtClean="0">
                <a:latin typeface="Arial" pitchFamily="34" charset="0"/>
                <a:ea typeface="ＭＳ Ｐゴシック" pitchFamily="34" charset="-128"/>
              </a:rPr>
              <a:t>In groups think about the three different curricula.  Compare and contrast, link with early years value base, then feedback to the group.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fld id="{13585F8E-BB78-4413-8810-F22E361A446E}" type="slidenum">
              <a:rPr lang="cy-GB" altLang="en-US" sz="1200">
                <a:latin typeface="Arial" pitchFamily="34" charset="0"/>
              </a:rPr>
              <a:pPr/>
              <a:t>14</a:t>
            </a:fld>
            <a:endParaRPr lang="cy-GB" altLang="en-US" sz="120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528DD352-B0CC-4ACD-9A2E-3C7AD2323A16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A5F27C34-D82B-4424-B926-68C30B8D43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589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C0C04AB8-E914-4390-9D3C-354888C5A86F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F7D954A9-7060-4191-BBD7-7F3FA21537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43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92CF44DA-30CD-49B6-A3AD-85472D034541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BEACFA8F-892B-4C0B-A6F9-389AD15402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8076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04A30460-2FC2-4801-86E0-E3E6893094A6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63CABFDD-98C3-4F26-BAC8-94E09A1775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515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4175A724-B36A-4503-A3F4-DDCD70DD7200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DA9BA03C-B9F9-485F-81B6-40D5C9D583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7330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76D8711D-4CBA-416A-A9C8-9AC6543D43A7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136F9493-97CD-4276-8A08-10F6CB3C01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2049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5148CFA8-48E2-4E8C-969E-7103C0AA93A6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92F6E6A2-19FA-4259-887B-AE3DB1F186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804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F869EDFC-7D45-4A9A-86C8-ADD312161C37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48BEA504-3740-49D7-A2A5-A48ED7C4BD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8200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5001093F-CDB5-4F45-8E36-3D5741D58995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A22B93EF-1F66-4B4D-8431-DE83B3F09A2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7958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417BC18C-5801-42E5-9226-714ACBA48FF1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6E39EAB7-FAE3-4F03-AE18-B0930FEE7B5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627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5DC95D8A-D1F2-45B4-B7BE-A1CEAD15A8AC}" type="datetimeFigureOut">
              <a:rPr lang="en-GB"/>
              <a:pPr>
                <a:defRPr/>
              </a:pPr>
              <a:t>30/10/2018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fld id="{E367C075-7836-4E51-B5AC-98E8E9966C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3985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prstClr val="black">
                    <a:tint val="75000"/>
                  </a:prstClr>
                </a:solidFill>
                <a:latin typeface="Myriad Pro"/>
                <a:ea typeface="ＭＳ Ｐゴシック" charset="-128"/>
              </a:defRPr>
            </a:lvl1pPr>
          </a:lstStyle>
          <a:p>
            <a:pPr>
              <a:defRPr/>
            </a:pPr>
            <a:fld id="{514D6232-8B30-472A-AF36-90266F759371}" type="datetimeFigureOut">
              <a:rPr lang="en-GB"/>
              <a:pPr>
                <a:defRPr/>
              </a:pPr>
              <a:t>30/10/2018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8F6312A7-143D-42A6-BD9D-937D56C360A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d.unm.edu/ecln/PSN/common/pdfs/the%20child%20is%20made%20of%20100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ctrTitle"/>
          </p:nvPr>
        </p:nvSpPr>
        <p:spPr>
          <a:xfrm>
            <a:off x="685800" y="1268413"/>
            <a:ext cx="7772400" cy="3600450"/>
          </a:xfrm>
        </p:spPr>
        <p:txBody>
          <a:bodyPr/>
          <a:lstStyle/>
          <a:p>
            <a:pPr eaLnBrk="1" hangingPunct="1"/>
            <a:r>
              <a:rPr lang="cy-GB" altLang="en-US" dirty="0" smtClean="0">
                <a:solidFill>
                  <a:schemeClr val="bg1"/>
                </a:solidFill>
              </a:rPr>
              <a:t>Modelau Addysg</a:t>
            </a:r>
            <a:br>
              <a:rPr lang="cy-GB" altLang="en-US" dirty="0" smtClean="0">
                <a:solidFill>
                  <a:schemeClr val="bg1"/>
                </a:solidFill>
              </a:rPr>
            </a:br>
            <a:r>
              <a:rPr lang="en-US" altLang="en-US" dirty="0" smtClean="0">
                <a:solidFill>
                  <a:schemeClr val="bg1"/>
                </a:solidFill>
              </a:rPr>
              <a:t>Educational models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 smtClean="0"/>
              <a:t>Cyfnod Sylfaen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Foundation Phase</a:t>
            </a:r>
          </a:p>
        </p:txBody>
      </p:sp>
      <p:sp>
        <p:nvSpPr>
          <p:cNvPr id="17411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endParaRPr lang="en-GB" altLang="en-US" dirty="0" smtClean="0"/>
          </a:p>
          <a:p>
            <a:r>
              <a:rPr lang="cy-GB" altLang="en-US" dirty="0" smtClean="0"/>
              <a:t>Mae’r ddogfen hon yn nodi gofynion Llywodraeth Cynulliad Cymru ar gyfer y Cyfnod Sylfaen i blant 3 – 7 oed yng Nghymru</a:t>
            </a:r>
            <a:r>
              <a:rPr lang="en-GB" altLang="en-US" dirty="0" smtClean="0"/>
              <a:t>.</a:t>
            </a:r>
          </a:p>
        </p:txBody>
      </p:sp>
      <p:sp>
        <p:nvSpPr>
          <p:cNvPr id="17412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endParaRPr lang="en-GB" altLang="en-US" dirty="0" smtClean="0"/>
          </a:p>
          <a:p>
            <a:r>
              <a:rPr lang="en-GB" altLang="en-US" dirty="0" smtClean="0"/>
              <a:t>This document sets out the Welsh Assembly Government’s requirements for the Foundation Phase for 3 to 7-year-olds in Wales.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85800" y="333375"/>
            <a:ext cx="7772400" cy="863600"/>
          </a:xfrm>
        </p:spPr>
        <p:txBody>
          <a:bodyPr/>
          <a:lstStyle/>
          <a:p>
            <a:pPr eaLnBrk="1" hangingPunct="1"/>
            <a:r>
              <a:rPr lang="cy-GB" altLang="en-US" sz="4000" i="1" dirty="0" smtClean="0"/>
              <a:t>Cyfnod Sylfaen </a:t>
            </a:r>
            <a:r>
              <a:rPr lang="cy-GB" altLang="en-US" sz="4000" dirty="0" smtClean="0"/>
              <a:t/>
            </a:r>
            <a:br>
              <a:rPr lang="cy-GB" altLang="en-US" sz="4000" dirty="0" smtClean="0"/>
            </a:br>
            <a:r>
              <a:rPr lang="en-US" altLang="en-US" sz="4000" i="1" dirty="0" smtClean="0"/>
              <a:t>Foundation Phase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84313"/>
            <a:ext cx="4100512" cy="4611687"/>
          </a:xfrm>
        </p:spPr>
        <p:txBody>
          <a:bodyPr/>
          <a:lstStyle/>
          <a:p>
            <a:endParaRPr lang="cy-GB" altLang="en-US" b="1" i="1" dirty="0" smtClean="0"/>
          </a:p>
          <a:p>
            <a:r>
              <a:rPr lang="cy-GB" altLang="en-US" b="1" i="1" dirty="0" smtClean="0"/>
              <a:t>Dylai rhieni ac ymarferwyr weithio gyda’i gilydd mewn awyrgylch o</a:t>
            </a:r>
          </a:p>
          <a:p>
            <a:r>
              <a:rPr lang="cy-GB" altLang="en-US" b="1" i="1" dirty="0" smtClean="0"/>
              <a:t>barch at y naill a’r llall lle gall plant deimlo’n ddiogel ac yn hyderus.</a:t>
            </a:r>
            <a:endParaRPr lang="cy-GB" altLang="en-US" dirty="0" smtClean="0">
              <a:ea typeface="ＭＳ Ｐゴシック" pitchFamily="34" charset="-128"/>
            </a:endParaRPr>
          </a:p>
        </p:txBody>
      </p:sp>
      <p:sp>
        <p:nvSpPr>
          <p:cNvPr id="18436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340768"/>
            <a:ext cx="3810000" cy="4611687"/>
          </a:xfrm>
        </p:spPr>
        <p:txBody>
          <a:bodyPr/>
          <a:lstStyle/>
          <a:p>
            <a:r>
              <a:rPr lang="en-GB" altLang="en-US" b="1" i="1" dirty="0" smtClean="0"/>
              <a:t>Parents and practitioners should work together in an atmosphere of</a:t>
            </a:r>
          </a:p>
          <a:p>
            <a:r>
              <a:rPr lang="en-GB" altLang="en-US" b="1" i="1" dirty="0" smtClean="0"/>
              <a:t>mutual respect within which children can have security and confidence.</a:t>
            </a:r>
            <a:endParaRPr lang="en-US" altLang="en-US" i="1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 smtClean="0"/>
              <a:t>Cyfnod Sylfaen </a:t>
            </a:r>
            <a:r>
              <a:rPr lang="cy-GB" altLang="en-US" i="1" dirty="0" smtClean="0"/>
              <a:t/>
            </a:r>
            <a:br>
              <a:rPr lang="cy-GB" altLang="en-US" i="1" dirty="0" smtClean="0"/>
            </a:br>
            <a:r>
              <a:rPr lang="en-GB" altLang="en-US" dirty="0" smtClean="0"/>
              <a:t>Foundation Phase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sz="2600" b="1" i="1" dirty="0" smtClean="0"/>
              <a:t>Mae addysg effeithiol yn gofyn am ymarferwyr sy’n deall bod plant yn datblygu’n gyflym yn ystod y blynyddoedd cynnar – yn gorfforol, yn ddeallusol, yn emosiynol ac yn gymdeithasol.</a:t>
            </a:r>
            <a:endParaRPr lang="cy-GB" altLang="en-US" sz="2600" dirty="0" smtClean="0"/>
          </a:p>
        </p:txBody>
      </p:sp>
      <p:sp>
        <p:nvSpPr>
          <p:cNvPr id="2048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sz="2600" b="1" i="1" dirty="0" smtClean="0"/>
              <a:t>Effective education requires practitioners who understand that children develop rapidly during the early years – physically, intellectually, emotionally and socially.</a:t>
            </a:r>
            <a:endParaRPr lang="en-GB" altLang="en-US" sz="26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cy-GB" altLang="en-US" dirty="0" smtClean="0"/>
              <a:t>Cyfnod Sylfaen </a:t>
            </a:r>
            <a:br>
              <a:rPr lang="cy-GB" altLang="en-US" dirty="0" smtClean="0"/>
            </a:br>
            <a:r>
              <a:rPr lang="en-GB" altLang="en-US" dirty="0" smtClean="0">
                <a:solidFill>
                  <a:srgbClr val="000000"/>
                </a:solidFill>
              </a:rPr>
              <a:t>Foundation Phase</a:t>
            </a:r>
            <a:endParaRPr lang="en-GB" altLang="en-US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b="1" i="1" dirty="0" smtClean="0"/>
              <a:t>Er mwyn i blant gael profiadau cyfoethog ac ysgogol, dylai’r amgylchedd dysgu fod wedi’i gynllunio’n dda ac yn drefnus.</a:t>
            </a:r>
            <a:endParaRPr lang="cy-GB" altLang="en-US" dirty="0" smtClean="0"/>
          </a:p>
          <a:p>
            <a:endParaRPr lang="en-GB" altLang="en-US" dirty="0" smtClean="0"/>
          </a:p>
        </p:txBody>
      </p:sp>
      <p:sp>
        <p:nvSpPr>
          <p:cNvPr id="2150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b="1" i="1" dirty="0" smtClean="0"/>
              <a:t>For children to have rich and stimulating experiences, the learning environment should be well planned and well organised.</a:t>
            </a:r>
            <a:endParaRPr lang="en-GB" alt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 smtClean="0"/>
              <a:t>Cyfnod Sylfaen </a:t>
            </a:r>
            <a:br>
              <a:rPr lang="cy-GB" altLang="en-US" dirty="0" smtClean="0"/>
            </a:br>
            <a:r>
              <a:rPr lang="en-GB" altLang="en-US" dirty="0" smtClean="0">
                <a:solidFill>
                  <a:srgbClr val="000000"/>
                </a:solidFill>
              </a:rPr>
              <a:t>Foundation Phase</a:t>
            </a:r>
            <a:endParaRPr lang="en-GB" altLang="en-US" dirty="0" smtClean="0"/>
          </a:p>
        </p:txBody>
      </p:sp>
      <p:sp>
        <p:nvSpPr>
          <p:cNvPr id="2355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b="1" i="1" dirty="0" smtClean="0"/>
              <a:t>Rhaid bod ymarferwyr yn gallu arsylwi ac ymateb yn briodol i blant</a:t>
            </a:r>
            <a:endParaRPr lang="cy-GB" altLang="en-US" dirty="0" smtClean="0"/>
          </a:p>
          <a:p>
            <a:endParaRPr lang="en-GB" altLang="en-US" dirty="0" smtClean="0"/>
          </a:p>
        </p:txBody>
      </p:sp>
      <p:sp>
        <p:nvSpPr>
          <p:cNvPr id="2355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b="1" i="1" dirty="0" smtClean="0"/>
              <a:t>Practitioners must be able to observe and respond appropriately to children</a:t>
            </a:r>
            <a:endParaRPr lang="en-GB" alt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 smtClean="0"/>
              <a:t>Cyfnod Sylfaen </a:t>
            </a:r>
            <a:br>
              <a:rPr lang="cy-GB" altLang="en-US" dirty="0" smtClean="0"/>
            </a:br>
            <a:r>
              <a:rPr lang="en-GB" altLang="en-US" dirty="0" smtClean="0">
                <a:solidFill>
                  <a:srgbClr val="000000"/>
                </a:solidFill>
              </a:rPr>
              <a:t>Foundation Phase</a:t>
            </a:r>
            <a:endParaRPr lang="en-GB" altLang="en-US" dirty="0" smtClean="0"/>
          </a:p>
        </p:txBody>
      </p:sp>
      <p:sp>
        <p:nvSpPr>
          <p:cNvPr id="24579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484784"/>
            <a:ext cx="4038600" cy="3989388"/>
          </a:xfrm>
        </p:spPr>
        <p:txBody>
          <a:bodyPr/>
          <a:lstStyle/>
          <a:p>
            <a:r>
              <a:rPr lang="cy-GB" altLang="en-US" sz="2500" b="1" i="1" dirty="0" smtClean="0"/>
              <a:t>Ni ddylai unrhyw blentyn gael ei allgau na’i roi dan anfantais oherwydd ethnigrwydd, diwylliant neu grefydd, iaith y cartref, cefndir teuluol, anghenion addysgol arbennig, anabledd, rhyw na gallu.</a:t>
            </a:r>
            <a:endParaRPr lang="cy-GB" altLang="en-US" sz="2500" dirty="0" smtClean="0"/>
          </a:p>
          <a:p>
            <a:endParaRPr lang="en-GB" altLang="en-US" dirty="0" smtClean="0"/>
          </a:p>
        </p:txBody>
      </p:sp>
      <p:sp>
        <p:nvSpPr>
          <p:cNvPr id="24580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sz="2700" b="1" i="1" dirty="0" smtClean="0"/>
              <a:t>No child should be excluded or disadvantaged because of ethnicity, culture or religion, home language, family background, special educational needs, disability, gender or ability.</a:t>
            </a:r>
            <a:endParaRPr lang="en-GB" altLang="en-US" sz="27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Reggio Emilia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4038600" cy="3989388"/>
          </a:xfrm>
        </p:spPr>
        <p:txBody>
          <a:bodyPr/>
          <a:lstStyle/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Ysgolion lle mae plant yn cael eu cymryd o </a:t>
            </a:r>
            <a:r>
              <a:rPr lang="cy-GB" altLang="en-US" sz="2400" noProof="1" smtClean="0">
                <a:solidFill>
                  <a:prstClr val="black"/>
                </a:solidFill>
              </a:rPr>
              <a:t>ddifrif</a:t>
            </a:r>
            <a:r>
              <a:rPr lang="cy-GB" altLang="en-US" sz="2400" dirty="0" smtClean="0">
                <a:solidFill>
                  <a:prstClr val="black"/>
                </a:solidFill>
              </a:rPr>
              <a:t> a lle gallai hyd yn oed y plant ieuengaf gaffael sgiliau a gwerthoedd cydweithio a meddwl yn feirniadol sy’n angenrheidiol ar gyfer cymdeithas rydd a democrataidd.</a:t>
            </a:r>
          </a:p>
          <a:p>
            <a:endParaRPr lang="cy-GB" altLang="en-US" dirty="0" smtClean="0"/>
          </a:p>
        </p:txBody>
      </p:sp>
      <p:sp>
        <p:nvSpPr>
          <p:cNvPr id="2560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7638"/>
            <a:ext cx="4038600" cy="4171950"/>
          </a:xfrm>
        </p:spPr>
        <p:txBody>
          <a:bodyPr/>
          <a:lstStyle/>
          <a:p>
            <a:r>
              <a:rPr lang="en-GB" altLang="en-US" sz="2400" dirty="0" smtClean="0"/>
              <a:t>Schools where children are taken seriously and where even the youngest could acquire the skills and values of collaboration and critical thinking necessary to a free and democratic society.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Reggio Emilia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dirty="0" smtClean="0"/>
              <a:t>Mae ysgolion wedi’u llunio o berthnasoedd.</a:t>
            </a:r>
          </a:p>
          <a:p>
            <a:r>
              <a:rPr lang="cy-GB" altLang="en-US" dirty="0" smtClean="0"/>
              <a:t>Mae gan blant botensial di-ben-draw.</a:t>
            </a:r>
          </a:p>
          <a:p>
            <a:r>
              <a:rPr lang="cy-GB" altLang="en-US" dirty="0" smtClean="0"/>
              <a:t>Athrawon yn ddysgwyr/ymchwilwyr</a:t>
            </a:r>
          </a:p>
          <a:p>
            <a:r>
              <a:rPr lang="cy-GB" altLang="en-US" dirty="0" smtClean="0"/>
              <a:t>Defnydd ystyrlon o’r amgylchedd.</a:t>
            </a:r>
          </a:p>
          <a:p>
            <a:endParaRPr lang="en-GB" altLang="en-US" dirty="0" smtClean="0"/>
          </a:p>
        </p:txBody>
      </p:sp>
      <p:sp>
        <p:nvSpPr>
          <p:cNvPr id="27652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dirty="0" smtClean="0"/>
              <a:t>Schools are made of relationships.</a:t>
            </a:r>
          </a:p>
          <a:p>
            <a:r>
              <a:rPr lang="en-GB" altLang="en-US" dirty="0" smtClean="0"/>
              <a:t>Children have unceasing potential.</a:t>
            </a:r>
          </a:p>
          <a:p>
            <a:r>
              <a:rPr lang="en-GB" altLang="en-US" dirty="0" smtClean="0"/>
              <a:t>Teachers as learners/researchers</a:t>
            </a:r>
          </a:p>
          <a:p>
            <a:r>
              <a:rPr lang="en-GB" altLang="en-US" dirty="0" smtClean="0"/>
              <a:t>Thoughtful use of the environment.</a:t>
            </a:r>
          </a:p>
          <a:p>
            <a:endParaRPr lang="en-GB" alt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Reggio Emilia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dirty="0" smtClean="0"/>
              <a:t>Barddoniaeth</a:t>
            </a:r>
          </a:p>
          <a:p>
            <a:r>
              <a:rPr lang="cy-GB" altLang="en-US" dirty="0" smtClean="0"/>
              <a:t>Creadigrwydd </a:t>
            </a:r>
          </a:p>
          <a:p>
            <a:r>
              <a:rPr lang="cy-GB" altLang="en-US" dirty="0" smtClean="0"/>
              <a:t>Trosiad </a:t>
            </a:r>
          </a:p>
          <a:p>
            <a:r>
              <a:rPr lang="cy-GB" altLang="en-US" dirty="0" smtClean="0"/>
              <a:t>Meddwl yn Haniaethol </a:t>
            </a:r>
          </a:p>
          <a:p>
            <a:endParaRPr lang="en-GB" altLang="en-US" dirty="0" smtClean="0"/>
          </a:p>
        </p:txBody>
      </p:sp>
      <p:sp>
        <p:nvSpPr>
          <p:cNvPr id="29700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dirty="0" smtClean="0"/>
              <a:t>Poetry</a:t>
            </a:r>
          </a:p>
          <a:p>
            <a:r>
              <a:rPr lang="en-GB" altLang="en-US" dirty="0" smtClean="0"/>
              <a:t>Creativity </a:t>
            </a:r>
          </a:p>
          <a:p>
            <a:r>
              <a:rPr lang="en-GB" altLang="en-US" dirty="0" smtClean="0"/>
              <a:t>Metaphor</a:t>
            </a:r>
          </a:p>
          <a:p>
            <a:r>
              <a:rPr lang="en-GB" altLang="en-US" dirty="0" smtClean="0"/>
              <a:t>Abstract Thinking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Te Whariki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r>
              <a:rPr lang="cy-GB" altLang="en-US" dirty="0" smtClean="0"/>
              <a:t>Enw Maori sy’n golygu ‘Mat wedi’i Wehyddu’.</a:t>
            </a:r>
          </a:p>
          <a:p>
            <a:endParaRPr lang="cy-GB" altLang="en-US" dirty="0" smtClean="0"/>
          </a:p>
          <a:p>
            <a:r>
              <a:rPr lang="cy-GB" altLang="en-US" dirty="0" smtClean="0"/>
              <a:t>Pwysigrwydd teulu a chymuned.</a:t>
            </a:r>
          </a:p>
          <a:p>
            <a:endParaRPr lang="en-GB" altLang="en-US" dirty="0" smtClean="0"/>
          </a:p>
        </p:txBody>
      </p:sp>
      <p:sp>
        <p:nvSpPr>
          <p:cNvPr id="3174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dirty="0" smtClean="0"/>
              <a:t>Maori name means ‘Woven Mat.’</a:t>
            </a:r>
          </a:p>
          <a:p>
            <a:endParaRPr lang="en-GB" altLang="en-US" dirty="0" smtClean="0"/>
          </a:p>
          <a:p>
            <a:r>
              <a:rPr lang="en-GB" altLang="en-US" dirty="0" smtClean="0"/>
              <a:t>The importance of family and community.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Te Whariki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Dysgu i werthfawrogi cymuned drwy rannu perthnasoedd.</a:t>
            </a:r>
          </a:p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Datblygiad yn seiliedig ar ganfyddiadau o’r byd/diwylliant o’u cwmpas.</a:t>
            </a:r>
          </a:p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Mae gwybodaeth sydd wedi’i chaffael yn gwneud synnwyr o’u byd.</a:t>
            </a:r>
          </a:p>
          <a:p>
            <a:endParaRPr lang="en-GB" altLang="en-US" dirty="0" smtClean="0"/>
          </a:p>
        </p:txBody>
      </p:sp>
      <p:sp>
        <p:nvSpPr>
          <p:cNvPr id="3379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sz="2600" dirty="0" smtClean="0"/>
              <a:t>Learn to value community through shared relationships.</a:t>
            </a:r>
          </a:p>
          <a:p>
            <a:r>
              <a:rPr lang="en-GB" altLang="en-US" sz="2600" dirty="0" smtClean="0"/>
              <a:t>Development based on perceptions of the world/culture around them.</a:t>
            </a:r>
          </a:p>
          <a:p>
            <a:r>
              <a:rPr lang="en-GB" altLang="en-US" sz="2600" dirty="0" smtClean="0"/>
              <a:t>Acquired knowledge makes sense of their world.</a:t>
            </a:r>
          </a:p>
          <a:p>
            <a:endParaRPr lang="en-GB" alt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Te Whariki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Tyfu i </a:t>
            </a:r>
            <a:r>
              <a:rPr lang="cy-GB" altLang="en-US" sz="2400" noProof="1" smtClean="0">
                <a:solidFill>
                  <a:prstClr val="black"/>
                </a:solidFill>
              </a:rPr>
              <a:t>fyny’n </a:t>
            </a:r>
            <a:r>
              <a:rPr lang="cy-GB" altLang="en-US" sz="2400" dirty="0" smtClean="0">
                <a:solidFill>
                  <a:prstClr val="black"/>
                </a:solidFill>
              </a:rPr>
              <a:t>ddysgwyr hyderus ac yn gyfathrebwyr sy’n iach eu meddwl, corff ac ysbryd, yn ddiogel yn eu synnwyr o berthyn a gwybod eu bod yn gwneud cyfraniad i gymdeithas sy’n cael ei werthfawrogi.</a:t>
            </a:r>
          </a:p>
          <a:p>
            <a:pPr lvl="0"/>
            <a:r>
              <a:rPr lang="cy-GB" altLang="en-US" sz="2400" dirty="0" smtClean="0">
                <a:solidFill>
                  <a:prstClr val="black"/>
                </a:solidFill>
              </a:rPr>
              <a:t>(Y Weinyddiaeth Addysg</a:t>
            </a:r>
            <a:r>
              <a:rPr lang="en-GB" altLang="en-US" sz="2400" dirty="0" smtClean="0">
                <a:solidFill>
                  <a:prstClr val="black"/>
                </a:solidFill>
              </a:rPr>
              <a:t>, </a:t>
            </a:r>
            <a:r>
              <a:rPr lang="en-GB" altLang="en-US" sz="2400" dirty="0">
                <a:solidFill>
                  <a:prstClr val="black"/>
                </a:solidFill>
              </a:rPr>
              <a:t>1996)</a:t>
            </a:r>
          </a:p>
          <a:p>
            <a:endParaRPr lang="en-GB" altLang="en-US" dirty="0" smtClean="0"/>
          </a:p>
        </p:txBody>
      </p:sp>
      <p:sp>
        <p:nvSpPr>
          <p:cNvPr id="34820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r>
              <a:rPr lang="en-GB" altLang="en-US" sz="2400" dirty="0" smtClean="0"/>
              <a:t>To grow up confident learners and communicators healthy in mind , body and spirit, secure in their sense of belonging and knowledge that they make a valued contribution to society.</a:t>
            </a:r>
          </a:p>
          <a:p>
            <a:r>
              <a:rPr lang="en-GB" altLang="en-US" sz="2400" dirty="0" smtClean="0"/>
              <a:t>(Ministry of Education, 1996)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 smtClean="0"/>
              <a:t>Cyfeiriadau </a:t>
            </a:r>
            <a:r>
              <a:rPr lang="en-GB" altLang="en-US" dirty="0" smtClean="0"/>
              <a:t>/ References</a:t>
            </a:r>
          </a:p>
        </p:txBody>
      </p:sp>
      <p:sp>
        <p:nvSpPr>
          <p:cNvPr id="32772" name="Content Placeholder 3"/>
          <p:cNvSpPr>
            <a:spLocks noGrp="1"/>
          </p:cNvSpPr>
          <p:nvPr>
            <p:ph sz="half" idx="2"/>
          </p:nvPr>
        </p:nvSpPr>
        <p:spPr>
          <a:xfrm>
            <a:off x="755576" y="1412776"/>
            <a:ext cx="7931224" cy="4176812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y-GB" altLang="en-US" sz="1600" b="1" dirty="0" smtClean="0"/>
              <a:t>Adran Plant, Addysg, Dysgu Gydol Oes a Sgiliau. </a:t>
            </a:r>
            <a:r>
              <a:rPr lang="cy-GB" altLang="en-US" sz="1600" dirty="0" smtClean="0"/>
              <a:t>(2008) </a:t>
            </a:r>
            <a:r>
              <a:rPr lang="cy-GB" altLang="en-US" sz="1600" i="1" dirty="0" smtClean="0"/>
              <a:t>Y Cyfnod Sylfaen: Fframwaith ar gyfer Dysgu Plant 3 – 7 oed yng Nghymru</a:t>
            </a:r>
            <a:r>
              <a:rPr lang="cy-GB" altLang="en-US" sz="1600" dirty="0" smtClean="0"/>
              <a:t>. Caerdydd: Llywodraeth Cynulliad Cymru</a:t>
            </a:r>
            <a:r>
              <a:rPr lang="en-GB" altLang="en-US" sz="1600" b="1" dirty="0" smtClean="0"/>
              <a:t>./ Department </a:t>
            </a:r>
            <a:r>
              <a:rPr lang="en-GB" altLang="en-US" sz="1600" b="1" dirty="0"/>
              <a:t>for Children, Education, Lifelong Learning and </a:t>
            </a:r>
            <a:r>
              <a:rPr lang="en-GB" altLang="en-US" sz="1600" b="1" dirty="0" smtClean="0"/>
              <a:t>Skills</a:t>
            </a:r>
            <a:r>
              <a:rPr lang="en-GB" altLang="en-US" sz="1600" dirty="0" smtClean="0"/>
              <a:t>. </a:t>
            </a:r>
            <a:r>
              <a:rPr lang="en-GB" altLang="en-US" sz="1600" dirty="0"/>
              <a:t>(2008) </a:t>
            </a:r>
            <a:r>
              <a:rPr lang="en-GB" altLang="en-US" sz="1600" i="1" dirty="0"/>
              <a:t>Foundation </a:t>
            </a:r>
            <a:r>
              <a:rPr lang="en-GB" altLang="en-US" sz="1600" i="1" dirty="0" smtClean="0"/>
              <a:t>Phase: </a:t>
            </a:r>
            <a:r>
              <a:rPr lang="en-GB" altLang="en-US" sz="1600" i="1" dirty="0"/>
              <a:t>Framework for Children’s Learning for 3 to 7-year-olds in Wales</a:t>
            </a:r>
            <a:r>
              <a:rPr lang="en-GB" altLang="en-US" sz="1600" dirty="0"/>
              <a:t>. </a:t>
            </a:r>
            <a:r>
              <a:rPr lang="en-GB" altLang="en-US" sz="1600" dirty="0" smtClean="0"/>
              <a:t>Cardiff: Welsh Assembly </a:t>
            </a:r>
            <a:r>
              <a:rPr lang="en-GB" altLang="en-US" sz="1600" dirty="0"/>
              <a:t>Government. </a:t>
            </a:r>
            <a:endParaRPr lang="en-GB" altLang="en-US" sz="1600" dirty="0" smtClean="0"/>
          </a:p>
          <a:p>
            <a:pPr marL="0" indent="0">
              <a:buNone/>
              <a:defRPr/>
            </a:pPr>
            <a:endParaRPr lang="en-GB" altLang="en-US" sz="16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GB" altLang="en-US" sz="1600" u="sng" dirty="0" err="1" smtClean="0">
                <a:hlinkClick r:id="rId3"/>
              </a:rPr>
              <a:t>Malaguzzi</a:t>
            </a:r>
            <a:r>
              <a:rPr lang="en-GB" altLang="en-US" sz="1600" u="sng" dirty="0" smtClean="0">
                <a:hlinkClick r:id="rId3"/>
              </a:rPr>
              <a:t>, L (1998).No Way the Hundred is there. </a:t>
            </a:r>
            <a:r>
              <a:rPr lang="en-GB" altLang="en-US" sz="1600" dirty="0" smtClean="0">
                <a:hlinkClick r:id="rId3"/>
              </a:rPr>
              <a:t>https://www.cdd.unm.edu/ecln/PSN/common/pdfs/the%20child%20is%20made%20of%20100.pdf</a:t>
            </a:r>
            <a:r>
              <a:rPr lang="en-GB" altLang="en-US" sz="1600" dirty="0" smtClean="0"/>
              <a:t> (</a:t>
            </a:r>
            <a:r>
              <a:rPr lang="cy-GB" altLang="en-US" sz="1600" dirty="0" smtClean="0"/>
              <a:t>Darllenwyd</a:t>
            </a:r>
            <a:r>
              <a:rPr lang="en-GB" altLang="en-US" sz="1600" dirty="0" smtClean="0"/>
              <a:t> / Accessed on 19/10/2016)</a:t>
            </a:r>
          </a:p>
          <a:p>
            <a:pPr>
              <a:defRPr/>
            </a:pPr>
            <a:endParaRPr lang="en-GB" altLang="en-US" sz="16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GB" altLang="en-US" sz="1600" dirty="0" smtClean="0"/>
              <a:t>Ministry of Education (1996). Early Education Curriculum. Wellington: Learning Media.</a:t>
            </a:r>
          </a:p>
          <a:p>
            <a:pPr marL="0" indent="0">
              <a:buFont typeface="Arial" pitchFamily="34" charset="0"/>
              <a:buNone/>
              <a:defRPr/>
            </a:pPr>
            <a:endParaRPr lang="en-GB" altLang="en-US" sz="16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GB" altLang="en-US" sz="1600" dirty="0" err="1" smtClean="0"/>
              <a:t>Nutkins</a:t>
            </a:r>
            <a:r>
              <a:rPr lang="en-GB" altLang="en-US" sz="1600" dirty="0" smtClean="0"/>
              <a:t>, S, </a:t>
            </a:r>
            <a:r>
              <a:rPr lang="en-GB" altLang="en-US" sz="1600" dirty="0" err="1" smtClean="0"/>
              <a:t>Mcdonald</a:t>
            </a:r>
            <a:r>
              <a:rPr lang="en-GB" altLang="en-US" sz="1600" dirty="0" smtClean="0"/>
              <a:t>, C, and Stephen, S. (2013). Early Childhood Education and care. London: Sage.</a:t>
            </a:r>
          </a:p>
          <a:p>
            <a:pPr>
              <a:defRPr/>
            </a:pPr>
            <a:endParaRPr lang="en-GB" altLang="en-US" sz="1600" dirty="0" smtClean="0"/>
          </a:p>
          <a:p>
            <a:pPr>
              <a:defRPr/>
            </a:pPr>
            <a:endParaRPr lang="en-GB" altLang="en-US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a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ema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BrightEyesHarvey:Applications (Mac OS 9):Microsoft Office 98:Templates:Blank Presentation</Template>
  <TotalTime>2219</TotalTime>
  <Words>1007</Words>
  <Application>Microsoft Office PowerPoint</Application>
  <PresentationFormat>On-screen Show (4:3)</PresentationFormat>
  <Paragraphs>101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ＭＳ Ｐゴシック</vt:lpstr>
      <vt:lpstr>Arial</vt:lpstr>
      <vt:lpstr>Myriad Pro</vt:lpstr>
      <vt:lpstr>Times</vt:lpstr>
      <vt:lpstr>20140311PresentationUWTSDTemplate</vt:lpstr>
      <vt:lpstr>Modelau Addysg Educational models</vt:lpstr>
      <vt:lpstr>Cyfnod Sylfaen Foundation Phase</vt:lpstr>
      <vt:lpstr>Cyfnod Sylfaen  Foundation Phase</vt:lpstr>
      <vt:lpstr>Cyfnod Sylfaen  Foundation Phase</vt:lpstr>
      <vt:lpstr>Cyfnod Sylfaen  Foundation Phase</vt:lpstr>
      <vt:lpstr>Cyfnod Sylfaen  Foundation Phase</vt:lpstr>
      <vt:lpstr>Cyfnod Sylfaen  Foundation Phase</vt:lpstr>
      <vt:lpstr>Reggio Emilia</vt:lpstr>
      <vt:lpstr>Reggio Emilia</vt:lpstr>
      <vt:lpstr>Reggio Emilia</vt:lpstr>
      <vt:lpstr>Te Whariki</vt:lpstr>
      <vt:lpstr>Te Whariki</vt:lpstr>
      <vt:lpstr>Te Whariki</vt:lpstr>
      <vt:lpstr>Cyfeiriadau / References</vt:lpstr>
    </vt:vector>
  </TitlesOfParts>
  <Company>Stills Design &amp; Advertising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Templed PowerPoint Bwrdd yr Iaith Gymraeg</dc:title>
  <dc:creator>chris carpenter</dc:creator>
  <cp:keywords>templed, dempled, thempled, powerpoint, bwrdd, fwrdd, iaith, cymraeg, gymraeg, chymraeg, cyflwyniadau, gyflwyniadau, chyflwyniadau, delwedd, ddelwedd,</cp:keywords>
  <cp:lastModifiedBy>Dawn Jones</cp:lastModifiedBy>
  <cp:revision>91</cp:revision>
  <cp:lastPrinted>2015-09-30T07:18:11Z</cp:lastPrinted>
  <dcterms:created xsi:type="dcterms:W3CDTF">2004-04-06T15:50:52Z</dcterms:created>
  <dcterms:modified xsi:type="dcterms:W3CDTF">2018-10-30T14:45:56Z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WLBCategory">
    <vt:lpwstr>61</vt:lpwstr>
  </property>
  <property fmtid="{D5CDD505-2E9C-101B-9397-08002B2CF9AE}" pid="3" name="Target Audiences">
    <vt:lpwstr/>
  </property>
  <property fmtid="{D5CDD505-2E9C-101B-9397-08002B2CF9AE}" pid="4" name="Description0">
    <vt:lpwstr>Dyma dempled y Bwrdd ar gyfer cyflwyniadau PowerPoint. Mae'n cynnwys gwybodaeth a fydd o gymorth i chi lunio cyflwyniadau sydd yn cyflwyno delwedd y Bwrdd yn gyson. Cofiwch lynu'n gaeth at y templed - peidiwch â'i newid o gwbl.</vt:lpwstr>
  </property>
  <property fmtid="{D5CDD505-2E9C-101B-9397-08002B2CF9AE}" pid="5" name="Sites">
    <vt:lpwstr>;#Intranet Site;#</vt:lpwstr>
  </property>
  <property fmtid="{D5CDD505-2E9C-101B-9397-08002B2CF9AE}" pid="6" name="Name">
    <vt:lpwstr>1091.PPT</vt:lpwstr>
  </property>
  <property fmtid="{D5CDD505-2E9C-101B-9397-08002B2CF9AE}" pid="7" name="Date">
    <vt:lpwstr>2007-03-12T00:00:00Z</vt:lpwstr>
  </property>
  <property fmtid="{D5CDD505-2E9C-101B-9397-08002B2CF9AE}" pid="8" name="Order">
    <vt:lpwstr>211100.000000000</vt:lpwstr>
  </property>
  <property fmtid="{D5CDD505-2E9C-101B-9397-08002B2CF9AE}" pid="9" name="Hidden">
    <vt:lpwstr>0</vt:lpwstr>
  </property>
  <property fmtid="{D5CDD505-2E9C-101B-9397-08002B2CF9AE}" pid="10" name="IsPopular">
    <vt:lpwstr>0</vt:lpwstr>
  </property>
  <property fmtid="{D5CDD505-2E9C-101B-9397-08002B2CF9AE}" pid="11" name="xd_Signature">
    <vt:lpwstr/>
  </property>
  <property fmtid="{D5CDD505-2E9C-101B-9397-08002B2CF9AE}" pid="12" name="TemplateUrl">
    <vt:lpwstr/>
  </property>
  <property fmtid="{D5CDD505-2E9C-101B-9397-08002B2CF9AE}" pid="13" name="PublishingStartDate">
    <vt:lpwstr/>
  </property>
  <property fmtid="{D5CDD505-2E9C-101B-9397-08002B2CF9AE}" pid="14" name="PublishingExpirationDate">
    <vt:lpwstr/>
  </property>
  <property fmtid="{D5CDD505-2E9C-101B-9397-08002B2CF9AE}" pid="15" name="xd_ProgID">
    <vt:lpwstr/>
  </property>
  <property fmtid="{D5CDD505-2E9C-101B-9397-08002B2CF9AE}" pid="16" name="_SourceUrl">
    <vt:lpwstr/>
  </property>
  <property fmtid="{D5CDD505-2E9C-101B-9397-08002B2CF9AE}" pid="17" name="Keywords0">
    <vt:lpwstr>templed, dempled, thempled, powerpoint, bwrdd, fwrdd, iaith, cymraeg, gymraeg, chymraeg, cyflwyniadau, gyflwyniadau, chyflwyniadau, delwedd, ddelwedd, </vt:lpwstr>
  </property>
  <property fmtid="{D5CDD505-2E9C-101B-9397-08002B2CF9AE}" pid="18" name="Language">
    <vt:lpwstr>Welsh</vt:lpwstr>
  </property>
  <property fmtid="{D5CDD505-2E9C-101B-9397-08002B2CF9AE}" pid="19" name="display_urn:schemas-microsoft-com:office:office#Editor">
    <vt:lpwstr>NTDD2413\Operator</vt:lpwstr>
  </property>
  <property fmtid="{D5CDD505-2E9C-101B-9397-08002B2CF9AE}" pid="20" name="display_urn:schemas-microsoft-com:office:office#Author">
    <vt:lpwstr>Jeremy Evas</vt:lpwstr>
  </property>
  <property fmtid="{D5CDD505-2E9C-101B-9397-08002B2CF9AE}" pid="21" name="ContentTypeId">
    <vt:lpwstr>0x01010029C9ACB7DBE74D46989F0EEF1A4019DC</vt:lpwstr>
  </property>
</Properties>
</file>