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2"/>
  </p:notesMasterIdLst>
  <p:handoutMasterIdLst>
    <p:handoutMasterId r:id="rId13"/>
  </p:handoutMasterIdLst>
  <p:sldIdLst>
    <p:sldId id="260" r:id="rId2"/>
    <p:sldId id="261" r:id="rId3"/>
    <p:sldId id="262" r:id="rId4"/>
    <p:sldId id="263" r:id="rId5"/>
    <p:sldId id="265" r:id="rId6"/>
    <p:sldId id="266" r:id="rId7"/>
    <p:sldId id="267" r:id="rId8"/>
    <p:sldId id="268" r:id="rId9"/>
    <p:sldId id="269"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7757F1-1F81-47F8-9253-076AC5083898}" v="22" dt="2026-07-03T16:18:08.1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45"/>
    <p:restoredTop sz="94668"/>
  </p:normalViewPr>
  <p:slideViewPr>
    <p:cSldViewPr snapToGrid="0" showGuides="1">
      <p:cViewPr varScale="1">
        <p:scale>
          <a:sx n="96" d="100"/>
          <a:sy n="96" d="100"/>
        </p:scale>
        <p:origin x="540" y="276"/>
      </p:cViewPr>
      <p:guideLst>
        <p:guide orient="horz" pos="2160"/>
        <p:guide pos="3840"/>
      </p:guideLst>
    </p:cSldViewPr>
  </p:slideViewPr>
  <p:notesTextViewPr>
    <p:cViewPr>
      <p:scale>
        <a:sx n="1" d="1"/>
        <a:sy n="1" d="1"/>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7/3/2026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7/3/2026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7/3/2026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7/3/2026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7/3/2026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7/3/2026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7/3/2026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7/3/2026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dirty="0"/>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7/3/2026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dirty="0"/>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7/3/2026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dirty="0"/>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7/3/2026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7/3/2026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dirty="0"/>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7/3/2026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dirty="0"/>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7/3/2026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dirty="0"/>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7/3/2026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7/3/2026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7/3/2026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dirty="0"/>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7/3/2026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7/3/2026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7/3/2026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7/3/2026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dirty="0"/>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7/3/2026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7/3/2026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7/3/2026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7/3/2026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7/3/2026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7/3/2026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7/3/2026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7/3/2026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7/3/2026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7/3/2026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7/3/2026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7/3/2026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7/3/2026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7/3/2026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7/3/2026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7/3/2026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8" Type="http://schemas.openxmlformats.org/officeDocument/2006/relationships/hyperlink" Target="https://digital.nhs.uk/services/national-data-opt-out/understanding-the-national-data-opt-out/protecting-patient-data" TargetMode="External"/><Relationship Id="rId3" Type="http://schemas.openxmlformats.org/officeDocument/2006/relationships/hyperlink" Target="http://www.england.nhs.uk" TargetMode="External"/><Relationship Id="rId7" Type="http://schemas.openxmlformats.org/officeDocument/2006/relationships/hyperlink" Target="https://www.esign.co.uk/resources/news-and-insights/what-are-the-challenges-of-electronic-health-records-ehrs/" TargetMode="External"/><Relationship Id="rId12" Type="http://schemas.openxmlformats.org/officeDocument/2006/relationships/hyperlink" Target="https://www.gmc-uk.org/professional-standards/the-professional-standards/confidentiality/managing-and-protecting-personal-information" TargetMode="External"/><Relationship Id="rId2" Type="http://schemas.openxmlformats.org/officeDocument/2006/relationships/hyperlink" Target="https://www.phin.org.uk/news/health-innovations-electronic-patient-record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data-saves-lives-reshaping-health-and-social-care-with-data/data-saves-lives-reshaping-health-and-social-care-with-data" TargetMode="External"/><Relationship Id="rId11" Type="http://schemas.openxmlformats.org/officeDocument/2006/relationships/hyperlink" Target="https://pmc.ncbi.nlm.nih.gov/articles/PMC4394583/" TargetMode="External"/><Relationship Id="rId5" Type="http://schemas.openxmlformats.org/officeDocument/2006/relationships/hyperlink" Target="https://pmc.ncbi.nlm.nih.gov/articles/PMC11594038/" TargetMode="External"/><Relationship Id="rId10" Type="http://schemas.openxmlformats.org/officeDocument/2006/relationships/hyperlink" Target="https://www.england.nhs.uk/long-read/data-protection-policy/" TargetMode="External"/><Relationship Id="rId4" Type="http://schemas.openxmlformats.org/officeDocument/2006/relationships/hyperlink" Target="https://www.england.nhs.uk/long-read/supporting-clinical-decisions-with-health-information-technology/" TargetMode="External"/><Relationship Id="rId9" Type="http://schemas.openxmlformats.org/officeDocument/2006/relationships/hyperlink" Target="https://www.england.nhs.uk/long-read/digital-education-and-trai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457200" y="2126798"/>
            <a:ext cx="8229600" cy="4727574"/>
          </a:xfrm>
        </p:spPr>
        <p:txBody>
          <a:bodyPr>
            <a:normAutofit fontScale="90000"/>
          </a:bodyPr>
          <a:lstStyle/>
          <a:p>
            <a:r>
              <a:rPr lang="en-US" sz="4900" b="1">
                <a:latin typeface="Chamberi Super Display"/>
                <a:cs typeface="Arial"/>
              </a:rPr>
              <a:t>Farah Ahmed</a:t>
            </a:r>
            <a:br>
              <a:rPr lang="en-US" sz="4900" b="1" dirty="0">
                <a:latin typeface="Chamberi Super Display"/>
                <a:cs typeface="Arial"/>
              </a:rPr>
            </a:br>
            <a:r>
              <a:rPr lang="en-US" sz="4900" b="1">
                <a:latin typeface="Chamberi Super Display"/>
                <a:cs typeface="Arial"/>
              </a:rPr>
              <a:t>2328256</a:t>
            </a:r>
            <a:br>
              <a:rPr lang="en-US" sz="4900" b="1" dirty="0">
                <a:latin typeface="Chamberi Super Display"/>
                <a:cs typeface="Arial"/>
              </a:rPr>
            </a:br>
            <a:r>
              <a:rPr lang="en-US" sz="4900" b="1">
                <a:latin typeface="Chamberi Super Display"/>
                <a:cs typeface="Arial"/>
              </a:rPr>
              <a:t>Digital Transformation in Health and Social Care</a:t>
            </a:r>
            <a:br>
              <a:rPr lang="en-US" sz="4900" b="1" dirty="0">
                <a:latin typeface="Chamberi Super Display"/>
                <a:cs typeface="Arial"/>
              </a:rPr>
            </a:br>
            <a:r>
              <a:rPr lang="en-US" sz="4900" b="1">
                <a:latin typeface="Chamberi Super Display"/>
                <a:cs typeface="Arial"/>
              </a:rPr>
              <a:t>BMHP6026</a:t>
            </a:r>
            <a:br>
              <a:rPr lang="en-US" sz="4900" b="1" dirty="0">
                <a:latin typeface="Chamberi Super Display"/>
                <a:cs typeface="Arial"/>
              </a:rPr>
            </a:br>
            <a:r>
              <a:rPr lang="en-US" sz="4900" b="1">
                <a:latin typeface="Chamberi Super Display"/>
                <a:cs typeface="Arial"/>
              </a:rPr>
              <a:t>Component 2 Viva Voce</a:t>
            </a:r>
            <a:r>
              <a:rPr lang="en-US" sz="4900" b="1" dirty="0">
                <a:latin typeface="Chamberi Super Display"/>
                <a:cs typeface="Arial"/>
              </a:rPr>
              <a:t> </a:t>
            </a:r>
            <a:br>
              <a:rPr lang="en-US" dirty="0">
                <a:cs typeface="Biome"/>
              </a:rPr>
            </a:br>
            <a:r>
              <a:rPr lang="en-US" dirty="0">
                <a:cs typeface="Biome"/>
              </a:rPr>
              <a:t> </a:t>
            </a:r>
            <a:endParaRPr lang="en-US" dirty="0"/>
          </a:p>
        </p:txBody>
      </p:sp>
    </p:spTree>
    <p:extLst>
      <p:ext uri="{BB962C8B-B14F-4D97-AF65-F5344CB8AC3E}">
        <p14:creationId xmlns:p14="http://schemas.microsoft.com/office/powerpoint/2010/main" val="23296142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86828-8097-3901-FC61-F976C2701C61}"/>
              </a:ext>
            </a:extLst>
          </p:cNvPr>
          <p:cNvSpPr>
            <a:spLocks noGrp="1"/>
          </p:cNvSpPr>
          <p:nvPr>
            <p:ph type="title"/>
          </p:nvPr>
        </p:nvSpPr>
        <p:spPr/>
        <p:txBody>
          <a:bodyPr/>
          <a:lstStyle/>
          <a:p>
            <a:r>
              <a:rPr lang="en-GB" b="1">
                <a:latin typeface="Chamberi Super Display"/>
                <a:cs typeface="Arial"/>
              </a:rPr>
              <a:t>Electronic Health Records</a:t>
            </a:r>
          </a:p>
        </p:txBody>
      </p:sp>
      <p:sp>
        <p:nvSpPr>
          <p:cNvPr id="3" name="Content Placeholder 2">
            <a:extLst>
              <a:ext uri="{FF2B5EF4-FFF2-40B4-BE49-F238E27FC236}">
                <a16:creationId xmlns:a16="http://schemas.microsoft.com/office/drawing/2014/main" id="{D08BB17B-4CF6-DCAE-BCC8-3CC42F354151}"/>
              </a:ext>
            </a:extLst>
          </p:cNvPr>
          <p:cNvSpPr>
            <a:spLocks noGrp="1"/>
          </p:cNvSpPr>
          <p:nvPr>
            <p:ph idx="1"/>
          </p:nvPr>
        </p:nvSpPr>
        <p:spPr/>
        <p:txBody>
          <a:bodyPr vert="horz" lIns="91440" tIns="45720" rIns="91440" bIns="45720" rtlCol="0" anchor="t">
            <a:normAutofit/>
          </a:bodyPr>
          <a:lstStyle/>
          <a:p>
            <a:r>
              <a:rPr lang="en-GB" sz="2800">
                <a:latin typeface="Arial"/>
                <a:cs typeface="Arial"/>
              </a:rPr>
              <a:t>Good Morning. Today I will present my findings on </a:t>
            </a:r>
            <a:r>
              <a:rPr lang="en-GB" sz="2800" dirty="0">
                <a:latin typeface="Arial"/>
                <a:cs typeface="Arial"/>
              </a:rPr>
              <a:t>Electronic Health Records, commonly known as EHRs. This presentation will summarise my research, explain the importance of EHRs within health and social care, and evaluate both benefits and challenges.</a:t>
            </a:r>
          </a:p>
        </p:txBody>
      </p:sp>
    </p:spTree>
    <p:extLst>
      <p:ext uri="{BB962C8B-B14F-4D97-AF65-F5344CB8AC3E}">
        <p14:creationId xmlns:p14="http://schemas.microsoft.com/office/powerpoint/2010/main" val="41488621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229DB-DC9C-6636-D1C2-01F3E4EFF6C6}"/>
              </a:ext>
            </a:extLst>
          </p:cNvPr>
          <p:cNvSpPr>
            <a:spLocks noGrp="1"/>
          </p:cNvSpPr>
          <p:nvPr>
            <p:ph type="title"/>
          </p:nvPr>
        </p:nvSpPr>
        <p:spPr/>
        <p:txBody>
          <a:bodyPr>
            <a:normAutofit/>
          </a:bodyPr>
          <a:lstStyle/>
          <a:p>
            <a:r>
              <a:rPr lang="en-GB" b="1">
                <a:latin typeface="Chamberi Super Display"/>
                <a:cs typeface="Arial"/>
              </a:rPr>
              <a:t>Introduction – What are Electronic Health Records?</a:t>
            </a:r>
            <a:r>
              <a:rPr lang="en-GB" b="1" dirty="0">
                <a:latin typeface="Arial"/>
                <a:cs typeface="Arial"/>
              </a:rPr>
              <a:t> </a:t>
            </a:r>
          </a:p>
        </p:txBody>
      </p:sp>
      <p:sp>
        <p:nvSpPr>
          <p:cNvPr id="3" name="Content Placeholder 2">
            <a:extLst>
              <a:ext uri="{FF2B5EF4-FFF2-40B4-BE49-F238E27FC236}">
                <a16:creationId xmlns:a16="http://schemas.microsoft.com/office/drawing/2014/main" id="{7C4B1035-5F12-2E31-BAE5-4BA87B0D0FD7}"/>
              </a:ext>
            </a:extLst>
          </p:cNvPr>
          <p:cNvSpPr>
            <a:spLocks noGrp="1"/>
          </p:cNvSpPr>
          <p:nvPr>
            <p:ph idx="1"/>
          </p:nvPr>
        </p:nvSpPr>
        <p:spPr/>
        <p:txBody>
          <a:bodyPr vert="horz" lIns="91440" tIns="45720" rIns="91440" bIns="45720" rtlCol="0" anchor="t">
            <a:normAutofit/>
          </a:bodyPr>
          <a:lstStyle/>
          <a:p>
            <a:r>
              <a:rPr lang="en-GB" sz="2400" dirty="0">
                <a:solidFill>
                  <a:schemeClr val="tx2"/>
                </a:solidFill>
                <a:latin typeface="Arial"/>
                <a:cs typeface="Arial"/>
              </a:rPr>
              <a:t>Digital version of a patient's medical history. Its contain diagnoses, medications, allergies, treatment plans, test results and care notes. Accessible by authorised healthcare professionals across different organisations. Its also replace traditional paper records </a:t>
            </a:r>
            <a:r>
              <a:rPr lang="en-GB" sz="2400" dirty="0">
                <a:solidFill>
                  <a:schemeClr val="tx2"/>
                </a:solidFill>
                <a:latin typeface="Arial"/>
                <a:ea typeface="Roboto"/>
                <a:cs typeface="Arial"/>
              </a:rPr>
              <a:t>(Phin.org.uk, 2026).</a:t>
            </a:r>
            <a:endParaRPr lang="en-GB" sz="2400" dirty="0">
              <a:solidFill>
                <a:schemeClr val="tx2"/>
              </a:solidFill>
              <a:latin typeface="Arial"/>
              <a:cs typeface="Arial"/>
            </a:endParaRPr>
          </a:p>
          <a:p>
            <a:endParaRPr lang="en-GB" sz="2400" dirty="0">
              <a:solidFill>
                <a:schemeClr val="tx2"/>
              </a:solidFill>
              <a:latin typeface="Arial"/>
              <a:cs typeface="Arial"/>
            </a:endParaRPr>
          </a:p>
          <a:p>
            <a:r>
              <a:rPr lang="en-US" sz="2400" dirty="0">
                <a:solidFill>
                  <a:schemeClr val="tx2"/>
                </a:solidFill>
                <a:latin typeface="Arial"/>
                <a:cs typeface="Arial"/>
              </a:rPr>
              <a:t>Electronic Health Records are digital systems designed to store and manage patient securely. They allow healthcare professionals to access accurate information quickly, supporting continuity of care across hospital, GP practices, community services and social care </a:t>
            </a:r>
            <a:r>
              <a:rPr lang="en-US" sz="2400" dirty="0" err="1">
                <a:solidFill>
                  <a:schemeClr val="tx2"/>
                </a:solidFill>
                <a:latin typeface="Arial"/>
                <a:cs typeface="Arial"/>
              </a:rPr>
              <a:t>organisations</a:t>
            </a:r>
            <a:r>
              <a:rPr lang="en-US" sz="2400" dirty="0">
                <a:solidFill>
                  <a:schemeClr val="tx2"/>
                </a:solidFill>
                <a:latin typeface="Arial"/>
                <a:cs typeface="Arial"/>
              </a:rPr>
              <a:t> </a:t>
            </a:r>
            <a:r>
              <a:rPr lang="en-US" sz="2400" dirty="0">
                <a:solidFill>
                  <a:schemeClr val="tx2"/>
                </a:solidFill>
                <a:latin typeface="Arial"/>
                <a:ea typeface="Roboto"/>
                <a:cs typeface="Arial"/>
              </a:rPr>
              <a:t>(Phin.org.uk, 2026).</a:t>
            </a:r>
            <a:endParaRPr lang="en-US" sz="2400" dirty="0">
              <a:solidFill>
                <a:schemeClr val="tx2"/>
              </a:solidFill>
              <a:latin typeface="Arial"/>
              <a:cs typeface="Arial"/>
            </a:endParaRPr>
          </a:p>
          <a:p>
            <a:endParaRPr lang="en-US" sz="2400" dirty="0">
              <a:solidFill>
                <a:schemeClr val="tx2"/>
              </a:solidFill>
              <a:latin typeface="Arial"/>
              <a:cs typeface="Arial"/>
            </a:endParaRPr>
          </a:p>
        </p:txBody>
      </p:sp>
    </p:spTree>
    <p:extLst>
      <p:ext uri="{BB962C8B-B14F-4D97-AF65-F5344CB8AC3E}">
        <p14:creationId xmlns:p14="http://schemas.microsoft.com/office/powerpoint/2010/main" val="33505653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46F44-C931-F430-2B5E-49E5429AD071}"/>
              </a:ext>
            </a:extLst>
          </p:cNvPr>
          <p:cNvSpPr>
            <a:spLocks noGrp="1"/>
          </p:cNvSpPr>
          <p:nvPr>
            <p:ph type="ctrTitle"/>
          </p:nvPr>
        </p:nvSpPr>
        <p:spPr/>
        <p:txBody>
          <a:bodyPr>
            <a:normAutofit/>
          </a:bodyPr>
          <a:lstStyle/>
          <a:p>
            <a:br>
              <a:rPr lang="en-GB" sz="2400">
                <a:latin typeface="Arial"/>
                <a:cs typeface="Arial"/>
              </a:rPr>
            </a:br>
            <a:r>
              <a:rPr lang="en-GB" sz="2400">
                <a:solidFill>
                  <a:schemeClr val="tx2"/>
                </a:solidFill>
                <a:latin typeface="Arial"/>
                <a:cs typeface="Arial"/>
              </a:rPr>
              <a:t>The primary purpose is to ensure that healthcare professionals have access up to date patient information. This helps improve clinical decisions, reduce errors, and enables more coordinated care, particularly for patients with complex health needs </a:t>
            </a:r>
            <a:r>
              <a:rPr lang="en-GB" sz="2400">
                <a:solidFill>
                  <a:schemeClr val="tx2"/>
                </a:solidFill>
                <a:latin typeface="Arial"/>
                <a:ea typeface="Roboto"/>
                <a:cs typeface="Arial"/>
              </a:rPr>
              <a:t>(NHS England, 2023).</a:t>
            </a:r>
            <a:br>
              <a:rPr lang="en-GB" sz="2400">
                <a:solidFill>
                  <a:schemeClr val="tx2"/>
                </a:solidFill>
                <a:latin typeface="Arial"/>
                <a:cs typeface="Arial"/>
              </a:rPr>
            </a:br>
            <a:br>
              <a:rPr lang="en-GB" sz="2400">
                <a:latin typeface="Arial"/>
                <a:cs typeface="Arial"/>
              </a:rPr>
            </a:br>
            <a:br>
              <a:rPr lang="en-GB" sz="2400">
                <a:latin typeface="Arial"/>
                <a:cs typeface="Arial"/>
              </a:rPr>
            </a:br>
            <a:br>
              <a:rPr lang="en-GB" sz="2400">
                <a:latin typeface="Arial"/>
                <a:cs typeface="Arial"/>
              </a:rPr>
            </a:br>
            <a:br>
              <a:rPr lang="en-GB" sz="2400">
                <a:latin typeface="Arial"/>
                <a:cs typeface="Arial"/>
              </a:rPr>
            </a:br>
            <a:br>
              <a:rPr lang="en-GB" sz="2400">
                <a:latin typeface="Arial"/>
                <a:cs typeface="Arial"/>
              </a:rPr>
            </a:br>
            <a:br>
              <a:rPr lang="en-GB" sz="2400">
                <a:latin typeface="Arial"/>
                <a:cs typeface="Arial"/>
              </a:rPr>
            </a:br>
            <a:endParaRPr lang="en-GB" sz="2400">
              <a:latin typeface="Arial"/>
              <a:cs typeface="Arial"/>
            </a:endParaRPr>
          </a:p>
        </p:txBody>
      </p:sp>
      <p:sp>
        <p:nvSpPr>
          <p:cNvPr id="3" name="Subtitle 2">
            <a:extLst>
              <a:ext uri="{FF2B5EF4-FFF2-40B4-BE49-F238E27FC236}">
                <a16:creationId xmlns:a16="http://schemas.microsoft.com/office/drawing/2014/main" id="{0AC79656-C11F-E50E-E100-9B614392E20D}"/>
              </a:ext>
            </a:extLst>
          </p:cNvPr>
          <p:cNvSpPr>
            <a:spLocks noGrp="1"/>
          </p:cNvSpPr>
          <p:nvPr>
            <p:ph type="subTitle" idx="1"/>
          </p:nvPr>
        </p:nvSpPr>
        <p:spPr>
          <a:xfrm>
            <a:off x="457200" y="457200"/>
            <a:ext cx="5021089" cy="1176110"/>
          </a:xfrm>
        </p:spPr>
        <p:txBody>
          <a:bodyPr>
            <a:noAutofit/>
          </a:bodyPr>
          <a:lstStyle/>
          <a:p>
            <a:r>
              <a:rPr lang="en-GB" sz="4000" b="1">
                <a:latin typeface="Chamberi Super Display"/>
                <a:cs typeface="Arial"/>
              </a:rPr>
              <a:t>Purpose of EHRs</a:t>
            </a:r>
          </a:p>
        </p:txBody>
      </p:sp>
    </p:spTree>
    <p:extLst>
      <p:ext uri="{BB962C8B-B14F-4D97-AF65-F5344CB8AC3E}">
        <p14:creationId xmlns:p14="http://schemas.microsoft.com/office/powerpoint/2010/main" val="192995615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641CF-40B3-F0BF-D586-8BCC3873B945}"/>
              </a:ext>
            </a:extLst>
          </p:cNvPr>
          <p:cNvSpPr>
            <a:spLocks noGrp="1"/>
          </p:cNvSpPr>
          <p:nvPr>
            <p:ph type="title"/>
          </p:nvPr>
        </p:nvSpPr>
        <p:spPr/>
        <p:txBody>
          <a:bodyPr/>
          <a:lstStyle/>
          <a:p>
            <a:r>
              <a:rPr lang="en-GB" b="1">
                <a:latin typeface="Chamberi Super Display"/>
                <a:cs typeface="Arial"/>
              </a:rPr>
              <a:t>Benefits</a:t>
            </a:r>
          </a:p>
        </p:txBody>
      </p:sp>
      <p:sp>
        <p:nvSpPr>
          <p:cNvPr id="3" name="Content Placeholder 2">
            <a:extLst>
              <a:ext uri="{FF2B5EF4-FFF2-40B4-BE49-F238E27FC236}">
                <a16:creationId xmlns:a16="http://schemas.microsoft.com/office/drawing/2014/main" id="{251B59D0-D90E-2EB3-FE4D-257B6557155D}"/>
              </a:ext>
            </a:extLst>
          </p:cNvPr>
          <p:cNvSpPr>
            <a:spLocks noGrp="1"/>
          </p:cNvSpPr>
          <p:nvPr>
            <p:ph idx="1"/>
          </p:nvPr>
        </p:nvSpPr>
        <p:spPr>
          <a:xfrm>
            <a:off x="457200" y="1157785"/>
            <a:ext cx="11277599" cy="4539072"/>
          </a:xfrm>
        </p:spPr>
        <p:txBody>
          <a:bodyPr vert="horz" lIns="91440" tIns="45720" rIns="91440" bIns="45720" rtlCol="0" anchor="t">
            <a:noAutofit/>
          </a:bodyPr>
          <a:lstStyle/>
          <a:p>
            <a:r>
              <a:rPr lang="en-GB" sz="2400" dirty="0">
                <a:solidFill>
                  <a:schemeClr val="tx2"/>
                </a:solidFill>
                <a:latin typeface="Arial"/>
                <a:cs typeface="Arial"/>
              </a:rPr>
              <a:t>Research consistently shows that EHRs improve patient outcomes by reducing clinical errors and enhancing communication. Organisations also benefits through </a:t>
            </a:r>
            <a:r>
              <a:rPr lang="en-GB" sz="2400">
                <a:solidFill>
                  <a:schemeClr val="tx2"/>
                </a:solidFill>
                <a:latin typeface="Arial"/>
                <a:cs typeface="Arial"/>
              </a:rPr>
              <a:t>up-to-date processes, reduced administrative burdens, and improved access to health information </a:t>
            </a:r>
            <a:r>
              <a:rPr lang="en-GB" sz="2400">
                <a:solidFill>
                  <a:schemeClr val="tx2"/>
                </a:solidFill>
                <a:latin typeface="Arial"/>
                <a:ea typeface="Roboto"/>
                <a:cs typeface="Arial"/>
              </a:rPr>
              <a:t>(Provenzano et al., 2024).</a:t>
            </a:r>
            <a:endParaRPr lang="en-GB" sz="2400" dirty="0">
              <a:solidFill>
                <a:schemeClr val="tx2"/>
              </a:solidFill>
              <a:latin typeface="Arial"/>
              <a:cs typeface="Arial"/>
            </a:endParaRPr>
          </a:p>
          <a:p>
            <a:endParaRPr lang="en-GB" sz="2400" dirty="0">
              <a:solidFill>
                <a:schemeClr val="tx2"/>
              </a:solidFill>
              <a:latin typeface="Arial"/>
              <a:cs typeface="Arial"/>
            </a:endParaRPr>
          </a:p>
          <a:p>
            <a:pPr marL="342900" indent="-342900">
              <a:buFont typeface="Wingdings" panose="020B0604020202020204" pitchFamily="34" charset="0"/>
              <a:buChar char="ü"/>
            </a:pPr>
            <a:r>
              <a:rPr lang="en-GB" sz="2400" dirty="0">
                <a:solidFill>
                  <a:schemeClr val="tx2"/>
                </a:solidFill>
                <a:latin typeface="Arial"/>
                <a:cs typeface="Arial"/>
              </a:rPr>
              <a:t>Benefits for patients – improved quality of care, reduced medication errors, faster diagnosis and treatment and better continuity </a:t>
            </a:r>
            <a:r>
              <a:rPr lang="en-GB" sz="2400">
                <a:solidFill>
                  <a:schemeClr val="tx2"/>
                </a:solidFill>
                <a:latin typeface="Arial"/>
                <a:cs typeface="Arial"/>
              </a:rPr>
              <a:t>of care </a:t>
            </a:r>
            <a:r>
              <a:rPr lang="en-GB" sz="2400">
                <a:solidFill>
                  <a:schemeClr val="tx2"/>
                </a:solidFill>
                <a:latin typeface="Arial"/>
                <a:ea typeface="Roboto"/>
                <a:cs typeface="Arial"/>
              </a:rPr>
              <a:t>(Provenzano et al., 2024).</a:t>
            </a:r>
          </a:p>
          <a:p>
            <a:pPr marL="342900" indent="-342900">
              <a:buFont typeface="Wingdings" panose="020B0604020202020204" pitchFamily="34" charset="0"/>
              <a:buChar char="ü"/>
            </a:pPr>
            <a:endParaRPr lang="en-GB" sz="2400" dirty="0">
              <a:solidFill>
                <a:schemeClr val="tx2"/>
              </a:solidFill>
              <a:latin typeface="Arial"/>
              <a:cs typeface="Arial"/>
            </a:endParaRPr>
          </a:p>
          <a:p>
            <a:pPr marL="342900" indent="-342900">
              <a:buFont typeface="Wingdings" panose="020B0604020202020204" pitchFamily="34" charset="0"/>
              <a:buChar char="ü"/>
            </a:pPr>
            <a:r>
              <a:rPr lang="en-GB" sz="2400" dirty="0">
                <a:solidFill>
                  <a:schemeClr val="tx2"/>
                </a:solidFill>
                <a:latin typeface="Arial"/>
                <a:cs typeface="Arial"/>
              </a:rPr>
              <a:t>Benefits for organisations – increased efficiency, reduced paperwork, easier data sharing and improved record </a:t>
            </a:r>
            <a:r>
              <a:rPr lang="en-GB" sz="2400">
                <a:solidFill>
                  <a:schemeClr val="tx2"/>
                </a:solidFill>
                <a:latin typeface="Arial"/>
                <a:cs typeface="Arial"/>
              </a:rPr>
              <a:t>accuracy </a:t>
            </a:r>
            <a:r>
              <a:rPr lang="en-GB" sz="2400">
                <a:solidFill>
                  <a:schemeClr val="tx2"/>
                </a:solidFill>
                <a:latin typeface="Arial"/>
                <a:ea typeface="Roboto"/>
                <a:cs typeface="Arial"/>
              </a:rPr>
              <a:t>(Provenzano et al., 2024).</a:t>
            </a:r>
            <a:endParaRPr lang="en-GB" sz="2400" dirty="0">
              <a:solidFill>
                <a:schemeClr val="tx2"/>
              </a:solidFill>
              <a:latin typeface="Arial"/>
              <a:cs typeface="Arial"/>
            </a:endParaRPr>
          </a:p>
        </p:txBody>
      </p:sp>
    </p:spTree>
    <p:extLst>
      <p:ext uri="{BB962C8B-B14F-4D97-AF65-F5344CB8AC3E}">
        <p14:creationId xmlns:p14="http://schemas.microsoft.com/office/powerpoint/2010/main" val="15810701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F4044-FA20-6843-CAD2-7103A6BF21A0}"/>
              </a:ext>
            </a:extLst>
          </p:cNvPr>
          <p:cNvSpPr>
            <a:spLocks noGrp="1"/>
          </p:cNvSpPr>
          <p:nvPr>
            <p:ph type="title"/>
          </p:nvPr>
        </p:nvSpPr>
        <p:spPr/>
        <p:txBody>
          <a:bodyPr/>
          <a:lstStyle/>
          <a:p>
            <a:r>
              <a:rPr lang="en-GB" b="1">
                <a:solidFill>
                  <a:schemeClr val="tx2"/>
                </a:solidFill>
                <a:latin typeface="Chamberi Super Display"/>
                <a:cs typeface="Arial"/>
              </a:rPr>
              <a:t>Impact on Health and Social Care Practice</a:t>
            </a:r>
          </a:p>
        </p:txBody>
      </p:sp>
      <p:sp>
        <p:nvSpPr>
          <p:cNvPr id="3" name="Content Placeholder 2">
            <a:extLst>
              <a:ext uri="{FF2B5EF4-FFF2-40B4-BE49-F238E27FC236}">
                <a16:creationId xmlns:a16="http://schemas.microsoft.com/office/drawing/2014/main" id="{B7509174-442F-82C8-F8F3-48B2D38DD396}"/>
              </a:ext>
            </a:extLst>
          </p:cNvPr>
          <p:cNvSpPr>
            <a:spLocks noGrp="1"/>
          </p:cNvSpPr>
          <p:nvPr>
            <p:ph idx="1"/>
          </p:nvPr>
        </p:nvSpPr>
        <p:spPr>
          <a:xfrm>
            <a:off x="188686" y="1404528"/>
            <a:ext cx="11277599" cy="5591357"/>
          </a:xfrm>
        </p:spPr>
        <p:txBody>
          <a:bodyPr vert="horz" lIns="91440" tIns="45720" rIns="91440" bIns="45720" rtlCol="0" anchor="t">
            <a:noAutofit/>
          </a:bodyPr>
          <a:lstStyle/>
          <a:p>
            <a:r>
              <a:rPr lang="en-GB" sz="2000" dirty="0">
                <a:solidFill>
                  <a:schemeClr val="tx2"/>
                </a:solidFill>
                <a:latin typeface="Arial"/>
                <a:cs typeface="Arial"/>
              </a:rPr>
              <a:t>EHRs are valuable because they support integrated working across health and social care services. This is increasingly important as many patients receive care </a:t>
            </a:r>
            <a:r>
              <a:rPr lang="en-GB" sz="2000">
                <a:solidFill>
                  <a:schemeClr val="tx2"/>
                </a:solidFill>
                <a:latin typeface="Arial"/>
                <a:cs typeface="Arial"/>
              </a:rPr>
              <a:t>from multiple professionals and organisations </a:t>
            </a:r>
            <a:r>
              <a:rPr lang="en-GB" sz="2000">
                <a:solidFill>
                  <a:schemeClr val="tx2"/>
                </a:solidFill>
                <a:latin typeface="Arial"/>
                <a:ea typeface="Roboto"/>
                <a:cs typeface="Arial"/>
              </a:rPr>
              <a:t>(Department of Health and Social Care, 2022).</a:t>
            </a:r>
            <a:endParaRPr lang="en-GB" sz="2000" dirty="0">
              <a:solidFill>
                <a:schemeClr val="tx2"/>
              </a:solidFill>
              <a:latin typeface="Arial"/>
              <a:cs typeface="Arial"/>
            </a:endParaRPr>
          </a:p>
          <a:p>
            <a:r>
              <a:rPr lang="en-GB" sz="2000" dirty="0">
                <a:solidFill>
                  <a:schemeClr val="tx2"/>
                </a:solidFill>
                <a:latin typeface="Arial"/>
                <a:cs typeface="Arial"/>
              </a:rPr>
              <a:t>Positive impact – supports multidisciplinary teamwork, enables person-centred care, facilitates coordinated care planning, improves safeguarding and risk </a:t>
            </a:r>
            <a:r>
              <a:rPr lang="en-GB" sz="2000">
                <a:solidFill>
                  <a:schemeClr val="tx2"/>
                </a:solidFill>
                <a:latin typeface="Arial"/>
                <a:cs typeface="Arial"/>
              </a:rPr>
              <a:t>management </a:t>
            </a:r>
            <a:r>
              <a:rPr lang="en-GB" sz="2000">
                <a:solidFill>
                  <a:schemeClr val="tx2"/>
                </a:solidFill>
                <a:latin typeface="Arial"/>
                <a:ea typeface="Roboto"/>
                <a:cs typeface="Arial"/>
              </a:rPr>
              <a:t>(Department of Health and Social Care, 2022).</a:t>
            </a:r>
            <a:endParaRPr lang="en-GB" sz="2000" dirty="0">
              <a:solidFill>
                <a:schemeClr val="tx2"/>
              </a:solidFill>
              <a:latin typeface="Arial"/>
              <a:cs typeface="Arial"/>
            </a:endParaRPr>
          </a:p>
          <a:p>
            <a:endParaRPr lang="en-GB" sz="2000" dirty="0">
              <a:solidFill>
                <a:schemeClr val="tx2"/>
              </a:solidFill>
              <a:latin typeface="Arial"/>
              <a:cs typeface="Arial"/>
            </a:endParaRPr>
          </a:p>
          <a:p>
            <a:pPr marL="342900" indent="-342900">
              <a:buFont typeface="Wingdings" panose="020B0604020202020204" pitchFamily="34" charset="0"/>
              <a:buChar char="Ø"/>
            </a:pPr>
            <a:r>
              <a:rPr lang="en-GB" sz="2000">
                <a:solidFill>
                  <a:schemeClr val="tx2"/>
                </a:solidFill>
                <a:latin typeface="Arial"/>
                <a:cs typeface="Arial"/>
              </a:rPr>
              <a:t>Example </a:t>
            </a:r>
            <a:endParaRPr lang="en-GB" sz="2000" dirty="0">
              <a:solidFill>
                <a:schemeClr val="tx2"/>
              </a:solidFill>
              <a:latin typeface="Arial"/>
              <a:cs typeface="Arial"/>
            </a:endParaRPr>
          </a:p>
          <a:p>
            <a:r>
              <a:rPr lang="en-GB" sz="2000" dirty="0">
                <a:solidFill>
                  <a:schemeClr val="tx2"/>
                </a:solidFill>
                <a:latin typeface="Arial"/>
                <a:cs typeface="Arial"/>
              </a:rPr>
              <a:t>A patient discharged from hospital can have their information immediately shared </a:t>
            </a:r>
            <a:r>
              <a:rPr lang="en-GB" sz="2000">
                <a:solidFill>
                  <a:schemeClr val="tx2"/>
                </a:solidFill>
                <a:latin typeface="Arial"/>
                <a:cs typeface="Arial"/>
              </a:rPr>
              <a:t>with community nurses and social workers by ensuring smooth continuity of care</a:t>
            </a:r>
            <a:r>
              <a:rPr lang="en-GB" sz="2000">
                <a:solidFill>
                  <a:schemeClr val="tx2"/>
                </a:solidFill>
                <a:latin typeface="Arial"/>
                <a:ea typeface="Roboto"/>
                <a:cs typeface="Arial"/>
              </a:rPr>
              <a:t>(Department of Health and Social Care, 2022).</a:t>
            </a:r>
            <a:endParaRPr lang="en-GB" sz="2000" dirty="0">
              <a:solidFill>
                <a:schemeClr val="tx2"/>
              </a:solidFill>
              <a:latin typeface="Arial"/>
              <a:cs typeface="Arial"/>
            </a:endParaRPr>
          </a:p>
        </p:txBody>
      </p:sp>
    </p:spTree>
    <p:extLst>
      <p:ext uri="{BB962C8B-B14F-4D97-AF65-F5344CB8AC3E}">
        <p14:creationId xmlns:p14="http://schemas.microsoft.com/office/powerpoint/2010/main" val="391880429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89533-01DA-E20F-6C7F-F6178B7E1C8D}"/>
              </a:ext>
            </a:extLst>
          </p:cNvPr>
          <p:cNvSpPr>
            <a:spLocks noGrp="1"/>
          </p:cNvSpPr>
          <p:nvPr>
            <p:ph type="title"/>
          </p:nvPr>
        </p:nvSpPr>
        <p:spPr/>
        <p:txBody>
          <a:bodyPr/>
          <a:lstStyle/>
          <a:p>
            <a:r>
              <a:rPr lang="en-GB" b="1">
                <a:latin typeface="Chamberi Super Display"/>
                <a:cs typeface="Arial"/>
              </a:rPr>
              <a:t>Challenges and Limitations </a:t>
            </a:r>
          </a:p>
        </p:txBody>
      </p:sp>
      <p:sp>
        <p:nvSpPr>
          <p:cNvPr id="3" name="Content Placeholder 2">
            <a:extLst>
              <a:ext uri="{FF2B5EF4-FFF2-40B4-BE49-F238E27FC236}">
                <a16:creationId xmlns:a16="http://schemas.microsoft.com/office/drawing/2014/main" id="{4204EC26-BFEE-EBE5-9FD2-42A0ED7DA8FC}"/>
              </a:ext>
            </a:extLst>
          </p:cNvPr>
          <p:cNvSpPr>
            <a:spLocks noGrp="1"/>
          </p:cNvSpPr>
          <p:nvPr>
            <p:ph idx="1"/>
          </p:nvPr>
        </p:nvSpPr>
        <p:spPr/>
        <p:txBody>
          <a:bodyPr vert="horz" lIns="91440" tIns="45720" rIns="91440" bIns="45720" rtlCol="0" anchor="t">
            <a:normAutofit/>
          </a:bodyPr>
          <a:lstStyle/>
          <a:p>
            <a:r>
              <a:rPr lang="en-GB" sz="2400" dirty="0">
                <a:solidFill>
                  <a:schemeClr val="tx2"/>
                </a:solidFill>
                <a:latin typeface="Arial"/>
                <a:cs typeface="Arial"/>
              </a:rPr>
              <a:t>Key challenges – Data security and confidentiality concerns, cybersecurity threats, high implementation costs, staff trainings requirements and technical </a:t>
            </a:r>
            <a:r>
              <a:rPr lang="en-GB" sz="2400">
                <a:solidFill>
                  <a:schemeClr val="tx2"/>
                </a:solidFill>
                <a:latin typeface="Arial"/>
                <a:cs typeface="Arial"/>
              </a:rPr>
              <a:t>system failures </a:t>
            </a:r>
            <a:r>
              <a:rPr lang="en-GB" sz="2400">
                <a:solidFill>
                  <a:schemeClr val="tx2"/>
                </a:solidFill>
                <a:latin typeface="Arial"/>
                <a:ea typeface="Roboto"/>
                <a:cs typeface="Arial"/>
              </a:rPr>
              <a:t>(E-sign, 2025).</a:t>
            </a:r>
            <a:endParaRPr lang="en-GB" sz="2400" dirty="0">
              <a:solidFill>
                <a:schemeClr val="tx2"/>
              </a:solidFill>
              <a:latin typeface="Arial"/>
              <a:cs typeface="Arial"/>
            </a:endParaRPr>
          </a:p>
          <a:p>
            <a:r>
              <a:rPr lang="en-GB" sz="2400">
                <a:solidFill>
                  <a:schemeClr val="tx2"/>
                </a:solidFill>
                <a:latin typeface="Arial"/>
                <a:cs typeface="Arial"/>
              </a:rPr>
              <a:t>EHRs offer important benefits, there are challenges. Data protection is critical because patient information is sensitive. Organisation must comply with legislation such as the UK GDPR and Data Protection ACT 2018 </a:t>
            </a:r>
            <a:r>
              <a:rPr lang="en-GB" sz="2400">
                <a:solidFill>
                  <a:schemeClr val="tx2"/>
                </a:solidFill>
                <a:latin typeface="Arial"/>
                <a:ea typeface="Roboto"/>
                <a:cs typeface="Arial"/>
              </a:rPr>
              <a:t>(NHS England, 2024).</a:t>
            </a:r>
          </a:p>
          <a:p>
            <a:r>
              <a:rPr lang="en-GB" sz="2400">
                <a:solidFill>
                  <a:schemeClr val="tx2"/>
                </a:solidFill>
                <a:latin typeface="Arial"/>
                <a:cs typeface="Arial"/>
              </a:rPr>
              <a:t>Staff also require ongoing training to use systems effectively</a:t>
            </a:r>
            <a:r>
              <a:rPr lang="en-GB" sz="2400">
                <a:solidFill>
                  <a:schemeClr val="tx2"/>
                </a:solidFill>
                <a:latin typeface="Arial"/>
                <a:ea typeface="Roboto"/>
                <a:cs typeface="Arial"/>
              </a:rPr>
              <a:t>(NHS England, 2023).</a:t>
            </a:r>
          </a:p>
          <a:p>
            <a:endParaRPr lang="en-GB" dirty="0"/>
          </a:p>
        </p:txBody>
      </p:sp>
    </p:spTree>
    <p:extLst>
      <p:ext uri="{BB962C8B-B14F-4D97-AF65-F5344CB8AC3E}">
        <p14:creationId xmlns:p14="http://schemas.microsoft.com/office/powerpoint/2010/main" val="24070086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94C4A-6D7F-6EE0-0C4F-9134F5131265}"/>
              </a:ext>
            </a:extLst>
          </p:cNvPr>
          <p:cNvSpPr>
            <a:spLocks noGrp="1"/>
          </p:cNvSpPr>
          <p:nvPr>
            <p:ph type="title"/>
          </p:nvPr>
        </p:nvSpPr>
        <p:spPr/>
        <p:txBody>
          <a:bodyPr/>
          <a:lstStyle/>
          <a:p>
            <a:r>
              <a:rPr lang="en-GB" b="1">
                <a:latin typeface="Chamberi Super Display"/>
                <a:cs typeface="Arial"/>
              </a:rPr>
              <a:t>Legal and Ethical Considerations </a:t>
            </a:r>
            <a:endParaRPr lang="en-GB" dirty="0">
              <a:latin typeface="Chamberi Super Display"/>
              <a:cs typeface="Arial"/>
            </a:endParaRPr>
          </a:p>
        </p:txBody>
      </p:sp>
      <p:sp>
        <p:nvSpPr>
          <p:cNvPr id="3" name="Content Placeholder 2">
            <a:extLst>
              <a:ext uri="{FF2B5EF4-FFF2-40B4-BE49-F238E27FC236}">
                <a16:creationId xmlns:a16="http://schemas.microsoft.com/office/drawing/2014/main" id="{E02D3D21-AA92-9816-CCC9-559162CEEB14}"/>
              </a:ext>
            </a:extLst>
          </p:cNvPr>
          <p:cNvSpPr>
            <a:spLocks noGrp="1"/>
          </p:cNvSpPr>
          <p:nvPr>
            <p:ph idx="1"/>
          </p:nvPr>
        </p:nvSpPr>
        <p:spPr/>
        <p:txBody>
          <a:bodyPr vert="horz" lIns="91440" tIns="45720" rIns="91440" bIns="45720" rtlCol="0" anchor="t">
            <a:noAutofit/>
          </a:bodyPr>
          <a:lstStyle/>
          <a:p>
            <a:r>
              <a:rPr lang="en-GB" sz="2400" dirty="0">
                <a:solidFill>
                  <a:schemeClr val="tx2"/>
                </a:solidFill>
                <a:latin typeface="Arial"/>
                <a:cs typeface="Arial"/>
              </a:rPr>
              <a:t>Relevant Legislation – UK General Data </a:t>
            </a:r>
            <a:r>
              <a:rPr lang="en-GB" sz="2400">
                <a:solidFill>
                  <a:schemeClr val="tx2"/>
                </a:solidFill>
                <a:latin typeface="Arial"/>
                <a:cs typeface="Arial"/>
              </a:rPr>
              <a:t>Protection Regulation, Data Protection Act 2018, Caldicott Principles and NHS Data Security Standards </a:t>
            </a:r>
            <a:r>
              <a:rPr lang="en-GB" sz="2400">
                <a:solidFill>
                  <a:schemeClr val="tx2"/>
                </a:solidFill>
                <a:latin typeface="Arial"/>
                <a:ea typeface="Roboto"/>
                <a:cs typeface="Arial"/>
              </a:rPr>
              <a:t>(England.nhs.uk, 2026).</a:t>
            </a:r>
            <a:endParaRPr lang="en-GB" sz="2400" dirty="0">
              <a:solidFill>
                <a:schemeClr val="tx2"/>
              </a:solidFill>
              <a:latin typeface="Arial"/>
              <a:cs typeface="Arial"/>
            </a:endParaRPr>
          </a:p>
          <a:p>
            <a:r>
              <a:rPr lang="en-GB" sz="2400">
                <a:solidFill>
                  <a:schemeClr val="tx2"/>
                </a:solidFill>
                <a:latin typeface="Arial"/>
                <a:cs typeface="Arial"/>
              </a:rPr>
              <a:t>Ethical Principles – Confidentiality, Privacy, Accountability and Informed consent</a:t>
            </a:r>
            <a:r>
              <a:rPr lang="en-GB" sz="2400">
                <a:solidFill>
                  <a:schemeClr val="tx2"/>
                </a:solidFill>
                <a:latin typeface="Arial"/>
                <a:ea typeface="Roboto"/>
                <a:cs typeface="Arial"/>
              </a:rPr>
              <a:t>(Jamshed et al., 2018).</a:t>
            </a:r>
          </a:p>
          <a:p>
            <a:endParaRPr lang="en-GB" sz="2400" dirty="0">
              <a:solidFill>
                <a:schemeClr val="tx2"/>
              </a:solidFill>
              <a:latin typeface="Arial"/>
              <a:cs typeface="Arial"/>
            </a:endParaRPr>
          </a:p>
          <a:p>
            <a:r>
              <a:rPr lang="en-GB" sz="2400" dirty="0">
                <a:solidFill>
                  <a:schemeClr val="tx2"/>
                </a:solidFill>
                <a:latin typeface="Arial"/>
                <a:cs typeface="Arial"/>
              </a:rPr>
              <a:t>Healthcare organisations must ensure patient information remains confidential and secure. Ethical practice requires professionals to access information only when necessary and to protect patient priv</a:t>
            </a:r>
            <a:r>
              <a:rPr lang="en-GB" sz="2400">
                <a:solidFill>
                  <a:schemeClr val="tx2"/>
                </a:solidFill>
                <a:latin typeface="Arial"/>
                <a:cs typeface="Arial"/>
              </a:rPr>
              <a:t>acy at all the times</a:t>
            </a:r>
            <a:r>
              <a:rPr lang="en-GB" sz="2400">
                <a:solidFill>
                  <a:schemeClr val="tx2"/>
                </a:solidFill>
                <a:latin typeface="Arial"/>
                <a:ea typeface="Roboto"/>
                <a:cs typeface="Arial"/>
              </a:rPr>
              <a:t>(General Medical Council, 2024).</a:t>
            </a:r>
            <a:endParaRPr lang="en-GB" sz="2400" dirty="0">
              <a:solidFill>
                <a:schemeClr val="tx2"/>
              </a:solidFill>
              <a:latin typeface="Arial"/>
              <a:cs typeface="Arial"/>
            </a:endParaRPr>
          </a:p>
        </p:txBody>
      </p:sp>
    </p:spTree>
    <p:extLst>
      <p:ext uri="{BB962C8B-B14F-4D97-AF65-F5344CB8AC3E}">
        <p14:creationId xmlns:p14="http://schemas.microsoft.com/office/powerpoint/2010/main" val="24838946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A8C9B-6DCE-0B8B-0264-2F7F6BCD532E}"/>
              </a:ext>
            </a:extLst>
          </p:cNvPr>
          <p:cNvSpPr>
            <a:spLocks noGrp="1"/>
          </p:cNvSpPr>
          <p:nvPr>
            <p:ph type="ctrTitle"/>
          </p:nvPr>
        </p:nvSpPr>
        <p:spPr/>
        <p:txBody>
          <a:bodyPr/>
          <a:lstStyle/>
          <a:p>
            <a:r>
              <a:rPr lang="en-GB" b="1">
                <a:latin typeface="Chamberi Super Display"/>
                <a:cs typeface="Arial"/>
              </a:rPr>
              <a:t>Thank you for listening.</a:t>
            </a:r>
            <a:br>
              <a:rPr lang="en-GB" b="1" dirty="0">
                <a:latin typeface="Chamberi Super Display"/>
                <a:cs typeface="Arial"/>
              </a:rPr>
            </a:br>
            <a:r>
              <a:rPr lang="en-GB" b="1">
                <a:latin typeface="Chamberi Super Display"/>
                <a:cs typeface="Arial"/>
              </a:rPr>
              <a:t>Any questions?</a:t>
            </a:r>
          </a:p>
        </p:txBody>
      </p:sp>
    </p:spTree>
    <p:extLst>
      <p:ext uri="{BB962C8B-B14F-4D97-AF65-F5344CB8AC3E}">
        <p14:creationId xmlns:p14="http://schemas.microsoft.com/office/powerpoint/2010/main" val="35595221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5BC5-438D-C8F4-930D-E43F38DBA8BA}"/>
              </a:ext>
            </a:extLst>
          </p:cNvPr>
          <p:cNvSpPr>
            <a:spLocks noGrp="1"/>
          </p:cNvSpPr>
          <p:nvPr>
            <p:ph type="title"/>
          </p:nvPr>
        </p:nvSpPr>
        <p:spPr/>
        <p:txBody>
          <a:bodyPr/>
          <a:lstStyle/>
          <a:p>
            <a:r>
              <a:rPr lang="en-GB" b="1">
                <a:latin typeface="Chamberi Super Display"/>
                <a:cs typeface="Arial"/>
              </a:rPr>
              <a:t>References</a:t>
            </a:r>
          </a:p>
        </p:txBody>
      </p:sp>
      <p:sp>
        <p:nvSpPr>
          <p:cNvPr id="3" name="Content Placeholder 2">
            <a:extLst>
              <a:ext uri="{FF2B5EF4-FFF2-40B4-BE49-F238E27FC236}">
                <a16:creationId xmlns:a16="http://schemas.microsoft.com/office/drawing/2014/main" id="{8F083ABF-ED92-A98E-D5F5-1F97E66BA671}"/>
              </a:ext>
            </a:extLst>
          </p:cNvPr>
          <p:cNvSpPr>
            <a:spLocks noGrp="1"/>
          </p:cNvSpPr>
          <p:nvPr>
            <p:ph idx="1"/>
          </p:nvPr>
        </p:nvSpPr>
        <p:spPr/>
        <p:txBody>
          <a:bodyPr vert="horz" lIns="91440" tIns="45720" rIns="91440" bIns="45720" rtlCol="0" anchor="t">
            <a:normAutofit fontScale="25000" lnSpcReduction="20000"/>
          </a:bodyPr>
          <a:lstStyle/>
          <a:p>
            <a:r>
              <a:rPr lang="en-GB" sz="4000">
                <a:solidFill>
                  <a:schemeClr val="tx2"/>
                </a:solidFill>
                <a:latin typeface="Arial"/>
                <a:ea typeface="Calibri"/>
                <a:cs typeface="Arial"/>
              </a:rPr>
              <a:t>Phin.org.uk. 2026) Available at: </a:t>
            </a:r>
            <a:r>
              <a:rPr lang="en-GB" sz="4000" dirty="0">
                <a:solidFill>
                  <a:schemeClr val="tx2"/>
                </a:solidFill>
                <a:latin typeface="Arial"/>
                <a:ea typeface="Calibri"/>
                <a:cs typeface="Arial"/>
                <a:hlinkClick r:id="rId2">
                  <a:extLst>
                    <a:ext uri="{A12FA001-AC4F-418D-AE19-62706E023703}">
                      <ahyp:hlinkClr xmlns:ahyp="http://schemas.microsoft.com/office/drawing/2018/hyperlinkcolor" val="tx"/>
                    </a:ext>
                  </a:extLst>
                </a:hlinkClick>
              </a:rPr>
              <a:t>https://www.phin.org.uk/news/health-innovations-electronic-patient-records</a:t>
            </a:r>
            <a:r>
              <a:rPr lang="en-GB" sz="4000">
                <a:solidFill>
                  <a:schemeClr val="tx2"/>
                </a:solidFill>
                <a:latin typeface="Arial"/>
                <a:ea typeface="Calibri"/>
                <a:cs typeface="Arial"/>
              </a:rPr>
              <a:t>. (Accessed 23 June 2026)</a:t>
            </a:r>
            <a:endParaRPr lang="en-US" sz="4000">
              <a:solidFill>
                <a:schemeClr val="tx2"/>
              </a:solidFill>
              <a:latin typeface="Arial"/>
              <a:ea typeface="Calibri"/>
              <a:cs typeface="Arial"/>
            </a:endParaRPr>
          </a:p>
          <a:p>
            <a:r>
              <a:rPr lang="en-GB" sz="4000">
                <a:solidFill>
                  <a:schemeClr val="tx2"/>
                </a:solidFill>
                <a:latin typeface="Arial"/>
                <a:ea typeface="Calibri"/>
                <a:cs typeface="Arial"/>
              </a:rPr>
              <a:t>NHS England (2023). </a:t>
            </a:r>
            <a:r>
              <a:rPr lang="en-GB" sz="4000" i="1">
                <a:solidFill>
                  <a:schemeClr val="tx2"/>
                </a:solidFill>
                <a:latin typeface="Arial"/>
                <a:ea typeface="Calibri"/>
                <a:cs typeface="Arial"/>
              </a:rPr>
              <a:t>Supporting Clinical Decisions with Health Information Technology</a:t>
            </a:r>
            <a:r>
              <a:rPr lang="en-GB" sz="4000">
                <a:solidFill>
                  <a:schemeClr val="tx2"/>
                </a:solidFill>
                <a:latin typeface="Arial"/>
                <a:ea typeface="Calibri"/>
                <a:cs typeface="Arial"/>
              </a:rPr>
              <a:t>. [online] </a:t>
            </a:r>
            <a:r>
              <a:rPr lang="en-GB" sz="4000" dirty="0">
                <a:solidFill>
                  <a:schemeClr val="tx2"/>
                </a:solidFill>
                <a:latin typeface="Arial"/>
                <a:ea typeface="Calibri"/>
                <a:cs typeface="Arial"/>
                <a:hlinkClick r:id="rId3">
                  <a:extLst>
                    <a:ext uri="{A12FA001-AC4F-418D-AE19-62706E023703}">
                      <ahyp:hlinkClr xmlns:ahyp="http://schemas.microsoft.com/office/drawing/2018/hyperlinkcolor" val="tx"/>
                    </a:ext>
                  </a:extLst>
                </a:hlinkClick>
              </a:rPr>
              <a:t>www.england.nhs.uk</a:t>
            </a:r>
            <a:r>
              <a:rPr lang="en-GB" sz="4000">
                <a:solidFill>
                  <a:schemeClr val="tx2"/>
                </a:solidFill>
                <a:latin typeface="Arial"/>
                <a:ea typeface="Calibri"/>
                <a:cs typeface="Arial"/>
              </a:rPr>
              <a:t>. Available at: </a:t>
            </a:r>
            <a:r>
              <a:rPr lang="en-GB" sz="4000" dirty="0">
                <a:solidFill>
                  <a:schemeClr val="tx2"/>
                </a:solidFill>
                <a:latin typeface="Arial"/>
                <a:ea typeface="Calibri"/>
                <a:cs typeface="Arial"/>
                <a:hlinkClick r:id="rId4">
                  <a:extLst>
                    <a:ext uri="{A12FA001-AC4F-418D-AE19-62706E023703}">
                      <ahyp:hlinkClr xmlns:ahyp="http://schemas.microsoft.com/office/drawing/2018/hyperlinkcolor" val="tx"/>
                    </a:ext>
                  </a:extLst>
                </a:hlinkClick>
              </a:rPr>
              <a:t>https://www.england.nhs.uk/long-read/supporting-clinical-decisions-with-health-information-technology/</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Roboto"/>
                <a:cs typeface="Arial"/>
              </a:rPr>
              <a:t>(Provenzano et al., (2024) Available at: </a:t>
            </a:r>
            <a:r>
              <a:rPr lang="en-GB" sz="4000" dirty="0">
                <a:solidFill>
                  <a:schemeClr val="tx2"/>
                </a:solidFill>
                <a:latin typeface="Arial"/>
                <a:ea typeface="+mn-lt"/>
                <a:cs typeface="Arial"/>
                <a:hlinkClick r:id="rId5">
                  <a:extLst>
                    <a:ext uri="{A12FA001-AC4F-418D-AE19-62706E023703}">
                      <ahyp:hlinkClr xmlns:ahyp="http://schemas.microsoft.com/office/drawing/2018/hyperlinkcolor" val="tx"/>
                    </a:ext>
                  </a:extLst>
                </a:hlinkClick>
              </a:rPr>
              <a:t>https://pmc.ncbi.nlm.nih.gov/articles/PMC11594038/</a:t>
            </a:r>
            <a:r>
              <a:rPr lang="en-GB" sz="4000">
                <a:solidFill>
                  <a:schemeClr val="tx2"/>
                </a:solidFill>
                <a:latin typeface="Arial"/>
                <a:ea typeface="+mn-lt"/>
                <a:cs typeface="Arial"/>
              </a:rPr>
              <a:t> (Accessed 23 June 2026)</a:t>
            </a:r>
            <a:endParaRPr lang="en-GB" sz="4000">
              <a:solidFill>
                <a:schemeClr val="tx2"/>
              </a:solidFill>
              <a:latin typeface="Arial"/>
              <a:cs typeface="Arial"/>
              <a:hlinkClick r:id="" action="ppaction://noaction">
                <a:extLst>
                  <a:ext uri="{A12FA001-AC4F-418D-AE19-62706E023703}">
                    <ahyp:hlinkClr xmlns:ahyp="http://schemas.microsoft.com/office/drawing/2018/hyperlinkcolor" val="tx"/>
                  </a:ext>
                </a:extLst>
              </a:hlinkClick>
            </a:endParaRPr>
          </a:p>
          <a:p>
            <a:r>
              <a:rPr lang="en-GB" sz="4000">
                <a:solidFill>
                  <a:schemeClr val="tx2"/>
                </a:solidFill>
                <a:latin typeface="Arial"/>
                <a:ea typeface="Calibri"/>
                <a:cs typeface="Arial"/>
              </a:rPr>
              <a:t>Department of Health and Social Care (2022). </a:t>
            </a:r>
            <a:r>
              <a:rPr lang="en-GB" sz="4000" i="1">
                <a:solidFill>
                  <a:schemeClr val="tx2"/>
                </a:solidFill>
                <a:latin typeface="Arial"/>
                <a:ea typeface="Calibri"/>
                <a:cs typeface="Arial"/>
              </a:rPr>
              <a:t>Data saves lives: reshaping health and social care with data</a:t>
            </a:r>
            <a:r>
              <a:rPr lang="en-GB" sz="4000">
                <a:solidFill>
                  <a:schemeClr val="tx2"/>
                </a:solidFill>
                <a:latin typeface="Arial"/>
                <a:ea typeface="Calibri"/>
                <a:cs typeface="Arial"/>
              </a:rPr>
              <a:t>. [online] GOV.UK. Available at: </a:t>
            </a:r>
            <a:r>
              <a:rPr lang="en-GB" sz="4000" dirty="0">
                <a:solidFill>
                  <a:schemeClr val="tx2"/>
                </a:solidFill>
                <a:latin typeface="Arial"/>
                <a:ea typeface="Calibri"/>
                <a:cs typeface="Arial"/>
                <a:hlinkClick r:id="rId6">
                  <a:extLst>
                    <a:ext uri="{A12FA001-AC4F-418D-AE19-62706E023703}">
                      <ahyp:hlinkClr xmlns:ahyp="http://schemas.microsoft.com/office/drawing/2018/hyperlinkcolor" val="tx"/>
                    </a:ext>
                  </a:extLst>
                </a:hlinkClick>
              </a:rPr>
              <a:t>https://www.gov.uk/government/publications/data-saves-lives-reshaping-health-and-social-care-with-data/data-saves-lives-reshaping-health-and-social-care-with-data</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Calibri"/>
                <a:cs typeface="Arial"/>
              </a:rPr>
              <a:t>E-sign. (2025). </a:t>
            </a:r>
            <a:r>
              <a:rPr lang="en-GB" sz="4000" i="1">
                <a:solidFill>
                  <a:schemeClr val="tx2"/>
                </a:solidFill>
                <a:latin typeface="Arial"/>
                <a:ea typeface="Calibri"/>
                <a:cs typeface="Arial"/>
              </a:rPr>
              <a:t>What are the Challenges of Electronic Health Records (EHRs)?</a:t>
            </a:r>
            <a:r>
              <a:rPr lang="en-GB" sz="4000">
                <a:solidFill>
                  <a:schemeClr val="tx2"/>
                </a:solidFill>
                <a:latin typeface="Arial"/>
                <a:ea typeface="Calibri"/>
                <a:cs typeface="Arial"/>
              </a:rPr>
              <a:t> [online] Available at: </a:t>
            </a:r>
            <a:r>
              <a:rPr lang="en-GB" sz="4000" dirty="0">
                <a:solidFill>
                  <a:schemeClr val="tx2"/>
                </a:solidFill>
                <a:latin typeface="Arial"/>
                <a:ea typeface="Calibri"/>
                <a:cs typeface="Arial"/>
                <a:hlinkClick r:id="rId7">
                  <a:extLst>
                    <a:ext uri="{A12FA001-AC4F-418D-AE19-62706E023703}">
                      <ahyp:hlinkClr xmlns:ahyp="http://schemas.microsoft.com/office/drawing/2018/hyperlinkcolor" val="tx"/>
                    </a:ext>
                  </a:extLst>
                </a:hlinkClick>
              </a:rPr>
              <a:t>https://www.esign.co.uk/resources/news-and-insights/what-are-the-challenges-of-electronic-health-records-ehrs/</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Calibri"/>
                <a:cs typeface="Arial"/>
              </a:rPr>
              <a:t>‌NHS England (2024). </a:t>
            </a:r>
            <a:r>
              <a:rPr lang="en-GB" sz="4000" i="1">
                <a:solidFill>
                  <a:schemeClr val="tx2"/>
                </a:solidFill>
                <a:latin typeface="Arial"/>
                <a:ea typeface="Calibri"/>
                <a:cs typeface="Arial"/>
              </a:rPr>
              <a:t>Protecting Patient Data - NHS Digital</a:t>
            </a:r>
            <a:r>
              <a:rPr lang="en-GB" sz="4000">
                <a:solidFill>
                  <a:schemeClr val="tx2"/>
                </a:solidFill>
                <a:latin typeface="Arial"/>
                <a:ea typeface="Calibri"/>
                <a:cs typeface="Arial"/>
              </a:rPr>
              <a:t>. [online] NHS Digital. Available at: </a:t>
            </a:r>
            <a:r>
              <a:rPr lang="en-GB" sz="4000" dirty="0">
                <a:solidFill>
                  <a:schemeClr val="tx2"/>
                </a:solidFill>
                <a:latin typeface="Arial"/>
                <a:ea typeface="Calibri"/>
                <a:cs typeface="Arial"/>
                <a:hlinkClick r:id="rId8">
                  <a:extLst>
                    <a:ext uri="{A12FA001-AC4F-418D-AE19-62706E023703}">
                      <ahyp:hlinkClr xmlns:ahyp="http://schemas.microsoft.com/office/drawing/2018/hyperlinkcolor" val="tx"/>
                    </a:ext>
                  </a:extLst>
                </a:hlinkClick>
              </a:rPr>
              <a:t>https://digital.nhs.uk/services/national-data-opt-out/understanding-the-national-data-opt-out/protecting-patient-data</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Calibri"/>
                <a:cs typeface="Arial"/>
              </a:rPr>
              <a:t>NHS England (2023). </a:t>
            </a:r>
            <a:r>
              <a:rPr lang="en-GB" sz="4000" i="1">
                <a:solidFill>
                  <a:schemeClr val="tx2"/>
                </a:solidFill>
                <a:latin typeface="Arial"/>
                <a:ea typeface="Calibri"/>
                <a:cs typeface="Arial"/>
              </a:rPr>
              <a:t>NHS England» Digital education and training</a:t>
            </a:r>
            <a:r>
              <a:rPr lang="en-GB" sz="4000">
                <a:solidFill>
                  <a:schemeClr val="tx2"/>
                </a:solidFill>
                <a:latin typeface="Arial"/>
                <a:ea typeface="Calibri"/>
                <a:cs typeface="Arial"/>
              </a:rPr>
              <a:t>. [online] </a:t>
            </a:r>
            <a:r>
              <a:rPr lang="en-GB" sz="4000" dirty="0">
                <a:solidFill>
                  <a:schemeClr val="tx2"/>
                </a:solidFill>
                <a:latin typeface="Arial"/>
                <a:ea typeface="Calibri"/>
                <a:cs typeface="Arial"/>
                <a:hlinkClick r:id="rId3">
                  <a:extLst>
                    <a:ext uri="{A12FA001-AC4F-418D-AE19-62706E023703}">
                      <ahyp:hlinkClr xmlns:ahyp="http://schemas.microsoft.com/office/drawing/2018/hyperlinkcolor" val="tx"/>
                    </a:ext>
                  </a:extLst>
                </a:hlinkClick>
              </a:rPr>
              <a:t>www.england.nhs.uk</a:t>
            </a:r>
            <a:r>
              <a:rPr lang="en-GB" sz="4000">
                <a:solidFill>
                  <a:schemeClr val="tx2"/>
                </a:solidFill>
                <a:latin typeface="Arial"/>
                <a:ea typeface="Calibri"/>
                <a:cs typeface="Arial"/>
              </a:rPr>
              <a:t>. Available at: </a:t>
            </a:r>
            <a:r>
              <a:rPr lang="en-GB" sz="4000" dirty="0">
                <a:solidFill>
                  <a:schemeClr val="tx2"/>
                </a:solidFill>
                <a:latin typeface="Arial"/>
                <a:ea typeface="Calibri"/>
                <a:cs typeface="Arial"/>
                <a:hlinkClick r:id="rId9">
                  <a:extLst>
                    <a:ext uri="{A12FA001-AC4F-418D-AE19-62706E023703}">
                      <ahyp:hlinkClr xmlns:ahyp="http://schemas.microsoft.com/office/drawing/2018/hyperlinkcolor" val="tx"/>
                    </a:ext>
                  </a:extLst>
                </a:hlinkClick>
              </a:rPr>
              <a:t>https://www.england.nhs.uk/long-read/digital-education-and-training/</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Calibri"/>
                <a:cs typeface="Arial"/>
              </a:rPr>
              <a:t>England.nhs.uk. (2026). </a:t>
            </a:r>
            <a:r>
              <a:rPr lang="en-GB" sz="4000" i="1">
                <a:solidFill>
                  <a:schemeClr val="tx2"/>
                </a:solidFill>
                <a:latin typeface="Arial"/>
                <a:ea typeface="Calibri"/>
                <a:cs typeface="Arial"/>
              </a:rPr>
              <a:t>Welcome To Zscaler Directory Authentication</a:t>
            </a:r>
            <a:r>
              <a:rPr lang="en-GB" sz="4000">
                <a:solidFill>
                  <a:schemeClr val="tx2"/>
                </a:solidFill>
                <a:latin typeface="Arial"/>
                <a:ea typeface="Calibri"/>
                <a:cs typeface="Arial"/>
              </a:rPr>
              <a:t>. [online] Available at: </a:t>
            </a:r>
            <a:r>
              <a:rPr lang="en-GB" sz="4000" dirty="0">
                <a:solidFill>
                  <a:schemeClr val="tx2"/>
                </a:solidFill>
                <a:latin typeface="Arial"/>
                <a:ea typeface="Calibri"/>
                <a:cs typeface="Arial"/>
                <a:hlinkClick r:id="rId10">
                  <a:extLst>
                    <a:ext uri="{A12FA001-AC4F-418D-AE19-62706E023703}">
                      <ahyp:hlinkClr xmlns:ahyp="http://schemas.microsoft.com/office/drawing/2018/hyperlinkcolor" val="tx"/>
                    </a:ext>
                  </a:extLst>
                </a:hlinkClick>
              </a:rPr>
              <a:t>https://www.england.nhs.uk/long-read/data-protection-policy/</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Roboto"/>
                <a:cs typeface="Arial"/>
              </a:rPr>
              <a:t>(Jamshed et al., (2018) Available at: </a:t>
            </a:r>
            <a:r>
              <a:rPr lang="en-GB" sz="4000" dirty="0">
                <a:solidFill>
                  <a:schemeClr val="tx2"/>
                </a:solidFill>
                <a:latin typeface="Arial"/>
                <a:ea typeface="+mn-lt"/>
                <a:cs typeface="Arial"/>
                <a:hlinkClick r:id="rId11">
                  <a:extLst>
                    <a:ext uri="{A12FA001-AC4F-418D-AE19-62706E023703}">
                      <ahyp:hlinkClr xmlns:ahyp="http://schemas.microsoft.com/office/drawing/2018/hyperlinkcolor" val="tx"/>
                    </a:ext>
                  </a:extLst>
                </a:hlinkClick>
              </a:rPr>
              <a:t>https://pmc.ncbi.nlm.nih.gov/articles/PMC4394583/</a:t>
            </a:r>
            <a:r>
              <a:rPr lang="en-GB" sz="4000">
                <a:solidFill>
                  <a:schemeClr val="tx2"/>
                </a:solidFill>
                <a:latin typeface="Arial"/>
                <a:ea typeface="+mn-lt"/>
                <a:cs typeface="Arial"/>
              </a:rPr>
              <a:t> (Accessed 23 June 2026)</a:t>
            </a:r>
            <a:endParaRPr lang="en-GB" sz="4000">
              <a:solidFill>
                <a:schemeClr val="tx2"/>
              </a:solidFill>
              <a:latin typeface="Arial"/>
              <a:cs typeface="Arial"/>
              <a:hlinkClick r:id="" action="ppaction://noaction">
                <a:extLst>
                  <a:ext uri="{A12FA001-AC4F-418D-AE19-62706E023703}">
                    <ahyp:hlinkClr xmlns:ahyp="http://schemas.microsoft.com/office/drawing/2018/hyperlinkcolor" val="tx"/>
                  </a:ext>
                </a:extLst>
              </a:hlinkClick>
            </a:endParaRPr>
          </a:p>
          <a:p>
            <a:r>
              <a:rPr lang="en-GB" sz="4000">
                <a:solidFill>
                  <a:schemeClr val="tx2"/>
                </a:solidFill>
                <a:latin typeface="Arial"/>
                <a:ea typeface="Calibri"/>
                <a:cs typeface="Arial"/>
              </a:rPr>
              <a:t>General Medical Council (2024). </a:t>
            </a:r>
            <a:r>
              <a:rPr lang="en-GB" sz="4000" i="1">
                <a:solidFill>
                  <a:schemeClr val="tx2"/>
                </a:solidFill>
                <a:latin typeface="Arial"/>
                <a:ea typeface="Calibri"/>
                <a:cs typeface="Arial"/>
              </a:rPr>
              <a:t>Managing and protecting personal information</a:t>
            </a:r>
            <a:r>
              <a:rPr lang="en-GB" sz="4000">
                <a:solidFill>
                  <a:schemeClr val="tx2"/>
                </a:solidFill>
                <a:latin typeface="Arial"/>
                <a:ea typeface="Calibri"/>
                <a:cs typeface="Arial"/>
              </a:rPr>
              <a:t>. [online] Gmc-uk.org. Available at: </a:t>
            </a:r>
            <a:r>
              <a:rPr lang="en-GB" sz="4000" dirty="0">
                <a:solidFill>
                  <a:schemeClr val="tx2"/>
                </a:solidFill>
                <a:latin typeface="Arial"/>
                <a:ea typeface="Calibri"/>
                <a:cs typeface="Arial"/>
                <a:hlinkClick r:id="rId12">
                  <a:extLst>
                    <a:ext uri="{A12FA001-AC4F-418D-AE19-62706E023703}">
                      <ahyp:hlinkClr xmlns:ahyp="http://schemas.microsoft.com/office/drawing/2018/hyperlinkcolor" val="tx"/>
                    </a:ext>
                  </a:extLst>
                </a:hlinkClick>
              </a:rPr>
              <a:t>https://www.gmc-uk.org/professional-standards/the-professional-standards/confidentiality/managing-and-protecting-personal-information</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rgbClr val="000000"/>
                </a:solidFill>
                <a:highlight>
                  <a:srgbClr val="FFFFFF"/>
                </a:highlight>
                <a:latin typeface="Calibri"/>
                <a:ea typeface="Calibri"/>
                <a:cs typeface="Calibri"/>
              </a:rPr>
              <a:t>‌</a:t>
            </a:r>
            <a:endParaRPr lang="en-GB" sz="4000"/>
          </a:p>
          <a:p>
            <a:endParaRPr lang="en-GB" sz="2300" dirty="0">
              <a:solidFill>
                <a:srgbClr val="2C3E50"/>
              </a:solidFill>
              <a:highlight>
                <a:srgbClr val="FFFFFF"/>
              </a:highlight>
              <a:ea typeface="+mn-lt"/>
              <a:cs typeface="+mn-lt"/>
            </a:endParaRPr>
          </a:p>
          <a:p>
            <a:endParaRPr lang="en-GB" sz="2300" dirty="0">
              <a:solidFill>
                <a:srgbClr val="2C3E50"/>
              </a:solidFill>
              <a:highlight>
                <a:srgbClr val="FFFFFF"/>
              </a:highlight>
              <a:latin typeface="Aptos Light"/>
              <a:ea typeface="Calibri"/>
              <a:cs typeface="Calibri"/>
            </a:endParaRPr>
          </a:p>
          <a:p>
            <a:r>
              <a:rPr lang="en-GB" sz="1500">
                <a:solidFill>
                  <a:srgbClr val="000000"/>
                </a:solidFill>
                <a:highlight>
                  <a:srgbClr val="FFFFFF"/>
                </a:highlight>
                <a:latin typeface="Calibri"/>
                <a:ea typeface="Calibri"/>
                <a:cs typeface="Calibri"/>
              </a:rPr>
              <a:t>‌</a:t>
            </a:r>
            <a:endParaRPr lang="en-GB"/>
          </a:p>
          <a:p>
            <a:endParaRPr lang="en-GB" sz="1500" dirty="0">
              <a:solidFill>
                <a:srgbClr val="000000"/>
              </a:solidFill>
              <a:highlight>
                <a:srgbClr val="FFFFFF"/>
              </a:highlight>
              <a:latin typeface="Calibri"/>
              <a:ea typeface="Calibri"/>
              <a:cs typeface="Calibri"/>
            </a:endParaRPr>
          </a:p>
          <a:p>
            <a:r>
              <a:rPr lang="en-GB">
                <a:solidFill>
                  <a:srgbClr val="000000"/>
                </a:solidFill>
                <a:highlight>
                  <a:srgbClr val="FFFFFF"/>
                </a:highlight>
                <a:latin typeface="Calibri"/>
                <a:ea typeface="Calibri"/>
                <a:cs typeface="Calibri"/>
              </a:rPr>
              <a:t>‌</a:t>
            </a:r>
            <a:endParaRPr lang="en-GB"/>
          </a:p>
          <a:p>
            <a:endParaRPr lang="en-GB" dirty="0">
              <a:solidFill>
                <a:srgbClr val="000000"/>
              </a:solidFill>
              <a:highlight>
                <a:srgbClr val="FFFFFF"/>
              </a:highlight>
              <a:latin typeface="Calibri"/>
              <a:ea typeface="Calibri"/>
              <a:cs typeface="Calibri"/>
            </a:endParaRPr>
          </a:p>
          <a:p>
            <a:r>
              <a:rPr lang="en-GB">
                <a:solidFill>
                  <a:srgbClr val="000000"/>
                </a:solidFill>
                <a:highlight>
                  <a:srgbClr val="FFFFFF"/>
                </a:highlight>
                <a:latin typeface="Calibri"/>
                <a:ea typeface="Calibri"/>
                <a:cs typeface="Calibri"/>
              </a:rPr>
              <a:t>‌</a:t>
            </a:r>
            <a:endParaRPr lang="en-GB"/>
          </a:p>
          <a:p>
            <a:endParaRPr lang="en-GB" dirty="0">
              <a:solidFill>
                <a:srgbClr val="000000"/>
              </a:solidFill>
              <a:highlight>
                <a:srgbClr val="FFFFFF"/>
              </a:highlight>
              <a:latin typeface="Calibri"/>
              <a:ea typeface="Calibri"/>
              <a:cs typeface="Calibri"/>
            </a:endParaRPr>
          </a:p>
          <a:p>
            <a:r>
              <a:rPr lang="en-GB" sz="1100">
                <a:solidFill>
                  <a:srgbClr val="000000"/>
                </a:solidFill>
                <a:highlight>
                  <a:srgbClr val="FFFFFF"/>
                </a:highlight>
                <a:latin typeface="Calibri"/>
                <a:ea typeface="Calibri"/>
                <a:cs typeface="Calibri"/>
              </a:rPr>
              <a:t>‌</a:t>
            </a:r>
            <a:endParaRPr lang="en-GB"/>
          </a:p>
          <a:p>
            <a:endParaRPr lang="en-GB" sz="1100" dirty="0">
              <a:solidFill>
                <a:srgbClr val="2C3E50"/>
              </a:solidFill>
              <a:highlight>
                <a:srgbClr val="FFFFFF"/>
              </a:highlight>
              <a:latin typeface="Aptos Light"/>
              <a:ea typeface="Calibri"/>
              <a:cs typeface="Calibri"/>
            </a:endParaRPr>
          </a:p>
          <a:p>
            <a:endParaRPr lang="en-GB" sz="1100" dirty="0">
              <a:solidFill>
                <a:srgbClr val="2C3E50"/>
              </a:solidFill>
              <a:highlight>
                <a:srgbClr val="FFFFFF"/>
              </a:highlight>
              <a:latin typeface="Aptos Light"/>
              <a:ea typeface="Calibri"/>
              <a:cs typeface="Calibri"/>
            </a:endParaRPr>
          </a:p>
          <a:p>
            <a:r>
              <a:rPr lang="en-GB">
                <a:solidFill>
                  <a:srgbClr val="000000"/>
                </a:solidFill>
                <a:latin typeface="Calibri"/>
                <a:ea typeface="Calibri"/>
                <a:cs typeface="Calibri"/>
              </a:rPr>
              <a:t>‌</a:t>
            </a:r>
            <a:endParaRPr lang="en-GB"/>
          </a:p>
          <a:p>
            <a:endParaRPr lang="en-GB" dirty="0">
              <a:solidFill>
                <a:srgbClr val="000000"/>
              </a:solidFill>
              <a:latin typeface="Calibri"/>
              <a:ea typeface="Calibri"/>
              <a:cs typeface="Calibri"/>
            </a:endParaRPr>
          </a:p>
        </p:txBody>
      </p:sp>
    </p:spTree>
    <p:extLst>
      <p:ext uri="{BB962C8B-B14F-4D97-AF65-F5344CB8AC3E}">
        <p14:creationId xmlns:p14="http://schemas.microsoft.com/office/powerpoint/2010/main" val="13010099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5</Words>
  <Application>Microsoft Office PowerPoint</Application>
  <PresentationFormat>Widescreen</PresentationFormat>
  <Paragraphs>3</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Prismatic polygons</vt:lpstr>
      <vt:lpstr>Farah Ahmed 2328256 Digital Transformation in Health and Social Care BMHP6026 Component 2 Viva Voce   </vt:lpstr>
      <vt:lpstr>Electronic Health Records</vt:lpstr>
      <vt:lpstr>Introduction – What are Electronic Health Records? </vt:lpstr>
      <vt:lpstr> The primary purpose is to ensure that healthcare professionals have access up to date patient information. This helps improve clinical decisions, reduce errors, and enables more coordinated care, particularly for patients with complex health needs (NHS England, 2023).       </vt:lpstr>
      <vt:lpstr>Benefits</vt:lpstr>
      <vt:lpstr>Impact on Health and Social Care Practice</vt:lpstr>
      <vt:lpstr>Challenges and Limitations </vt:lpstr>
      <vt:lpstr>Legal and Ethical Considerations </vt:lpstr>
      <vt:lpstr>Thank you for listening. 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371</cp:revision>
  <dcterms:created xsi:type="dcterms:W3CDTF">2026-06-23T21:31:07Z</dcterms:created>
  <dcterms:modified xsi:type="dcterms:W3CDTF">2026-07-03T16:19:31Z</dcterms:modified>
</cp:coreProperties>
</file>