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186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632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849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206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7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872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997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11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7294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776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874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3121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162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666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0679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886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752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799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994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729047"/>
            <a:ext cx="5308866" cy="1598349"/>
          </a:xfrm>
        </p:spPr>
        <p:txBody>
          <a:bodyPr>
            <a:noAutofit/>
          </a:bodyPr>
          <a:lstStyle/>
          <a:p>
            <a:r>
              <a:rPr sz="3600" dirty="0"/>
              <a:t>Recruitment and Selection for Financial Analyst at Pret A Manger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6044" y="3530605"/>
            <a:ext cx="6018414" cy="1664850"/>
          </a:xfrm>
        </p:spPr>
        <p:txBody>
          <a:bodyPr>
            <a:normAutofit fontScale="92500" lnSpcReduction="20000"/>
          </a:bodyPr>
          <a:lstStyle/>
          <a:p>
            <a:r>
              <a:rPr dirty="0">
                <a:solidFill>
                  <a:schemeClr val="tx1"/>
                </a:solidFill>
              </a:rPr>
              <a:t>Student Name</a:t>
            </a:r>
            <a:r>
              <a:rPr lang="en-GB" dirty="0">
                <a:solidFill>
                  <a:schemeClr val="tx1"/>
                </a:solidFill>
              </a:rPr>
              <a:t>:  Cornelia  Sterea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Student Number</a:t>
            </a:r>
            <a:r>
              <a:rPr lang="en-GB" dirty="0">
                <a:solidFill>
                  <a:schemeClr val="tx1"/>
                </a:solidFill>
              </a:rPr>
              <a:t>:  2416524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Module Code &amp; Title</a:t>
            </a:r>
            <a:r>
              <a:rPr lang="en-GB" dirty="0">
                <a:solidFill>
                  <a:schemeClr val="tx1"/>
                </a:solidFill>
              </a:rPr>
              <a:t>:  LCLM5002  </a:t>
            </a:r>
            <a:r>
              <a:rPr lang="en-GB" dirty="0"/>
              <a:t>Developing and Managing Individuals and Teams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Lecturer’s Name</a:t>
            </a:r>
            <a:r>
              <a:rPr lang="en-GB" dirty="0">
                <a:solidFill>
                  <a:schemeClr val="tx1"/>
                </a:solidFill>
              </a:rPr>
              <a:t>;   </a:t>
            </a:r>
            <a:r>
              <a:rPr lang="en-GB" dirty="0"/>
              <a:t>Toyin Adisa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7" y="756459"/>
            <a:ext cx="6798734" cy="1221970"/>
          </a:xfrm>
        </p:spPr>
        <p:txBody>
          <a:bodyPr/>
          <a:lstStyle/>
          <a:p>
            <a:r>
              <a:rPr b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7" y="2310935"/>
            <a:ext cx="6798736" cy="4015050"/>
          </a:xfrm>
        </p:spPr>
        <p:txBody>
          <a:bodyPr>
            <a:normAutofit fontScale="62500" lnSpcReduction="20000"/>
          </a:bodyPr>
          <a:lstStyle/>
          <a:p>
            <a:r>
              <a:rPr dirty="0"/>
              <a:t>1. Introduction to Pret A Manger</a:t>
            </a:r>
          </a:p>
          <a:p>
            <a:r>
              <a:rPr dirty="0"/>
              <a:t>2. </a:t>
            </a:r>
            <a:r>
              <a:rPr lang="en-US" b="1" dirty="0"/>
              <a:t>Recruitment analysis</a:t>
            </a:r>
            <a:r>
              <a:rPr lang="da-DK" b="1" dirty="0"/>
              <a:t> (</a:t>
            </a:r>
            <a:r>
              <a:rPr dirty="0"/>
              <a:t>Job Analysis</a:t>
            </a:r>
            <a:r>
              <a:rPr lang="en-US" dirty="0"/>
              <a:t>)</a:t>
            </a:r>
            <a:endParaRPr dirty="0"/>
          </a:p>
          <a:p>
            <a:r>
              <a:rPr dirty="0"/>
              <a:t>3. Job Description</a:t>
            </a:r>
          </a:p>
          <a:p>
            <a:r>
              <a:rPr dirty="0"/>
              <a:t>4. Person Specification</a:t>
            </a:r>
          </a:p>
          <a:p>
            <a:r>
              <a:rPr dirty="0"/>
              <a:t>5. </a:t>
            </a:r>
            <a:r>
              <a:rPr lang="en-US" b="1" dirty="0"/>
              <a:t>Types of Interview (</a:t>
            </a:r>
            <a:r>
              <a:rPr dirty="0"/>
              <a:t>Structured Interview</a:t>
            </a:r>
            <a:r>
              <a:rPr lang="en-US" dirty="0"/>
              <a:t>)</a:t>
            </a:r>
            <a:endParaRPr dirty="0"/>
          </a:p>
          <a:p>
            <a:r>
              <a:rPr dirty="0"/>
              <a:t>6. Competence-Based Interview</a:t>
            </a:r>
          </a:p>
          <a:p>
            <a:r>
              <a:rPr dirty="0"/>
              <a:t>7. Technical Interview</a:t>
            </a:r>
          </a:p>
          <a:p>
            <a:r>
              <a:rPr dirty="0"/>
              <a:t>8. Questioning Techniques</a:t>
            </a:r>
          </a:p>
          <a:p>
            <a:r>
              <a:rPr dirty="0"/>
              <a:t>9. Face-to-Face Interview</a:t>
            </a:r>
          </a:p>
          <a:p>
            <a:r>
              <a:rPr dirty="0"/>
              <a:t>10. Online Interview</a:t>
            </a:r>
          </a:p>
          <a:p>
            <a:r>
              <a:rPr dirty="0"/>
              <a:t>11. Comparison Summary</a:t>
            </a:r>
          </a:p>
          <a:p>
            <a:r>
              <a:rPr dirty="0"/>
              <a:t>12. Conclusion</a:t>
            </a:r>
          </a:p>
          <a:p>
            <a:r>
              <a:rPr dirty="0"/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Introduction to Pret A Manger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6340" y="2490135"/>
            <a:ext cx="5671610" cy="3663015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 err="1"/>
              <a:t>Pret</a:t>
            </a:r>
            <a:r>
              <a:rPr lang="en-US" dirty="0"/>
              <a:t> A Manger is an international chain of sandwich and coffee restaurants based in UK which was established in 1986.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Based in London, and has more than 500 stores all over the world.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company also focuses on quality, sustainability, and quick service (</a:t>
            </a:r>
            <a:r>
              <a:rPr lang="en-US" dirty="0" err="1"/>
              <a:t>Pret</a:t>
            </a:r>
            <a:r>
              <a:rPr lang="en-US" dirty="0"/>
              <a:t> A Manger </a:t>
            </a:r>
            <a:r>
              <a:rPr lang="en-US" dirty="0" err="1"/>
              <a:t>n.d</a:t>
            </a:r>
            <a:r>
              <a:rPr lang="en-US" dirty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hiring of a Financial Analyst assists its business transformation initiatives by enhancing financial effectiveness and fact-based choices.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950" y="2833035"/>
            <a:ext cx="2219325" cy="252001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2591" y="1186268"/>
            <a:ext cx="6798734" cy="1303867"/>
          </a:xfrm>
        </p:spPr>
        <p:txBody>
          <a:bodyPr>
            <a:noAutofit/>
          </a:bodyPr>
          <a:lstStyle/>
          <a:p>
            <a:br>
              <a:rPr lang="en-US" sz="2400" b="1" dirty="0"/>
            </a:br>
            <a:r>
              <a:rPr lang="en-US" sz="2400" b="1" dirty="0"/>
              <a:t>1. </a:t>
            </a:r>
            <a:r>
              <a:rPr sz="2400" b="1" dirty="0"/>
              <a:t>Job Analysis (Financial Analyst at Pret A Manger)</a:t>
            </a:r>
            <a:br>
              <a:rPr lang="en-US" sz="2400" b="1" dirty="0"/>
            </a:br>
            <a:endParaRPr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best people to be recruited to this position must possess: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Good financial, data analytics and reporting experience.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Budget, forecast, and cost analysis experience (Armstrong and Taylor, 2023).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Capability to detect trends, handle financial risks, and give insights.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Knowledge of such tools as Excel, Power BI, or SAP.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US" dirty="0"/>
              <a:t>Critical thinking and focus on details in order to make business decisions (</a:t>
            </a:r>
            <a:r>
              <a:rPr lang="en-US" dirty="0" err="1"/>
              <a:t>Abdalla</a:t>
            </a:r>
            <a:r>
              <a:rPr lang="en-US" dirty="0"/>
              <a:t> et al., 2021).</a:t>
            </a: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95500" y="623764"/>
            <a:ext cx="4819650" cy="80962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Recruitment analysis</a:t>
            </a:r>
            <a:endParaRPr lang="da-DK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449" y="915337"/>
            <a:ext cx="7267575" cy="1303867"/>
          </a:xfrm>
        </p:spPr>
        <p:txBody>
          <a:bodyPr>
            <a:normAutofit/>
          </a:bodyPr>
          <a:lstStyle/>
          <a:p>
            <a:r>
              <a:rPr lang="en-US" sz="2400" b="1" dirty="0"/>
              <a:t>2. </a:t>
            </a:r>
            <a:r>
              <a:rPr sz="2400" b="1" dirty="0"/>
              <a:t>Job Description (Financial Analyst at Pret A Manger)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US" dirty="0"/>
              <a:t>Make monthly and quarterly financial reports.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Budgeting and forecasting of activities.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Carry out profitability study and find areas of cost saving.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Work with operations departments to align monetary ambitions (Cao, </a:t>
            </a:r>
            <a:r>
              <a:rPr lang="en-US" dirty="0" err="1"/>
              <a:t>Xue</a:t>
            </a:r>
            <a:r>
              <a:rPr lang="en-US" dirty="0"/>
              <a:t> and Zhu, 2022).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Make sure that the corporate financial policies and standards are met.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915337"/>
            <a:ext cx="7248525" cy="1303867"/>
          </a:xfrm>
        </p:spPr>
        <p:txBody>
          <a:bodyPr>
            <a:normAutofit/>
          </a:bodyPr>
          <a:lstStyle/>
          <a:p>
            <a:r>
              <a:rPr lang="en-US" sz="2400" b="1" dirty="0"/>
              <a:t>3. </a:t>
            </a:r>
            <a:r>
              <a:rPr sz="2400" b="1" dirty="0"/>
              <a:t>Person Specification (Financial Analyst at Pret A Manger)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Requirements: </a:t>
            </a:r>
            <a:r>
              <a:rPr lang="en-US" dirty="0"/>
              <a:t>Bachelor of Finance, Accounting or Economics. Skills: Good numerical, analytical and </a:t>
            </a:r>
          </a:p>
          <a:p>
            <a:r>
              <a:rPr lang="en-US" b="1" dirty="0"/>
              <a:t>Skills: </a:t>
            </a:r>
            <a:r>
              <a:rPr lang="en-US" dirty="0"/>
              <a:t>Experience in financial planning or data analysis desirable. </a:t>
            </a:r>
          </a:p>
          <a:p>
            <a:r>
              <a:rPr lang="en-US" b="1" dirty="0"/>
              <a:t>Attributes: </a:t>
            </a:r>
            <a:r>
              <a:rPr lang="en-US" dirty="0"/>
              <a:t>Accuracy, reliability, integrity, and the possibility to work under pressure (</a:t>
            </a:r>
            <a:r>
              <a:rPr lang="en-US" dirty="0" err="1"/>
              <a:t>Benlemlih</a:t>
            </a:r>
            <a:r>
              <a:rPr lang="en-US" dirty="0"/>
              <a:t> et al., 2024) </a:t>
            </a:r>
          </a:p>
          <a:p>
            <a:r>
              <a:rPr lang="en-US" b="1" dirty="0"/>
              <a:t>Technical Competencies: </a:t>
            </a:r>
            <a:r>
              <a:rPr lang="en-US" dirty="0"/>
              <a:t>Financial software Skills, and Excel modeling including QuickBooks, </a:t>
            </a:r>
            <a:r>
              <a:rPr lang="en-US" dirty="0" err="1"/>
              <a:t>Xero</a:t>
            </a:r>
            <a:r>
              <a:rPr lang="en-US" dirty="0"/>
              <a:t>, or </a:t>
            </a:r>
            <a:r>
              <a:rPr lang="en-US" dirty="0" err="1"/>
              <a:t>FreshBooks</a:t>
            </a:r>
            <a:r>
              <a:rPr lang="en-US" dirty="0"/>
              <a:t>, SAP or Oracle Financials</a:t>
            </a:r>
          </a:p>
          <a:p>
            <a:br>
              <a:rPr lang="en-US" dirty="0"/>
            </a:b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633" y="1372537"/>
            <a:ext cx="6798734" cy="913463"/>
          </a:xfrm>
        </p:spPr>
        <p:txBody>
          <a:bodyPr>
            <a:normAutofit/>
          </a:bodyPr>
          <a:lstStyle/>
          <a:p>
            <a:r>
              <a:rPr lang="en-US" sz="2400" b="1" dirty="0"/>
              <a:t>1. </a:t>
            </a:r>
            <a:r>
              <a:rPr sz="2400" b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Provide standardized, pre-set questions to every candidate (Canagasurism and Roulin, 2024). </a:t>
            </a:r>
          </a:p>
          <a:p>
            <a:r>
              <a:rPr lang="en-US" dirty="0"/>
              <a:t>Practices fairness, consistency and objective evaluation. </a:t>
            </a:r>
          </a:p>
          <a:p>
            <a:r>
              <a:rPr lang="en-US" dirty="0"/>
              <a:t>Good in assessing the suitability of the candidates to the organization. </a:t>
            </a:r>
          </a:p>
          <a:p>
            <a:r>
              <a:rPr lang="en-US" dirty="0"/>
              <a:t>Appropriate in a way to evaluate financial decision making and clarity of communication. </a:t>
            </a:r>
          </a:p>
          <a:p>
            <a:br>
              <a:rPr lang="en-US" dirty="0"/>
            </a:b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68374" y="750115"/>
            <a:ext cx="6798734" cy="81198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Types of Interview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2. </a:t>
            </a:r>
            <a:r>
              <a:rPr sz="2400" b="1" dirty="0"/>
              <a:t>Competence-Based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US" dirty="0"/>
              <a:t>Concentrates on the evaluation of behaviors and capabilities based on the previous experiences.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As an example one can state how they enhanced financial reporting efficiency at some point.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Measures cooperation, initiative, and precision (Kessler, 20250).</a:t>
            </a:r>
          </a:p>
          <a:p>
            <a:pPr marL="457200" indent="-457200">
              <a:buFont typeface="+mj-lt"/>
              <a:buAutoNum type="alphaLcParenR"/>
            </a:pPr>
            <a:r>
              <a:rPr lang="en-US" dirty="0"/>
              <a:t>Applicable in finding out how performance works under pressure or deadlines.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3. </a:t>
            </a:r>
            <a:r>
              <a:rPr sz="2400" b="1" dirty="0"/>
              <a:t>Technical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US" dirty="0"/>
              <a:t>Concentrates on the assessment of analytical and technical skills.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/>
              <a:t>Applicants can be requested to analyze data sets or do financial case studies.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/>
              <a:t>Perfect in the testing of financial modeling, excel and software skills.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/>
              <a:t>Most suitable in the position of Financial Analyst since it quantifies work-related knowledge and ability to solve problems (Ren and Li, 2025).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b="1" dirty="0"/>
              <a:t>Justifying the Most Appropriate Questioning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Selected Technique</a:t>
            </a:r>
            <a:r>
              <a:rPr dirty="0"/>
              <a:t>: Socratic Questioning</a:t>
            </a:r>
            <a:endParaRPr lang="en-US" dirty="0"/>
          </a:p>
          <a:p>
            <a:r>
              <a:rPr lang="en-US" dirty="0"/>
              <a:t>Promotes critical thinking and logic. </a:t>
            </a:r>
          </a:p>
          <a:p>
            <a:r>
              <a:rPr lang="en-US" dirty="0"/>
              <a:t>Helps evaluates the problem-solving attitude of the candidates on complicated situations in the financial context. </a:t>
            </a:r>
          </a:p>
          <a:p>
            <a:r>
              <a:rPr lang="en-US" dirty="0"/>
              <a:t>Applicable to Financial Analysts to show the reasoning and reasonableness of a decision. </a:t>
            </a:r>
          </a:p>
          <a:p>
            <a:r>
              <a:rPr lang="en-US" dirty="0"/>
              <a:t>Allows interviewers to assess the thought processes rather than final answers (</a:t>
            </a:r>
            <a:r>
              <a:rPr lang="en-US" dirty="0" err="1"/>
              <a:t>Neenan</a:t>
            </a:r>
            <a:r>
              <a:rPr lang="en-US" dirty="0"/>
              <a:t>, 2021).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1616" y="1419693"/>
            <a:ext cx="6798734" cy="656757"/>
          </a:xfrm>
        </p:spPr>
        <p:txBody>
          <a:bodyPr>
            <a:normAutofit/>
          </a:bodyPr>
          <a:lstStyle/>
          <a:p>
            <a:r>
              <a:rPr sz="2400" b="1" dirty="0"/>
              <a:t>Face-to-Face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As an example: </a:t>
            </a:r>
            <a:r>
              <a:rPr lang="en-US" dirty="0"/>
              <a:t>Face to face interview at the headquarters of </a:t>
            </a:r>
            <a:r>
              <a:rPr lang="en-US" dirty="0" err="1"/>
              <a:t>Pret</a:t>
            </a:r>
            <a:r>
              <a:rPr lang="en-US" dirty="0"/>
              <a:t> A Manger. </a:t>
            </a:r>
          </a:p>
          <a:p>
            <a:pPr marL="0" indent="0">
              <a:buNone/>
            </a:pPr>
            <a:r>
              <a:rPr lang="en-US" dirty="0"/>
              <a:t>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Establishes one-on-one relationship and trust.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Gives an opportunity to observe the body language and the style of communication.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Feedback and clarification may be received instantly (Lobe et al., 2022). </a:t>
            </a:r>
          </a:p>
          <a:p>
            <a:pPr marL="0" indent="0">
              <a:buNone/>
            </a:pPr>
            <a:r>
              <a:rPr lang="en-US" b="1" dirty="0"/>
              <a:t>Disadvantages: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Long and coordination of scheduling is needed.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Travel costs for candidates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Limited flexibility</a:t>
            </a: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24983" y="447778"/>
            <a:ext cx="6798734" cy="100871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Comparison and Contrast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Phone Interview (phone call ) </a:t>
            </a:r>
          </a:p>
          <a:p>
            <a:pPr marL="0" indent="0">
              <a:buNone/>
            </a:pPr>
            <a:r>
              <a:rPr lang="en-US" b="1" dirty="0"/>
              <a:t>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Easy and time-saving to both the interviewer and the candidate.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No commuting or complicated arrangement needed.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Appropriate in screening or short listing. Is able to access candidates in other locations in a short period of time (Lobe et al., 2022) </a:t>
            </a:r>
          </a:p>
          <a:p>
            <a:pPr marL="0" indent="0">
              <a:buNone/>
            </a:pPr>
            <a:r>
              <a:rPr lang="en-US" b="1" dirty="0"/>
              <a:t>Disadvantages: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Poor skills in evaluating non-verbal communication or body language.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The possible problems in sound quality or distraction.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/>
              <a:t>Reduced individual interaction with the interviewer as compared to video interviews.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Recruitment will make </a:t>
            </a:r>
            <a:r>
              <a:rPr lang="en-US" dirty="0" err="1"/>
              <a:t>Pret</a:t>
            </a:r>
            <a:r>
              <a:rPr lang="en-US" dirty="0"/>
              <a:t> A Manger appoint skilled professionals to facilitate financial transformation.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Analysis of job, description and specification of person integrates the right talent and company objectives.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Analytical and financial skills used in this position are best determined in technical interviews.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Both types of interviews are valuable, although the structured ones provide fairness and consistency.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720544"/>
            <a:ext cx="6798734" cy="389588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850" y="864524"/>
            <a:ext cx="7781925" cy="5469774"/>
          </a:xfrm>
        </p:spPr>
        <p:txBody>
          <a:bodyPr>
            <a:noAutofit/>
          </a:bodyPr>
          <a:lstStyle/>
          <a:p>
            <a:r>
              <a:rPr lang="en-US" sz="1200" dirty="0" err="1"/>
              <a:t>Pret</a:t>
            </a:r>
            <a:r>
              <a:rPr lang="en-US" sz="1200" dirty="0"/>
              <a:t> A Manger. (</a:t>
            </a:r>
            <a:r>
              <a:rPr lang="en-US" sz="1200" dirty="0" err="1"/>
              <a:t>n.d.</a:t>
            </a:r>
            <a:r>
              <a:rPr lang="en-US" sz="1200" dirty="0"/>
              <a:t>) </a:t>
            </a:r>
            <a:r>
              <a:rPr lang="en-US" sz="1200" dirty="0" err="1"/>
              <a:t>Pret</a:t>
            </a:r>
            <a:r>
              <a:rPr lang="en-US" sz="1200" dirty="0"/>
              <a:t> A Manger – UK. Available at: https://www.pret.co.uk/en-GB (Accessed: 3 November 2025).</a:t>
            </a:r>
          </a:p>
          <a:p>
            <a:r>
              <a:rPr lang="en-US" sz="1200" dirty="0" err="1"/>
              <a:t>Abdalla</a:t>
            </a:r>
            <a:r>
              <a:rPr lang="en-US" sz="1200" dirty="0"/>
              <a:t> Hamza, P., </a:t>
            </a:r>
            <a:r>
              <a:rPr lang="en-US" sz="1200" dirty="0" err="1"/>
              <a:t>Jabbar</a:t>
            </a:r>
            <a:r>
              <a:rPr lang="en-US" sz="1200" dirty="0"/>
              <a:t> Othman, B., </a:t>
            </a:r>
            <a:r>
              <a:rPr lang="en-US" sz="1200" dirty="0" err="1"/>
              <a:t>Gardi</a:t>
            </a:r>
            <a:r>
              <a:rPr lang="en-US" sz="1200" dirty="0"/>
              <a:t>, B., </a:t>
            </a:r>
            <a:r>
              <a:rPr lang="en-US" sz="1200" dirty="0" err="1"/>
              <a:t>Sorguli</a:t>
            </a:r>
            <a:r>
              <a:rPr lang="en-US" sz="1200" dirty="0"/>
              <a:t>, S., Mahmood Aziz, H., Ali Ahmed, S., Sabir, B.Y., Burhan Ismael, N., Ali, B.J. and Anwar, G., 2021. Recruitment and selection: The relationship between recruitment and selection with organizational performance. Hamza, pa, </a:t>
            </a:r>
            <a:r>
              <a:rPr lang="en-US" sz="1200" dirty="0" err="1"/>
              <a:t>othman</a:t>
            </a:r>
            <a:r>
              <a:rPr lang="en-US" sz="1200" dirty="0"/>
              <a:t>, </a:t>
            </a:r>
            <a:r>
              <a:rPr lang="en-US" sz="1200" dirty="0" err="1"/>
              <a:t>bj</a:t>
            </a:r>
            <a:r>
              <a:rPr lang="en-US" sz="1200" dirty="0"/>
              <a:t>, </a:t>
            </a:r>
            <a:r>
              <a:rPr lang="en-US" sz="1200" dirty="0" err="1"/>
              <a:t>gardi</a:t>
            </a:r>
            <a:r>
              <a:rPr lang="en-US" sz="1200" dirty="0"/>
              <a:t>, b., </a:t>
            </a:r>
            <a:r>
              <a:rPr lang="en-US" sz="1200" dirty="0" err="1"/>
              <a:t>sorguli</a:t>
            </a:r>
            <a:r>
              <a:rPr lang="en-US" sz="1200" dirty="0"/>
              <a:t>, s., </a:t>
            </a:r>
            <a:r>
              <a:rPr lang="en-US" sz="1200" dirty="0" err="1"/>
              <a:t>aziz</a:t>
            </a:r>
            <a:r>
              <a:rPr lang="en-US" sz="1200" dirty="0"/>
              <a:t>, </a:t>
            </a:r>
            <a:r>
              <a:rPr lang="en-US" sz="1200" dirty="0" err="1"/>
              <a:t>hm</a:t>
            </a:r>
            <a:r>
              <a:rPr lang="en-US" sz="1200" dirty="0"/>
              <a:t>, </a:t>
            </a:r>
            <a:r>
              <a:rPr lang="en-US" sz="1200" dirty="0" err="1"/>
              <a:t>ahmed</a:t>
            </a:r>
            <a:r>
              <a:rPr lang="en-US" sz="1200" dirty="0"/>
              <a:t>, </a:t>
            </a:r>
            <a:r>
              <a:rPr lang="en-US" sz="1200" dirty="0" err="1"/>
              <a:t>sa</a:t>
            </a:r>
            <a:r>
              <a:rPr lang="en-US" sz="1200" dirty="0"/>
              <a:t>, </a:t>
            </a:r>
            <a:r>
              <a:rPr lang="en-US" sz="1200" dirty="0" err="1"/>
              <a:t>sabir</a:t>
            </a:r>
            <a:r>
              <a:rPr lang="en-US" sz="1200" dirty="0"/>
              <a:t>, by, </a:t>
            </a:r>
            <a:r>
              <a:rPr lang="en-US" sz="1200" dirty="0" err="1"/>
              <a:t>ismael</a:t>
            </a:r>
            <a:r>
              <a:rPr lang="en-US" sz="1200" dirty="0"/>
              <a:t>, </a:t>
            </a:r>
            <a:r>
              <a:rPr lang="en-US" sz="1200" dirty="0" err="1"/>
              <a:t>nb</a:t>
            </a:r>
            <a:r>
              <a:rPr lang="en-US" sz="1200" dirty="0"/>
              <a:t>, </a:t>
            </a:r>
            <a:r>
              <a:rPr lang="en-US" sz="1200" dirty="0" err="1"/>
              <a:t>ali</a:t>
            </a:r>
            <a:r>
              <a:rPr lang="en-US" sz="1200" dirty="0"/>
              <a:t>, </a:t>
            </a:r>
            <a:r>
              <a:rPr lang="en-US" sz="1200" dirty="0" err="1"/>
              <a:t>bj</a:t>
            </a:r>
            <a:r>
              <a:rPr lang="en-US" sz="1200" dirty="0"/>
              <a:t>, </a:t>
            </a:r>
            <a:r>
              <a:rPr lang="en-US" sz="1200" dirty="0" err="1"/>
              <a:t>anwar</a:t>
            </a:r>
            <a:r>
              <a:rPr lang="en-US" sz="1200" dirty="0"/>
              <a:t>, g.(2021). Recruitment and Selection: The Relationship between Recruitment and Selection with Organizational Performance.</a:t>
            </a:r>
          </a:p>
          <a:p>
            <a:r>
              <a:rPr lang="en-US" sz="1200" dirty="0"/>
              <a:t>Cao, S., </a:t>
            </a:r>
            <a:r>
              <a:rPr lang="en-US" sz="1200" dirty="0" err="1"/>
              <a:t>Xue</a:t>
            </a:r>
            <a:r>
              <a:rPr lang="en-US" sz="1200" dirty="0"/>
              <a:t>, S. and Zhu, H., 2022. Analysts' knowledge structure and performance. </a:t>
            </a:r>
            <a:r>
              <a:rPr lang="en-US" sz="1200" i="1" dirty="0"/>
              <a:t>Accounting &amp; Finance</a:t>
            </a:r>
            <a:r>
              <a:rPr lang="en-US" sz="1200" dirty="0"/>
              <a:t>, </a:t>
            </a:r>
            <a:r>
              <a:rPr lang="en-US" sz="1200" i="1" dirty="0"/>
              <a:t>62</a:t>
            </a:r>
            <a:r>
              <a:rPr lang="en-US" sz="1200" dirty="0"/>
              <a:t>(5), pp.4727-4753.</a:t>
            </a:r>
          </a:p>
          <a:p>
            <a:r>
              <a:rPr lang="en-US" sz="1200" dirty="0" err="1"/>
              <a:t>Benlemlih</a:t>
            </a:r>
            <a:r>
              <a:rPr lang="en-US" sz="1200" dirty="0"/>
              <a:t>, M., </a:t>
            </a:r>
            <a:r>
              <a:rPr lang="en-US" sz="1200" dirty="0" err="1"/>
              <a:t>Bitar</a:t>
            </a:r>
            <a:r>
              <a:rPr lang="en-US" sz="1200" dirty="0"/>
              <a:t>, M., </a:t>
            </a:r>
            <a:r>
              <a:rPr lang="en-US" sz="1200" dirty="0" err="1"/>
              <a:t>Ouadghiri</a:t>
            </a:r>
            <a:r>
              <a:rPr lang="en-US" sz="1200" dirty="0"/>
              <a:t>, I.E. and </a:t>
            </a:r>
            <a:r>
              <a:rPr lang="en-US" sz="1200" dirty="0" err="1"/>
              <a:t>Peillex</a:t>
            </a:r>
            <a:r>
              <a:rPr lang="en-US" sz="1200" dirty="0"/>
              <a:t>, J., 2024. Financial analyst coverage and corporate environmental disclosure. </a:t>
            </a:r>
            <a:r>
              <a:rPr lang="en-US" sz="1200" i="1" dirty="0"/>
              <a:t>British Journal of Management</a:t>
            </a:r>
            <a:r>
              <a:rPr lang="en-US" sz="1200" dirty="0"/>
              <a:t>, </a:t>
            </a:r>
            <a:r>
              <a:rPr lang="en-US" sz="1200" i="1" dirty="0"/>
              <a:t>35</a:t>
            </a:r>
            <a:r>
              <a:rPr lang="en-US" sz="1200" dirty="0"/>
              <a:t>(3), pp.1609-1631.</a:t>
            </a:r>
          </a:p>
          <a:p>
            <a:r>
              <a:rPr lang="en-US" sz="1200" dirty="0" err="1"/>
              <a:t>Canagasuriam</a:t>
            </a:r>
            <a:r>
              <a:rPr lang="en-US" sz="1200" dirty="0"/>
              <a:t>, D. and Roulin, N., 2024. The effect of job interview question type on faking and interviewee reactions. </a:t>
            </a:r>
            <a:r>
              <a:rPr lang="en-US" sz="1200" i="1" dirty="0"/>
              <a:t>Journal of Personnel Psychology</a:t>
            </a:r>
            <a:r>
              <a:rPr lang="en-US" sz="1200" dirty="0"/>
              <a:t>.</a:t>
            </a:r>
          </a:p>
          <a:p>
            <a:r>
              <a:rPr lang="en-US" sz="1200" dirty="0"/>
              <a:t>Kessler, R., 2025. </a:t>
            </a:r>
            <a:r>
              <a:rPr lang="en-US" sz="1200" i="1" dirty="0"/>
              <a:t>Competency-based interviews: How to master the tough interview style used by the Fortune 500s</a:t>
            </a:r>
            <a:r>
              <a:rPr lang="en-US" sz="1200" dirty="0"/>
              <a:t>. Red Wheel Weiser+ ORM.</a:t>
            </a:r>
          </a:p>
          <a:p>
            <a:r>
              <a:rPr lang="en-US" sz="1200" dirty="0"/>
              <a:t>Ren, J. and Li, A., 2025. Technical Interview Process. In </a:t>
            </a:r>
            <a:r>
              <a:rPr lang="en-US" sz="1200" i="1" dirty="0"/>
              <a:t>Silicon Valley Python Engineer Interview Guide: Data Structure, Algorithm, and System Design</a:t>
            </a:r>
            <a:r>
              <a:rPr lang="en-US" sz="1200" dirty="0"/>
              <a:t> (pp. 1-5). Singapore: Springer Nature Singapore.</a:t>
            </a:r>
          </a:p>
          <a:p>
            <a:r>
              <a:rPr lang="en-US" sz="1200" dirty="0" err="1"/>
              <a:t>Neenan</a:t>
            </a:r>
            <a:r>
              <a:rPr lang="en-US" sz="1200" dirty="0"/>
              <a:t>, M., 2021. Socratic questioning. In </a:t>
            </a:r>
            <a:r>
              <a:rPr lang="en-US" sz="1200" i="1" dirty="0"/>
              <a:t>Cognitive </a:t>
            </a:r>
            <a:r>
              <a:rPr lang="en-US" sz="1200" i="1" dirty="0" err="1"/>
              <a:t>Behavioural</a:t>
            </a:r>
            <a:r>
              <a:rPr lang="en-US" sz="1200" i="1" dirty="0"/>
              <a:t> Coaching in Practice</a:t>
            </a:r>
            <a:r>
              <a:rPr lang="en-US" sz="1200" dirty="0"/>
              <a:t> (pp. 75-98). Routledge.</a:t>
            </a:r>
          </a:p>
          <a:p>
            <a:r>
              <a:rPr lang="en-US" sz="1200" dirty="0"/>
              <a:t>Lobe, B., Morgan, D.L. and Hoffman, K., 2022. A systematic comparison of in-person and video-based online interviewing. </a:t>
            </a:r>
            <a:r>
              <a:rPr lang="en-US" sz="1200" i="1" dirty="0"/>
              <a:t>International journal of qualitative methods</a:t>
            </a:r>
            <a:r>
              <a:rPr lang="en-US" sz="1200" dirty="0"/>
              <a:t>, </a:t>
            </a:r>
            <a:r>
              <a:rPr lang="en-US" sz="1200" i="1" dirty="0"/>
              <a:t>21</a:t>
            </a:r>
            <a:r>
              <a:rPr lang="en-US" sz="1200" dirty="0"/>
              <a:t>, p.16094069221127068.</a:t>
            </a:r>
          </a:p>
          <a:p>
            <a:r>
              <a:rPr lang="en-US" sz="1200" dirty="0" err="1"/>
              <a:t>Pret</a:t>
            </a:r>
            <a:r>
              <a:rPr lang="en-US" sz="1200" dirty="0"/>
              <a:t> A Manger. (</a:t>
            </a:r>
            <a:r>
              <a:rPr lang="en-US" sz="1200" dirty="0" err="1"/>
              <a:t>n.d.</a:t>
            </a:r>
            <a:r>
              <a:rPr lang="en-US" sz="1200" dirty="0"/>
              <a:t>) About Us. Available at: https://www.pret.co.uk/en-GB (Accessed: 1 November 2025)</a:t>
            </a:r>
          </a:p>
          <a:p>
            <a:r>
              <a:rPr lang="en-US" sz="1200" dirty="0"/>
              <a:t>Armstrong, M. and Taylor, S., 2023. </a:t>
            </a:r>
            <a:r>
              <a:rPr lang="en-US" sz="1200" i="1" dirty="0"/>
              <a:t>Armstrong's handbook of human resource management practice: A guide to the theory and practice of people management</a:t>
            </a:r>
            <a:r>
              <a:rPr lang="en-US" sz="1200" dirty="0"/>
              <a:t>. </a:t>
            </a:r>
            <a:r>
              <a:rPr lang="en-US" sz="1200" dirty="0" err="1"/>
              <a:t>Kogan</a:t>
            </a:r>
            <a:r>
              <a:rPr lang="en-US" sz="1200" dirty="0"/>
              <a:t> Page Publishers.</a:t>
            </a:r>
          </a:p>
          <a:p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38417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236</TotalTime>
  <Words>1351</Words>
  <Application>Microsoft Office PowerPoint</Application>
  <PresentationFormat>On-screen Show (4:3)</PresentationFormat>
  <Paragraphs>106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Garamond</vt:lpstr>
      <vt:lpstr>Wingdings</vt:lpstr>
      <vt:lpstr>Organic</vt:lpstr>
      <vt:lpstr>Recruitment and Selection for Financial Analyst at Pret A Manger</vt:lpstr>
      <vt:lpstr>Table of Contents</vt:lpstr>
      <vt:lpstr>Introduction to Pret A Manger</vt:lpstr>
      <vt:lpstr> 1. Job Analysis (Financial Analyst at Pret A Manger) </vt:lpstr>
      <vt:lpstr>2. Job Description (Financial Analyst at Pret A Manger)</vt:lpstr>
      <vt:lpstr>3. Person Specification (Financial Analyst at Pret A Manger)</vt:lpstr>
      <vt:lpstr>1. Structured Interview</vt:lpstr>
      <vt:lpstr>2. Competence-Based Interview</vt:lpstr>
      <vt:lpstr>3. Technical Interview</vt:lpstr>
      <vt:lpstr>Justifying the Most Appropriate Questioning Technique</vt:lpstr>
      <vt:lpstr>Face-to-Face Interview</vt:lpstr>
      <vt:lpstr>Online Interview</vt:lpstr>
      <vt:lpstr>Conclusion</vt:lpstr>
      <vt:lpstr>References: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 for Financial Analyst at Pret A Manger</dc:title>
  <dc:subject/>
  <dc:creator/>
  <cp:keywords/>
  <dc:description>generated using python-pptx</dc:description>
  <cp:lastModifiedBy>Cornelia Sterea (2416524)</cp:lastModifiedBy>
  <cp:revision>35</cp:revision>
  <dcterms:created xsi:type="dcterms:W3CDTF">2013-01-27T09:14:16Z</dcterms:created>
  <dcterms:modified xsi:type="dcterms:W3CDTF">2025-11-07T08:54:14Z</dcterms:modified>
  <cp:category/>
</cp:coreProperties>
</file>