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6" r:id="rId7"/>
    <p:sldId id="260" r:id="rId8"/>
    <p:sldId id="261" r:id="rId9"/>
    <p:sldId id="262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55" autoAdjust="0"/>
    <p:restoredTop sz="94660"/>
  </p:normalViewPr>
  <p:slideViewPr>
    <p:cSldViewPr snapToGrid="0">
      <p:cViewPr varScale="1">
        <p:scale>
          <a:sx n="86" d="100"/>
          <a:sy n="86" d="100"/>
        </p:scale>
        <p:origin x="27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4B849F3B-D18B-43B8-9D36-D11DE958C949}"/>
    <pc:docChg chg="undo custSel modSld">
      <pc:chgData name="Ryan O'Byrne" userId="070ed53c-126a-4eb5-9b32-604d89afcb1d" providerId="ADAL" clId="{4B849F3B-D18B-43B8-9D36-D11DE958C949}" dt="2025-02-04T13:48:20.428" v="10" actId="115"/>
      <pc:docMkLst>
        <pc:docMk/>
      </pc:docMkLst>
      <pc:sldChg chg="modSp mod">
        <pc:chgData name="Ryan O'Byrne" userId="070ed53c-126a-4eb5-9b32-604d89afcb1d" providerId="ADAL" clId="{4B849F3B-D18B-43B8-9D36-D11DE958C949}" dt="2025-02-04T13:48:20.428" v="10" actId="115"/>
        <pc:sldMkLst>
          <pc:docMk/>
          <pc:sldMk cId="2116567900" sldId="256"/>
        </pc:sldMkLst>
        <pc:spChg chg="mod">
          <ac:chgData name="Ryan O'Byrne" userId="070ed53c-126a-4eb5-9b32-604d89afcb1d" providerId="ADAL" clId="{4B849F3B-D18B-43B8-9D36-D11DE958C949}" dt="2025-02-04T13:48:20.428" v="10" actId="115"/>
          <ac:spMkLst>
            <pc:docMk/>
            <pc:sldMk cId="2116567900" sldId="256"/>
            <ac:spMk id="4" creationId="{5CB8F74D-920D-3F69-F721-E2EDCBA716C7}"/>
          </ac:spMkLst>
        </pc:spChg>
        <pc:picChg chg="mod ord">
          <ac:chgData name="Ryan O'Byrne" userId="070ed53c-126a-4eb5-9b32-604d89afcb1d" providerId="ADAL" clId="{4B849F3B-D18B-43B8-9D36-D11DE958C949}" dt="2025-01-30T14:24:16.205" v="5" actId="1076"/>
          <ac:picMkLst>
            <pc:docMk/>
            <pc:sldMk cId="2116567900" sldId="256"/>
            <ac:picMk id="5" creationId="{BD7DD97B-F57E-6018-C7F4-21F3BB02DE55}"/>
          </ac:picMkLst>
        </pc:picChg>
      </pc:sldChg>
    </pc:docChg>
  </pc:docChgLst>
  <pc:docChgLst>
    <pc:chgData name="Ryan O'Byrne" userId="070ed53c-126a-4eb5-9b32-604d89afcb1d" providerId="ADAL" clId="{43D4BEFD-3B49-4A30-B44B-B331D183B958}"/>
    <pc:docChg chg="modSld">
      <pc:chgData name="Ryan O'Byrne" userId="070ed53c-126a-4eb5-9b32-604d89afcb1d" providerId="ADAL" clId="{43D4BEFD-3B49-4A30-B44B-B331D183B958}" dt="2024-07-19T13:46:41.552" v="1" actId="20577"/>
      <pc:docMkLst>
        <pc:docMk/>
      </pc:docMkLst>
      <pc:sldChg chg="modSp mod">
        <pc:chgData name="Ryan O'Byrne" userId="070ed53c-126a-4eb5-9b32-604d89afcb1d" providerId="ADAL" clId="{43D4BEFD-3B49-4A30-B44B-B331D183B958}" dt="2024-07-19T13:46:41.552" v="1" actId="20577"/>
        <pc:sldMkLst>
          <pc:docMk/>
          <pc:sldMk cId="2116567900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85519-3DEC-FD1A-D742-B99C9447D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1EF3EC-DFCA-E5F1-B508-6996C2775C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81B2B-E47D-50C1-022A-096F17F67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A2175-19DE-EE04-479D-8394F3F81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BF928E-DCAC-F17D-24AF-D677A7FC4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142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B0C72-4572-5AF0-591D-940C8995E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CBFB3-12FD-41E4-0389-166C72F6A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EB995-A25D-9043-D554-C5336812A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5737C-AE3D-3BA7-7D5D-E2B85CCBB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DEE8D-DAFE-A05D-1FCD-506ECA360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573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052B-B4D4-DDBB-3F2C-3F4BB2714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9E6760-4208-1464-14EA-D2B286984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35943-5780-4AA4-44AB-160980A73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D8230-BEEF-EA6C-4523-8248F7369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FE184D-63D2-FE9D-4CDC-CC472C952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014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6CD3D-2C79-0246-5DAD-37A464F25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039FE-8D50-79EC-75FE-16280CA17E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FC488-B8BF-19EC-3AF6-2522CBBB3A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A3258-DF9D-88EE-A4E9-34986AA67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B137F2-F2F5-DFC9-7EC0-DC99AFE5A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0C20FC-C620-0D19-C772-0EFE74056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337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E8ABE-2E6E-81F9-71D9-DCD80A515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ACCB66-7BEB-FFF8-9CE0-926E4A36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F01E1-0B9A-3672-37D0-FA4A095DD2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ED786D-F32B-DFDF-55AA-F20495CE5E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B6D63F-A8CB-FB60-767D-E0B438F617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FB49C7-086C-0B8C-5C59-171243484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216813-349C-7CD1-0247-14B785406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39045D-5E8F-BB50-B153-CCA4765D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938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F958A-AF25-B314-4574-28EDF96C7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27D460-5F2F-10E8-394E-4FE2DFB2F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26D839-CC8C-459B-674C-3EF30C4F3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F7BED4-2963-2DC6-B156-C9FE2E3AB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357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84B5F9-79D0-144B-859A-76DFBC1CF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D51D18-9A81-7F0F-16BE-F3CAB5763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211D78-E1FA-4D33-3579-7CA3806E6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691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83600-FF86-CE75-CAE7-D00C5DF29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8B1EB-D4ED-93FF-B12B-F1A20C07C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86ED4-040C-B6D1-1F3D-A2B925056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A5D589-45B5-D0DA-3E6A-7445F598D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E56027-5B8C-B347-7F05-9BFE4F300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15A66-93D2-D9F3-4DF0-FB1FBE848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092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4966F-C0D4-D295-9E15-00C5693B0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EA3A17-A619-1521-37E2-E64CA21A57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1D5099-196B-A1D4-1EAE-3B0D473F37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91A779-4BF7-51B7-1227-6D1C236FB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D4901A-16D0-78E9-F3A5-BBFED6AB9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42D742-328C-D83F-E45E-A9883AF2E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331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E566A-DB91-4635-8B74-2CAD0AE1F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D5F031-0F2C-3E4C-3DE1-400B7A37DD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E31C6-073C-72A1-49F2-38E258926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15E6B4-639B-9AEE-8030-C29861742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3BBD7-D86F-1205-4AFB-B57B9E945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986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88F242-79B5-79AE-46A5-7AF9EA5082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9DDEFB-DCE3-5289-5109-BD1D4FA835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E26C4-3956-D62C-917F-D78625E41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C767C-12A2-2DC9-0799-D1A98EF6D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DE8ECA-3C1C-86D6-3DCB-4FEE27011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618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740276-D0B3-F79C-3965-1857F242D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A12F14-279A-93E6-CCDE-BF10F524EB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365C4-EB6E-B4A9-1894-8B3091E9DD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C8074B-51F8-4C19-A045-471162B1968D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A756A-2781-0208-6988-88953A7AFE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2030C-BAF1-1EE1-9B04-425F78F29F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A59171-113E-4552-A397-D48B13D88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148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CB8F74D-920D-3F69-F721-E2EDCBA716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r>
              <a:rPr lang="en-GB" sz="3100" u="sng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Introduction to the </a:t>
            </a:r>
            <a:br>
              <a:rPr lang="en-GB" sz="3100" u="sng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3100" u="sng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Study of Religion (HPRS4901)</a:t>
            </a:r>
            <a:br>
              <a:rPr lang="en-GB" sz="3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br>
              <a:rPr lang="en-GB" sz="3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MAGIC, SORCERY, WITCHCRAFT</a:t>
            </a:r>
            <a:endParaRPr lang="en-GB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DC9ED9-CB60-C1E3-4647-508FFFDAE9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Dr Ryan Joseph O’Byrne,</a:t>
            </a:r>
          </a:p>
          <a:p>
            <a:pPr algn="l"/>
            <a:r>
              <a:rPr lang="en-GB" dirty="0"/>
              <a:t>Lecturer in Peace Studies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ook on a guitar&#10;&#10;Description automatically generated">
            <a:extLst>
              <a:ext uri="{FF2B5EF4-FFF2-40B4-BE49-F238E27FC236}">
                <a16:creationId xmlns:a16="http://schemas.microsoft.com/office/drawing/2014/main" id="{BD7DD97B-F57E-6018-C7F4-21F3BB02DE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709803"/>
            <a:ext cx="7214616" cy="5410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567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Overview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900"/>
              <a:t>Introduction</a:t>
            </a:r>
          </a:p>
          <a:p>
            <a:r>
              <a:rPr lang="en-GB" sz="1900"/>
              <a:t>Witchcraft, sorcery and magic</a:t>
            </a:r>
          </a:p>
          <a:p>
            <a:r>
              <a:rPr lang="en-GB" sz="1900"/>
              <a:t>Witchcraft in Acholi South Sudan</a:t>
            </a:r>
          </a:p>
          <a:p>
            <a:r>
              <a:rPr lang="en-GB" sz="1900"/>
              <a:t>God, the dead, and the wild</a:t>
            </a:r>
          </a:p>
          <a:p>
            <a:r>
              <a:rPr lang="en-GB" sz="1900"/>
              <a:t>Witch, sorcerer, spirit medium?</a:t>
            </a:r>
          </a:p>
          <a:p>
            <a:r>
              <a:rPr lang="en-GB" sz="1900"/>
              <a:t>Intention, blame, and responsibility </a:t>
            </a:r>
          </a:p>
          <a:p>
            <a:r>
              <a:rPr lang="en-GB" sz="1900"/>
              <a:t>Conclusion: Witchcraft, morality and power </a:t>
            </a:r>
          </a:p>
        </p:txBody>
      </p:sp>
      <p:pic>
        <p:nvPicPr>
          <p:cNvPr id="13" name="Picture 12" descr="A group of people standing outside a building&#10;&#10;Description automatically generated">
            <a:extLst>
              <a:ext uri="{FF2B5EF4-FFF2-40B4-BE49-F238E27FC236}">
                <a16:creationId xmlns:a16="http://schemas.microsoft.com/office/drawing/2014/main" id="{3D6DDA81-6CB2-5C89-7E52-8FD743E6C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5" r="1567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35487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map of the country&#10;&#10;Description automatically generated">
            <a:extLst>
              <a:ext uri="{FF2B5EF4-FFF2-40B4-BE49-F238E27FC236}">
                <a16:creationId xmlns:a16="http://schemas.microsoft.com/office/drawing/2014/main" id="{6C821DB4-BA4C-10C4-9794-A21490CD98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1" r="8745" b="1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7" name="Picture 6" descr="A map of the world&#10;&#10;Description automatically generated">
            <a:extLst>
              <a:ext uri="{FF2B5EF4-FFF2-40B4-BE49-F238E27FC236}">
                <a16:creationId xmlns:a16="http://schemas.microsoft.com/office/drawing/2014/main" id="{7359A7DC-2250-A8E7-8C68-71369E48C4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3389"/>
          <a:stretch/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5" name="Picture 4" descr="A map of the world&#10;&#10;Description automatically generated">
            <a:extLst>
              <a:ext uri="{FF2B5EF4-FFF2-40B4-BE49-F238E27FC236}">
                <a16:creationId xmlns:a16="http://schemas.microsoft.com/office/drawing/2014/main" id="{C8CB59F8-5A77-689F-ED54-F49E4F83DA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71" r="-1" b="13170"/>
          <a:stretch/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65" name="Freeform: Shape 64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6" name="Freeform: Shape 65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/>
              <a:t>Introduction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4600"/>
            <a:ext cx="4922338" cy="3666744"/>
          </a:xfrm>
        </p:spPr>
        <p:txBody>
          <a:bodyPr>
            <a:normAutofit/>
          </a:bodyPr>
          <a:lstStyle/>
          <a:p>
            <a:r>
              <a:rPr lang="en-GB" sz="2000"/>
              <a:t>Yambio, South Sudan (home of the Zande) 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And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Pajok, Acholi South Sudan (my PhD fieldwork site)</a:t>
            </a:r>
          </a:p>
        </p:txBody>
      </p:sp>
    </p:spTree>
    <p:extLst>
      <p:ext uri="{BB962C8B-B14F-4D97-AF65-F5344CB8AC3E}">
        <p14:creationId xmlns:p14="http://schemas.microsoft.com/office/powerpoint/2010/main" val="4123955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6100" dirty="0"/>
              <a:t>Witchcraft, sorcery and magic (1)</a:t>
            </a:r>
          </a:p>
        </p:txBody>
      </p:sp>
      <p:sp>
        <p:nvSpPr>
          <p:cNvPr id="1040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557" y="2706624"/>
            <a:ext cx="7587343" cy="3822192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WC often connected to effects of:</a:t>
            </a:r>
          </a:p>
          <a:p>
            <a:pPr lvl="1"/>
            <a:r>
              <a:rPr lang="en-GB" sz="16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modernity,</a:t>
            </a:r>
            <a:r>
              <a:rPr lang="en-GB" sz="1600" kern="0" spc="-5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globalisation,</a:t>
            </a:r>
            <a:r>
              <a:rPr lang="en-GB" sz="1600" kern="0" spc="135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or</a:t>
            </a:r>
            <a:r>
              <a:rPr lang="en-GB" sz="1600" kern="0" spc="135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development; colonialism,</a:t>
            </a:r>
            <a:r>
              <a:rPr lang="en-GB" sz="1600" kern="0" spc="2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colonisation,</a:t>
            </a:r>
            <a:r>
              <a:rPr lang="en-GB" sz="1600" kern="0" spc="2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missionisation,</a:t>
            </a:r>
            <a:r>
              <a:rPr lang="en-GB" sz="1600" kern="0" spc="15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or</a:t>
            </a:r>
            <a:r>
              <a:rPr lang="en-GB" sz="1600" kern="0" spc="2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slavery</a:t>
            </a:r>
            <a:r>
              <a:rPr lang="en-GB" sz="1600" kern="0" spc="2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1600" kern="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‘occult’ or ‘neo-liberal’ economy: </a:t>
            </a:r>
          </a:p>
          <a:p>
            <a:pPr lvl="1"/>
            <a:r>
              <a:rPr lang="en-GB" sz="1600" kern="0" spc="2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use of magical practices to access mystical sources of wealth and prosperity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Malinowksi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on magic: </a:t>
            </a:r>
          </a:p>
          <a:p>
            <a:pPr lvl="1"/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mphasised the pragmatic/functional role of magic;</a:t>
            </a:r>
          </a:p>
          <a:p>
            <a:pPr lvl="1"/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Magic gives individuals confidence/hope in situations of danger, uncertainty, etc;</a:t>
            </a:r>
          </a:p>
          <a:p>
            <a:pPr lvl="1"/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Magic performs positive psychological function, an important social outlet;</a:t>
            </a:r>
          </a:p>
          <a:p>
            <a:pPr lvl="1"/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way trying to make a difference in the world.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Bronisław Malinowski - Wikipedia">
            <a:extLst>
              <a:ext uri="{FF2B5EF4-FFF2-40B4-BE49-F238E27FC236}">
                <a16:creationId xmlns:a16="http://schemas.microsoft.com/office/drawing/2014/main" id="{2382790F-0619-E030-0BAE-893C38E29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9" r="-1" b="19899"/>
          <a:stretch/>
        </p:blipFill>
        <p:spPr bwMode="auto"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ronislaw Malinowski, pioneering ...">
            <a:extLst>
              <a:ext uri="{FF2B5EF4-FFF2-40B4-BE49-F238E27FC236}">
                <a16:creationId xmlns:a16="http://schemas.microsoft.com/office/drawing/2014/main" id="{CAF6D67C-D2E8-29CD-FC78-8338FFF7BC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0" r="4573" b="2"/>
          <a:stretch/>
        </p:blipFill>
        <p:spPr bwMode="auto"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431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6100" dirty="0"/>
              <a:t>Witchcraft, sorcery and magic (2)</a:t>
            </a:r>
          </a:p>
        </p:txBody>
      </p:sp>
      <p:sp>
        <p:nvSpPr>
          <p:cNvPr id="2059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87" y="2581874"/>
            <a:ext cx="7527470" cy="39469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Evans-Pritchard’s definitions:</a:t>
            </a:r>
          </a:p>
          <a:p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Sorcerer</a:t>
            </a:r>
          </a:p>
          <a:p>
            <a:pPr lvl="1"/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achieves their evil ends by magic</a:t>
            </a:r>
          </a:p>
          <a:p>
            <a:pPr lvl="1"/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conscious use of acquired tools or techniques (poisons, bits of plants and animals)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Witch</a:t>
            </a:r>
          </a:p>
          <a:p>
            <a:pPr lvl="1"/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holds mystical power in their person, does not require the help of magic or objects</a:t>
            </a:r>
          </a:p>
          <a:p>
            <a:pPr lvl="1"/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 innate quality, often unconsciously activated</a:t>
            </a:r>
          </a:p>
          <a:p>
            <a:pPr lvl="1"/>
            <a:endParaRPr lang="en-GB" sz="13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Both dangerous</a:t>
            </a:r>
            <a:r>
              <a:rPr lang="en-GB" sz="1300" kern="0" spc="-4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insiders,</a:t>
            </a:r>
            <a:r>
              <a:rPr lang="en-GB" sz="1300" kern="0" spc="-5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breach</a:t>
            </a:r>
            <a:r>
              <a:rPr lang="en-GB" sz="1300" kern="0" spc="-4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divisions of</a:t>
            </a:r>
            <a:r>
              <a:rPr lang="en-GB" sz="1300" kern="0" spc="24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inside</a:t>
            </a:r>
            <a:r>
              <a:rPr lang="en-GB" sz="1300" kern="0" spc="23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/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outside,</a:t>
            </a:r>
            <a:r>
              <a:rPr lang="en-GB" sz="1300" kern="0" spc="225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good</a:t>
            </a:r>
            <a:r>
              <a:rPr lang="en-GB" sz="1300" kern="0" spc="225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/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evil,</a:t>
            </a:r>
            <a:r>
              <a:rPr lang="en-GB" sz="1300" kern="0" spc="24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friend</a:t>
            </a:r>
            <a:r>
              <a:rPr lang="en-GB" sz="1300" kern="0" spc="24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/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foe</a:t>
            </a:r>
          </a:p>
          <a:p>
            <a:endParaRPr lang="en-GB" sz="1300" kern="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Evans-Pritchard on why witchcraft and sorcery: </a:t>
            </a:r>
          </a:p>
          <a:p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witchcraft and sorcery exists to explain otherwise unexplainable events</a:t>
            </a:r>
          </a:p>
          <a:p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inform Zande ideas about cause and effect</a:t>
            </a:r>
          </a:p>
          <a:p>
            <a:pPr lvl="1"/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Illness/misfortune are the effects of ill-disposed sorcerers or witches.</a:t>
            </a:r>
          </a:p>
          <a:p>
            <a:pPr lvl="1"/>
            <a:r>
              <a:rPr lang="en-GB" sz="1300" kern="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</a:t>
            </a:r>
            <a:r>
              <a:rPr lang="en-GB" sz="1300" kern="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ructurally</a:t>
            </a:r>
            <a:r>
              <a:rPr lang="en-GB" sz="1300" kern="0" spc="24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ambiguous</a:t>
            </a:r>
            <a:r>
              <a:rPr lang="en-GB" sz="1300" kern="0" spc="24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social</a:t>
            </a:r>
            <a:r>
              <a:rPr lang="en-GB" sz="1300" kern="0" spc="-4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3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relations like neighbours, kin, gender, generation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Image result for E.E. Evans-Pritchard">
            <a:extLst>
              <a:ext uri="{FF2B5EF4-FFF2-40B4-BE49-F238E27FC236}">
                <a16:creationId xmlns:a16="http://schemas.microsoft.com/office/drawing/2014/main" id="{C0056EE2-9FF6-5C00-3934-D1EFAA9CAD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8137"/>
          <a:stretch/>
        </p:blipFill>
        <p:spPr bwMode="auto"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E.E. Evans-Pritchard">
            <a:extLst>
              <a:ext uri="{FF2B5EF4-FFF2-40B4-BE49-F238E27FC236}">
                <a16:creationId xmlns:a16="http://schemas.microsoft.com/office/drawing/2014/main" id="{907AB7EA-9053-57FA-646F-985A28635A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92" b="21863"/>
          <a:stretch/>
        </p:blipFill>
        <p:spPr bwMode="auto"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391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98DD8-76E1-E2DC-4864-ADD271564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dirty="0"/>
              <a:t>Witchcraft, sorcery and magic </a:t>
            </a:r>
            <a:r>
              <a:rPr lang="en-GB" sz="4400" dirty="0"/>
              <a:t>(3)</a:t>
            </a:r>
            <a:endParaRPr lang="en-GB" sz="4200" dirty="0"/>
          </a:p>
        </p:txBody>
      </p:sp>
      <p:sp>
        <p:nvSpPr>
          <p:cNvPr id="2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0D107-0ABA-25A0-6249-1FBDA8C06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7" y="2872899"/>
            <a:ext cx="4947557" cy="3732770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W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itchcraft and sorcery not “phenomena to be interpreted by means of analytical concepts and contextualised in terms of </a:t>
            </a:r>
            <a:r>
              <a:rPr lang="en-GB" sz="1400" i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specific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relationships, but instead </a:t>
            </a:r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hav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[</a:t>
            </a:r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ing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] a conceptual character that concerns </a:t>
            </a:r>
            <a:r>
              <a:rPr lang="en-GB" sz="1400" u="sng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relationality as such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… [owing] to the fact that they are concepts for conceiving of social relationality” (Myhre 2014: 6).</a:t>
            </a:r>
          </a:p>
          <a:p>
            <a:pPr lvl="1"/>
            <a:endParaRPr lang="en-GB" sz="14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“W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itchcraft in Vanuatu is ‘an underlying structural condition of relations between men and women and an ever-present potential of social relations themselves” (Rio &amp; Eriksen 2014b: 1). </a:t>
            </a:r>
          </a:p>
          <a:p>
            <a:endParaRPr lang="en-GB" sz="14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 person’s health serves as “an index of the state of their social relationships [and it is thought] sickness might be caused by sorcery or poison enacted by someone out of jealousy or anger” (Street 2010: 266). </a:t>
            </a:r>
            <a:endParaRPr lang="en-GB" sz="1400" dirty="0"/>
          </a:p>
        </p:txBody>
      </p:sp>
      <p:pic>
        <p:nvPicPr>
          <p:cNvPr id="7" name="Picture 6" descr="A wooden bench and two straw huts in a field&#10;&#10;Description automatically generated with medium confidence">
            <a:extLst>
              <a:ext uri="{FF2B5EF4-FFF2-40B4-BE49-F238E27FC236}">
                <a16:creationId xmlns:a16="http://schemas.microsoft.com/office/drawing/2014/main" id="{D1CB6B69-9488-CDF8-4F69-A1954CA8C0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01" r="817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04921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/>
              <a:t>Witchcraft in Acholi South Sudan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874008"/>
          </a:xfrm>
        </p:spPr>
        <p:txBody>
          <a:bodyPr anchor="t">
            <a:norm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Acholi witchcraft is about the ongoing negotiation of everyday social interactions.</a:t>
            </a:r>
          </a:p>
          <a:p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I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nstead of asking what witchcraft can say about unexplainable events, I ask what otherwise unexplainable events can tell us about worlds of witchcraft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Street (2010: 265): the use of magic is never </a:t>
            </a:r>
            <a:r>
              <a:rPr lang="en-GB" sz="1400" u="sng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solely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for the purposes of explanation.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Acholi understandings highlight the moral dimension of a system oriented toward maintaining good social relations between all entities, living and dead.</a:t>
            </a:r>
          </a:p>
          <a:p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E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ffect and intention link first, witchcraft and morality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, and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second, illness and well-being.</a:t>
            </a:r>
            <a:endParaRPr lang="en-GB" sz="14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Ideas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of accountability, morality, and responsibility involve individual and social bodies, highlighting how witchcraft is tied to power and relationality.</a:t>
            </a:r>
            <a:endParaRPr lang="en-GB" sz="1400" dirty="0"/>
          </a:p>
        </p:txBody>
      </p:sp>
      <p:pic>
        <p:nvPicPr>
          <p:cNvPr id="5" name="Picture 4" descr="A person playing a harp&#10;&#10;Description automatically generated">
            <a:extLst>
              <a:ext uri="{FF2B5EF4-FFF2-40B4-BE49-F238E27FC236}">
                <a16:creationId xmlns:a16="http://schemas.microsoft.com/office/drawing/2014/main" id="{16CEE7BE-FF0F-FB31-F554-9A838EA540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2" r="24644"/>
          <a:stretch/>
        </p:blipFill>
        <p:spPr>
          <a:xfrm>
            <a:off x="6145442" y="640080"/>
            <a:ext cx="5366179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059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1" name="Rectangle 311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God, dead, &amp; the wild</a:t>
            </a:r>
          </a:p>
        </p:txBody>
      </p:sp>
      <p:sp>
        <p:nvSpPr>
          <p:cNvPr id="311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2706624"/>
            <a:ext cx="7043057" cy="3822192"/>
          </a:xfrm>
        </p:spPr>
        <p:txBody>
          <a:bodyPr>
            <a:normAutofit/>
          </a:bodyPr>
          <a:lstStyle/>
          <a:p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Fardon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(1990)</a:t>
            </a:r>
            <a:r>
              <a:rPr lang="en-GB" sz="1400" spc="25" dirty="0">
                <a:latin typeface="Arial" panose="020B0604020202020204" pitchFamily="34" charset="0"/>
                <a:ea typeface="DengXian" panose="02010600030101010101" pitchFamily="2" charset="-122"/>
              </a:rPr>
              <a:t>: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cosmological basis of most African peoples are ‘God’,</a:t>
            </a:r>
            <a:r>
              <a:rPr lang="en-GB" sz="1400" spc="2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‘the dead’,</a:t>
            </a:r>
            <a:r>
              <a:rPr lang="en-GB" sz="1400" spc="3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and</a:t>
            </a:r>
            <a:r>
              <a:rPr lang="en-GB" sz="1400" spc="3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‘the</a:t>
            </a:r>
            <a:r>
              <a:rPr lang="en-GB" sz="1400" spc="2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wild’.</a:t>
            </a:r>
            <a:r>
              <a:rPr lang="en-GB" sz="1400" spc="3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I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n</a:t>
            </a:r>
            <a:r>
              <a:rPr lang="en-GB" sz="1400" spc="13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Acholi</a:t>
            </a:r>
            <a:r>
              <a:rPr lang="en-GB" sz="1400" spc="35" dirty="0">
                <a:latin typeface="Arial" panose="020B0604020202020204" pitchFamily="34" charset="0"/>
                <a:ea typeface="DengXian" panose="02010600030101010101" pitchFamily="2" charset="-122"/>
              </a:rPr>
              <a:t>: God/gods -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jok</a:t>
            </a:r>
            <a:r>
              <a:rPr lang="en-GB" sz="1400" i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/</a:t>
            </a:r>
            <a:r>
              <a:rPr lang="en-GB" sz="14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jogi</a:t>
            </a:r>
            <a:r>
              <a:rPr lang="en-GB" sz="1400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; </a:t>
            </a:r>
            <a:r>
              <a:rPr lang="en-GB" sz="1400" spc="-10" dirty="0">
                <a:latin typeface="Arial" panose="020B0604020202020204" pitchFamily="34" charset="0"/>
                <a:ea typeface="DengXian" panose="02010600030101010101" pitchFamily="2" charset="-122"/>
              </a:rPr>
              <a:t>t</a:t>
            </a:r>
            <a:r>
              <a:rPr lang="en-GB" sz="1400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he dead – </a:t>
            </a:r>
            <a:r>
              <a:rPr lang="en-GB" sz="1400" i="1" spc="-1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cen</a:t>
            </a:r>
            <a:r>
              <a:rPr lang="en-GB" sz="1400" i="1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, </a:t>
            </a:r>
            <a:r>
              <a:rPr lang="en-GB" sz="1400" i="1" spc="-1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kwaro</a:t>
            </a:r>
            <a:r>
              <a:rPr lang="en-GB" sz="1400" i="1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, </a:t>
            </a:r>
            <a:r>
              <a:rPr lang="en-GB" sz="1400" i="1" spc="-1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tipu</a:t>
            </a:r>
            <a:r>
              <a:rPr lang="en-GB" sz="1400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; the wild – </a:t>
            </a:r>
            <a:r>
              <a:rPr lang="en-GB" sz="1400" i="1" spc="-1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tim.</a:t>
            </a:r>
            <a:endParaRPr lang="en-GB" sz="1400" i="1" spc="-10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400" i="1" dirty="0" err="1">
                <a:latin typeface="Arial" panose="020B0604020202020204" pitchFamily="34" charset="0"/>
                <a:ea typeface="DengXian" panose="02010600030101010101" pitchFamily="2" charset="-122"/>
              </a:rPr>
              <a:t>J</a:t>
            </a:r>
            <a:r>
              <a:rPr lang="en-GB" sz="14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ok</a:t>
            </a:r>
            <a:r>
              <a:rPr lang="en-GB" sz="1400" i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/</a:t>
            </a:r>
            <a:r>
              <a:rPr lang="en-GB" sz="14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jogi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(sing./pl.):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Force/power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outside</a:t>
            </a:r>
            <a:r>
              <a:rPr lang="en-GB" sz="1400" spc="6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</a:t>
            </a:r>
            <a:r>
              <a:rPr lang="en-GB" sz="1400" spc="5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ordinary</a:t>
            </a:r>
            <a:r>
              <a:rPr lang="en-GB" sz="1400" spc="8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spc="85" dirty="0">
                <a:latin typeface="Arial" panose="020B0604020202020204" pitchFamily="34" charset="0"/>
                <a:ea typeface="DengXian" panose="02010600030101010101" pitchFamily="2" charset="-122"/>
              </a:rPr>
              <a:t>(</a:t>
            </a:r>
            <a:r>
              <a:rPr lang="en-GB" sz="1400" spc="7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sacred)</a:t>
            </a:r>
          </a:p>
          <a:p>
            <a:pPr lvl="1"/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Unpredictable</a:t>
            </a:r>
            <a:r>
              <a:rPr lang="en-GB" sz="1400" spc="-5" dirty="0">
                <a:latin typeface="Arial" panose="020B0604020202020204" pitchFamily="34" charset="0"/>
                <a:ea typeface="DengXian" panose="02010600030101010101" pitchFamily="2" charset="-122"/>
              </a:rPr>
              <a:t>,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helpful</a:t>
            </a:r>
            <a:r>
              <a:rPr lang="en-GB" sz="1400" spc="-55" dirty="0">
                <a:latin typeface="Arial" panose="020B0604020202020204" pitchFamily="34" charset="0"/>
                <a:ea typeface="DengXian" panose="02010600030101010101" pitchFamily="2" charset="-122"/>
              </a:rPr>
              <a:t>/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dangerous, good</a:t>
            </a:r>
            <a:r>
              <a:rPr lang="en-GB" sz="1400" spc="-55" dirty="0">
                <a:latin typeface="Arial" panose="020B0604020202020204" pitchFamily="34" charset="0"/>
                <a:ea typeface="DengXian" panose="02010600030101010101" pitchFamily="2" charset="-122"/>
              </a:rPr>
              <a:t>/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bad,</a:t>
            </a:r>
            <a:r>
              <a:rPr lang="en-GB" sz="1400" spc="-5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giving</a:t>
            </a:r>
            <a:r>
              <a:rPr lang="en-GB" sz="1400" spc="75" dirty="0">
                <a:latin typeface="Arial" panose="020B0604020202020204" pitchFamily="34" charset="0"/>
                <a:ea typeface="DengXian" panose="02010600030101010101" pitchFamily="2" charset="-122"/>
              </a:rPr>
              <a:t>/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taking</a:t>
            </a:r>
            <a:r>
              <a:rPr lang="en-GB" sz="1400" spc="7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productivity,</a:t>
            </a:r>
            <a:r>
              <a:rPr lang="en-GB" sz="1400" spc="8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explain</a:t>
            </a:r>
            <a:r>
              <a:rPr lang="en-GB" sz="1400" spc="5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good/bad</a:t>
            </a:r>
            <a:r>
              <a:rPr lang="en-GB" sz="1400" spc="5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luck</a:t>
            </a:r>
            <a:r>
              <a:rPr lang="en-GB" sz="1400" spc="6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.</a:t>
            </a:r>
          </a:p>
          <a:p>
            <a:pPr lvl="1"/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guide moral order and send</a:t>
            </a:r>
            <a:r>
              <a:rPr lang="en-GB" sz="1400" spc="-3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misfortune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and</a:t>
            </a:r>
            <a:r>
              <a:rPr lang="en-GB" sz="1400" spc="-2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illness</a:t>
            </a:r>
            <a:r>
              <a:rPr lang="en-GB" sz="1400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when a wrong is committed.</a:t>
            </a:r>
            <a:endParaRPr lang="en-GB" sz="14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400" i="1" dirty="0">
                <a:latin typeface="Arial" panose="020B0604020202020204" pitchFamily="34" charset="0"/>
                <a:ea typeface="DengXian" panose="02010600030101010101" pitchFamily="2" charset="-122"/>
              </a:rPr>
              <a:t>C</a:t>
            </a:r>
            <a:r>
              <a:rPr lang="en-GB" sz="1400" i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en</a:t>
            </a:r>
            <a:r>
              <a:rPr lang="en-GB" sz="1400" i="1" spc="5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(‘ghostly</a:t>
            </a:r>
            <a:r>
              <a:rPr lang="en-GB" sz="1400" spc="4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vengeance’),</a:t>
            </a:r>
            <a:r>
              <a:rPr lang="en-GB" sz="1400" spc="5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kwaro</a:t>
            </a:r>
            <a:r>
              <a:rPr lang="en-GB" sz="1400" i="1" spc="5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(‘ancestors’),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tipu</a:t>
            </a:r>
            <a:r>
              <a:rPr lang="en-GB" sz="1400" i="1" spc="8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(‘shades,</a:t>
            </a:r>
            <a:r>
              <a:rPr lang="en-GB" sz="1400" spc="8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spirits,</a:t>
            </a:r>
            <a:r>
              <a:rPr lang="en-GB" sz="1400" spc="8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souls’):</a:t>
            </a:r>
          </a:p>
          <a:p>
            <a:pPr lvl="1"/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indicate</a:t>
            </a:r>
            <a:r>
              <a:rPr lang="en-GB" sz="1400" spc="-2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unseen</a:t>
            </a:r>
            <a:r>
              <a:rPr lang="en-GB" sz="1400" spc="-2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but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known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quality</a:t>
            </a:r>
            <a:r>
              <a:rPr lang="en-GB" sz="1400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of</a:t>
            </a:r>
            <a:r>
              <a:rPr lang="en-GB" sz="1400" spc="-3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each</a:t>
            </a:r>
            <a:r>
              <a:rPr lang="en-GB" sz="1400" spc="-2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person;</a:t>
            </a:r>
          </a:p>
          <a:p>
            <a:pPr lvl="1"/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show the</a:t>
            </a:r>
            <a:r>
              <a:rPr lang="en-GB" sz="1400" spc="10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continued</a:t>
            </a:r>
            <a:r>
              <a:rPr lang="en-GB" sz="1400" spc="1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presence</a:t>
            </a:r>
            <a:r>
              <a:rPr lang="en-GB" sz="1400" spc="9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of</a:t>
            </a:r>
            <a:r>
              <a:rPr lang="en-GB" sz="1400" spc="1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previously</a:t>
            </a:r>
            <a:r>
              <a:rPr lang="en-GB" sz="1400" spc="10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living</a:t>
            </a:r>
            <a:r>
              <a:rPr lang="en-GB" sz="1400" spc="1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but</a:t>
            </a:r>
            <a:r>
              <a:rPr lang="en-GB" sz="1400" spc="10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now</a:t>
            </a:r>
            <a:r>
              <a:rPr lang="en-GB" sz="1400" spc="-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dead</a:t>
            </a:r>
            <a:r>
              <a:rPr lang="en-GB" sz="1400" spc="-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persons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spc="-15" dirty="0">
                <a:latin typeface="Arial" panose="020B0604020202020204" pitchFamily="34" charset="0"/>
                <a:ea typeface="DengXian" panose="02010600030101010101" pitchFamily="2" charset="-122"/>
              </a:rPr>
              <a:t>i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n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world;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</a:rPr>
              <a:t>Still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retain personalities,</a:t>
            </a:r>
            <a:r>
              <a:rPr lang="en-GB" sz="1400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roles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and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responsibilities</a:t>
            </a:r>
            <a:r>
              <a:rPr lang="en-GB" sz="1400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they</a:t>
            </a:r>
            <a:r>
              <a:rPr lang="en-GB" sz="1400" spc="-1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had</a:t>
            </a:r>
            <a:r>
              <a:rPr lang="en-GB" sz="1400" spc="-15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in</a:t>
            </a:r>
            <a:r>
              <a:rPr lang="en-GB" sz="1400" spc="-2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life;</a:t>
            </a:r>
          </a:p>
          <a:p>
            <a:pPr lvl="1"/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Not</a:t>
            </a:r>
            <a:r>
              <a:rPr lang="en-GB" sz="1400" spc="-2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‘spirits’</a:t>
            </a:r>
            <a:r>
              <a:rPr lang="en-GB" sz="1400" spc="-15" dirty="0">
                <a:latin typeface="Arial" panose="020B0604020202020204" pitchFamily="34" charset="0"/>
                <a:ea typeface="DengXian" panose="02010600030101010101" pitchFamily="2" charset="-122"/>
              </a:rPr>
              <a:t>/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‘souls’, but bodiless social persons</a:t>
            </a:r>
            <a:endParaRPr lang="en-GB" sz="1400" dirty="0"/>
          </a:p>
        </p:txBody>
      </p:sp>
      <p:pic>
        <p:nvPicPr>
          <p:cNvPr id="3078" name="Picture 6" descr="Image result for richard fardon god the dead and the wild">
            <a:extLst>
              <a:ext uri="{FF2B5EF4-FFF2-40B4-BE49-F238E27FC236}">
                <a16:creationId xmlns:a16="http://schemas.microsoft.com/office/drawing/2014/main" id="{EF57B00C-C40C-7D0B-A962-993F4FDEA2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45218" y="165898"/>
            <a:ext cx="2943984" cy="452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richard fardon">
            <a:extLst>
              <a:ext uri="{FF2B5EF4-FFF2-40B4-BE49-F238E27FC236}">
                <a16:creationId xmlns:a16="http://schemas.microsoft.com/office/drawing/2014/main" id="{645F8539-596C-E0B2-9651-3CA3FDCEA3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4655" y="3698379"/>
            <a:ext cx="2830437" cy="283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044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EE285D5-8110-4AE6-AF36-F83E457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328" y="464408"/>
            <a:ext cx="4399872" cy="1642533"/>
          </a:xfrm>
        </p:spPr>
        <p:txBody>
          <a:bodyPr anchor="b">
            <a:normAutofit/>
          </a:bodyPr>
          <a:lstStyle/>
          <a:p>
            <a:r>
              <a:rPr lang="en-GB" sz="5000"/>
              <a:t>Witch, sorcerer, spirit medium?</a:t>
            </a: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328" y="2457800"/>
            <a:ext cx="3877056" cy="18288"/>
          </a:xfrm>
          <a:custGeom>
            <a:avLst/>
            <a:gdLst>
              <a:gd name="connsiteX0" fmla="*/ 0 w 3877056"/>
              <a:gd name="connsiteY0" fmla="*/ 0 h 18288"/>
              <a:gd name="connsiteX1" fmla="*/ 723717 w 3877056"/>
              <a:gd name="connsiteY1" fmla="*/ 0 h 18288"/>
              <a:gd name="connsiteX2" fmla="*/ 1447434 w 3877056"/>
              <a:gd name="connsiteY2" fmla="*/ 0 h 18288"/>
              <a:gd name="connsiteX3" fmla="*/ 1977299 w 3877056"/>
              <a:gd name="connsiteY3" fmla="*/ 0 h 18288"/>
              <a:gd name="connsiteX4" fmla="*/ 2623475 w 3877056"/>
              <a:gd name="connsiteY4" fmla="*/ 0 h 18288"/>
              <a:gd name="connsiteX5" fmla="*/ 3192109 w 3877056"/>
              <a:gd name="connsiteY5" fmla="*/ 0 h 18288"/>
              <a:gd name="connsiteX6" fmla="*/ 3877056 w 3877056"/>
              <a:gd name="connsiteY6" fmla="*/ 0 h 18288"/>
              <a:gd name="connsiteX7" fmla="*/ 3877056 w 3877056"/>
              <a:gd name="connsiteY7" fmla="*/ 18288 h 18288"/>
              <a:gd name="connsiteX8" fmla="*/ 3230880 w 3877056"/>
              <a:gd name="connsiteY8" fmla="*/ 18288 h 18288"/>
              <a:gd name="connsiteX9" fmla="*/ 2662245 w 3877056"/>
              <a:gd name="connsiteY9" fmla="*/ 18288 h 18288"/>
              <a:gd name="connsiteX10" fmla="*/ 2016069 w 3877056"/>
              <a:gd name="connsiteY10" fmla="*/ 18288 h 18288"/>
              <a:gd name="connsiteX11" fmla="*/ 1408664 w 3877056"/>
              <a:gd name="connsiteY11" fmla="*/ 18288 h 18288"/>
              <a:gd name="connsiteX12" fmla="*/ 840029 w 3877056"/>
              <a:gd name="connsiteY12" fmla="*/ 18288 h 18288"/>
              <a:gd name="connsiteX13" fmla="*/ 0 w 3877056"/>
              <a:gd name="connsiteY13" fmla="*/ 18288 h 18288"/>
              <a:gd name="connsiteX14" fmla="*/ 0 w 3877056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77056" h="18288" fill="none" extrusionOk="0">
                <a:moveTo>
                  <a:pt x="0" y="0"/>
                </a:moveTo>
                <a:cubicBezTo>
                  <a:pt x="155902" y="14477"/>
                  <a:pt x="567164" y="18992"/>
                  <a:pt x="723717" y="0"/>
                </a:cubicBezTo>
                <a:cubicBezTo>
                  <a:pt x="880270" y="-18992"/>
                  <a:pt x="1230427" y="-33316"/>
                  <a:pt x="1447434" y="0"/>
                </a:cubicBezTo>
                <a:cubicBezTo>
                  <a:pt x="1664441" y="33316"/>
                  <a:pt x="1866557" y="5702"/>
                  <a:pt x="1977299" y="0"/>
                </a:cubicBezTo>
                <a:cubicBezTo>
                  <a:pt x="2088041" y="-5702"/>
                  <a:pt x="2302485" y="24099"/>
                  <a:pt x="2623475" y="0"/>
                </a:cubicBezTo>
                <a:cubicBezTo>
                  <a:pt x="2944465" y="-24099"/>
                  <a:pt x="2993399" y="-19795"/>
                  <a:pt x="3192109" y="0"/>
                </a:cubicBezTo>
                <a:cubicBezTo>
                  <a:pt x="3390819" y="19795"/>
                  <a:pt x="3581349" y="-26551"/>
                  <a:pt x="3877056" y="0"/>
                </a:cubicBezTo>
                <a:cubicBezTo>
                  <a:pt x="3877095" y="7328"/>
                  <a:pt x="3877675" y="9982"/>
                  <a:pt x="3877056" y="18288"/>
                </a:cubicBezTo>
                <a:cubicBezTo>
                  <a:pt x="3576596" y="42394"/>
                  <a:pt x="3502355" y="16962"/>
                  <a:pt x="3230880" y="18288"/>
                </a:cubicBezTo>
                <a:cubicBezTo>
                  <a:pt x="2959405" y="19614"/>
                  <a:pt x="2924948" y="18543"/>
                  <a:pt x="2662245" y="18288"/>
                </a:cubicBezTo>
                <a:cubicBezTo>
                  <a:pt x="2399543" y="18033"/>
                  <a:pt x="2231855" y="26028"/>
                  <a:pt x="2016069" y="18288"/>
                </a:cubicBezTo>
                <a:cubicBezTo>
                  <a:pt x="1800283" y="10548"/>
                  <a:pt x="1665927" y="755"/>
                  <a:pt x="1408664" y="18288"/>
                </a:cubicBezTo>
                <a:cubicBezTo>
                  <a:pt x="1151402" y="35821"/>
                  <a:pt x="1016899" y="28407"/>
                  <a:pt x="840029" y="18288"/>
                </a:cubicBezTo>
                <a:cubicBezTo>
                  <a:pt x="663160" y="8169"/>
                  <a:pt x="304031" y="-14425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77056" h="18288" stroke="0" extrusionOk="0">
                <a:moveTo>
                  <a:pt x="0" y="0"/>
                </a:moveTo>
                <a:cubicBezTo>
                  <a:pt x="205869" y="28368"/>
                  <a:pt x="460328" y="6409"/>
                  <a:pt x="646176" y="0"/>
                </a:cubicBezTo>
                <a:cubicBezTo>
                  <a:pt x="832024" y="-6409"/>
                  <a:pt x="1043494" y="26447"/>
                  <a:pt x="1331123" y="0"/>
                </a:cubicBezTo>
                <a:cubicBezTo>
                  <a:pt x="1618752" y="-26447"/>
                  <a:pt x="1675797" y="-26969"/>
                  <a:pt x="1938528" y="0"/>
                </a:cubicBezTo>
                <a:cubicBezTo>
                  <a:pt x="2201259" y="26969"/>
                  <a:pt x="2439942" y="23453"/>
                  <a:pt x="2662245" y="0"/>
                </a:cubicBezTo>
                <a:cubicBezTo>
                  <a:pt x="2884548" y="-23453"/>
                  <a:pt x="3094562" y="-7899"/>
                  <a:pt x="3308421" y="0"/>
                </a:cubicBezTo>
                <a:cubicBezTo>
                  <a:pt x="3522280" y="7899"/>
                  <a:pt x="3615459" y="3066"/>
                  <a:pt x="3877056" y="0"/>
                </a:cubicBezTo>
                <a:cubicBezTo>
                  <a:pt x="3877383" y="8595"/>
                  <a:pt x="3876984" y="13110"/>
                  <a:pt x="3877056" y="18288"/>
                </a:cubicBezTo>
                <a:cubicBezTo>
                  <a:pt x="3624575" y="4903"/>
                  <a:pt x="3478089" y="20597"/>
                  <a:pt x="3230880" y="18288"/>
                </a:cubicBezTo>
                <a:cubicBezTo>
                  <a:pt x="2983671" y="15979"/>
                  <a:pt x="2743376" y="19903"/>
                  <a:pt x="2507163" y="18288"/>
                </a:cubicBezTo>
                <a:cubicBezTo>
                  <a:pt x="2270950" y="16673"/>
                  <a:pt x="1992617" y="19013"/>
                  <a:pt x="1822216" y="18288"/>
                </a:cubicBezTo>
                <a:cubicBezTo>
                  <a:pt x="1651815" y="17563"/>
                  <a:pt x="1370782" y="42338"/>
                  <a:pt x="1253581" y="18288"/>
                </a:cubicBezTo>
                <a:cubicBezTo>
                  <a:pt x="1136380" y="-5762"/>
                  <a:pt x="854528" y="8046"/>
                  <a:pt x="723717" y="18288"/>
                </a:cubicBezTo>
                <a:cubicBezTo>
                  <a:pt x="592906" y="28530"/>
                  <a:pt x="166343" y="24405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9" y="2741264"/>
            <a:ext cx="4404039" cy="3386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i="1" dirty="0" err="1">
                <a:latin typeface="Arial" panose="020B0604020202020204" pitchFamily="34" charset="0"/>
                <a:ea typeface="DengXian" panose="02010600030101010101" pitchFamily="2" charset="-122"/>
              </a:rPr>
              <a:t>Aj</a:t>
            </a:r>
            <a:r>
              <a:rPr lang="en-GB" sz="20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waka</a:t>
            </a:r>
            <a:r>
              <a:rPr lang="en-GB" sz="2000" i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(pl.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ajwaki</a:t>
            </a: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), “diviner or spirit-medium”: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mediator between living and dead, human and others;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role includes divining spirits &amp; misfortune, using medicine, providing/combating curses.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use inherent powers, possessing spirits and tools, plants, animal materials.</a:t>
            </a:r>
          </a:p>
          <a:p>
            <a:pPr lvl="1"/>
            <a:endParaRPr lang="en-GB" sz="2000" dirty="0"/>
          </a:p>
          <a:p>
            <a:endParaRPr lang="en-GB" sz="2000" dirty="0"/>
          </a:p>
        </p:txBody>
      </p:sp>
      <p:pic>
        <p:nvPicPr>
          <p:cNvPr id="11" name="Picture 10" descr="Medium shot of men sitting&#10;&#10;Description automatically generated">
            <a:extLst>
              <a:ext uri="{FF2B5EF4-FFF2-40B4-BE49-F238E27FC236}">
                <a16:creationId xmlns:a16="http://schemas.microsoft.com/office/drawing/2014/main" id="{608E8CD5-46DF-54C0-E49F-03D5BF9BB2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8" r="16486" b="-2"/>
          <a:stretch/>
        </p:blipFill>
        <p:spPr>
          <a:xfrm>
            <a:off x="5376648" y="448967"/>
            <a:ext cx="2800021" cy="2607952"/>
          </a:xfrm>
          <a:custGeom>
            <a:avLst/>
            <a:gdLst/>
            <a:ahLst/>
            <a:cxnLst/>
            <a:rect l="l" t="t" r="r" b="b"/>
            <a:pathLst>
              <a:path w="2800021" h="2607952">
                <a:moveTo>
                  <a:pt x="1896921" y="1283"/>
                </a:moveTo>
                <a:cubicBezTo>
                  <a:pt x="1964079" y="3763"/>
                  <a:pt x="2031133" y="9836"/>
                  <a:pt x="2097856" y="19493"/>
                </a:cubicBezTo>
                <a:cubicBezTo>
                  <a:pt x="2197875" y="35580"/>
                  <a:pt x="2298741" y="25628"/>
                  <a:pt x="2399244" y="18812"/>
                </a:cubicBezTo>
                <a:cubicBezTo>
                  <a:pt x="2520913" y="10497"/>
                  <a:pt x="2642460" y="5999"/>
                  <a:pt x="2764369" y="19631"/>
                </a:cubicBezTo>
                <a:lnTo>
                  <a:pt x="2781331" y="20066"/>
                </a:lnTo>
                <a:lnTo>
                  <a:pt x="2771027" y="223244"/>
                </a:lnTo>
                <a:cubicBezTo>
                  <a:pt x="2770027" y="306498"/>
                  <a:pt x="2772785" y="389724"/>
                  <a:pt x="2780906" y="472842"/>
                </a:cubicBezTo>
                <a:cubicBezTo>
                  <a:pt x="2793852" y="625932"/>
                  <a:pt x="2795719" y="779623"/>
                  <a:pt x="2786483" y="932933"/>
                </a:cubicBezTo>
                <a:cubicBezTo>
                  <a:pt x="2780058" y="1071462"/>
                  <a:pt x="2764299" y="1209772"/>
                  <a:pt x="2777754" y="1348629"/>
                </a:cubicBezTo>
                <a:cubicBezTo>
                  <a:pt x="2782361" y="1396405"/>
                  <a:pt x="2793512" y="1443308"/>
                  <a:pt x="2796058" y="1491412"/>
                </a:cubicBezTo>
                <a:cubicBezTo>
                  <a:pt x="2808180" y="1716767"/>
                  <a:pt x="2789997" y="1941359"/>
                  <a:pt x="2775088" y="2165950"/>
                </a:cubicBezTo>
                <a:cubicBezTo>
                  <a:pt x="2769633" y="2247759"/>
                  <a:pt x="2762966" y="2329567"/>
                  <a:pt x="2777876" y="2411376"/>
                </a:cubicBezTo>
                <a:cubicBezTo>
                  <a:pt x="2783785" y="2445894"/>
                  <a:pt x="2787349" y="2480670"/>
                  <a:pt x="2788562" y="2515512"/>
                </a:cubicBezTo>
                <a:lnTo>
                  <a:pt x="2785862" y="2598193"/>
                </a:lnTo>
                <a:lnTo>
                  <a:pt x="2765823" y="2598670"/>
                </a:lnTo>
                <a:cubicBezTo>
                  <a:pt x="2658539" y="2600165"/>
                  <a:pt x="2550823" y="2613972"/>
                  <a:pt x="2444081" y="2598670"/>
                </a:cubicBezTo>
                <a:cubicBezTo>
                  <a:pt x="2255735" y="2573645"/>
                  <a:pt x="2065408" y="2570205"/>
                  <a:pt x="1876379" y="2588429"/>
                </a:cubicBezTo>
                <a:cubicBezTo>
                  <a:pt x="1663187" y="2606148"/>
                  <a:pt x="1449075" y="2607414"/>
                  <a:pt x="1235711" y="2592226"/>
                </a:cubicBezTo>
                <a:cubicBezTo>
                  <a:pt x="1077655" y="2581411"/>
                  <a:pt x="919274" y="2573358"/>
                  <a:pt x="760677" y="2583023"/>
                </a:cubicBezTo>
                <a:cubicBezTo>
                  <a:pt x="699945" y="2586819"/>
                  <a:pt x="640728" y="2603387"/>
                  <a:pt x="580211" y="2605228"/>
                </a:cubicBezTo>
                <a:cubicBezTo>
                  <a:pt x="409739" y="2610520"/>
                  <a:pt x="239309" y="2608104"/>
                  <a:pt x="68912" y="2597979"/>
                </a:cubicBezTo>
                <a:lnTo>
                  <a:pt x="9851" y="2595036"/>
                </a:lnTo>
                <a:lnTo>
                  <a:pt x="14918" y="2533474"/>
                </a:lnTo>
                <a:cubicBezTo>
                  <a:pt x="24226" y="2470964"/>
                  <a:pt x="33057" y="2409078"/>
                  <a:pt x="21123" y="2345943"/>
                </a:cubicBezTo>
                <a:cubicBezTo>
                  <a:pt x="15873" y="2318439"/>
                  <a:pt x="11935" y="2290684"/>
                  <a:pt x="9189" y="2262929"/>
                </a:cubicBezTo>
                <a:cubicBezTo>
                  <a:pt x="3723" y="2192068"/>
                  <a:pt x="5681" y="2120806"/>
                  <a:pt x="15036" y="2050394"/>
                </a:cubicBezTo>
                <a:cubicBezTo>
                  <a:pt x="23988" y="1968631"/>
                  <a:pt x="9428" y="1886367"/>
                  <a:pt x="21362" y="1804853"/>
                </a:cubicBezTo>
                <a:cubicBezTo>
                  <a:pt x="29835" y="1739206"/>
                  <a:pt x="30157" y="1672681"/>
                  <a:pt x="22317" y="1606945"/>
                </a:cubicBezTo>
                <a:cubicBezTo>
                  <a:pt x="8211" y="1482675"/>
                  <a:pt x="9093" y="1357041"/>
                  <a:pt x="24942" y="1233009"/>
                </a:cubicBezTo>
                <a:cubicBezTo>
                  <a:pt x="34728" y="1160621"/>
                  <a:pt x="40337" y="1086110"/>
                  <a:pt x="22794" y="1015097"/>
                </a:cubicBezTo>
                <a:cubicBezTo>
                  <a:pt x="-18498" y="848195"/>
                  <a:pt x="5610" y="681043"/>
                  <a:pt x="22794" y="515015"/>
                </a:cubicBezTo>
                <a:cubicBezTo>
                  <a:pt x="33236" y="425851"/>
                  <a:pt x="33475" y="335698"/>
                  <a:pt x="23510" y="246472"/>
                </a:cubicBezTo>
                <a:cubicBezTo>
                  <a:pt x="14667" y="180579"/>
                  <a:pt x="9392" y="114270"/>
                  <a:pt x="7698" y="47862"/>
                </a:cubicBezTo>
                <a:lnTo>
                  <a:pt x="8577" y="16981"/>
                </a:lnTo>
                <a:lnTo>
                  <a:pt x="105876" y="19483"/>
                </a:lnTo>
                <a:cubicBezTo>
                  <a:pt x="269744" y="18941"/>
                  <a:pt x="433357" y="6953"/>
                  <a:pt x="596356" y="8998"/>
                </a:cubicBezTo>
                <a:cubicBezTo>
                  <a:pt x="687063" y="10088"/>
                  <a:pt x="777528" y="30535"/>
                  <a:pt x="868476" y="26719"/>
                </a:cubicBezTo>
                <a:cubicBezTo>
                  <a:pt x="1144104" y="15541"/>
                  <a:pt x="1419853" y="19221"/>
                  <a:pt x="1695360" y="4635"/>
                </a:cubicBezTo>
                <a:cubicBezTo>
                  <a:pt x="1762501" y="-82"/>
                  <a:pt x="1829763" y="-1196"/>
                  <a:pt x="1896921" y="1283"/>
                </a:cubicBezTo>
                <a:close/>
              </a:path>
            </a:pathLst>
          </a:custGeom>
        </p:spPr>
      </p:pic>
      <p:pic>
        <p:nvPicPr>
          <p:cNvPr id="5" name="Picture 4" descr="Medium shot of women wearing head scarves&#10;&#10;Description automatically generated">
            <a:extLst>
              <a:ext uri="{FF2B5EF4-FFF2-40B4-BE49-F238E27FC236}">
                <a16:creationId xmlns:a16="http://schemas.microsoft.com/office/drawing/2014/main" id="{0D742EF0-2234-F434-9544-74056FB8D6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43" r="23127" b="-4"/>
          <a:stretch/>
        </p:blipFill>
        <p:spPr>
          <a:xfrm>
            <a:off x="5371395" y="3215684"/>
            <a:ext cx="2809123" cy="3034623"/>
          </a:xfrm>
          <a:custGeom>
            <a:avLst/>
            <a:gdLst/>
            <a:ahLst/>
            <a:cxnLst/>
            <a:rect l="l" t="t" r="r" b="b"/>
            <a:pathLst>
              <a:path w="2809123" h="3034623">
                <a:moveTo>
                  <a:pt x="909359" y="1412"/>
                </a:moveTo>
                <a:cubicBezTo>
                  <a:pt x="958144" y="-855"/>
                  <a:pt x="1007041" y="-392"/>
                  <a:pt x="1055844" y="2812"/>
                </a:cubicBezTo>
                <a:cubicBezTo>
                  <a:pt x="1188892" y="11671"/>
                  <a:pt x="1321724" y="23752"/>
                  <a:pt x="1455098" y="27433"/>
                </a:cubicBezTo>
                <a:cubicBezTo>
                  <a:pt x="1585007" y="30886"/>
                  <a:pt x="1714916" y="19724"/>
                  <a:pt x="1844174" y="11211"/>
                </a:cubicBezTo>
                <a:cubicBezTo>
                  <a:pt x="2032760" y="-1215"/>
                  <a:pt x="2221452" y="7644"/>
                  <a:pt x="2410145" y="15353"/>
                </a:cubicBezTo>
                <a:cubicBezTo>
                  <a:pt x="2481555" y="18287"/>
                  <a:pt x="2552964" y="17014"/>
                  <a:pt x="2624374" y="15060"/>
                </a:cubicBezTo>
                <a:lnTo>
                  <a:pt x="2784992" y="11774"/>
                </a:lnTo>
                <a:lnTo>
                  <a:pt x="2785432" y="38761"/>
                </a:lnTo>
                <a:cubicBezTo>
                  <a:pt x="2800584" y="206742"/>
                  <a:pt x="2808948" y="374831"/>
                  <a:pt x="2808827" y="543247"/>
                </a:cubicBezTo>
                <a:cubicBezTo>
                  <a:pt x="2810305" y="612173"/>
                  <a:pt x="2806257" y="681111"/>
                  <a:pt x="2796705" y="749514"/>
                </a:cubicBezTo>
                <a:cubicBezTo>
                  <a:pt x="2780583" y="847684"/>
                  <a:pt x="2768461" y="946836"/>
                  <a:pt x="2778522" y="1046533"/>
                </a:cubicBezTo>
                <a:cubicBezTo>
                  <a:pt x="2785553" y="1115252"/>
                  <a:pt x="2789675" y="1183862"/>
                  <a:pt x="2789432" y="1252908"/>
                </a:cubicBezTo>
                <a:cubicBezTo>
                  <a:pt x="2789432" y="1411618"/>
                  <a:pt x="2787978" y="1570434"/>
                  <a:pt x="2791008" y="1729144"/>
                </a:cubicBezTo>
                <a:cubicBezTo>
                  <a:pt x="2793675" y="1870399"/>
                  <a:pt x="2799493" y="2011110"/>
                  <a:pt x="2784826" y="2152475"/>
                </a:cubicBezTo>
                <a:cubicBezTo>
                  <a:pt x="2763249" y="2361141"/>
                  <a:pt x="2770159" y="2570898"/>
                  <a:pt x="2772704" y="2780218"/>
                </a:cubicBezTo>
                <a:lnTo>
                  <a:pt x="2785201" y="3024103"/>
                </a:lnTo>
                <a:lnTo>
                  <a:pt x="2729575" y="3019707"/>
                </a:lnTo>
                <a:cubicBezTo>
                  <a:pt x="2664468" y="3010397"/>
                  <a:pt x="2600011" y="3001566"/>
                  <a:pt x="2534253" y="3013501"/>
                </a:cubicBezTo>
                <a:cubicBezTo>
                  <a:pt x="2505606" y="3018752"/>
                  <a:pt x="2476698" y="3022690"/>
                  <a:pt x="2447790" y="3025435"/>
                </a:cubicBezTo>
                <a:cubicBezTo>
                  <a:pt x="2373985" y="3030901"/>
                  <a:pt x="2299762" y="3028945"/>
                  <a:pt x="2226426" y="3019587"/>
                </a:cubicBezTo>
                <a:cubicBezTo>
                  <a:pt x="2141266" y="3010636"/>
                  <a:pt x="2055584" y="3025196"/>
                  <a:pt x="1970684" y="3013262"/>
                </a:cubicBezTo>
                <a:cubicBezTo>
                  <a:pt x="1902309" y="3004788"/>
                  <a:pt x="1833021" y="3004466"/>
                  <a:pt x="1764554" y="3012307"/>
                </a:cubicBezTo>
                <a:cubicBezTo>
                  <a:pt x="1635120" y="3026413"/>
                  <a:pt x="1504268" y="3025530"/>
                  <a:pt x="1375082" y="3009682"/>
                </a:cubicBezTo>
                <a:cubicBezTo>
                  <a:pt x="1299687" y="2999895"/>
                  <a:pt x="1222081" y="2994286"/>
                  <a:pt x="1148118" y="3011830"/>
                </a:cubicBezTo>
                <a:cubicBezTo>
                  <a:pt x="974281" y="3053123"/>
                  <a:pt x="800184" y="3029015"/>
                  <a:pt x="627259" y="3011830"/>
                </a:cubicBezTo>
                <a:cubicBezTo>
                  <a:pt x="534391" y="3001387"/>
                  <a:pt x="440493" y="3001148"/>
                  <a:pt x="347559" y="3011113"/>
                </a:cubicBezTo>
                <a:cubicBezTo>
                  <a:pt x="278929" y="3019957"/>
                  <a:pt x="209866" y="3025232"/>
                  <a:pt x="140699" y="3026927"/>
                </a:cubicBezTo>
                <a:lnTo>
                  <a:pt x="44501" y="3024299"/>
                </a:lnTo>
                <a:lnTo>
                  <a:pt x="26973" y="2893528"/>
                </a:lnTo>
                <a:cubicBezTo>
                  <a:pt x="-4174" y="2764506"/>
                  <a:pt x="-10619" y="2635110"/>
                  <a:pt x="19693" y="2504963"/>
                </a:cubicBezTo>
                <a:cubicBezTo>
                  <a:pt x="48311" y="2384006"/>
                  <a:pt x="46914" y="2257385"/>
                  <a:pt x="15637" y="2137152"/>
                </a:cubicBezTo>
                <a:cubicBezTo>
                  <a:pt x="8714" y="2106022"/>
                  <a:pt x="4478" y="2074304"/>
                  <a:pt x="2986" y="2042386"/>
                </a:cubicBezTo>
                <a:cubicBezTo>
                  <a:pt x="-6442" y="1925867"/>
                  <a:pt x="9430" y="1810973"/>
                  <a:pt x="22676" y="1695829"/>
                </a:cubicBezTo>
                <a:cubicBezTo>
                  <a:pt x="31508" y="1622442"/>
                  <a:pt x="44993" y="1548304"/>
                  <a:pt x="22676" y="1475668"/>
                </a:cubicBezTo>
                <a:cubicBezTo>
                  <a:pt x="7389" y="1425047"/>
                  <a:pt x="3989" y="1371313"/>
                  <a:pt x="12773" y="1319017"/>
                </a:cubicBezTo>
                <a:cubicBezTo>
                  <a:pt x="27582" y="1226202"/>
                  <a:pt x="30672" y="1131749"/>
                  <a:pt x="21961" y="1038096"/>
                </a:cubicBezTo>
                <a:cubicBezTo>
                  <a:pt x="16209" y="976348"/>
                  <a:pt x="17092" y="914112"/>
                  <a:pt x="24587" y="852564"/>
                </a:cubicBezTo>
                <a:cubicBezTo>
                  <a:pt x="34491" y="769801"/>
                  <a:pt x="49886" y="685536"/>
                  <a:pt x="31150" y="602524"/>
                </a:cubicBezTo>
                <a:cubicBezTo>
                  <a:pt x="1315" y="470626"/>
                  <a:pt x="7282" y="338854"/>
                  <a:pt x="19217" y="205958"/>
                </a:cubicBezTo>
                <a:cubicBezTo>
                  <a:pt x="23692" y="156512"/>
                  <a:pt x="28406" y="106785"/>
                  <a:pt x="29763" y="56918"/>
                </a:cubicBezTo>
                <a:lnTo>
                  <a:pt x="29335" y="22484"/>
                </a:lnTo>
                <a:lnTo>
                  <a:pt x="182423" y="11326"/>
                </a:lnTo>
                <a:cubicBezTo>
                  <a:pt x="307134" y="-180"/>
                  <a:pt x="431415" y="11326"/>
                  <a:pt x="556126" y="18689"/>
                </a:cubicBezTo>
                <a:cubicBezTo>
                  <a:pt x="625195" y="22602"/>
                  <a:pt x="694588" y="27319"/>
                  <a:pt x="763549" y="16388"/>
                </a:cubicBezTo>
                <a:cubicBezTo>
                  <a:pt x="811902" y="8674"/>
                  <a:pt x="860574" y="3678"/>
                  <a:pt x="909359" y="1412"/>
                </a:cubicBezTo>
                <a:close/>
              </a:path>
            </a:pathLst>
          </a:custGeom>
        </p:spPr>
      </p:pic>
      <p:pic>
        <p:nvPicPr>
          <p:cNvPr id="9" name="Picture 8" descr="A person in a field&#10;&#10;Description automatically generated">
            <a:extLst>
              <a:ext uri="{FF2B5EF4-FFF2-40B4-BE49-F238E27FC236}">
                <a16:creationId xmlns:a16="http://schemas.microsoft.com/office/drawing/2014/main" id="{28007A59-88D0-ECAC-BAA6-9D89DAFC19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73" r="14077" b="4"/>
          <a:stretch/>
        </p:blipFill>
        <p:spPr>
          <a:xfrm>
            <a:off x="8344949" y="453323"/>
            <a:ext cx="3451906" cy="3553662"/>
          </a:xfrm>
          <a:custGeom>
            <a:avLst/>
            <a:gdLst/>
            <a:ahLst/>
            <a:cxnLst/>
            <a:rect l="l" t="t" r="r" b="b"/>
            <a:pathLst>
              <a:path w="3451906" h="3553662">
                <a:moveTo>
                  <a:pt x="723689" y="906"/>
                </a:moveTo>
                <a:cubicBezTo>
                  <a:pt x="772066" y="2729"/>
                  <a:pt x="820443" y="7023"/>
                  <a:pt x="868820" y="11181"/>
                </a:cubicBezTo>
                <a:cubicBezTo>
                  <a:pt x="1039107" y="26039"/>
                  <a:pt x="1209273" y="19359"/>
                  <a:pt x="1379198" y="8454"/>
                </a:cubicBezTo>
                <a:cubicBezTo>
                  <a:pt x="1496186" y="1474"/>
                  <a:pt x="1613486" y="5305"/>
                  <a:pt x="1729930" y="19904"/>
                </a:cubicBezTo>
                <a:lnTo>
                  <a:pt x="1770732" y="22354"/>
                </a:lnTo>
                <a:lnTo>
                  <a:pt x="1793470" y="25525"/>
                </a:lnTo>
                <a:lnTo>
                  <a:pt x="1895014" y="29765"/>
                </a:lnTo>
                <a:lnTo>
                  <a:pt x="1895984" y="30265"/>
                </a:lnTo>
                <a:lnTo>
                  <a:pt x="1908078" y="30265"/>
                </a:lnTo>
                <a:lnTo>
                  <a:pt x="1909048" y="29667"/>
                </a:lnTo>
                <a:lnTo>
                  <a:pt x="2008240" y="25525"/>
                </a:lnTo>
                <a:lnTo>
                  <a:pt x="2081672" y="15283"/>
                </a:lnTo>
                <a:lnTo>
                  <a:pt x="2184918" y="9562"/>
                </a:lnTo>
                <a:cubicBezTo>
                  <a:pt x="2268544" y="8356"/>
                  <a:pt x="2352209" y="10573"/>
                  <a:pt x="2435750" y="16224"/>
                </a:cubicBezTo>
                <a:cubicBezTo>
                  <a:pt x="2589588" y="24540"/>
                  <a:pt x="2743185" y="15952"/>
                  <a:pt x="2896904" y="5864"/>
                </a:cubicBezTo>
                <a:cubicBezTo>
                  <a:pt x="2988276" y="-133"/>
                  <a:pt x="3079618" y="1639"/>
                  <a:pt x="3170959" y="5268"/>
                </a:cubicBezTo>
                <a:lnTo>
                  <a:pt x="3437940" y="15543"/>
                </a:lnTo>
                <a:lnTo>
                  <a:pt x="3440062" y="77084"/>
                </a:lnTo>
                <a:cubicBezTo>
                  <a:pt x="3439759" y="207598"/>
                  <a:pt x="3426999" y="337557"/>
                  <a:pt x="3419542" y="467764"/>
                </a:cubicBezTo>
                <a:cubicBezTo>
                  <a:pt x="3416314" y="527314"/>
                  <a:pt x="3411472" y="587156"/>
                  <a:pt x="3410666" y="646723"/>
                </a:cubicBezTo>
                <a:cubicBezTo>
                  <a:pt x="3409858" y="706293"/>
                  <a:pt x="3413086" y="765586"/>
                  <a:pt x="3425999" y="824040"/>
                </a:cubicBezTo>
                <a:cubicBezTo>
                  <a:pt x="3458153" y="973974"/>
                  <a:pt x="3447305" y="1120693"/>
                  <a:pt x="3425999" y="1269168"/>
                </a:cubicBezTo>
                <a:cubicBezTo>
                  <a:pt x="3415281" y="1344279"/>
                  <a:pt x="3402111" y="1421878"/>
                  <a:pt x="3425353" y="1494944"/>
                </a:cubicBezTo>
                <a:cubicBezTo>
                  <a:pt x="3464867" y="1616236"/>
                  <a:pt x="3452342" y="1736506"/>
                  <a:pt x="3438266" y="1858381"/>
                </a:cubicBezTo>
                <a:cubicBezTo>
                  <a:pt x="3429228" y="1937294"/>
                  <a:pt x="3419930" y="2017084"/>
                  <a:pt x="3430518" y="2095996"/>
                </a:cubicBezTo>
                <a:cubicBezTo>
                  <a:pt x="3446660" y="2216411"/>
                  <a:pt x="3439170" y="2335949"/>
                  <a:pt x="3431293" y="2456072"/>
                </a:cubicBezTo>
                <a:cubicBezTo>
                  <a:pt x="3426129" y="2537469"/>
                  <a:pt x="3413086" y="2619889"/>
                  <a:pt x="3430002" y="2700556"/>
                </a:cubicBezTo>
                <a:cubicBezTo>
                  <a:pt x="3441812" y="2765790"/>
                  <a:pt x="3444254" y="2832749"/>
                  <a:pt x="3437233" y="2898861"/>
                </a:cubicBezTo>
                <a:cubicBezTo>
                  <a:pt x="3429485" y="3003493"/>
                  <a:pt x="3415798" y="3108125"/>
                  <a:pt x="3435297" y="3213050"/>
                </a:cubicBezTo>
                <a:cubicBezTo>
                  <a:pt x="3445497" y="3268582"/>
                  <a:pt x="3441754" y="3324843"/>
                  <a:pt x="3438137" y="3380812"/>
                </a:cubicBezTo>
                <a:lnTo>
                  <a:pt x="3429447" y="3533975"/>
                </a:lnTo>
                <a:lnTo>
                  <a:pt x="3428457" y="3533971"/>
                </a:lnTo>
                <a:cubicBezTo>
                  <a:pt x="3362736" y="3534214"/>
                  <a:pt x="3297429" y="3530092"/>
                  <a:pt x="3232020" y="3523062"/>
                </a:cubicBezTo>
                <a:cubicBezTo>
                  <a:pt x="3137124" y="3513000"/>
                  <a:pt x="3042746" y="3525122"/>
                  <a:pt x="2949304" y="3541245"/>
                </a:cubicBezTo>
                <a:cubicBezTo>
                  <a:pt x="2884196" y="3550796"/>
                  <a:pt x="2818577" y="3554844"/>
                  <a:pt x="2752970" y="3553366"/>
                </a:cubicBezTo>
                <a:cubicBezTo>
                  <a:pt x="2592664" y="3553487"/>
                  <a:pt x="2432670" y="3545124"/>
                  <a:pt x="2272778" y="3529971"/>
                </a:cubicBezTo>
                <a:cubicBezTo>
                  <a:pt x="2213920" y="3526298"/>
                  <a:pt x="2154916" y="3527959"/>
                  <a:pt x="2096275" y="3534941"/>
                </a:cubicBezTo>
                <a:cubicBezTo>
                  <a:pt x="2030066" y="3541923"/>
                  <a:pt x="1963369" y="3539486"/>
                  <a:pt x="1897658" y="3527668"/>
                </a:cubicBezTo>
                <a:cubicBezTo>
                  <a:pt x="1858723" y="3520213"/>
                  <a:pt x="1819789" y="3518153"/>
                  <a:pt x="1780854" y="3518637"/>
                </a:cubicBezTo>
                <a:cubicBezTo>
                  <a:pt x="1741920" y="3519123"/>
                  <a:pt x="1702985" y="3522153"/>
                  <a:pt x="1664051" y="3524880"/>
                </a:cubicBezTo>
                <a:cubicBezTo>
                  <a:pt x="1450275" y="3539790"/>
                  <a:pt x="1236498" y="3557973"/>
                  <a:pt x="1021996" y="3545850"/>
                </a:cubicBezTo>
                <a:cubicBezTo>
                  <a:pt x="976208" y="3543304"/>
                  <a:pt x="931564" y="3532154"/>
                  <a:pt x="886089" y="3527546"/>
                </a:cubicBezTo>
                <a:cubicBezTo>
                  <a:pt x="753918" y="3514091"/>
                  <a:pt x="622269" y="3529851"/>
                  <a:pt x="490410" y="3536275"/>
                </a:cubicBezTo>
                <a:cubicBezTo>
                  <a:pt x="344484" y="3545511"/>
                  <a:pt x="198194" y="3543645"/>
                  <a:pt x="52476" y="3530699"/>
                </a:cubicBezTo>
                <a:lnTo>
                  <a:pt x="16096" y="3528137"/>
                </a:lnTo>
                <a:lnTo>
                  <a:pt x="13820" y="3457111"/>
                </a:lnTo>
                <a:cubicBezTo>
                  <a:pt x="6425" y="3369848"/>
                  <a:pt x="-1454" y="3282586"/>
                  <a:pt x="8728" y="3195323"/>
                </a:cubicBezTo>
                <a:cubicBezTo>
                  <a:pt x="18037" y="3120746"/>
                  <a:pt x="19541" y="3045559"/>
                  <a:pt x="13214" y="2970732"/>
                </a:cubicBezTo>
                <a:cubicBezTo>
                  <a:pt x="6911" y="2888880"/>
                  <a:pt x="6911" y="2806721"/>
                  <a:pt x="13214" y="2724870"/>
                </a:cubicBezTo>
                <a:cubicBezTo>
                  <a:pt x="18062" y="2646442"/>
                  <a:pt x="26184" y="2567797"/>
                  <a:pt x="17457" y="2489589"/>
                </a:cubicBezTo>
                <a:cubicBezTo>
                  <a:pt x="5335" y="2379639"/>
                  <a:pt x="9335" y="2270015"/>
                  <a:pt x="16729" y="2160282"/>
                </a:cubicBezTo>
                <a:cubicBezTo>
                  <a:pt x="22790" y="2069639"/>
                  <a:pt x="31640" y="1978667"/>
                  <a:pt x="17335" y="1888460"/>
                </a:cubicBezTo>
                <a:cubicBezTo>
                  <a:pt x="159" y="1768104"/>
                  <a:pt x="-4267" y="1646557"/>
                  <a:pt x="4122" y="1525448"/>
                </a:cubicBezTo>
                <a:cubicBezTo>
                  <a:pt x="17093" y="1276969"/>
                  <a:pt x="13820" y="1028271"/>
                  <a:pt x="23760" y="779682"/>
                </a:cubicBezTo>
                <a:cubicBezTo>
                  <a:pt x="27153" y="697655"/>
                  <a:pt x="8971" y="616065"/>
                  <a:pt x="8002" y="534256"/>
                </a:cubicBezTo>
                <a:cubicBezTo>
                  <a:pt x="6790" y="436250"/>
                  <a:pt x="11124" y="337998"/>
                  <a:pt x="14291" y="239596"/>
                </a:cubicBezTo>
                <a:lnTo>
                  <a:pt x="13744" y="13183"/>
                </a:lnTo>
                <a:lnTo>
                  <a:pt x="56934" y="10499"/>
                </a:lnTo>
                <a:cubicBezTo>
                  <a:pt x="147688" y="3411"/>
                  <a:pt x="238784" y="3411"/>
                  <a:pt x="329538" y="10499"/>
                </a:cubicBezTo>
                <a:cubicBezTo>
                  <a:pt x="412505" y="17614"/>
                  <a:pt x="495870" y="15924"/>
                  <a:pt x="578558" y="5455"/>
                </a:cubicBezTo>
                <a:cubicBezTo>
                  <a:pt x="626936" y="-270"/>
                  <a:pt x="675313" y="-917"/>
                  <a:pt x="723689" y="906"/>
                </a:cubicBezTo>
                <a:close/>
              </a:path>
            </a:pathLst>
          </a:custGeom>
        </p:spPr>
      </p:pic>
      <p:pic>
        <p:nvPicPr>
          <p:cNvPr id="7" name="Picture 6" descr="A person standing in front of a hut&#10;&#10;Description automatically generated">
            <a:extLst>
              <a:ext uri="{FF2B5EF4-FFF2-40B4-BE49-F238E27FC236}">
                <a16:creationId xmlns:a16="http://schemas.microsoft.com/office/drawing/2014/main" id="{C8BEF02B-1C28-DD2B-D93E-11B04FF1A6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86" r="-2" b="15211"/>
          <a:stretch/>
        </p:blipFill>
        <p:spPr>
          <a:xfrm>
            <a:off x="8350554" y="4171427"/>
            <a:ext cx="3434858" cy="2084130"/>
          </a:xfrm>
          <a:custGeom>
            <a:avLst/>
            <a:gdLst/>
            <a:ahLst/>
            <a:cxnLst/>
            <a:rect l="l" t="t" r="r" b="b"/>
            <a:pathLst>
              <a:path w="3434858" h="2084130">
                <a:moveTo>
                  <a:pt x="1225971" y="1141"/>
                </a:moveTo>
                <a:cubicBezTo>
                  <a:pt x="1283624" y="3345"/>
                  <a:pt x="1341187" y="8746"/>
                  <a:pt x="1398467" y="17334"/>
                </a:cubicBezTo>
                <a:cubicBezTo>
                  <a:pt x="1484331" y="31639"/>
                  <a:pt x="1570921" y="22789"/>
                  <a:pt x="1657200" y="16728"/>
                </a:cubicBezTo>
                <a:cubicBezTo>
                  <a:pt x="1761649" y="9334"/>
                  <a:pt x="1865993" y="5334"/>
                  <a:pt x="1970648" y="17456"/>
                </a:cubicBezTo>
                <a:cubicBezTo>
                  <a:pt x="2045091" y="26183"/>
                  <a:pt x="2119948" y="18061"/>
                  <a:pt x="2194600" y="13213"/>
                </a:cubicBezTo>
                <a:cubicBezTo>
                  <a:pt x="2272509" y="6910"/>
                  <a:pt x="2350711" y="6910"/>
                  <a:pt x="2428622" y="13213"/>
                </a:cubicBezTo>
                <a:cubicBezTo>
                  <a:pt x="2499846" y="19540"/>
                  <a:pt x="2571412" y="18037"/>
                  <a:pt x="2642398" y="8727"/>
                </a:cubicBezTo>
                <a:cubicBezTo>
                  <a:pt x="2725458" y="-1455"/>
                  <a:pt x="2808518" y="6424"/>
                  <a:pt x="2891579" y="13819"/>
                </a:cubicBezTo>
                <a:cubicBezTo>
                  <a:pt x="3037765" y="27031"/>
                  <a:pt x="3183847" y="21092"/>
                  <a:pt x="3329721" y="11394"/>
                </a:cubicBezTo>
                <a:lnTo>
                  <a:pt x="3422995" y="10092"/>
                </a:lnTo>
                <a:lnTo>
                  <a:pt x="3423106" y="30386"/>
                </a:lnTo>
                <a:cubicBezTo>
                  <a:pt x="3435867" y="237971"/>
                  <a:pt x="3438238" y="446198"/>
                  <a:pt x="3430208" y="654090"/>
                </a:cubicBezTo>
                <a:cubicBezTo>
                  <a:pt x="3423106" y="827990"/>
                  <a:pt x="3429304" y="1002474"/>
                  <a:pt x="3417295" y="1176228"/>
                </a:cubicBezTo>
                <a:cubicBezTo>
                  <a:pt x="3411355" y="1261425"/>
                  <a:pt x="3404770" y="1348083"/>
                  <a:pt x="3419490" y="1431526"/>
                </a:cubicBezTo>
                <a:cubicBezTo>
                  <a:pt x="3444413" y="1572253"/>
                  <a:pt x="3430724" y="1710643"/>
                  <a:pt x="3415229" y="1849910"/>
                </a:cubicBezTo>
                <a:cubicBezTo>
                  <a:pt x="3410101" y="1894678"/>
                  <a:pt x="3408864" y="1939801"/>
                  <a:pt x="3411481" y="1984635"/>
                </a:cubicBezTo>
                <a:lnTo>
                  <a:pt x="3420281" y="2045052"/>
                </a:lnTo>
                <a:lnTo>
                  <a:pt x="3334389" y="2032837"/>
                </a:lnTo>
                <a:cubicBezTo>
                  <a:pt x="3297879" y="2029644"/>
                  <a:pt x="3261227" y="2028419"/>
                  <a:pt x="3224622" y="2029160"/>
                </a:cubicBezTo>
                <a:cubicBezTo>
                  <a:pt x="3151412" y="2030641"/>
                  <a:pt x="3078391" y="2039983"/>
                  <a:pt x="3007079" y="2057157"/>
                </a:cubicBezTo>
                <a:cubicBezTo>
                  <a:pt x="2872697" y="2088306"/>
                  <a:pt x="2737925" y="2094750"/>
                  <a:pt x="2602371" y="2064436"/>
                </a:cubicBezTo>
                <a:cubicBezTo>
                  <a:pt x="2476389" y="2035818"/>
                  <a:pt x="2344507" y="2037215"/>
                  <a:pt x="2219280" y="2068494"/>
                </a:cubicBezTo>
                <a:cubicBezTo>
                  <a:pt x="2186857" y="2075416"/>
                  <a:pt x="2153821" y="2079653"/>
                  <a:pt x="2120577" y="2081145"/>
                </a:cubicBezTo>
                <a:cubicBezTo>
                  <a:pt x="1999217" y="2090573"/>
                  <a:pt x="1879549" y="2074701"/>
                  <a:pt x="1759622" y="2061453"/>
                </a:cubicBezTo>
                <a:cubicBezTo>
                  <a:pt x="1683186" y="2052622"/>
                  <a:pt x="1605969" y="2039136"/>
                  <a:pt x="1530313" y="2061453"/>
                </a:cubicBezTo>
                <a:cubicBezTo>
                  <a:pt x="1477590" y="2076742"/>
                  <a:pt x="1421623" y="2080142"/>
                  <a:pt x="1367155" y="2071358"/>
                </a:cubicBezTo>
                <a:cubicBezTo>
                  <a:pt x="1270484" y="2056548"/>
                  <a:pt x="1172107" y="2053457"/>
                  <a:pt x="1074563" y="2062169"/>
                </a:cubicBezTo>
                <a:cubicBezTo>
                  <a:pt x="1010251" y="2067921"/>
                  <a:pt x="945429" y="2067038"/>
                  <a:pt x="881325" y="2059543"/>
                </a:cubicBezTo>
                <a:cubicBezTo>
                  <a:pt x="795121" y="2049639"/>
                  <a:pt x="707357" y="2034243"/>
                  <a:pt x="620895" y="2052980"/>
                </a:cubicBezTo>
                <a:cubicBezTo>
                  <a:pt x="483518" y="2082816"/>
                  <a:pt x="346272" y="2076848"/>
                  <a:pt x="207854" y="2064914"/>
                </a:cubicBezTo>
                <a:cubicBezTo>
                  <a:pt x="156354" y="2060439"/>
                  <a:pt x="104562" y="2055725"/>
                  <a:pt x="52622" y="2054367"/>
                </a:cubicBezTo>
                <a:lnTo>
                  <a:pt x="12047" y="2054851"/>
                </a:lnTo>
                <a:lnTo>
                  <a:pt x="2957" y="1815310"/>
                </a:lnTo>
                <a:cubicBezTo>
                  <a:pt x="-270" y="1732929"/>
                  <a:pt x="-1846" y="1650548"/>
                  <a:pt x="3487" y="1568139"/>
                </a:cubicBezTo>
                <a:cubicBezTo>
                  <a:pt x="12457" y="1429500"/>
                  <a:pt x="20094" y="1290971"/>
                  <a:pt x="12700" y="1152224"/>
                </a:cubicBezTo>
                <a:cubicBezTo>
                  <a:pt x="7675" y="1076879"/>
                  <a:pt x="5703" y="1001421"/>
                  <a:pt x="6775" y="925999"/>
                </a:cubicBezTo>
                <a:lnTo>
                  <a:pt x="11863" y="832882"/>
                </a:lnTo>
                <a:lnTo>
                  <a:pt x="20970" y="766654"/>
                </a:lnTo>
                <a:lnTo>
                  <a:pt x="24654" y="677192"/>
                </a:lnTo>
                <a:lnTo>
                  <a:pt x="25185" y="676317"/>
                </a:lnTo>
                <a:lnTo>
                  <a:pt x="25185" y="665409"/>
                </a:lnTo>
                <a:lnTo>
                  <a:pt x="24741" y="664535"/>
                </a:lnTo>
                <a:lnTo>
                  <a:pt x="20970" y="572951"/>
                </a:lnTo>
                <a:lnTo>
                  <a:pt x="18150" y="552445"/>
                </a:lnTo>
                <a:lnTo>
                  <a:pt x="15972" y="515645"/>
                </a:lnTo>
                <a:cubicBezTo>
                  <a:pt x="2990" y="410624"/>
                  <a:pt x="-416" y="304831"/>
                  <a:pt x="5790" y="199319"/>
                </a:cubicBezTo>
                <a:lnTo>
                  <a:pt x="13901" y="9025"/>
                </a:lnTo>
                <a:lnTo>
                  <a:pt x="109477" y="8001"/>
                </a:lnTo>
                <a:cubicBezTo>
                  <a:pt x="187346" y="8970"/>
                  <a:pt x="265007" y="27152"/>
                  <a:pt x="343084" y="23759"/>
                </a:cubicBezTo>
                <a:cubicBezTo>
                  <a:pt x="579702" y="13819"/>
                  <a:pt x="816423" y="17092"/>
                  <a:pt x="1052937" y="4121"/>
                </a:cubicBezTo>
                <a:cubicBezTo>
                  <a:pt x="1110576" y="-73"/>
                  <a:pt x="1168318" y="-1064"/>
                  <a:pt x="1225971" y="114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5442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Intention, blame, and responsibility 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500" dirty="0">
                <a:latin typeface="Arial" panose="020B0604020202020204" pitchFamily="34" charset="0"/>
                <a:ea typeface="DengXian" panose="02010600030101010101" pitchFamily="2" charset="-122"/>
              </a:rPr>
              <a:t>N</a:t>
            </a:r>
            <a:r>
              <a:rPr lang="en-GB" sz="15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 such thing as a coincidence, things always happen for a reason.</a:t>
            </a:r>
          </a:p>
          <a:p>
            <a:r>
              <a:rPr lang="en-GB" sz="15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Evans-Pritchard (1972): ‘secondary evaluation’ of causality, people need to seek ‘real’/‘true’ reasons an event happens.</a:t>
            </a:r>
          </a:p>
          <a:p>
            <a:endParaRPr lang="en-GB" sz="15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500" dirty="0">
                <a:latin typeface="Arial" panose="020B0604020202020204" pitchFamily="34" charset="0"/>
                <a:ea typeface="DengXian" panose="02010600030101010101" pitchFamily="2" charset="-122"/>
              </a:rPr>
              <a:t>S</a:t>
            </a:r>
            <a:r>
              <a:rPr lang="en-GB" sz="15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omeone can change the world without meaning to, even if lacking intention.</a:t>
            </a:r>
          </a:p>
          <a:p>
            <a:r>
              <a:rPr lang="en-GB" sz="1500" dirty="0">
                <a:latin typeface="Arial" panose="020B0604020202020204" pitchFamily="34" charset="0"/>
                <a:ea typeface="DengXian" panose="02010600030101010101" pitchFamily="2" charset="-122"/>
              </a:rPr>
              <a:t>C</a:t>
            </a:r>
            <a:r>
              <a:rPr lang="en-GB" sz="15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an cause harm through unintentional disposition towards others.</a:t>
            </a:r>
          </a:p>
          <a:p>
            <a:r>
              <a:rPr lang="en-GB" sz="1500" dirty="0">
                <a:latin typeface="Arial" panose="020B0604020202020204" pitchFamily="34" charset="0"/>
                <a:ea typeface="DengXian" panose="02010600030101010101" pitchFamily="2" charset="-122"/>
              </a:rPr>
              <a:t>M</a:t>
            </a:r>
            <a:r>
              <a:rPr lang="en-GB" sz="15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ost common cause of affliction in everyday Acholi social life</a:t>
            </a:r>
            <a:r>
              <a:rPr lang="en-GB" sz="1500" dirty="0">
                <a:latin typeface="Arial" panose="020B0604020202020204" pitchFamily="34" charset="0"/>
                <a:ea typeface="DengXian" panose="02010600030101010101" pitchFamily="2" charset="-122"/>
              </a:rPr>
              <a:t>.</a:t>
            </a:r>
            <a:endParaRPr lang="en-GB" sz="1500" dirty="0"/>
          </a:p>
        </p:txBody>
      </p:sp>
      <p:pic>
        <p:nvPicPr>
          <p:cNvPr id="5" name="Picture 4" descr="A group of people raising their hands&#10;&#10;Description automatically generated">
            <a:extLst>
              <a:ext uri="{FF2B5EF4-FFF2-40B4-BE49-F238E27FC236}">
                <a16:creationId xmlns:a16="http://schemas.microsoft.com/office/drawing/2014/main" id="{BA4F1119-FFB5-232F-277C-570274D314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2" r="2091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859706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AD1F7-94FD-ABA0-8F96-78F068F6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234" y="325369"/>
            <a:ext cx="4440448" cy="1956841"/>
          </a:xfrm>
        </p:spPr>
        <p:txBody>
          <a:bodyPr anchor="b">
            <a:normAutofit/>
          </a:bodyPr>
          <a:lstStyle/>
          <a:p>
            <a:r>
              <a:rPr lang="en-GB" sz="4200" dirty="0"/>
              <a:t>Conclusion: Witchcraft, morality and power 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4869-FB9C-0161-6515-75E52592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634" y="2872899"/>
            <a:ext cx="4859383" cy="3659732"/>
          </a:xfrm>
        </p:spPr>
        <p:txBody>
          <a:bodyPr>
            <a:noAutofit/>
          </a:bodyPr>
          <a:lstStyle/>
          <a:p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</a:rPr>
              <a:t>I</a:t>
            </a: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mportant “not to forget one of Evan-Pritchard’s most pregnant observations: the Zande belief in witchcraft does not exclude ‘empirical cause and effect’, but … provides a social and cultural method of acting upon the world” (Tambiah 1985: 84)</a:t>
            </a:r>
          </a:p>
          <a:p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</a:rPr>
              <a:t>BUT w</a:t>
            </a: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itchcraft/magic not just about rationalisation or empirical description (“primitive science”) </a:t>
            </a:r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</a:rPr>
              <a:t>but also </a:t>
            </a: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agency, particularly in difficult circumstances.</a:t>
            </a:r>
          </a:p>
          <a:p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</a:rPr>
              <a:t>O</a:t>
            </a: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therwise</a:t>
            </a:r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</a:rPr>
              <a:t>-</a:t>
            </a: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unexplainable events clarify ideas about cause, effect and misfortune.</a:t>
            </a:r>
          </a:p>
          <a:p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</a:rPr>
              <a:t>‘Evil’ </a:t>
            </a: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witchcraft involves the denial of sociality and relationality: the social use of magic is moral, its individualised use negative/evil</a:t>
            </a:r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</a:rPr>
              <a:t>. </a:t>
            </a:r>
          </a:p>
          <a:p>
            <a:r>
              <a:rPr lang="en-GB" sz="1300" dirty="0">
                <a:latin typeface="Arial" panose="020B0604020202020204" pitchFamily="34" charset="0"/>
                <a:ea typeface="DengXian" panose="02010600030101010101" pitchFamily="2" charset="-122"/>
              </a:rPr>
              <a:t>W</a:t>
            </a:r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hat is most relevant are effects: what happened, how, who to, and where.</a:t>
            </a:r>
          </a:p>
          <a:p>
            <a:r>
              <a:rPr lang="en-GB" sz="13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Both Acholi and Christian systems about consequences, involve morality, and thus relational.</a:t>
            </a:r>
            <a:endParaRPr lang="en-GB" sz="1300" dirty="0"/>
          </a:p>
        </p:txBody>
      </p:sp>
      <p:pic>
        <p:nvPicPr>
          <p:cNvPr id="5" name="Picture 4" descr="A group of men standing in water&#10;&#10;Description automatically generated">
            <a:extLst>
              <a:ext uri="{FF2B5EF4-FFF2-40B4-BE49-F238E27FC236}">
                <a16:creationId xmlns:a16="http://schemas.microsoft.com/office/drawing/2014/main" id="{8008EA6C-22CC-D129-AEF0-5BC92DEB03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64" r="1470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63084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1038</Words>
  <Application>Microsoft Office PowerPoint</Application>
  <PresentationFormat>Widescreen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 Display</vt:lpstr>
      <vt:lpstr>Calibri</vt:lpstr>
      <vt:lpstr>Arial</vt:lpstr>
      <vt:lpstr>Aptos</vt:lpstr>
      <vt:lpstr>Office Theme</vt:lpstr>
      <vt:lpstr>Introduction to the  Study of Religion (HPRS4901)  MAGIC, SORCERY, WITCHCRAFT</vt:lpstr>
      <vt:lpstr>Overview</vt:lpstr>
      <vt:lpstr>Introduction</vt:lpstr>
      <vt:lpstr>Witchcraft, sorcery and magic (1)</vt:lpstr>
      <vt:lpstr>Witchcraft, sorcery and magic (2)</vt:lpstr>
      <vt:lpstr>Witchcraft, sorcery and magic (3)</vt:lpstr>
      <vt:lpstr>Witchcraft in Acholi South Sudan</vt:lpstr>
      <vt:lpstr>God, dead, &amp; the wild</vt:lpstr>
      <vt:lpstr>Witch, sorcerer, spirit medium?</vt:lpstr>
      <vt:lpstr>Intention, blame, and responsibility </vt:lpstr>
      <vt:lpstr>Conclusion: Witchcraft, morality and power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2</cp:revision>
  <dcterms:created xsi:type="dcterms:W3CDTF">2024-07-15T13:41:46Z</dcterms:created>
  <dcterms:modified xsi:type="dcterms:W3CDTF">2025-02-04T13:48:20Z</dcterms:modified>
</cp:coreProperties>
</file>