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8"/>
  </p:notesMasterIdLst>
  <p:sldIdLst>
    <p:sldId id="256" r:id="rId5"/>
    <p:sldId id="360" r:id="rId6"/>
    <p:sldId id="399" r:id="rId7"/>
    <p:sldId id="400" r:id="rId8"/>
    <p:sldId id="401" r:id="rId9"/>
    <p:sldId id="402" r:id="rId10"/>
    <p:sldId id="403" r:id="rId11"/>
    <p:sldId id="404" r:id="rId12"/>
    <p:sldId id="405" r:id="rId13"/>
    <p:sldId id="406" r:id="rId14"/>
    <p:sldId id="407" r:id="rId15"/>
    <p:sldId id="444" r:id="rId16"/>
    <p:sldId id="408" r:id="rId17"/>
    <p:sldId id="409" r:id="rId18"/>
    <p:sldId id="410" r:id="rId19"/>
    <p:sldId id="411" r:id="rId20"/>
    <p:sldId id="412" r:id="rId21"/>
    <p:sldId id="413" r:id="rId22"/>
    <p:sldId id="414" r:id="rId23"/>
    <p:sldId id="415" r:id="rId24"/>
    <p:sldId id="416" r:id="rId25"/>
    <p:sldId id="417" r:id="rId26"/>
    <p:sldId id="418" r:id="rId27"/>
    <p:sldId id="419" r:id="rId28"/>
    <p:sldId id="430" r:id="rId29"/>
    <p:sldId id="443" r:id="rId30"/>
    <p:sldId id="420" r:id="rId31"/>
    <p:sldId id="421" r:id="rId32"/>
    <p:sldId id="422" r:id="rId33"/>
    <p:sldId id="423" r:id="rId34"/>
    <p:sldId id="424" r:id="rId35"/>
    <p:sldId id="425" r:id="rId36"/>
    <p:sldId id="431" r:id="rId37"/>
    <p:sldId id="432" r:id="rId38"/>
    <p:sldId id="427" r:id="rId39"/>
    <p:sldId id="428" r:id="rId40"/>
    <p:sldId id="433" r:id="rId41"/>
    <p:sldId id="434" r:id="rId42"/>
    <p:sldId id="435" r:id="rId43"/>
    <p:sldId id="437" r:id="rId44"/>
    <p:sldId id="439" r:id="rId45"/>
    <p:sldId id="441" r:id="rId46"/>
    <p:sldId id="426"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23" autoAdjust="0"/>
    <p:restoredTop sz="94660"/>
  </p:normalViewPr>
  <p:slideViewPr>
    <p:cSldViewPr snapToGrid="0">
      <p:cViewPr varScale="1">
        <p:scale>
          <a:sx n="75" d="100"/>
          <a:sy n="75" d="100"/>
        </p:scale>
        <p:origin x="63"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3DE9D51-D3F5-4D9B-957F-263420483D55}"/>
    <pc:docChg chg="delSld">
      <pc:chgData name="Cerys Davies" userId="61e71dc1-9594-4277-b52b-4420989f68ee" providerId="ADAL" clId="{83DE9D51-D3F5-4D9B-957F-263420483D55}" dt="2025-10-03T11:39:20.188" v="2" actId="47"/>
      <pc:docMkLst>
        <pc:docMk/>
      </pc:docMkLst>
      <pc:sldChg chg="del">
        <pc:chgData name="Cerys Davies" userId="61e71dc1-9594-4277-b52b-4420989f68ee" providerId="ADAL" clId="{83DE9D51-D3F5-4D9B-957F-263420483D55}" dt="2025-10-03T11:39:10.067" v="0" actId="47"/>
        <pc:sldMkLst>
          <pc:docMk/>
          <pc:sldMk cId="494181554" sldId="438"/>
        </pc:sldMkLst>
      </pc:sldChg>
      <pc:sldChg chg="del">
        <pc:chgData name="Cerys Davies" userId="61e71dc1-9594-4277-b52b-4420989f68ee" providerId="ADAL" clId="{83DE9D51-D3F5-4D9B-957F-263420483D55}" dt="2025-10-03T11:39:16.221" v="1" actId="47"/>
        <pc:sldMkLst>
          <pc:docMk/>
          <pc:sldMk cId="1857298988" sldId="440"/>
        </pc:sldMkLst>
      </pc:sldChg>
      <pc:sldChg chg="del">
        <pc:chgData name="Cerys Davies" userId="61e71dc1-9594-4277-b52b-4420989f68ee" providerId="ADAL" clId="{83DE9D51-D3F5-4D9B-957F-263420483D55}" dt="2025-10-03T11:39:20.188" v="2" actId="47"/>
        <pc:sldMkLst>
          <pc:docMk/>
          <pc:sldMk cId="2954515732" sldId="44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FA643B7-BE82-A85B-DD9B-AF706D1ED9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B5EAD71C-D3BE-F510-6945-8ACC08D16B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8FEF2B0F-72C8-575F-053A-53D4D79CA6F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76FB4A8-7C42-4914-9B25-840660AEBDD4}" type="slidenum">
              <a:rPr lang="en-GB" altLang="en-US">
                <a:latin typeface="Arial" panose="020B0604020202020204" pitchFamily="34" charset="0"/>
              </a:rPr>
              <a:pPr eaLnBrk="1" hangingPunct="1">
                <a:spcBef>
                  <a:spcPct val="0"/>
                </a:spcBef>
              </a:pPr>
              <a:t>3</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4740E8C1-824C-73E6-026F-D938C8A13F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37C12CF0-6D3B-7B3E-86F0-BA2E102FCB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3D1605CA-27ED-FA78-2BD8-4AAFE22E0C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0797773-8F3D-44D4-9F41-DADC069DF194}" type="slidenum">
              <a:rPr lang="en-GB" altLang="en-US">
                <a:latin typeface="Arial" panose="020B0604020202020204" pitchFamily="34" charset="0"/>
              </a:rPr>
              <a:pPr eaLnBrk="1" hangingPunct="1">
                <a:spcBef>
                  <a:spcPct val="0"/>
                </a:spcBef>
              </a:pPr>
              <a:t>4</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CE1F494D-D760-B940-02D8-813D33A8AF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D4CDA9E6-30ED-6C2E-E883-41A03DF2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7108" name="Slide Number Placeholder 3">
            <a:extLst>
              <a:ext uri="{FF2B5EF4-FFF2-40B4-BE49-F238E27FC236}">
                <a16:creationId xmlns:a16="http://schemas.microsoft.com/office/drawing/2014/main" id="{BD478674-12E4-7E17-97DC-0C8A752971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991D53D-A95A-419B-9DD3-51980D5B5C05}" type="slidenum">
              <a:rPr lang="en-GB" altLang="en-US">
                <a:latin typeface="Arial" panose="020B0604020202020204" pitchFamily="34" charset="0"/>
              </a:rPr>
              <a:pPr eaLnBrk="1" hangingPunct="1">
                <a:spcBef>
                  <a:spcPct val="0"/>
                </a:spcBef>
              </a:pPr>
              <a:t>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0DAAE47-2B4C-0B24-E655-A6036A9CB3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Slide Number Placeholder 3">
            <a:extLst>
              <a:ext uri="{FF2B5EF4-FFF2-40B4-BE49-F238E27FC236}">
                <a16:creationId xmlns:a16="http://schemas.microsoft.com/office/drawing/2014/main" id="{AA8ED480-DEC0-750D-27F3-D75A79693F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22F7F29-E7F2-4543-B803-CBCF8BC89ACA}" type="slidenum">
              <a:rPr lang="en-GB" altLang="en-US">
                <a:latin typeface="Arial" panose="020B0604020202020204" pitchFamily="34" charset="0"/>
              </a:rPr>
              <a:pPr eaLnBrk="1" hangingPunct="1">
                <a:spcBef>
                  <a:spcPct val="0"/>
                </a:spcBef>
              </a:pPr>
              <a:t>6</a:t>
            </a:fld>
            <a:endParaRPr lang="en-GB" altLang="en-US">
              <a:latin typeface="Arial" panose="020B0604020202020204" pitchFamily="34" charset="0"/>
            </a:endParaRPr>
          </a:p>
        </p:txBody>
      </p:sp>
      <p:sp>
        <p:nvSpPr>
          <p:cNvPr id="48132" name="Notes Placeholder 4">
            <a:extLst>
              <a:ext uri="{FF2B5EF4-FFF2-40B4-BE49-F238E27FC236}">
                <a16:creationId xmlns:a16="http://schemas.microsoft.com/office/drawing/2014/main" id="{33F35E97-76CD-9860-43EB-42CB3BFBBC9D}"/>
              </a:ext>
            </a:extLst>
          </p:cNvPr>
          <p:cNvSpPr>
            <a:spLocks noGrp="1"/>
          </p:cNvSpPr>
          <p:nvPr/>
        </p:nvSpPr>
        <p:spPr bwMode="auto">
          <a:xfrm>
            <a:off x="679450" y="4714875"/>
            <a:ext cx="54387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EED1F7C7-3F6F-8DB1-D532-38D80B87239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5639C74-0C63-A21E-225B-E8072B0987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t>In </a:t>
            </a:r>
            <a:r>
              <a:rPr lang="en-GB" altLang="en-US" sz="1800" b="1" i="1"/>
              <a:t>The Prior’s Case</a:t>
            </a:r>
            <a:r>
              <a:rPr lang="en-GB" altLang="en-US" sz="1800"/>
              <a:t> [1368], a covenant to sing divine service was enforced.</a:t>
            </a:r>
          </a:p>
          <a:p>
            <a:endParaRPr lang="en-GB" altLang="en-US" sz="1800" b="1" i="1"/>
          </a:p>
          <a:p>
            <a:r>
              <a:rPr lang="en-GB" altLang="en-US" sz="1800" b="1" i="1"/>
              <a:t>Smith and Snipes Hall Farm v River Douglas Catchment Board</a:t>
            </a:r>
            <a:r>
              <a:rPr lang="en-GB" altLang="en-US" sz="1800"/>
              <a:t> [1949] 2 KB 500, persons affected by the Board’s failure to comply with a covenant to maintain riverbanks were entitled to take action even though the Board did not own any land through which the river flowed.</a:t>
            </a:r>
          </a:p>
          <a:p>
            <a:endParaRPr lang="en-GB" altLang="en-US" sz="1800"/>
          </a:p>
        </p:txBody>
      </p:sp>
      <p:sp>
        <p:nvSpPr>
          <p:cNvPr id="49156" name="Slide Number Placeholder 3">
            <a:extLst>
              <a:ext uri="{FF2B5EF4-FFF2-40B4-BE49-F238E27FC236}">
                <a16:creationId xmlns:a16="http://schemas.microsoft.com/office/drawing/2014/main" id="{A4BC828C-F66A-CD65-5DAF-F7E0BBC43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821A289-FB6C-4043-AC1B-72BE066997F6}" type="slidenum">
              <a:rPr lang="en-GB" altLang="en-US">
                <a:latin typeface="Arial" panose="020B0604020202020204" pitchFamily="34" charset="0"/>
              </a:rPr>
              <a:pPr eaLnBrk="1" hangingPunct="1">
                <a:spcBef>
                  <a:spcPct val="0"/>
                </a:spcBef>
              </a:pPr>
              <a:t>7</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06E9C419-0A4D-80A6-C982-E5D3FEC511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Slide Number Placeholder 3">
            <a:extLst>
              <a:ext uri="{FF2B5EF4-FFF2-40B4-BE49-F238E27FC236}">
                <a16:creationId xmlns:a16="http://schemas.microsoft.com/office/drawing/2014/main" id="{0A47F9D9-D94A-1BCA-65AA-52A46AD6D1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3820604-512A-469A-876D-4997176031B5}" type="slidenum">
              <a:rPr lang="en-GB" altLang="en-US">
                <a:latin typeface="Arial" panose="020B0604020202020204" pitchFamily="34" charset="0"/>
              </a:rPr>
              <a:pPr eaLnBrk="1" hangingPunct="1">
                <a:spcBef>
                  <a:spcPct val="0"/>
                </a:spcBef>
              </a:pPr>
              <a:t>8</a:t>
            </a:fld>
            <a:endParaRPr lang="en-GB" altLang="en-US">
              <a:latin typeface="Arial" panose="020B0604020202020204" pitchFamily="34" charset="0"/>
            </a:endParaRPr>
          </a:p>
        </p:txBody>
      </p:sp>
      <p:sp>
        <p:nvSpPr>
          <p:cNvPr id="50180" name="Notes Placeholder 4">
            <a:extLst>
              <a:ext uri="{FF2B5EF4-FFF2-40B4-BE49-F238E27FC236}">
                <a16:creationId xmlns:a16="http://schemas.microsoft.com/office/drawing/2014/main" id="{ACA6C139-1B83-7D86-0BED-9A93D13466D3}"/>
              </a:ext>
            </a:extLst>
          </p:cNvPr>
          <p:cNvSpPr>
            <a:spLocks noGrp="1"/>
          </p:cNvSpPr>
          <p:nvPr/>
        </p:nvSpPr>
        <p:spPr bwMode="auto">
          <a:xfrm>
            <a:off x="679450" y="4714875"/>
            <a:ext cx="54387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50F2922B-E88F-3E8F-E95F-41784490BF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8C260DA2-F6CF-DA5A-D23A-069D47A9ADB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b="1" i="1"/>
              <a:t>Amsprop Trading Ltd v Harris Distribution Ltd</a:t>
            </a:r>
            <a:r>
              <a:rPr lang="en-GB" altLang="en-US" sz="1800"/>
              <a:t> [1997] 1 WLR 1025 went on to stress that </a:t>
            </a:r>
            <a:r>
              <a:rPr lang="en-GB" altLang="en-US" sz="1800" i="1"/>
              <a:t>s56</a:t>
            </a:r>
            <a:r>
              <a:rPr lang="en-GB" altLang="en-US" sz="1800"/>
              <a:t> could only be used where a covenant was expressed to be made with a third party and not just for his benefit.  It seems then that:</a:t>
            </a:r>
          </a:p>
          <a:p>
            <a:r>
              <a:rPr lang="en-GB" altLang="en-US" sz="1800"/>
              <a:t> </a:t>
            </a:r>
          </a:p>
          <a:p>
            <a:r>
              <a:rPr lang="en-GB" altLang="en-US" sz="1800"/>
              <a:t>1.  a covenant by A with B for the benefit of C - C could not enforce because he was not a party; BUT</a:t>
            </a:r>
          </a:p>
          <a:p>
            <a:r>
              <a:rPr lang="en-GB" altLang="en-US" sz="1800"/>
              <a:t>2.  a covenant by A with B and “the owner for the time being of Greenacre” - C could enforce if he was the owner of Greenacre at the time the covenant was made.</a:t>
            </a:r>
          </a:p>
          <a:p>
            <a:endParaRPr lang="en-GB" altLang="en-US" sz="1800">
              <a:latin typeface="Arial" panose="020B0604020202020204" pitchFamily="34" charset="0"/>
            </a:endParaRPr>
          </a:p>
        </p:txBody>
      </p:sp>
      <p:sp>
        <p:nvSpPr>
          <p:cNvPr id="51204" name="Slide Number Placeholder 3">
            <a:extLst>
              <a:ext uri="{FF2B5EF4-FFF2-40B4-BE49-F238E27FC236}">
                <a16:creationId xmlns:a16="http://schemas.microsoft.com/office/drawing/2014/main" id="{8BC2761B-3356-1393-BD44-1CD8B578AC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D0D275F-C23F-4708-9D29-2CF589577107}" type="slidenum">
              <a:rPr lang="en-GB" altLang="en-US">
                <a:latin typeface="Arial" panose="020B0604020202020204" pitchFamily="34" charset="0"/>
              </a:rPr>
              <a:pPr eaLnBrk="1" hangingPunct="1">
                <a:spcBef>
                  <a:spcPct val="0"/>
                </a:spcBef>
              </a:pPr>
              <a:t>9</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86D448A-3268-A7D8-85D0-A56E4E6E47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D2EA25D-9184-A5AA-89B0-5722A3DD6B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t>If the covenant was entered into after 11 November 1999, it would be covered by the </a:t>
            </a:r>
            <a:r>
              <a:rPr lang="en-GB" altLang="en-US" sz="1800" i="1"/>
              <a:t>Contracts (Rights of Third Parties) Act 1999</a:t>
            </a:r>
            <a:r>
              <a:rPr lang="en-GB" altLang="en-US" sz="1800"/>
              <a:t>.  Under provisions in the Act, a claimant who is not a party to the original contract can still claim if the contract provides that he can, or if the covenant purports to confer a benefit on him, unless the proper construction of the contract shows otherwise.  The claimant has to be expressly named in the contract, or named by class (E.g., “successors in title”), but, unlike </a:t>
            </a:r>
            <a:r>
              <a:rPr lang="en-GB" altLang="en-US" sz="1800" i="1"/>
              <a:t>s56</a:t>
            </a:r>
            <a:r>
              <a:rPr lang="en-GB" altLang="en-US" sz="1800"/>
              <a:t>, does NOT have to be in existence at the time of the contract.</a:t>
            </a:r>
          </a:p>
          <a:p>
            <a:endParaRPr lang="en-GB" altLang="en-US" sz="1800">
              <a:latin typeface="Arial" panose="020B0604020202020204" pitchFamily="34" charset="0"/>
            </a:endParaRPr>
          </a:p>
        </p:txBody>
      </p:sp>
      <p:sp>
        <p:nvSpPr>
          <p:cNvPr id="52228" name="Slide Number Placeholder 3">
            <a:extLst>
              <a:ext uri="{FF2B5EF4-FFF2-40B4-BE49-F238E27FC236}">
                <a16:creationId xmlns:a16="http://schemas.microsoft.com/office/drawing/2014/main" id="{4637C7BA-169F-CF66-EC2A-01C94203A0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5058891-DC47-438E-9BE1-325A90AF6C68}" type="slidenum">
              <a:rPr lang="en-GB" altLang="en-US">
                <a:latin typeface="Arial" panose="020B0604020202020204" pitchFamily="34" charset="0"/>
              </a:rPr>
              <a:pPr eaLnBrk="1" hangingPunct="1">
                <a:spcBef>
                  <a:spcPct val="0"/>
                </a:spcBef>
              </a:pPr>
              <a:t>10</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81C39482-5009-D880-AA04-C1A442B109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Slide Number Placeholder 3">
            <a:extLst>
              <a:ext uri="{FF2B5EF4-FFF2-40B4-BE49-F238E27FC236}">
                <a16:creationId xmlns:a16="http://schemas.microsoft.com/office/drawing/2014/main" id="{890A6AC1-906C-1FB9-8AD9-2F21B4A087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F55F921-12E2-4F7E-8DAE-85E17A1A6A74}" type="slidenum">
              <a:rPr lang="en-GB" altLang="en-US">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
        <p:nvSpPr>
          <p:cNvPr id="53252" name="Notes Placeholder 4">
            <a:extLst>
              <a:ext uri="{FF2B5EF4-FFF2-40B4-BE49-F238E27FC236}">
                <a16:creationId xmlns:a16="http://schemas.microsoft.com/office/drawing/2014/main" id="{791950A7-765D-CA23-39AA-708A1C482FB4}"/>
              </a:ext>
            </a:extLst>
          </p:cNvPr>
          <p:cNvSpPr>
            <a:spLocks noGrp="1"/>
          </p:cNvSpPr>
          <p:nvPr/>
        </p:nvSpPr>
        <p:spPr bwMode="auto">
          <a:xfrm>
            <a:off x="679450" y="4714875"/>
            <a:ext cx="54387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651EC47-5F66-B289-BBAD-2BEB0A7F98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16596BCE-1E0E-AD8D-47EC-0D573318FD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800">
              <a:latin typeface="Arial" panose="020B0604020202020204" pitchFamily="34" charset="0"/>
            </a:endParaRPr>
          </a:p>
        </p:txBody>
      </p:sp>
      <p:sp>
        <p:nvSpPr>
          <p:cNvPr id="54276" name="Slide Number Placeholder 3">
            <a:extLst>
              <a:ext uri="{FF2B5EF4-FFF2-40B4-BE49-F238E27FC236}">
                <a16:creationId xmlns:a16="http://schemas.microsoft.com/office/drawing/2014/main" id="{D0D4C7EF-9573-CCC9-8BA7-EF4E6EE44D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FC3F5BB-D0ED-4D57-AD64-8ACB85289A87}" type="slidenum">
              <a:rPr lang="en-GB" altLang="en-US">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193BAE1-0C06-AEC1-6C1E-2B63754506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DA7FDF2D-9F8F-E508-CF7F-E3C82C29AF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latin typeface="Arial" panose="020B0604020202020204" pitchFamily="34" charset="0"/>
              </a:rPr>
              <a:t>P &amp; A Swift Investments v Combined English Store Group [1989]</a:t>
            </a:r>
          </a:p>
        </p:txBody>
      </p:sp>
      <p:sp>
        <p:nvSpPr>
          <p:cNvPr id="55300" name="Slide Number Placeholder 3">
            <a:extLst>
              <a:ext uri="{FF2B5EF4-FFF2-40B4-BE49-F238E27FC236}">
                <a16:creationId xmlns:a16="http://schemas.microsoft.com/office/drawing/2014/main" id="{B156C4A0-AD2D-BC71-6EE0-1055E67EFC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D908440-8EAA-450B-AA7B-983ED2A20340}" type="slidenum">
              <a:rPr lang="en-GB" altLang="en-US">
                <a:latin typeface="Arial" panose="020B0604020202020204" pitchFamily="34" charset="0"/>
              </a:rPr>
              <a:pPr eaLnBrk="1" hangingPunct="1">
                <a:spcBef>
                  <a:spcPct val="0"/>
                </a:spcBef>
              </a:pPr>
              <a:t>14</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FB48EB3F-7859-E999-A777-51C5B235FA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02453451-8A6F-E526-2289-FB932FC1C1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56324" name="Slide Number Placeholder 3">
            <a:extLst>
              <a:ext uri="{FF2B5EF4-FFF2-40B4-BE49-F238E27FC236}">
                <a16:creationId xmlns:a16="http://schemas.microsoft.com/office/drawing/2014/main" id="{0089C10B-349D-3463-8AF4-40ABA0613A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29C6EAF-0DC6-4478-9B43-4F4E3A9673A7}" type="slidenum">
              <a:rPr lang="en-GB" altLang="en-US">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32913E71-D275-6000-46C3-4DCF697604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7E376F59-52CA-92FF-D2F3-E67F98E8263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latin typeface="Arial" panose="020B0604020202020204" pitchFamily="34" charset="0"/>
              </a:rPr>
              <a:t>P &amp; A Swift Investments v Combined English Store Group [1989]</a:t>
            </a:r>
          </a:p>
        </p:txBody>
      </p:sp>
      <p:sp>
        <p:nvSpPr>
          <p:cNvPr id="57348" name="Slide Number Placeholder 3">
            <a:extLst>
              <a:ext uri="{FF2B5EF4-FFF2-40B4-BE49-F238E27FC236}">
                <a16:creationId xmlns:a16="http://schemas.microsoft.com/office/drawing/2014/main" id="{FD83F6FF-F692-A96B-E212-25DA6A2499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E0D3525-FAF3-4C1D-9759-40B91853CE55}" type="slidenum">
              <a:rPr lang="en-GB" altLang="en-US">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4C55A23-CA19-3C1A-C074-29BE2B6EC0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BC6B504-BCA3-AE34-B81B-112F8BD07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53514A29-CA0A-747A-30F6-1539B504E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5290B8B-45BA-4D9C-AD80-0CCA70E2F03B}" type="slidenum">
              <a:rPr lang="en-GB" altLang="en-US">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634F5245-1A7A-AFD9-30CE-192E974F6A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Slide Number Placeholder 3">
            <a:extLst>
              <a:ext uri="{FF2B5EF4-FFF2-40B4-BE49-F238E27FC236}">
                <a16:creationId xmlns:a16="http://schemas.microsoft.com/office/drawing/2014/main" id="{ECFA57E2-BC0F-30A4-960D-BE250252FA4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FEB47D3-4F00-4858-A5AB-7E5382CCE0C1}" type="slidenum">
              <a:rPr lang="en-GB" altLang="en-US">
                <a:latin typeface="Arial" panose="020B0604020202020204" pitchFamily="34" charset="0"/>
              </a:rPr>
              <a:pPr eaLnBrk="1" hangingPunct="1">
                <a:spcBef>
                  <a:spcPct val="0"/>
                </a:spcBef>
              </a:pPr>
              <a:t>18</a:t>
            </a:fld>
            <a:endParaRPr lang="en-GB" altLang="en-US">
              <a:latin typeface="Arial" panose="020B0604020202020204" pitchFamily="34" charset="0"/>
            </a:endParaRPr>
          </a:p>
        </p:txBody>
      </p:sp>
      <p:sp>
        <p:nvSpPr>
          <p:cNvPr id="59396" name="Notes Placeholder 4">
            <a:extLst>
              <a:ext uri="{FF2B5EF4-FFF2-40B4-BE49-F238E27FC236}">
                <a16:creationId xmlns:a16="http://schemas.microsoft.com/office/drawing/2014/main" id="{4069D579-6BCB-1313-F337-41D005D4B5E2}"/>
              </a:ext>
            </a:extLst>
          </p:cNvPr>
          <p:cNvSpPr>
            <a:spLocks noGrp="1"/>
          </p:cNvSpPr>
          <p:nvPr/>
        </p:nvSpPr>
        <p:spPr bwMode="auto">
          <a:xfrm>
            <a:off x="679450" y="4714875"/>
            <a:ext cx="54387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8AA42DC1-02DB-9F91-BC55-0979D19978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Slide Number Placeholder 3">
            <a:extLst>
              <a:ext uri="{FF2B5EF4-FFF2-40B4-BE49-F238E27FC236}">
                <a16:creationId xmlns:a16="http://schemas.microsoft.com/office/drawing/2014/main" id="{78428957-FF7A-263D-0177-422FBFC3A0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08845F7-C03A-4CA2-8E4D-B16D4D89D02C}" type="slidenum">
              <a:rPr lang="en-GB" altLang="en-US">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
        <p:nvSpPr>
          <p:cNvPr id="60420" name="Notes Placeholder 4">
            <a:extLst>
              <a:ext uri="{FF2B5EF4-FFF2-40B4-BE49-F238E27FC236}">
                <a16:creationId xmlns:a16="http://schemas.microsoft.com/office/drawing/2014/main" id="{A1242DF3-EA1D-568E-CF2C-390182AE23E8}"/>
              </a:ext>
            </a:extLst>
          </p:cNvPr>
          <p:cNvSpPr>
            <a:spLocks noGrp="1"/>
          </p:cNvSpPr>
          <p:nvPr/>
        </p:nvSpPr>
        <p:spPr bwMode="auto">
          <a:xfrm>
            <a:off x="679450" y="4714875"/>
            <a:ext cx="54387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7DC1D7A7-D2C1-FC82-5B13-1CF2D66F35A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7195A50D-AFBA-CDCB-A845-562B9101E9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t>In </a:t>
            </a:r>
            <a:r>
              <a:rPr lang="en-GB" altLang="en-US" sz="1800" b="1" i="1"/>
              <a:t>Crest Nicholson (Residential) South Ltd v McAllister</a:t>
            </a:r>
            <a:r>
              <a:rPr lang="en-GB" altLang="en-US" sz="1800"/>
              <a:t> [2003] 1 All ER 46, the Court of Appeal reconsidered </a:t>
            </a:r>
            <a:r>
              <a:rPr lang="en-GB" altLang="en-US" sz="1800" b="1" i="1"/>
              <a:t>Federated Homes</a:t>
            </a:r>
            <a:r>
              <a:rPr lang="en-GB" altLang="en-US" sz="1800"/>
              <a:t>.  The court concluded that </a:t>
            </a:r>
            <a:r>
              <a:rPr lang="en-GB" altLang="en-US" sz="1800" b="1" i="1"/>
              <a:t>Federated Homes</a:t>
            </a:r>
            <a:r>
              <a:rPr lang="en-GB" altLang="en-US" sz="1800"/>
              <a:t> was good law, but introduced the proviso that annexation will NOT be effective where the land to be benefited is not clearly identified in the conveyance/transfer deed - underlining the importance of careful drafting.</a:t>
            </a:r>
          </a:p>
          <a:p>
            <a:endParaRPr lang="en-GB" altLang="en-US" sz="1800">
              <a:latin typeface="Arial" panose="020B0604020202020204" pitchFamily="34" charset="0"/>
            </a:endParaRPr>
          </a:p>
        </p:txBody>
      </p:sp>
      <p:sp>
        <p:nvSpPr>
          <p:cNvPr id="61444" name="Slide Number Placeholder 3">
            <a:extLst>
              <a:ext uri="{FF2B5EF4-FFF2-40B4-BE49-F238E27FC236}">
                <a16:creationId xmlns:a16="http://schemas.microsoft.com/office/drawing/2014/main" id="{10541BED-0A9E-1A7C-44E4-F7740FB8EA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4AF23E4-84F1-42C0-8A37-49289391B670}" type="slidenum">
              <a:rPr lang="en-GB" altLang="en-US">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D7D0CFE-5EFA-D65A-43D6-0E75D77539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82D440EE-C711-8765-11E5-693CD34C4FE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B4BA5409-E477-87D4-1226-66CB44BC55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53996CF-913A-4EAA-867C-C7764CFB31E6}" type="slidenum">
              <a:rPr lang="en-GB" altLang="en-US">
                <a:latin typeface="Arial" panose="020B0604020202020204" pitchFamily="34" charset="0"/>
              </a:rPr>
              <a:pPr eaLnBrk="1" hangingPunct="1">
                <a:spcBef>
                  <a:spcPct val="0"/>
                </a:spcBef>
              </a:pPr>
              <a:t>21</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F8640B0-F831-C446-451F-17B8229C38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587D017F-FC09-6B12-354E-8E703B8232B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F2344563-7223-BD95-A882-EDBB9200B5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C45FFF3-4C0C-4A2D-93FA-0EC56B871638}" type="slidenum">
              <a:rPr lang="en-GB" altLang="en-US">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E481584-B7F6-F5E6-5DE8-21E940F2BA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Slide Number Placeholder 3">
            <a:extLst>
              <a:ext uri="{FF2B5EF4-FFF2-40B4-BE49-F238E27FC236}">
                <a16:creationId xmlns:a16="http://schemas.microsoft.com/office/drawing/2014/main" id="{23AF9440-A9A1-EBE5-2698-695DE49F70A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6BB19D0-DB61-4C9B-9A04-D13B74D07C68}" type="slidenum">
              <a:rPr lang="en-GB" altLang="en-US">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
        <p:nvSpPr>
          <p:cNvPr id="64516" name="Notes Placeholder 4">
            <a:extLst>
              <a:ext uri="{FF2B5EF4-FFF2-40B4-BE49-F238E27FC236}">
                <a16:creationId xmlns:a16="http://schemas.microsoft.com/office/drawing/2014/main" id="{DD3A7642-0838-4C1B-391D-33E54669261C}"/>
              </a:ext>
            </a:extLst>
          </p:cNvPr>
          <p:cNvSpPr>
            <a:spLocks noGrp="1"/>
          </p:cNvSpPr>
          <p:nvPr/>
        </p:nvSpPr>
        <p:spPr bwMode="auto">
          <a:xfrm>
            <a:off x="679450" y="4714875"/>
            <a:ext cx="54387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
        <p:nvSpPr>
          <p:cNvPr id="2" name="Notes Placeholder 1">
            <a:extLst>
              <a:ext uri="{FF2B5EF4-FFF2-40B4-BE49-F238E27FC236}">
                <a16:creationId xmlns:a16="http://schemas.microsoft.com/office/drawing/2014/main" id="{7C00D957-D757-D3A8-97D1-8B2B85CD999B}"/>
              </a:ext>
            </a:extLst>
          </p:cNvPr>
          <p:cNvSpPr>
            <a:spLocks noGrp="1"/>
          </p:cNvSpPr>
          <p:nvPr>
            <p:ph type="body" idx="1"/>
          </p:nvPr>
        </p:nvSpPr>
        <p:spPr/>
        <p:txBody>
          <a:bodyPr/>
          <a:lstStyle/>
          <a:p>
            <a:r>
              <a:rPr lang="en-GB" dirty="0"/>
              <a:t>What is an assignment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34E5251-68AE-22A0-77F4-E2EC9BA9D74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5D85D0A2-E0B8-42D1-DDD2-C74D56793F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600"/>
              <a:t>The requirements for a building scheme were laid down in </a:t>
            </a:r>
            <a:r>
              <a:rPr lang="en-GB" altLang="en-US" sz="1600" b="1" i="1"/>
              <a:t>Elliston v Reacher</a:t>
            </a:r>
            <a:r>
              <a:rPr lang="en-GB" altLang="en-US" sz="1600"/>
              <a:t> [1908] 2 Ch 374:</a:t>
            </a:r>
          </a:p>
          <a:p>
            <a:r>
              <a:rPr lang="en-GB" altLang="en-US" sz="1600"/>
              <a:t> </a:t>
            </a:r>
          </a:p>
          <a:p>
            <a:r>
              <a:rPr lang="en-GB" altLang="en-US" sz="1600"/>
              <a:t>a) all purchasers must derive title from a common owner;</a:t>
            </a:r>
          </a:p>
          <a:p>
            <a:r>
              <a:rPr lang="en-GB" altLang="en-US" sz="1600"/>
              <a:t> </a:t>
            </a:r>
          </a:p>
          <a:p>
            <a:r>
              <a:rPr lang="en-GB" altLang="en-US" sz="1600"/>
              <a:t>b) before sale, the builder / developer must have laid out the estate in plots;</a:t>
            </a:r>
          </a:p>
          <a:p>
            <a:r>
              <a:rPr lang="en-GB" altLang="en-US" sz="1600"/>
              <a:t> </a:t>
            </a:r>
          </a:p>
          <a:p>
            <a:r>
              <a:rPr lang="en-GB" altLang="en-US" sz="1600"/>
              <a:t>c) on sale, the same restrictions must be placed on each plot, for the benefit of all plots; and</a:t>
            </a:r>
          </a:p>
          <a:p>
            <a:r>
              <a:rPr lang="en-GB" altLang="en-US" sz="1600"/>
              <a:t> </a:t>
            </a:r>
          </a:p>
          <a:p>
            <a:r>
              <a:rPr lang="en-GB" altLang="en-US" sz="1600"/>
              <a:t>d) each purchaser must intend all covenants to benefit all other plots in the scheme.</a:t>
            </a:r>
          </a:p>
          <a:p>
            <a:endParaRPr lang="en-GB" altLang="en-US" sz="1600">
              <a:latin typeface="Arial" panose="020B0604020202020204" pitchFamily="34" charset="0"/>
            </a:endParaRPr>
          </a:p>
        </p:txBody>
      </p:sp>
      <p:sp>
        <p:nvSpPr>
          <p:cNvPr id="65540" name="Slide Number Placeholder 3">
            <a:extLst>
              <a:ext uri="{FF2B5EF4-FFF2-40B4-BE49-F238E27FC236}">
                <a16:creationId xmlns:a16="http://schemas.microsoft.com/office/drawing/2014/main" id="{0A8E818E-ACF9-8FE0-C6FF-316AA6DDF6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ED887CE-0F58-423B-94CE-6F516EC00BFC}" type="slidenum">
              <a:rPr lang="en-GB" altLang="en-US">
                <a:latin typeface="Arial" panose="020B0604020202020204" pitchFamily="34" charset="0"/>
              </a:rPr>
              <a:pPr eaLnBrk="1" hangingPunct="1">
                <a:spcBef>
                  <a:spcPct val="0"/>
                </a:spcBef>
              </a:pPr>
              <a:t>24</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8805D49-09C5-889B-C589-F3FDE921FD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0FDB6157-D940-2562-96A0-2FD4E605BF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800" b="1" i="1">
                <a:latin typeface="Arial" panose="020B0604020202020204" pitchFamily="34" charset="0"/>
              </a:rPr>
              <a:t>Austerberry v Oldham Corporation [1885]</a:t>
            </a:r>
          </a:p>
          <a:p>
            <a:endParaRPr lang="en-US" altLang="en-US" sz="1800" b="1" i="1">
              <a:latin typeface="Arial" panose="020B0604020202020204" pitchFamily="34" charset="0"/>
            </a:endParaRPr>
          </a:p>
          <a:p>
            <a:endParaRPr lang="en-US" altLang="en-US" sz="1800" b="1" i="1">
              <a:latin typeface="Arial" panose="020B0604020202020204" pitchFamily="34" charset="0"/>
            </a:endParaRPr>
          </a:p>
          <a:p>
            <a:r>
              <a:rPr lang="en-US" altLang="en-US" sz="1800" b="1" i="1">
                <a:latin typeface="Arial" panose="020B0604020202020204" pitchFamily="34" charset="0"/>
              </a:rPr>
              <a:t>Rhone v Stephens [1994]</a:t>
            </a:r>
          </a:p>
          <a:p>
            <a:endParaRPr lang="en-GB" altLang="en-US">
              <a:latin typeface="Arial" panose="020B0604020202020204" pitchFamily="34" charset="0"/>
            </a:endParaRPr>
          </a:p>
        </p:txBody>
      </p:sp>
      <p:sp>
        <p:nvSpPr>
          <p:cNvPr id="66564" name="Slide Number Placeholder 3">
            <a:extLst>
              <a:ext uri="{FF2B5EF4-FFF2-40B4-BE49-F238E27FC236}">
                <a16:creationId xmlns:a16="http://schemas.microsoft.com/office/drawing/2014/main" id="{CD27B5A6-0A15-4E34-E1F8-EF68AD09CB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5D671C3-7EB9-41BC-A65F-3D3DA37899F2}" type="slidenum">
              <a:rPr lang="en-GB" altLang="en-US">
                <a:latin typeface="Arial" panose="020B0604020202020204" pitchFamily="34" charset="0"/>
              </a:rPr>
              <a:pPr eaLnBrk="1" hangingPunct="1">
                <a:spcBef>
                  <a:spcPct val="0"/>
                </a:spcBef>
              </a:pPr>
              <a:t>27</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5CD1F0F1-B5AD-A1CC-82A1-15BA167089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60D47039-CDD2-1C18-A1AA-821A4DDF9A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CFC244F0-26A5-A46C-BBD2-1194DAF842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73C0BAF-DF27-479E-AB69-4EFB60613B86}" type="slidenum">
              <a:rPr lang="en-GB" altLang="en-US">
                <a:latin typeface="Arial" panose="020B0604020202020204" pitchFamily="34" charset="0"/>
              </a:rPr>
              <a:pPr eaLnBrk="1" hangingPunct="1">
                <a:spcBef>
                  <a:spcPct val="0"/>
                </a:spcBef>
              </a:pPr>
              <a:t>28</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8D210AF-9263-4DE6-9AA9-C5ABECCC07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BAF6FC09-33AE-CF99-FD16-8AB857BE92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DAED20C0-52D7-1CDE-2E10-77DFDA43201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A676C4E-B7BD-4772-9FE5-021E9053FDED}" type="slidenum">
              <a:rPr lang="en-GB" altLang="en-US">
                <a:latin typeface="Arial" panose="020B0604020202020204" pitchFamily="34" charset="0"/>
              </a:rPr>
              <a:pPr eaLnBrk="1" hangingPunct="1">
                <a:spcBef>
                  <a:spcPct val="0"/>
                </a:spcBef>
              </a:pPr>
              <a:t>29</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69FE853-F7A5-A52F-3DE2-DDD44F4C93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E411CABC-8EFC-68F7-A73D-1C7BB46191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3B8F4A83-9FF2-7BA9-C147-95C344F4E2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F04B97C-142A-4D0F-B083-C2595DEA8188}" type="slidenum">
              <a:rPr lang="en-GB" altLang="en-US">
                <a:latin typeface="Arial" panose="020B0604020202020204" pitchFamily="34" charset="0"/>
              </a:rPr>
              <a:pPr eaLnBrk="1" hangingPunct="1">
                <a:spcBef>
                  <a:spcPct val="0"/>
                </a:spcBef>
              </a:pPr>
              <a:t>30</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F2A81AF2-CA9B-57C9-9424-40D1307F68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5287A967-22B9-1493-32D7-52959E2793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3418456B-2BD1-8B6F-252B-FD95376927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C8EF549-6842-4AAB-9993-3E552E7303A6}" type="slidenum">
              <a:rPr lang="en-GB" altLang="en-US">
                <a:latin typeface="Arial" panose="020B0604020202020204" pitchFamily="34" charset="0"/>
              </a:rPr>
              <a:pPr eaLnBrk="1" hangingPunct="1">
                <a:spcBef>
                  <a:spcPct val="0"/>
                </a:spcBef>
              </a:pPr>
              <a:t>31</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4D5ED122-5B40-4B77-C103-3D40F5E461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AA00683F-5DB0-199F-EF44-21FF6C3763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EF27F481-F56C-5E36-B651-C2D8E71E8E0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0DDB5E1-FA96-4FC0-931D-B858F13A5D1F}" type="slidenum">
              <a:rPr lang="en-GB" altLang="en-US">
                <a:latin typeface="Arial" panose="020B0604020202020204" pitchFamily="34" charset="0"/>
              </a:rPr>
              <a:pPr eaLnBrk="1" hangingPunct="1">
                <a:spcBef>
                  <a:spcPct val="0"/>
                </a:spcBef>
              </a:pPr>
              <a:t>32</a:t>
            </a:fld>
            <a:endParaRPr lang="en-GB"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43</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03/10/2025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03/10/2025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377971" y="1625391"/>
            <a:ext cx="9977904" cy="1646302"/>
          </a:xfrm>
        </p:spPr>
        <p:txBody>
          <a:bodyPr/>
          <a:lstStyle/>
          <a:p>
            <a:pPr algn="l"/>
            <a:r>
              <a:rPr lang="en-GB" dirty="0"/>
              <a:t>Property and Conveyancing:</a:t>
            </a:r>
            <a:br>
              <a:rPr lang="en-GB" dirty="0"/>
            </a:br>
            <a:r>
              <a:rPr lang="en-GB" dirty="0"/>
              <a:t>Third party rights in land -Covenants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 Chapter 6</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8510" y="720306"/>
            <a:ext cx="8596668" cy="5571225"/>
          </a:xfrm>
        </p:spPr>
        <p:txBody>
          <a:bodyPr>
            <a:normAutofit/>
          </a:bodyPr>
          <a:lstStyle/>
          <a:p>
            <a:pPr marL="0" indent="0">
              <a:buNone/>
            </a:pPr>
            <a:r>
              <a:rPr lang="en-GB" sz="2800" dirty="0"/>
              <a:t>To understand:</a:t>
            </a:r>
          </a:p>
          <a:p>
            <a:r>
              <a:rPr lang="en-US" sz="2800" dirty="0"/>
              <a:t>What is a covenant</a:t>
            </a:r>
          </a:p>
          <a:p>
            <a:r>
              <a:rPr lang="en-US" sz="2800" dirty="0"/>
              <a:t>Who can enforce a covenant</a:t>
            </a:r>
          </a:p>
          <a:p>
            <a:r>
              <a:rPr lang="en-US" sz="2800" dirty="0"/>
              <a:t>The running of covenants at common law</a:t>
            </a:r>
          </a:p>
          <a:p>
            <a:r>
              <a:rPr lang="en-US" sz="2800" dirty="0"/>
              <a:t>The running of covenants at equity</a:t>
            </a:r>
          </a:p>
          <a:p>
            <a:r>
              <a:rPr lang="en-US" sz="2800" dirty="0" err="1"/>
              <a:t>Reltionship</a:t>
            </a:r>
            <a:r>
              <a:rPr lang="en-US" sz="2800" dirty="0"/>
              <a:t> between common law and equitable rules</a:t>
            </a:r>
          </a:p>
          <a:p>
            <a:r>
              <a:rPr lang="en-US" sz="2800" dirty="0"/>
              <a:t>Enforcement</a:t>
            </a:r>
          </a:p>
          <a:p>
            <a:r>
              <a:rPr lang="en-US" sz="2800" dirty="0"/>
              <a:t>Modification and discharge</a:t>
            </a:r>
          </a:p>
        </p:txBody>
      </p:sp>
      <p:pic>
        <p:nvPicPr>
          <p:cNvPr id="6" name="Picture 5">
            <a:extLst>
              <a:ext uri="{FF2B5EF4-FFF2-40B4-BE49-F238E27FC236}">
                <a16:creationId xmlns:a16="http://schemas.microsoft.com/office/drawing/2014/main" id="{F9145D62-269B-3EE0-C138-2E2B6AA87A37}"/>
              </a:ext>
            </a:extLst>
          </p:cNvPr>
          <p:cNvPicPr>
            <a:picLocks noChangeAspect="1"/>
          </p:cNvPicPr>
          <p:nvPr/>
        </p:nvPicPr>
        <p:blipFill>
          <a:blip r:embed="rId3"/>
          <a:stretch>
            <a:fillRect/>
          </a:stretch>
        </p:blipFill>
        <p:spPr>
          <a:xfrm>
            <a:off x="9057735" y="339817"/>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8AE3-AF52-AB68-A60D-EF43B4635D6D}"/>
              </a:ext>
            </a:extLst>
          </p:cNvPr>
          <p:cNvSpPr>
            <a:spLocks noGrp="1"/>
          </p:cNvSpPr>
          <p:nvPr>
            <p:ph type="title"/>
          </p:nvPr>
        </p:nvSpPr>
        <p:spPr>
          <a:xfrm>
            <a:off x="1952625" y="428625"/>
            <a:ext cx="8229600" cy="1143000"/>
          </a:xfrm>
        </p:spPr>
        <p:txBody>
          <a:bodyPr rtlCol="0">
            <a:normAutofit/>
          </a:bodyPr>
          <a:lstStyle/>
          <a:p>
            <a:pPr>
              <a:defRPr/>
            </a:pPr>
            <a:r>
              <a:rPr lang="en-GB" dirty="0"/>
              <a:t>Summary</a:t>
            </a:r>
          </a:p>
        </p:txBody>
      </p:sp>
      <p:sp>
        <p:nvSpPr>
          <p:cNvPr id="14339" name="Content Placeholder 2">
            <a:extLst>
              <a:ext uri="{FF2B5EF4-FFF2-40B4-BE49-F238E27FC236}">
                <a16:creationId xmlns:a16="http://schemas.microsoft.com/office/drawing/2014/main" id="{6DC5A47C-EF38-56C1-55F1-136C2D012D6E}"/>
              </a:ext>
            </a:extLst>
          </p:cNvPr>
          <p:cNvSpPr>
            <a:spLocks noGrp="1"/>
          </p:cNvSpPr>
          <p:nvPr>
            <p:ph idx="1"/>
          </p:nvPr>
        </p:nvSpPr>
        <p:spPr>
          <a:xfrm>
            <a:off x="1200420" y="1419316"/>
            <a:ext cx="8229600" cy="4143375"/>
          </a:xfrm>
        </p:spPr>
        <p:txBody>
          <a:bodyPr>
            <a:normAutofit fontScale="92500"/>
          </a:bodyPr>
          <a:lstStyle/>
          <a:p>
            <a:pPr>
              <a:lnSpc>
                <a:spcPts val="3600"/>
              </a:lnSpc>
              <a:spcBef>
                <a:spcPct val="0"/>
              </a:spcBef>
              <a:spcAft>
                <a:spcPts val="1200"/>
              </a:spcAft>
            </a:pPr>
            <a:r>
              <a:rPr lang="en-GB" altLang="en-US" sz="2400" dirty="0"/>
              <a:t>Terminology</a:t>
            </a:r>
          </a:p>
          <a:p>
            <a:pPr>
              <a:lnSpc>
                <a:spcPts val="3600"/>
              </a:lnSpc>
              <a:spcBef>
                <a:spcPct val="0"/>
              </a:spcBef>
              <a:spcAft>
                <a:spcPts val="1200"/>
              </a:spcAft>
            </a:pPr>
            <a:r>
              <a:rPr lang="en-GB" altLang="en-US" sz="2400" dirty="0"/>
              <a:t>Background</a:t>
            </a:r>
          </a:p>
          <a:p>
            <a:pPr>
              <a:lnSpc>
                <a:spcPts val="3600"/>
              </a:lnSpc>
              <a:spcBef>
                <a:spcPct val="0"/>
              </a:spcBef>
              <a:spcAft>
                <a:spcPts val="1200"/>
              </a:spcAft>
            </a:pPr>
            <a:r>
              <a:rPr lang="en-GB" altLang="en-US" sz="2400" dirty="0"/>
              <a:t>General Rules on Enforceability</a:t>
            </a:r>
          </a:p>
          <a:p>
            <a:pPr>
              <a:lnSpc>
                <a:spcPts val="3600"/>
              </a:lnSpc>
              <a:spcBef>
                <a:spcPct val="0"/>
              </a:spcBef>
              <a:spcAft>
                <a:spcPts val="1200"/>
              </a:spcAft>
            </a:pPr>
            <a:r>
              <a:rPr lang="en-GB" altLang="en-US" sz="2400" dirty="0"/>
              <a:t>Running of the Benefit of a Covenant at Law and in Equity</a:t>
            </a:r>
          </a:p>
          <a:p>
            <a:pPr>
              <a:lnSpc>
                <a:spcPts val="3600"/>
              </a:lnSpc>
              <a:spcBef>
                <a:spcPct val="0"/>
              </a:spcBef>
              <a:spcAft>
                <a:spcPts val="1200"/>
              </a:spcAft>
            </a:pPr>
            <a:r>
              <a:rPr lang="en-GB" altLang="en-US" sz="2400" dirty="0"/>
              <a:t>Running of the Burden of a Covenant at Law and in Equity</a:t>
            </a:r>
          </a:p>
          <a:p>
            <a:pPr>
              <a:lnSpc>
                <a:spcPts val="3600"/>
              </a:lnSpc>
              <a:spcBef>
                <a:spcPct val="0"/>
              </a:spcBef>
              <a:spcAft>
                <a:spcPts val="1200"/>
              </a:spcAft>
            </a:pPr>
            <a:r>
              <a:rPr lang="en-GB" altLang="en-US" sz="2400" dirty="0"/>
              <a:t>Protection of Covenants</a:t>
            </a:r>
          </a:p>
        </p:txBody>
      </p:sp>
      <p:sp>
        <p:nvSpPr>
          <p:cNvPr id="14340" name="Slide Number Placeholder 6">
            <a:extLst>
              <a:ext uri="{FF2B5EF4-FFF2-40B4-BE49-F238E27FC236}">
                <a16:creationId xmlns:a16="http://schemas.microsoft.com/office/drawing/2014/main" id="{532B6909-9027-DEBE-9FE6-C2EA2903727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0C92B548-77F0-49AE-814E-664CFDE1216A}" type="slidenum">
              <a:rPr lang="en-GB" altLang="en-US" sz="1200">
                <a:latin typeface="Arial" panose="020B0604020202020204" pitchFamily="34" charset="0"/>
                <a:cs typeface="Arial" panose="020B0604020202020204" pitchFamily="34" charset="0"/>
              </a:rPr>
              <a:pPr eaLnBrk="1" hangingPunct="1">
                <a:spcBef>
                  <a:spcPct val="0"/>
                </a:spcBef>
                <a:buFontTx/>
                <a:buNone/>
              </a:pPr>
              <a:t>3</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31D0-D35D-E141-83B2-9E858DA84971}"/>
              </a:ext>
            </a:extLst>
          </p:cNvPr>
          <p:cNvSpPr>
            <a:spLocks noGrp="1"/>
          </p:cNvSpPr>
          <p:nvPr>
            <p:ph type="title"/>
          </p:nvPr>
        </p:nvSpPr>
        <p:spPr>
          <a:xfrm>
            <a:off x="1016960" y="263820"/>
            <a:ext cx="8229600" cy="1143000"/>
          </a:xfrm>
        </p:spPr>
        <p:txBody>
          <a:bodyPr>
            <a:noAutofit/>
          </a:bodyPr>
          <a:lstStyle/>
          <a:p>
            <a:pPr eaLnBrk="1" hangingPunct="1">
              <a:defRPr/>
            </a:pPr>
            <a:r>
              <a:rPr lang="en-GB" sz="4400" dirty="0">
                <a:latin typeface="Arial" charset="0"/>
                <a:cs typeface="Arial" charset="0"/>
              </a:rPr>
              <a:t>Terminology</a:t>
            </a:r>
            <a:br>
              <a:rPr lang="en-GB" sz="4400" dirty="0">
                <a:latin typeface="Arial" charset="0"/>
                <a:cs typeface="Arial" charset="0"/>
              </a:rPr>
            </a:br>
            <a:endParaRPr lang="en-GB" sz="4400" dirty="0">
              <a:latin typeface="Arial" charset="0"/>
              <a:cs typeface="Arial" charset="0"/>
            </a:endParaRPr>
          </a:p>
        </p:txBody>
      </p:sp>
      <p:sp>
        <p:nvSpPr>
          <p:cNvPr id="15363" name="Content Placeholder 2">
            <a:extLst>
              <a:ext uri="{FF2B5EF4-FFF2-40B4-BE49-F238E27FC236}">
                <a16:creationId xmlns:a16="http://schemas.microsoft.com/office/drawing/2014/main" id="{C589BA2A-6E6E-647C-8DA9-2C7E9984962F}"/>
              </a:ext>
            </a:extLst>
          </p:cNvPr>
          <p:cNvSpPr>
            <a:spLocks noGrp="1"/>
          </p:cNvSpPr>
          <p:nvPr>
            <p:ph idx="1"/>
          </p:nvPr>
        </p:nvSpPr>
        <p:spPr>
          <a:xfrm>
            <a:off x="832624" y="1721848"/>
            <a:ext cx="8705075" cy="4608512"/>
          </a:xfrm>
        </p:spPr>
        <p:txBody>
          <a:bodyPr>
            <a:normAutofit fontScale="92500"/>
          </a:bodyPr>
          <a:lstStyle/>
          <a:p>
            <a:pPr>
              <a:lnSpc>
                <a:spcPts val="2500"/>
              </a:lnSpc>
              <a:spcBef>
                <a:spcPct val="0"/>
              </a:spcBef>
              <a:spcAft>
                <a:spcPts val="1200"/>
              </a:spcAft>
            </a:pPr>
            <a:r>
              <a:rPr lang="en-GB" altLang="en-US" sz="2400" dirty="0"/>
              <a:t>Covenantor - person whose land is bound by the obligation (E.g. Servient landowner)</a:t>
            </a:r>
          </a:p>
          <a:p>
            <a:pPr>
              <a:lnSpc>
                <a:spcPts val="2500"/>
              </a:lnSpc>
              <a:spcBef>
                <a:spcPct val="0"/>
              </a:spcBef>
              <a:spcAft>
                <a:spcPts val="1200"/>
              </a:spcAft>
            </a:pPr>
            <a:r>
              <a:rPr lang="en-GB" altLang="en-US" sz="2400" dirty="0"/>
              <a:t>Covenantee - person whose land has the benefit of the obligation (E.g. Dominant landowner)</a:t>
            </a:r>
          </a:p>
          <a:p>
            <a:pPr>
              <a:lnSpc>
                <a:spcPts val="2500"/>
              </a:lnSpc>
              <a:spcBef>
                <a:spcPct val="0"/>
              </a:spcBef>
              <a:spcAft>
                <a:spcPts val="1200"/>
              </a:spcAft>
            </a:pPr>
            <a:r>
              <a:rPr lang="en-GB" altLang="en-US" sz="2400" dirty="0"/>
              <a:t>Dominant land - land capable of benefiting from the covenant</a:t>
            </a:r>
          </a:p>
          <a:p>
            <a:pPr>
              <a:lnSpc>
                <a:spcPts val="2500"/>
              </a:lnSpc>
              <a:spcBef>
                <a:spcPct val="0"/>
              </a:spcBef>
              <a:spcAft>
                <a:spcPts val="1200"/>
              </a:spcAft>
            </a:pPr>
            <a:r>
              <a:rPr lang="en-GB" altLang="en-US" sz="2400" dirty="0"/>
              <a:t>Servient land - land capable of taking the burden of the covenant</a:t>
            </a:r>
          </a:p>
          <a:p>
            <a:pPr>
              <a:lnSpc>
                <a:spcPts val="2500"/>
              </a:lnSpc>
              <a:spcBef>
                <a:spcPct val="0"/>
              </a:spcBef>
              <a:spcAft>
                <a:spcPts val="1200"/>
              </a:spcAft>
            </a:pPr>
            <a:r>
              <a:rPr lang="en-GB" altLang="en-US" sz="2400" dirty="0"/>
              <a:t>Positive covenant - to do something or spend money on something on land, E.g. to keep a roof in good repair</a:t>
            </a:r>
          </a:p>
          <a:p>
            <a:pPr>
              <a:lnSpc>
                <a:spcPts val="2500"/>
              </a:lnSpc>
              <a:spcBef>
                <a:spcPct val="0"/>
              </a:spcBef>
              <a:spcAft>
                <a:spcPts val="1200"/>
              </a:spcAft>
            </a:pPr>
            <a:r>
              <a:rPr lang="en-GB" altLang="en-US" sz="2400" dirty="0"/>
              <a:t>Restrictive covenant - to refrain from doing something on land, E.g. not to run a trade or business</a:t>
            </a:r>
          </a:p>
          <a:p>
            <a:pPr>
              <a:lnSpc>
                <a:spcPts val="2500"/>
              </a:lnSpc>
              <a:spcBef>
                <a:spcPct val="0"/>
              </a:spcBef>
              <a:spcAft>
                <a:spcPts val="1200"/>
              </a:spcAft>
            </a:pPr>
            <a:endParaRPr lang="en-GB" altLang="en-US" sz="2400" dirty="0"/>
          </a:p>
        </p:txBody>
      </p:sp>
      <p:sp>
        <p:nvSpPr>
          <p:cNvPr id="15364" name="Slide Number Placeholder 6">
            <a:extLst>
              <a:ext uri="{FF2B5EF4-FFF2-40B4-BE49-F238E27FC236}">
                <a16:creationId xmlns:a16="http://schemas.microsoft.com/office/drawing/2014/main" id="{3875832E-4771-0300-9C1C-04A060C024C8}"/>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47927E2F-6B8A-44D1-AE96-4CA688D1812F}" type="slidenum">
              <a:rPr lang="en-GB" altLang="en-US" sz="1200">
                <a:latin typeface="Arial" panose="020B0604020202020204" pitchFamily="34" charset="0"/>
                <a:cs typeface="Arial" panose="020B0604020202020204" pitchFamily="34" charset="0"/>
              </a:rPr>
              <a:pPr eaLnBrk="1" hangingPunct="1">
                <a:spcBef>
                  <a:spcPct val="0"/>
                </a:spcBef>
                <a:buFontTx/>
                <a:buNone/>
              </a:pPr>
              <a:t>4</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1A6B-60BB-1B28-6EC5-2F3001628D8E}"/>
              </a:ext>
            </a:extLst>
          </p:cNvPr>
          <p:cNvSpPr>
            <a:spLocks noGrp="1"/>
          </p:cNvSpPr>
          <p:nvPr>
            <p:ph type="title"/>
          </p:nvPr>
        </p:nvSpPr>
        <p:spPr>
          <a:xfrm>
            <a:off x="1198638" y="237165"/>
            <a:ext cx="7927975" cy="1284288"/>
          </a:xfrm>
        </p:spPr>
        <p:txBody>
          <a:bodyPr/>
          <a:lstStyle/>
          <a:p>
            <a:pPr>
              <a:defRPr/>
            </a:pPr>
            <a:r>
              <a:rPr lang="en-GB" b="1" dirty="0"/>
              <a:t>Background</a:t>
            </a:r>
          </a:p>
        </p:txBody>
      </p:sp>
      <p:sp>
        <p:nvSpPr>
          <p:cNvPr id="16387" name="Content Placeholder 2">
            <a:extLst>
              <a:ext uri="{FF2B5EF4-FFF2-40B4-BE49-F238E27FC236}">
                <a16:creationId xmlns:a16="http://schemas.microsoft.com/office/drawing/2014/main" id="{6A4E627E-F2B0-C4F5-C652-796C72C55D08}"/>
              </a:ext>
            </a:extLst>
          </p:cNvPr>
          <p:cNvSpPr>
            <a:spLocks noGrp="1"/>
          </p:cNvSpPr>
          <p:nvPr>
            <p:ph idx="1"/>
          </p:nvPr>
        </p:nvSpPr>
        <p:spPr>
          <a:xfrm>
            <a:off x="1133550" y="995214"/>
            <a:ext cx="8430436" cy="4916487"/>
          </a:xfrm>
        </p:spPr>
        <p:txBody>
          <a:bodyPr>
            <a:normAutofit fontScale="85000" lnSpcReduction="10000"/>
          </a:bodyPr>
          <a:lstStyle/>
          <a:p>
            <a:pPr>
              <a:lnSpc>
                <a:spcPts val="3500"/>
              </a:lnSpc>
              <a:spcBef>
                <a:spcPct val="0"/>
              </a:spcBef>
              <a:spcAft>
                <a:spcPts val="1200"/>
              </a:spcAft>
            </a:pPr>
            <a:r>
              <a:rPr lang="en-GB" altLang="en-US" sz="3400" dirty="0"/>
              <a:t>Unlike easements, usually the only way a covenant can be created is in a deed</a:t>
            </a:r>
          </a:p>
          <a:p>
            <a:pPr>
              <a:lnSpc>
                <a:spcPts val="3500"/>
              </a:lnSpc>
              <a:spcBef>
                <a:spcPct val="0"/>
              </a:spcBef>
              <a:spcAft>
                <a:spcPts val="1200"/>
              </a:spcAft>
            </a:pPr>
            <a:r>
              <a:rPr lang="en-GB" altLang="en-US" sz="3400" dirty="0"/>
              <a:t>Covenants are usually imposed when only part of the land owned by someone is sold</a:t>
            </a:r>
          </a:p>
          <a:p>
            <a:pPr>
              <a:lnSpc>
                <a:spcPts val="3500"/>
              </a:lnSpc>
              <a:spcBef>
                <a:spcPct val="0"/>
              </a:spcBef>
              <a:spcAft>
                <a:spcPts val="1200"/>
              </a:spcAft>
            </a:pPr>
            <a:r>
              <a:rPr lang="en-GB" altLang="en-US" sz="3400" dirty="0"/>
              <a:t>A covenant is a formal right with a dual nature:</a:t>
            </a:r>
          </a:p>
          <a:p>
            <a:pPr lvl="1">
              <a:lnSpc>
                <a:spcPts val="3500"/>
              </a:lnSpc>
              <a:spcBef>
                <a:spcPct val="0"/>
              </a:spcBef>
              <a:spcAft>
                <a:spcPts val="1200"/>
              </a:spcAft>
            </a:pPr>
            <a:r>
              <a:rPr lang="en-GB" altLang="en-US" sz="3400" dirty="0"/>
              <a:t>Contractual right (in </a:t>
            </a:r>
            <a:r>
              <a:rPr lang="en-GB" altLang="en-US" sz="3400" dirty="0" err="1"/>
              <a:t>personam</a:t>
            </a:r>
            <a:r>
              <a:rPr lang="en-GB" altLang="en-US" sz="3400" dirty="0"/>
              <a:t>); </a:t>
            </a:r>
          </a:p>
          <a:p>
            <a:pPr lvl="1">
              <a:lnSpc>
                <a:spcPts val="3500"/>
              </a:lnSpc>
              <a:spcBef>
                <a:spcPct val="0"/>
              </a:spcBef>
              <a:spcAft>
                <a:spcPts val="1200"/>
              </a:spcAft>
              <a:buNone/>
            </a:pPr>
            <a:r>
              <a:rPr lang="en-GB" altLang="en-US" sz="3400" dirty="0"/>
              <a:t>	and</a:t>
            </a:r>
          </a:p>
          <a:p>
            <a:pPr lvl="1">
              <a:lnSpc>
                <a:spcPts val="3500"/>
              </a:lnSpc>
              <a:spcBef>
                <a:spcPct val="0"/>
              </a:spcBef>
              <a:spcAft>
                <a:spcPts val="1200"/>
              </a:spcAft>
            </a:pPr>
            <a:r>
              <a:rPr lang="en-GB" altLang="en-US" sz="3400" dirty="0"/>
              <a:t>Right in land (in rem).</a:t>
            </a:r>
          </a:p>
          <a:p>
            <a:pPr>
              <a:lnSpc>
                <a:spcPts val="3500"/>
              </a:lnSpc>
              <a:spcBef>
                <a:spcPct val="0"/>
              </a:spcBef>
              <a:spcAft>
                <a:spcPts val="1200"/>
              </a:spcAft>
            </a:pPr>
            <a:endParaRPr lang="en-GB" altLang="en-US" sz="2400" dirty="0"/>
          </a:p>
        </p:txBody>
      </p:sp>
      <p:sp>
        <p:nvSpPr>
          <p:cNvPr id="4" name="Slide Number Placeholder 3">
            <a:extLst>
              <a:ext uri="{FF2B5EF4-FFF2-40B4-BE49-F238E27FC236}">
                <a16:creationId xmlns:a16="http://schemas.microsoft.com/office/drawing/2014/main" id="{1A274EDD-5368-07CA-C9A1-62211319999F}"/>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4840997-49B6-492F-87D1-4F46286B04DF}"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E809C-0679-C15A-295F-E7A56E99CCBF}"/>
              </a:ext>
            </a:extLst>
          </p:cNvPr>
          <p:cNvSpPr>
            <a:spLocks noGrp="1"/>
          </p:cNvSpPr>
          <p:nvPr>
            <p:ph type="title"/>
          </p:nvPr>
        </p:nvSpPr>
        <p:spPr>
          <a:xfrm>
            <a:off x="2097089" y="215900"/>
            <a:ext cx="7927975" cy="1284288"/>
          </a:xfrm>
        </p:spPr>
        <p:txBody>
          <a:bodyPr/>
          <a:lstStyle/>
          <a:p>
            <a:pPr>
              <a:defRPr/>
            </a:pPr>
            <a:r>
              <a:rPr lang="en-GB" dirty="0">
                <a:latin typeface="Arial" charset="0"/>
                <a:cs typeface="Arial" charset="0"/>
              </a:rPr>
              <a:t>General Rules on Enforceability (1)</a:t>
            </a:r>
            <a:endParaRPr lang="en-GB" dirty="0"/>
          </a:p>
        </p:txBody>
      </p:sp>
      <p:sp>
        <p:nvSpPr>
          <p:cNvPr id="17411" name="Content Placeholder 2">
            <a:extLst>
              <a:ext uri="{FF2B5EF4-FFF2-40B4-BE49-F238E27FC236}">
                <a16:creationId xmlns:a16="http://schemas.microsoft.com/office/drawing/2014/main" id="{BA2CD22D-68A1-D364-A09B-0E9CF6FB4BAE}"/>
              </a:ext>
            </a:extLst>
          </p:cNvPr>
          <p:cNvSpPr>
            <a:spLocks noGrp="1"/>
          </p:cNvSpPr>
          <p:nvPr>
            <p:ph idx="1"/>
          </p:nvPr>
        </p:nvSpPr>
        <p:spPr>
          <a:xfrm>
            <a:off x="1359013" y="1128711"/>
            <a:ext cx="7775575" cy="4525962"/>
          </a:xfrm>
        </p:spPr>
        <p:txBody>
          <a:bodyPr/>
          <a:lstStyle/>
          <a:p>
            <a:pPr>
              <a:lnSpc>
                <a:spcPts val="4700"/>
              </a:lnSpc>
              <a:spcBef>
                <a:spcPct val="0"/>
              </a:spcBef>
              <a:spcAft>
                <a:spcPts val="1200"/>
              </a:spcAft>
            </a:pPr>
            <a:r>
              <a:rPr lang="en-GB" altLang="en-US" sz="2400" dirty="0"/>
              <a:t>As between the original parties, covenants are enforceable as a matter of contract</a:t>
            </a:r>
          </a:p>
          <a:p>
            <a:pPr>
              <a:lnSpc>
                <a:spcPts val="4700"/>
              </a:lnSpc>
              <a:spcBef>
                <a:spcPct val="0"/>
              </a:spcBef>
              <a:spcAft>
                <a:spcPts val="1200"/>
              </a:spcAft>
            </a:pPr>
            <a:r>
              <a:rPr lang="en-GB" altLang="en-US" sz="2400" dirty="0"/>
              <a:t>To enforce a covenant at common law, you need to show that the covenantee has land which                             can be benefited</a:t>
            </a:r>
          </a:p>
          <a:p>
            <a:pPr>
              <a:lnSpc>
                <a:spcPts val="4700"/>
              </a:lnSpc>
              <a:spcBef>
                <a:spcPct val="0"/>
              </a:spcBef>
              <a:spcAft>
                <a:spcPts val="1200"/>
              </a:spcAft>
            </a:pPr>
            <a:endParaRPr lang="en-GB" altLang="en-US" sz="2400" dirty="0"/>
          </a:p>
        </p:txBody>
      </p:sp>
      <p:sp>
        <p:nvSpPr>
          <p:cNvPr id="4" name="Slide Number Placeholder 3">
            <a:extLst>
              <a:ext uri="{FF2B5EF4-FFF2-40B4-BE49-F238E27FC236}">
                <a16:creationId xmlns:a16="http://schemas.microsoft.com/office/drawing/2014/main" id="{9F83BBA7-CBB5-120C-B071-F80B633C3E12}"/>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0C7FEC3-4E0A-4DF9-B949-992D6F0A2A05}"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pic>
        <p:nvPicPr>
          <p:cNvPr id="17413" name="Picture 3" descr="C:\Documents and Settings\kdeakin\Local Settings\Temporary Internet Files\Content.IE5\7VN8697L\MC900056875[1].wmf">
            <a:extLst>
              <a:ext uri="{FF2B5EF4-FFF2-40B4-BE49-F238E27FC236}">
                <a16:creationId xmlns:a16="http://schemas.microsoft.com/office/drawing/2014/main" id="{11B6627C-AB96-0818-1751-FA23B5F6B6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6589" y="3933826"/>
            <a:ext cx="1570037" cy="179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D471-993D-5271-C1A7-D939E4CDBC50}"/>
              </a:ext>
            </a:extLst>
          </p:cNvPr>
          <p:cNvSpPr>
            <a:spLocks noGrp="1"/>
          </p:cNvSpPr>
          <p:nvPr>
            <p:ph type="title"/>
          </p:nvPr>
        </p:nvSpPr>
        <p:spPr>
          <a:xfrm>
            <a:off x="2097089" y="215900"/>
            <a:ext cx="7927975" cy="1284288"/>
          </a:xfrm>
        </p:spPr>
        <p:txBody>
          <a:bodyPr/>
          <a:lstStyle/>
          <a:p>
            <a:pPr>
              <a:defRPr/>
            </a:pPr>
            <a:r>
              <a:rPr lang="en-GB" dirty="0">
                <a:latin typeface="Arial" charset="0"/>
                <a:cs typeface="Arial" charset="0"/>
              </a:rPr>
              <a:t>General Rules on Enforceability (2)</a:t>
            </a:r>
            <a:endParaRPr lang="en-GB" dirty="0"/>
          </a:p>
        </p:txBody>
      </p:sp>
      <p:sp>
        <p:nvSpPr>
          <p:cNvPr id="18435" name="Content Placeholder 2">
            <a:extLst>
              <a:ext uri="{FF2B5EF4-FFF2-40B4-BE49-F238E27FC236}">
                <a16:creationId xmlns:a16="http://schemas.microsoft.com/office/drawing/2014/main" id="{C993D25E-EEDD-7553-E756-3411A1AA0B3D}"/>
              </a:ext>
            </a:extLst>
          </p:cNvPr>
          <p:cNvSpPr>
            <a:spLocks noGrp="1"/>
          </p:cNvSpPr>
          <p:nvPr>
            <p:ph idx="1"/>
          </p:nvPr>
        </p:nvSpPr>
        <p:spPr>
          <a:xfrm>
            <a:off x="1431113" y="1020394"/>
            <a:ext cx="7920038" cy="4597400"/>
          </a:xfrm>
        </p:spPr>
        <p:txBody>
          <a:bodyPr/>
          <a:lstStyle/>
          <a:p>
            <a:pPr>
              <a:lnSpc>
                <a:spcPts val="3800"/>
              </a:lnSpc>
              <a:spcBef>
                <a:spcPct val="0"/>
              </a:spcBef>
              <a:spcAft>
                <a:spcPts val="1200"/>
              </a:spcAft>
            </a:pPr>
            <a:r>
              <a:rPr lang="en-GB" altLang="en-US" sz="2400" dirty="0"/>
              <a:t>Technically, there is no requirement that the covenantor has to be a landowner - </a:t>
            </a:r>
            <a:r>
              <a:rPr lang="en-GB" altLang="en-US" sz="2400" b="1" i="1" dirty="0"/>
              <a:t>Smith &amp; Snipes Hall Farm v River Douglas Catchment Board [1949]</a:t>
            </a:r>
          </a:p>
          <a:p>
            <a:pPr>
              <a:lnSpc>
                <a:spcPts val="3800"/>
              </a:lnSpc>
              <a:spcBef>
                <a:spcPct val="0"/>
              </a:spcBef>
              <a:spcAft>
                <a:spcPts val="1200"/>
              </a:spcAft>
            </a:pPr>
            <a:r>
              <a:rPr lang="en-GB" altLang="en-US" sz="2400" dirty="0"/>
              <a:t>However, usually the aim when imposing a covenant is that it will be enforceable:</a:t>
            </a:r>
          </a:p>
          <a:p>
            <a:pPr lvl="1">
              <a:lnSpc>
                <a:spcPts val="3800"/>
              </a:lnSpc>
              <a:spcBef>
                <a:spcPct val="0"/>
              </a:spcBef>
              <a:spcAft>
                <a:spcPts val="1200"/>
              </a:spcAft>
            </a:pPr>
            <a:r>
              <a:rPr lang="en-GB" altLang="en-US" sz="2400" u="sng" dirty="0"/>
              <a:t>Against</a:t>
            </a:r>
            <a:r>
              <a:rPr lang="en-GB" altLang="en-US" sz="2400" dirty="0"/>
              <a:t> future owners of the servient land;</a:t>
            </a:r>
          </a:p>
          <a:p>
            <a:pPr lvl="1">
              <a:lnSpc>
                <a:spcPts val="3800"/>
              </a:lnSpc>
              <a:spcBef>
                <a:spcPct val="0"/>
              </a:spcBef>
              <a:spcAft>
                <a:spcPts val="1200"/>
              </a:spcAft>
            </a:pPr>
            <a:r>
              <a:rPr lang="en-GB" altLang="en-US" sz="2400" u="sng" dirty="0"/>
              <a:t>By</a:t>
            </a:r>
            <a:r>
              <a:rPr lang="en-GB" altLang="en-US" sz="2400" dirty="0"/>
              <a:t> future owners of the dominant land.</a:t>
            </a:r>
          </a:p>
          <a:p>
            <a:pPr>
              <a:lnSpc>
                <a:spcPts val="3800"/>
              </a:lnSpc>
              <a:spcBef>
                <a:spcPct val="0"/>
              </a:spcBef>
              <a:spcAft>
                <a:spcPts val="1200"/>
              </a:spcAft>
            </a:pPr>
            <a:endParaRPr lang="en-GB" altLang="en-US" sz="2400" dirty="0"/>
          </a:p>
        </p:txBody>
      </p:sp>
      <p:sp>
        <p:nvSpPr>
          <p:cNvPr id="4" name="Slide Number Placeholder 3">
            <a:extLst>
              <a:ext uri="{FF2B5EF4-FFF2-40B4-BE49-F238E27FC236}">
                <a16:creationId xmlns:a16="http://schemas.microsoft.com/office/drawing/2014/main" id="{61C5D2F2-DDC8-3CCA-8E04-CE1AAF215225}"/>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588CCE4-E88F-4D2B-B654-A1E5926693E8}"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DB70-922B-974E-BAAF-BAC3449D8605}"/>
              </a:ext>
            </a:extLst>
          </p:cNvPr>
          <p:cNvSpPr>
            <a:spLocks noGrp="1"/>
          </p:cNvSpPr>
          <p:nvPr>
            <p:ph type="title"/>
          </p:nvPr>
        </p:nvSpPr>
        <p:spPr>
          <a:xfrm>
            <a:off x="1952625" y="428625"/>
            <a:ext cx="8229600" cy="1143000"/>
          </a:xfrm>
        </p:spPr>
        <p:txBody>
          <a:bodyPr>
            <a:noAutofit/>
          </a:bodyPr>
          <a:lstStyle/>
          <a:p>
            <a:pPr eaLnBrk="1" hangingPunct="1">
              <a:defRPr/>
            </a:pPr>
            <a:r>
              <a:rPr lang="en-GB" dirty="0">
                <a:latin typeface="Arial" charset="0"/>
                <a:cs typeface="Arial" charset="0"/>
              </a:rPr>
              <a:t> General Rules on Enforceability (3)</a:t>
            </a:r>
          </a:p>
        </p:txBody>
      </p:sp>
      <p:sp>
        <p:nvSpPr>
          <p:cNvPr id="19459" name="Content Placeholder 2">
            <a:extLst>
              <a:ext uri="{FF2B5EF4-FFF2-40B4-BE49-F238E27FC236}">
                <a16:creationId xmlns:a16="http://schemas.microsoft.com/office/drawing/2014/main" id="{CB61242E-2A21-10C6-B769-835C91BE7ABE}"/>
              </a:ext>
            </a:extLst>
          </p:cNvPr>
          <p:cNvSpPr>
            <a:spLocks noGrp="1"/>
          </p:cNvSpPr>
          <p:nvPr>
            <p:ph idx="1"/>
          </p:nvPr>
        </p:nvSpPr>
        <p:spPr>
          <a:xfrm>
            <a:off x="1237401" y="1283218"/>
            <a:ext cx="8229600" cy="4537075"/>
          </a:xfrm>
        </p:spPr>
        <p:txBody>
          <a:bodyPr>
            <a:normAutofit fontScale="85000" lnSpcReduction="10000"/>
          </a:bodyPr>
          <a:lstStyle/>
          <a:p>
            <a:pPr>
              <a:lnSpc>
                <a:spcPts val="3200"/>
              </a:lnSpc>
              <a:spcBef>
                <a:spcPct val="0"/>
              </a:spcBef>
              <a:spcAft>
                <a:spcPts val="1200"/>
              </a:spcAft>
            </a:pPr>
            <a:r>
              <a:rPr lang="en-GB" altLang="en-US" sz="2400" dirty="0"/>
              <a:t>As between subsequent parties, a covenant </a:t>
            </a:r>
            <a:r>
              <a:rPr lang="en-GB" altLang="en-US" sz="2400" u="sng" dirty="0"/>
              <a:t>may</a:t>
            </a:r>
            <a:r>
              <a:rPr lang="en-GB" altLang="en-US" sz="2400" dirty="0"/>
              <a:t> be enforceable as a right in land</a:t>
            </a:r>
          </a:p>
          <a:p>
            <a:pPr>
              <a:lnSpc>
                <a:spcPts val="3200"/>
              </a:lnSpc>
              <a:spcBef>
                <a:spcPct val="0"/>
              </a:spcBef>
              <a:spcAft>
                <a:spcPts val="1200"/>
              </a:spcAft>
            </a:pPr>
            <a:r>
              <a:rPr lang="en-GB" altLang="en-US" sz="2400" i="1" dirty="0"/>
              <a:t>Law of Property Act 1925; s56</a:t>
            </a:r>
            <a:r>
              <a:rPr lang="en-GB" altLang="en-US" sz="2400" dirty="0"/>
              <a:t> - “A person may take an immediate or other interest in land or other property, or the benefit of any...covenant...over or respecting land or other property, although he may not be named as a party to the conveyance...”</a:t>
            </a:r>
          </a:p>
          <a:p>
            <a:pPr>
              <a:lnSpc>
                <a:spcPts val="3200"/>
              </a:lnSpc>
              <a:spcBef>
                <a:spcPct val="0"/>
              </a:spcBef>
              <a:spcAft>
                <a:spcPts val="1200"/>
              </a:spcAft>
            </a:pPr>
            <a:r>
              <a:rPr lang="en-GB" altLang="en-US" sz="2400" dirty="0"/>
              <a:t>Denning suggested impact of this section was to circumvent the rule of contractual privity in the context of freehold covenants but this view was not followed....</a:t>
            </a:r>
          </a:p>
          <a:p>
            <a:pPr>
              <a:lnSpc>
                <a:spcPts val="3200"/>
              </a:lnSpc>
              <a:spcBef>
                <a:spcPct val="0"/>
              </a:spcBef>
              <a:spcAft>
                <a:spcPts val="1200"/>
              </a:spcAft>
            </a:pPr>
            <a:endParaRPr lang="en-GB" altLang="en-US" sz="2400" dirty="0"/>
          </a:p>
        </p:txBody>
      </p:sp>
      <p:sp>
        <p:nvSpPr>
          <p:cNvPr id="19460" name="Slide Number Placeholder 6">
            <a:extLst>
              <a:ext uri="{FF2B5EF4-FFF2-40B4-BE49-F238E27FC236}">
                <a16:creationId xmlns:a16="http://schemas.microsoft.com/office/drawing/2014/main" id="{04F1C61E-4E09-2824-0320-470DDEB0B40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D149259A-CE5F-438B-90BD-2841E727EAB0}" type="slidenum">
              <a:rPr lang="en-GB" altLang="en-US" sz="1200">
                <a:latin typeface="Arial" panose="020B0604020202020204" pitchFamily="34" charset="0"/>
                <a:cs typeface="Arial" panose="020B0604020202020204" pitchFamily="34" charset="0"/>
              </a:rPr>
              <a:pPr eaLnBrk="1" hangingPunct="1">
                <a:spcBef>
                  <a:spcPct val="0"/>
                </a:spcBef>
                <a:buFontTx/>
                <a:buNone/>
              </a:pPr>
              <a:t>8</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884F1-0B3E-B3AF-9F7E-057634E4E5EC}"/>
              </a:ext>
            </a:extLst>
          </p:cNvPr>
          <p:cNvSpPr>
            <a:spLocks noGrp="1"/>
          </p:cNvSpPr>
          <p:nvPr>
            <p:ph type="title"/>
          </p:nvPr>
        </p:nvSpPr>
        <p:spPr>
          <a:xfrm>
            <a:off x="1952625" y="428625"/>
            <a:ext cx="8229600" cy="1143000"/>
          </a:xfrm>
        </p:spPr>
        <p:txBody>
          <a:bodyPr>
            <a:noAutofit/>
          </a:bodyPr>
          <a:lstStyle/>
          <a:p>
            <a:pPr eaLnBrk="1" hangingPunct="1">
              <a:defRPr/>
            </a:pPr>
            <a:r>
              <a:rPr lang="en-GB" dirty="0">
                <a:latin typeface="Arial" charset="0"/>
                <a:cs typeface="Arial" charset="0"/>
              </a:rPr>
              <a:t> General Rules on Enforceability (4)</a:t>
            </a:r>
          </a:p>
        </p:txBody>
      </p:sp>
      <p:sp>
        <p:nvSpPr>
          <p:cNvPr id="20483" name="Content Placeholder 2">
            <a:extLst>
              <a:ext uri="{FF2B5EF4-FFF2-40B4-BE49-F238E27FC236}">
                <a16:creationId xmlns:a16="http://schemas.microsoft.com/office/drawing/2014/main" id="{B50A3D9E-2E0A-AA3A-9C50-88E6D8102BBB}"/>
              </a:ext>
            </a:extLst>
          </p:cNvPr>
          <p:cNvSpPr>
            <a:spLocks noGrp="1"/>
          </p:cNvSpPr>
          <p:nvPr>
            <p:ph idx="1"/>
          </p:nvPr>
        </p:nvSpPr>
        <p:spPr>
          <a:xfrm>
            <a:off x="1200187" y="1357646"/>
            <a:ext cx="8229600" cy="4537075"/>
          </a:xfrm>
        </p:spPr>
        <p:txBody>
          <a:bodyPr>
            <a:normAutofit fontScale="92500"/>
          </a:bodyPr>
          <a:lstStyle/>
          <a:p>
            <a:pPr>
              <a:lnSpc>
                <a:spcPts val="3600"/>
              </a:lnSpc>
              <a:spcBef>
                <a:spcPct val="0"/>
              </a:spcBef>
              <a:spcAft>
                <a:spcPts val="1200"/>
              </a:spcAft>
            </a:pPr>
            <a:r>
              <a:rPr lang="en-GB" altLang="en-US" sz="2400" b="1" i="1" dirty="0"/>
              <a:t>Beswick v Beswick [1968]</a:t>
            </a:r>
            <a:r>
              <a:rPr lang="en-GB" altLang="en-US" sz="2400" dirty="0"/>
              <a:t> - current view is that </a:t>
            </a:r>
            <a:r>
              <a:rPr lang="en-GB" altLang="en-US" sz="2400" i="1" dirty="0"/>
              <a:t>s56</a:t>
            </a:r>
            <a:r>
              <a:rPr lang="en-GB" altLang="en-US" sz="2400" dirty="0"/>
              <a:t> enables someone to claim the benefit of a covenant even if they were not named in the original conveyance provided they fell within a generic description in the original conveyance</a:t>
            </a:r>
          </a:p>
          <a:p>
            <a:pPr>
              <a:lnSpc>
                <a:spcPts val="3600"/>
              </a:lnSpc>
              <a:spcBef>
                <a:spcPct val="0"/>
              </a:spcBef>
              <a:spcAft>
                <a:spcPts val="1200"/>
              </a:spcAft>
            </a:pPr>
            <a:r>
              <a:rPr lang="en-GB" altLang="en-US" sz="2400" dirty="0"/>
              <a:t>As a result, the wording often found in a clause creating a covenant is to the effect that the covenant is with “the vendor and owners and occupiers for the time being of land known as [</a:t>
            </a:r>
            <a:r>
              <a:rPr lang="en-GB" altLang="en-US" sz="2400" i="1" dirty="0"/>
              <a:t>insert description of dominant land</a:t>
            </a:r>
            <a:r>
              <a:rPr lang="en-GB" altLang="en-US" sz="2400" dirty="0"/>
              <a:t>]”</a:t>
            </a:r>
            <a:endParaRPr lang="en-GB" altLang="en-US" sz="2400" b="1" i="1" dirty="0"/>
          </a:p>
          <a:p>
            <a:pPr>
              <a:lnSpc>
                <a:spcPts val="3600"/>
              </a:lnSpc>
              <a:spcBef>
                <a:spcPct val="0"/>
              </a:spcBef>
              <a:spcAft>
                <a:spcPts val="1200"/>
              </a:spcAft>
            </a:pPr>
            <a:endParaRPr lang="en-GB" altLang="en-US" sz="2400" dirty="0"/>
          </a:p>
        </p:txBody>
      </p:sp>
      <p:sp>
        <p:nvSpPr>
          <p:cNvPr id="20484" name="Slide Number Placeholder 6">
            <a:extLst>
              <a:ext uri="{FF2B5EF4-FFF2-40B4-BE49-F238E27FC236}">
                <a16:creationId xmlns:a16="http://schemas.microsoft.com/office/drawing/2014/main" id="{F5DE6E01-38A0-8FD7-C81C-9E0D370B6A6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E376D5EA-88FA-42DC-97D0-F50E4B2CDAEC}" type="slidenum">
              <a:rPr lang="en-GB" altLang="en-US" sz="1200">
                <a:latin typeface="Arial" panose="020B0604020202020204" pitchFamily="34" charset="0"/>
                <a:cs typeface="Arial" panose="020B0604020202020204" pitchFamily="34" charset="0"/>
              </a:rPr>
              <a:pPr eaLnBrk="1" hangingPunct="1">
                <a:spcBef>
                  <a:spcPct val="0"/>
                </a:spcBef>
                <a:buFontTx/>
                <a:buNone/>
              </a:pPr>
              <a:t>9</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C724A-D2A6-E52F-1EEA-A16DDCB80B84}"/>
              </a:ext>
            </a:extLst>
          </p:cNvPr>
          <p:cNvSpPr>
            <a:spLocks noGrp="1"/>
          </p:cNvSpPr>
          <p:nvPr>
            <p:ph type="title"/>
          </p:nvPr>
        </p:nvSpPr>
        <p:spPr>
          <a:xfrm>
            <a:off x="1952625" y="428625"/>
            <a:ext cx="8229600" cy="1143000"/>
          </a:xfrm>
        </p:spPr>
        <p:txBody>
          <a:bodyPr>
            <a:noAutofit/>
          </a:bodyPr>
          <a:lstStyle/>
          <a:p>
            <a:pPr eaLnBrk="1" hangingPunct="1">
              <a:defRPr/>
            </a:pPr>
            <a:r>
              <a:rPr lang="en-GB" dirty="0">
                <a:latin typeface="Arial" charset="0"/>
                <a:cs typeface="Arial" charset="0"/>
              </a:rPr>
              <a:t> General Rules on Enforceability (5)</a:t>
            </a:r>
          </a:p>
        </p:txBody>
      </p:sp>
      <p:sp>
        <p:nvSpPr>
          <p:cNvPr id="21507" name="Content Placeholder 2">
            <a:extLst>
              <a:ext uri="{FF2B5EF4-FFF2-40B4-BE49-F238E27FC236}">
                <a16:creationId xmlns:a16="http://schemas.microsoft.com/office/drawing/2014/main" id="{70AF2540-35D3-A1F5-1C29-B2A243AFE4D0}"/>
              </a:ext>
            </a:extLst>
          </p:cNvPr>
          <p:cNvSpPr>
            <a:spLocks noGrp="1"/>
          </p:cNvSpPr>
          <p:nvPr>
            <p:ph idx="1"/>
          </p:nvPr>
        </p:nvSpPr>
        <p:spPr>
          <a:xfrm>
            <a:off x="1116530" y="1378910"/>
            <a:ext cx="8527200" cy="4340225"/>
          </a:xfrm>
        </p:spPr>
        <p:txBody>
          <a:bodyPr>
            <a:normAutofit fontScale="92500"/>
          </a:bodyPr>
          <a:lstStyle/>
          <a:p>
            <a:pPr>
              <a:lnSpc>
                <a:spcPts val="3200"/>
              </a:lnSpc>
              <a:spcBef>
                <a:spcPct val="0"/>
              </a:spcBef>
              <a:spcAft>
                <a:spcPts val="1200"/>
              </a:spcAft>
            </a:pPr>
            <a:r>
              <a:rPr lang="en-GB" altLang="en-US" sz="2400" dirty="0"/>
              <a:t>If the covenant was entered into after </a:t>
            </a:r>
            <a:r>
              <a:rPr lang="en-GB" altLang="en-US" sz="2400" i="1" dirty="0"/>
              <a:t>11 November 1999</a:t>
            </a:r>
            <a:r>
              <a:rPr lang="en-GB" altLang="en-US" sz="2400" dirty="0"/>
              <a:t>, it would be covered by the </a:t>
            </a:r>
            <a:r>
              <a:rPr lang="en-GB" altLang="en-US" sz="2400" i="1" dirty="0"/>
              <a:t>Contracts (Rights of Third Parties) Act 1999 </a:t>
            </a:r>
            <a:r>
              <a:rPr lang="en-GB" altLang="en-US" sz="2400" dirty="0"/>
              <a:t>provided the impact of that Act is not specifically excluded from the contract</a:t>
            </a:r>
          </a:p>
          <a:p>
            <a:pPr>
              <a:lnSpc>
                <a:spcPts val="3200"/>
              </a:lnSpc>
              <a:spcBef>
                <a:spcPct val="0"/>
              </a:spcBef>
              <a:spcAft>
                <a:spcPts val="1200"/>
              </a:spcAft>
            </a:pPr>
            <a:r>
              <a:rPr lang="en-GB" altLang="en-US" sz="2400" dirty="0"/>
              <a:t>In practice, the common way forward </a:t>
            </a:r>
            <a:r>
              <a:rPr lang="en-GB" altLang="en-US" sz="2400" u="sng" dirty="0"/>
              <a:t>is to</a:t>
            </a:r>
            <a:r>
              <a:rPr lang="en-GB" altLang="en-US" sz="2400" dirty="0"/>
              <a:t> expressly exclude the operation of that Act</a:t>
            </a:r>
            <a:endParaRPr lang="en-GB" altLang="en-US" sz="2400" b="1" dirty="0"/>
          </a:p>
          <a:p>
            <a:pPr>
              <a:lnSpc>
                <a:spcPts val="3200"/>
              </a:lnSpc>
              <a:spcBef>
                <a:spcPct val="0"/>
              </a:spcBef>
              <a:spcAft>
                <a:spcPts val="1200"/>
              </a:spcAft>
            </a:pPr>
            <a:r>
              <a:rPr lang="en-GB" altLang="en-US" sz="2400" dirty="0"/>
              <a:t>We are now going to look in more detail at who, in terms of successors to the original covenantee and original covenantor, can either sue or be sued for a breach of covenant</a:t>
            </a:r>
          </a:p>
        </p:txBody>
      </p:sp>
      <p:sp>
        <p:nvSpPr>
          <p:cNvPr id="21508" name="Slide Number Placeholder 6">
            <a:extLst>
              <a:ext uri="{FF2B5EF4-FFF2-40B4-BE49-F238E27FC236}">
                <a16:creationId xmlns:a16="http://schemas.microsoft.com/office/drawing/2014/main" id="{BF6C24C6-119D-4E65-A327-8ACA0466E24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BB641F1A-710E-4AB8-96A5-2EA10EBF5CDC}" type="slidenum">
              <a:rPr lang="en-GB" altLang="en-US" sz="1200">
                <a:latin typeface="Arial" panose="020B0604020202020204" pitchFamily="34" charset="0"/>
                <a:cs typeface="Arial" panose="020B0604020202020204" pitchFamily="34" charset="0"/>
              </a:rPr>
              <a:pPr eaLnBrk="1" hangingPunct="1">
                <a:spcBef>
                  <a:spcPct val="0"/>
                </a:spcBef>
                <a:buFontTx/>
                <a:buNone/>
              </a:pPr>
              <a:t>10</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386B9-4A63-8FD2-A921-037D3B776FEB}"/>
              </a:ext>
            </a:extLst>
          </p:cNvPr>
          <p:cNvSpPr>
            <a:spLocks noGrp="1"/>
          </p:cNvSpPr>
          <p:nvPr>
            <p:ph type="title"/>
          </p:nvPr>
        </p:nvSpPr>
        <p:spPr>
          <a:xfrm>
            <a:off x="1952625" y="428625"/>
            <a:ext cx="8229600" cy="1143000"/>
          </a:xfrm>
        </p:spPr>
        <p:txBody>
          <a:bodyPr>
            <a:noAutofit/>
          </a:bodyPr>
          <a:lstStyle/>
          <a:p>
            <a:pPr eaLnBrk="1" hangingPunct="1">
              <a:defRPr/>
            </a:pPr>
            <a:r>
              <a:rPr lang="en-GB" dirty="0">
                <a:latin typeface="Arial" charset="0"/>
                <a:cs typeface="Arial" charset="0"/>
              </a:rPr>
              <a:t> General Rules on Enforceability (6)</a:t>
            </a:r>
          </a:p>
        </p:txBody>
      </p:sp>
      <p:sp>
        <p:nvSpPr>
          <p:cNvPr id="22531" name="Content Placeholder 2">
            <a:extLst>
              <a:ext uri="{FF2B5EF4-FFF2-40B4-BE49-F238E27FC236}">
                <a16:creationId xmlns:a16="http://schemas.microsoft.com/office/drawing/2014/main" id="{AAE30B85-8CB6-2D16-5403-8C46D7ADDD24}"/>
              </a:ext>
            </a:extLst>
          </p:cNvPr>
          <p:cNvSpPr>
            <a:spLocks noGrp="1"/>
          </p:cNvSpPr>
          <p:nvPr>
            <p:ph idx="1"/>
          </p:nvPr>
        </p:nvSpPr>
        <p:spPr>
          <a:xfrm>
            <a:off x="1322462" y="1258887"/>
            <a:ext cx="8229600" cy="4340225"/>
          </a:xfrm>
        </p:spPr>
        <p:txBody>
          <a:bodyPr>
            <a:normAutofit/>
          </a:bodyPr>
          <a:lstStyle/>
          <a:p>
            <a:pPr>
              <a:lnSpc>
                <a:spcPts val="3500"/>
              </a:lnSpc>
              <a:spcBef>
                <a:spcPct val="0"/>
              </a:spcBef>
              <a:spcAft>
                <a:spcPts val="1200"/>
              </a:spcAft>
            </a:pPr>
            <a:r>
              <a:rPr lang="en-GB" altLang="en-US" sz="2800" dirty="0"/>
              <a:t>We are going to consider:</a:t>
            </a:r>
          </a:p>
          <a:p>
            <a:pPr lvl="1">
              <a:lnSpc>
                <a:spcPts val="3500"/>
              </a:lnSpc>
              <a:spcBef>
                <a:spcPct val="0"/>
              </a:spcBef>
              <a:spcAft>
                <a:spcPts val="1200"/>
              </a:spcAft>
            </a:pPr>
            <a:r>
              <a:rPr lang="en-GB" altLang="en-US" sz="2800" dirty="0"/>
              <a:t>The running of the </a:t>
            </a:r>
            <a:r>
              <a:rPr lang="en-GB" altLang="en-US" sz="2800" u="sng" dirty="0"/>
              <a:t>benefit</a:t>
            </a:r>
            <a:r>
              <a:rPr lang="en-GB" altLang="en-US" sz="2800" dirty="0"/>
              <a:t> of a covenant:</a:t>
            </a:r>
          </a:p>
          <a:p>
            <a:pPr lvl="2">
              <a:lnSpc>
                <a:spcPts val="3500"/>
              </a:lnSpc>
              <a:spcBef>
                <a:spcPct val="0"/>
              </a:spcBef>
              <a:spcAft>
                <a:spcPts val="1200"/>
              </a:spcAft>
            </a:pPr>
            <a:r>
              <a:rPr lang="en-GB" altLang="en-US" sz="2800" dirty="0"/>
              <a:t>at law; and</a:t>
            </a:r>
          </a:p>
          <a:p>
            <a:pPr lvl="2">
              <a:lnSpc>
                <a:spcPts val="3500"/>
              </a:lnSpc>
              <a:spcBef>
                <a:spcPct val="0"/>
              </a:spcBef>
              <a:spcAft>
                <a:spcPts val="1200"/>
              </a:spcAft>
            </a:pPr>
            <a:r>
              <a:rPr lang="en-GB" altLang="en-US" sz="2800" dirty="0"/>
              <a:t>in equity. </a:t>
            </a:r>
          </a:p>
          <a:p>
            <a:pPr lvl="1">
              <a:lnSpc>
                <a:spcPts val="3500"/>
              </a:lnSpc>
              <a:spcBef>
                <a:spcPct val="0"/>
              </a:spcBef>
              <a:spcAft>
                <a:spcPts val="1200"/>
              </a:spcAft>
            </a:pPr>
            <a:r>
              <a:rPr lang="en-GB" altLang="en-US" sz="2800" dirty="0"/>
              <a:t>The running of the </a:t>
            </a:r>
            <a:r>
              <a:rPr lang="en-GB" altLang="en-US" sz="2800" u="sng" dirty="0"/>
              <a:t>burden</a:t>
            </a:r>
            <a:r>
              <a:rPr lang="en-GB" altLang="en-US" sz="2800" dirty="0"/>
              <a:t> of a covenant:</a:t>
            </a:r>
          </a:p>
          <a:p>
            <a:pPr lvl="2">
              <a:lnSpc>
                <a:spcPts val="3500"/>
              </a:lnSpc>
              <a:spcBef>
                <a:spcPct val="0"/>
              </a:spcBef>
              <a:spcAft>
                <a:spcPts val="1200"/>
              </a:spcAft>
            </a:pPr>
            <a:r>
              <a:rPr lang="en-GB" altLang="en-US" sz="2800" dirty="0"/>
              <a:t>at law; and</a:t>
            </a:r>
          </a:p>
          <a:p>
            <a:pPr lvl="2">
              <a:lnSpc>
                <a:spcPts val="3500"/>
              </a:lnSpc>
              <a:spcBef>
                <a:spcPct val="0"/>
              </a:spcBef>
              <a:spcAft>
                <a:spcPts val="1200"/>
              </a:spcAft>
            </a:pPr>
            <a:r>
              <a:rPr lang="en-GB" altLang="en-US" sz="2800" dirty="0"/>
              <a:t>in equity.</a:t>
            </a:r>
          </a:p>
        </p:txBody>
      </p:sp>
      <p:sp>
        <p:nvSpPr>
          <p:cNvPr id="22532" name="Slide Number Placeholder 6">
            <a:extLst>
              <a:ext uri="{FF2B5EF4-FFF2-40B4-BE49-F238E27FC236}">
                <a16:creationId xmlns:a16="http://schemas.microsoft.com/office/drawing/2014/main" id="{42CA9A28-2A75-2582-2312-6C3B3E23E62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C8B6D1A6-B615-491D-A168-DCE7380D7202}" type="slidenum">
              <a:rPr lang="en-GB" altLang="en-US" sz="1200">
                <a:latin typeface="Arial" panose="020B0604020202020204" pitchFamily="34" charset="0"/>
                <a:cs typeface="Arial" panose="020B0604020202020204" pitchFamily="34" charset="0"/>
              </a:rPr>
              <a:pPr eaLnBrk="1" hangingPunct="1">
                <a:spcBef>
                  <a:spcPct val="0"/>
                </a:spcBef>
                <a:buFontTx/>
                <a:buNone/>
              </a:pPr>
              <a:t>11</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82F89-92C6-4B23-275F-B92688F92C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1577B5-72BD-C892-1117-82FE02C41C2E}"/>
              </a:ext>
            </a:extLst>
          </p:cNvPr>
          <p:cNvSpPr>
            <a:spLocks noGrp="1"/>
          </p:cNvSpPr>
          <p:nvPr>
            <p:ph type="title"/>
          </p:nvPr>
        </p:nvSpPr>
        <p:spPr>
          <a:xfrm>
            <a:off x="1356784" y="2495550"/>
            <a:ext cx="8596668" cy="1320800"/>
          </a:xfrm>
        </p:spPr>
        <p:txBody>
          <a:bodyPr>
            <a:normAutofit/>
          </a:bodyPr>
          <a:lstStyle/>
          <a:p>
            <a:r>
              <a:rPr lang="en-GB" sz="4800" dirty="0">
                <a:solidFill>
                  <a:srgbClr val="7030A0"/>
                </a:solidFill>
              </a:rPr>
              <a:t>Running of the BENEFIT</a:t>
            </a:r>
          </a:p>
        </p:txBody>
      </p:sp>
    </p:spTree>
    <p:extLst>
      <p:ext uri="{BB962C8B-B14F-4D97-AF65-F5344CB8AC3E}">
        <p14:creationId xmlns:p14="http://schemas.microsoft.com/office/powerpoint/2010/main" val="1054950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78AD7-A2DC-EDC3-602B-72AB380E9015}"/>
              </a:ext>
            </a:extLst>
          </p:cNvPr>
          <p:cNvSpPr>
            <a:spLocks noGrp="1"/>
          </p:cNvSpPr>
          <p:nvPr>
            <p:ph type="title"/>
          </p:nvPr>
        </p:nvSpPr>
        <p:spPr>
          <a:xfrm>
            <a:off x="813501" y="190076"/>
            <a:ext cx="9484132" cy="1143000"/>
          </a:xfrm>
        </p:spPr>
        <p:txBody>
          <a:bodyPr>
            <a:noAutofit/>
          </a:bodyPr>
          <a:lstStyle/>
          <a:p>
            <a:pPr eaLnBrk="1" hangingPunct="1">
              <a:defRPr/>
            </a:pPr>
            <a:r>
              <a:rPr lang="en-GB" dirty="0">
                <a:latin typeface="Arial" charset="0"/>
                <a:cs typeface="Arial" charset="0"/>
              </a:rPr>
              <a:t>Running of the </a:t>
            </a:r>
            <a:r>
              <a:rPr lang="en-GB" u="sng" dirty="0">
                <a:latin typeface="Arial" charset="0"/>
                <a:cs typeface="Arial" charset="0"/>
              </a:rPr>
              <a:t>Benefit</a:t>
            </a:r>
            <a:r>
              <a:rPr lang="en-GB" dirty="0">
                <a:latin typeface="Arial" charset="0"/>
                <a:cs typeface="Arial" charset="0"/>
              </a:rPr>
              <a:t> of a Covenant </a:t>
            </a:r>
            <a:r>
              <a:rPr lang="en-GB" u="sng" dirty="0">
                <a:latin typeface="Arial" charset="0"/>
                <a:cs typeface="Arial" charset="0"/>
              </a:rPr>
              <a:t>at Law</a:t>
            </a:r>
            <a:r>
              <a:rPr lang="en-GB" dirty="0">
                <a:latin typeface="Arial" charset="0"/>
                <a:cs typeface="Arial" charset="0"/>
              </a:rPr>
              <a:t> (1)</a:t>
            </a:r>
          </a:p>
        </p:txBody>
      </p:sp>
      <p:sp>
        <p:nvSpPr>
          <p:cNvPr id="16387" name="Content Placeholder 2">
            <a:extLst>
              <a:ext uri="{FF2B5EF4-FFF2-40B4-BE49-F238E27FC236}">
                <a16:creationId xmlns:a16="http://schemas.microsoft.com/office/drawing/2014/main" id="{0A26D5E0-A1C4-8304-DD46-71991AC9EE81}"/>
              </a:ext>
            </a:extLst>
          </p:cNvPr>
          <p:cNvSpPr>
            <a:spLocks noGrp="1"/>
          </p:cNvSpPr>
          <p:nvPr>
            <p:ph idx="1"/>
          </p:nvPr>
        </p:nvSpPr>
        <p:spPr>
          <a:xfrm>
            <a:off x="813501" y="1333076"/>
            <a:ext cx="8981024" cy="4945450"/>
          </a:xfrm>
        </p:spPr>
        <p:txBody>
          <a:bodyPr>
            <a:normAutofit fontScale="77500" lnSpcReduction="20000"/>
          </a:bodyPr>
          <a:lstStyle/>
          <a:p>
            <a:pPr marL="0" indent="0">
              <a:lnSpc>
                <a:spcPts val="2900"/>
              </a:lnSpc>
              <a:spcBef>
                <a:spcPct val="0"/>
              </a:spcBef>
              <a:spcAft>
                <a:spcPts val="1200"/>
              </a:spcAft>
              <a:buNone/>
              <a:defRPr/>
            </a:pPr>
            <a:r>
              <a:rPr lang="en-GB" altLang="en-US" sz="3200" dirty="0">
                <a:cs typeface="Arial" charset="0"/>
              </a:rPr>
              <a:t>If later owner of dominant land wants to enforce covenant they have to show benefit has passed to them by proving:</a:t>
            </a:r>
          </a:p>
          <a:p>
            <a:pPr marL="971550" lvl="1" indent="-514350">
              <a:lnSpc>
                <a:spcPts val="2900"/>
              </a:lnSpc>
              <a:spcBef>
                <a:spcPct val="0"/>
              </a:spcBef>
              <a:spcAft>
                <a:spcPts val="1200"/>
              </a:spcAft>
              <a:buFont typeface="Calibri" pitchFamily="34" charset="0"/>
              <a:buAutoNum type="arabicPeriod"/>
              <a:defRPr/>
            </a:pPr>
            <a:r>
              <a:rPr lang="en-GB" altLang="en-US" sz="3200" dirty="0">
                <a:cs typeface="Arial" charset="0"/>
              </a:rPr>
              <a:t>Covenant “touches and concerns” the land - </a:t>
            </a:r>
            <a:r>
              <a:rPr lang="en-GB" altLang="en-US" sz="3200" b="1" i="1" dirty="0">
                <a:cs typeface="Arial" charset="0"/>
              </a:rPr>
              <a:t>Smith &amp; Snipes Hall Farm.. [1949]</a:t>
            </a:r>
            <a:endParaRPr lang="en-GB" altLang="en-US" sz="3200" dirty="0">
              <a:cs typeface="Arial" charset="0"/>
            </a:endParaRPr>
          </a:p>
          <a:p>
            <a:pPr marL="987425" lvl="1" indent="-530225">
              <a:lnSpc>
                <a:spcPts val="2900"/>
              </a:lnSpc>
              <a:spcBef>
                <a:spcPct val="0"/>
              </a:spcBef>
              <a:spcAft>
                <a:spcPts val="1200"/>
              </a:spcAft>
              <a:buNone/>
              <a:defRPr/>
            </a:pPr>
            <a:r>
              <a:rPr lang="en-GB" altLang="en-US" sz="3200" dirty="0">
                <a:cs typeface="Arial" charset="0"/>
              </a:rPr>
              <a:t>	Helpful test laid down in </a:t>
            </a:r>
            <a:r>
              <a:rPr lang="en-GB" altLang="en-US" sz="3200" b="1" i="1" dirty="0">
                <a:cs typeface="Arial" charset="0"/>
              </a:rPr>
              <a:t>P &amp; A Swift Investments v  Combined English Stores Group Plc [1989]</a:t>
            </a:r>
            <a:r>
              <a:rPr lang="en-GB" altLang="en-US" sz="3200" dirty="0">
                <a:cs typeface="Arial" charset="0"/>
              </a:rPr>
              <a:t>:</a:t>
            </a:r>
          </a:p>
          <a:p>
            <a:pPr marL="1371600" lvl="2" indent="-514350">
              <a:lnSpc>
                <a:spcPts val="2900"/>
              </a:lnSpc>
              <a:spcBef>
                <a:spcPct val="0"/>
              </a:spcBef>
              <a:spcAft>
                <a:spcPts val="1200"/>
              </a:spcAft>
              <a:buNone/>
              <a:defRPr/>
            </a:pPr>
            <a:r>
              <a:rPr lang="en-GB" altLang="en-US" sz="3200" dirty="0">
                <a:cs typeface="Arial" charset="0"/>
              </a:rPr>
              <a:t>a.   Covenant benefits only </a:t>
            </a:r>
            <a:r>
              <a:rPr lang="en-GB" altLang="en-US" sz="3200" dirty="0" err="1">
                <a:cs typeface="Arial" charset="0"/>
              </a:rPr>
              <a:t>covenantee</a:t>
            </a:r>
            <a:r>
              <a:rPr lang="en-GB" altLang="en-US" sz="3200" dirty="0">
                <a:cs typeface="Arial" charset="0"/>
              </a:rPr>
              <a:t> for time being;</a:t>
            </a:r>
          </a:p>
          <a:p>
            <a:pPr marL="1371600" lvl="2" indent="-514350">
              <a:lnSpc>
                <a:spcPts val="2900"/>
              </a:lnSpc>
              <a:spcBef>
                <a:spcPct val="0"/>
              </a:spcBef>
              <a:spcAft>
                <a:spcPts val="1200"/>
              </a:spcAft>
              <a:buNone/>
              <a:defRPr/>
            </a:pPr>
            <a:r>
              <a:rPr lang="en-GB" altLang="en-US" sz="3200" dirty="0">
                <a:cs typeface="Arial" charset="0"/>
              </a:rPr>
              <a:t>b.   Covenant affects nature, quality, mode of user or value of dominant land;</a:t>
            </a:r>
          </a:p>
          <a:p>
            <a:pPr marL="1371600" lvl="2" indent="-514350">
              <a:lnSpc>
                <a:spcPts val="2900"/>
              </a:lnSpc>
              <a:spcBef>
                <a:spcPct val="0"/>
              </a:spcBef>
              <a:spcAft>
                <a:spcPts val="1200"/>
              </a:spcAft>
              <a:buNone/>
              <a:defRPr/>
            </a:pPr>
            <a:r>
              <a:rPr lang="en-GB" altLang="en-US" sz="3200" dirty="0">
                <a:cs typeface="Arial" charset="0"/>
              </a:rPr>
              <a:t>c.   Covenant not expressed to be personal, etc....</a:t>
            </a:r>
          </a:p>
          <a:p>
            <a:pPr marL="971550" lvl="1" indent="-514350">
              <a:lnSpc>
                <a:spcPts val="2900"/>
              </a:lnSpc>
              <a:spcBef>
                <a:spcPct val="0"/>
              </a:spcBef>
              <a:spcAft>
                <a:spcPts val="1200"/>
              </a:spcAft>
              <a:buFont typeface="Calibri" pitchFamily="34" charset="0"/>
              <a:buAutoNum type="arabicPeriod"/>
              <a:defRPr/>
            </a:pPr>
            <a:endParaRPr lang="en-GB" altLang="en-US" sz="2400" b="1" i="1" dirty="0">
              <a:latin typeface="Arial" charset="0"/>
              <a:cs typeface="Arial" charset="0"/>
            </a:endParaRPr>
          </a:p>
        </p:txBody>
      </p:sp>
      <p:sp>
        <p:nvSpPr>
          <p:cNvPr id="23556" name="Slide Number Placeholder 6">
            <a:extLst>
              <a:ext uri="{FF2B5EF4-FFF2-40B4-BE49-F238E27FC236}">
                <a16:creationId xmlns:a16="http://schemas.microsoft.com/office/drawing/2014/main" id="{45B57B32-B786-4E14-A2B6-053426A4ACB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26324886-1EBD-4B9A-A363-092BBEAEA159}" type="slidenum">
              <a:rPr lang="en-GB" altLang="en-US" sz="1200">
                <a:latin typeface="Arial" panose="020B0604020202020204" pitchFamily="34" charset="0"/>
                <a:cs typeface="Arial" panose="020B0604020202020204" pitchFamily="34" charset="0"/>
              </a:rPr>
              <a:pPr eaLnBrk="1" hangingPunct="1">
                <a:spcBef>
                  <a:spcPct val="0"/>
                </a:spcBef>
                <a:buFontTx/>
                <a:buNone/>
              </a:pPr>
              <a:t>13</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33114-1508-FD6C-707F-948ED9C7F2FC}"/>
              </a:ext>
            </a:extLst>
          </p:cNvPr>
          <p:cNvSpPr>
            <a:spLocks noGrp="1"/>
          </p:cNvSpPr>
          <p:nvPr>
            <p:ph type="title"/>
          </p:nvPr>
        </p:nvSpPr>
        <p:spPr>
          <a:xfrm>
            <a:off x="776287" y="181529"/>
            <a:ext cx="9914749" cy="1143000"/>
          </a:xfrm>
        </p:spPr>
        <p:txBody>
          <a:bodyPr>
            <a:noAutofit/>
          </a:bodyPr>
          <a:lstStyle/>
          <a:p>
            <a:pPr eaLnBrk="1" hangingPunct="1">
              <a:defRPr/>
            </a:pPr>
            <a:r>
              <a:rPr lang="en-GB" dirty="0">
                <a:latin typeface="Arial" charset="0"/>
                <a:cs typeface="Arial" charset="0"/>
              </a:rPr>
              <a:t>Running of the </a:t>
            </a:r>
            <a:r>
              <a:rPr lang="en-GB" u="sng" dirty="0">
                <a:latin typeface="Arial" charset="0"/>
                <a:cs typeface="Arial" charset="0"/>
              </a:rPr>
              <a:t>Benefit</a:t>
            </a:r>
            <a:r>
              <a:rPr lang="en-GB" dirty="0">
                <a:latin typeface="Arial" charset="0"/>
                <a:cs typeface="Arial" charset="0"/>
              </a:rPr>
              <a:t> of a Covenant </a:t>
            </a:r>
            <a:r>
              <a:rPr lang="en-GB" u="sng" dirty="0">
                <a:latin typeface="Arial" charset="0"/>
                <a:cs typeface="Arial" charset="0"/>
              </a:rPr>
              <a:t>at Law</a:t>
            </a:r>
            <a:r>
              <a:rPr lang="en-GB" dirty="0">
                <a:latin typeface="Arial" charset="0"/>
                <a:cs typeface="Arial" charset="0"/>
              </a:rPr>
              <a:t> (2)</a:t>
            </a:r>
          </a:p>
        </p:txBody>
      </p:sp>
      <p:sp>
        <p:nvSpPr>
          <p:cNvPr id="24579" name="Content Placeholder 2">
            <a:extLst>
              <a:ext uri="{FF2B5EF4-FFF2-40B4-BE49-F238E27FC236}">
                <a16:creationId xmlns:a16="http://schemas.microsoft.com/office/drawing/2014/main" id="{397762FA-59E3-16C3-9323-ED14D5F91211}"/>
              </a:ext>
            </a:extLst>
          </p:cNvPr>
          <p:cNvSpPr>
            <a:spLocks noGrp="1"/>
          </p:cNvSpPr>
          <p:nvPr>
            <p:ph idx="1"/>
          </p:nvPr>
        </p:nvSpPr>
        <p:spPr>
          <a:xfrm>
            <a:off x="866406" y="914070"/>
            <a:ext cx="9261106" cy="5444200"/>
          </a:xfrm>
        </p:spPr>
        <p:txBody>
          <a:bodyPr>
            <a:normAutofit/>
          </a:bodyPr>
          <a:lstStyle/>
          <a:p>
            <a:pPr marL="971550" lvl="1" indent="-514350">
              <a:lnSpc>
                <a:spcPts val="2800"/>
              </a:lnSpc>
              <a:spcBef>
                <a:spcPct val="0"/>
              </a:spcBef>
              <a:spcAft>
                <a:spcPts val="1200"/>
              </a:spcAft>
              <a:buNone/>
            </a:pPr>
            <a:r>
              <a:rPr lang="en-GB" altLang="en-US" sz="2400" dirty="0"/>
              <a:t>2.   The dominant land is clearly identifiable - </a:t>
            </a:r>
            <a:r>
              <a:rPr lang="en-GB" altLang="en-US" sz="2400" b="1" i="1" dirty="0"/>
              <a:t>Crest Nicholson (Residential) Ltd v McAllister [2003]</a:t>
            </a:r>
            <a:r>
              <a:rPr lang="en-GB" altLang="en-US" sz="2400" dirty="0"/>
              <a:t>;</a:t>
            </a:r>
          </a:p>
          <a:p>
            <a:pPr marL="971550" lvl="1" indent="-514350">
              <a:lnSpc>
                <a:spcPts val="2800"/>
              </a:lnSpc>
              <a:spcBef>
                <a:spcPct val="0"/>
              </a:spcBef>
              <a:spcAft>
                <a:spcPts val="1200"/>
              </a:spcAft>
              <a:buNone/>
            </a:pPr>
            <a:r>
              <a:rPr lang="en-GB" altLang="en-US" sz="2400" dirty="0"/>
              <a:t>3.	Original covenantee owned a legal estate in the land benefited at the time the covenant was made;</a:t>
            </a:r>
          </a:p>
          <a:p>
            <a:pPr marL="971550" lvl="1" indent="-514350">
              <a:lnSpc>
                <a:spcPts val="2700"/>
              </a:lnSpc>
              <a:spcBef>
                <a:spcPct val="0"/>
              </a:spcBef>
              <a:spcAft>
                <a:spcPts val="1200"/>
              </a:spcAft>
              <a:buNone/>
            </a:pPr>
            <a:r>
              <a:rPr lang="en-GB" altLang="en-US" sz="2400" dirty="0"/>
              <a:t>4.   The assignee has a legal estate in the dominant land but not necessarily the same legal estate as the original covenantee (E.g. can be a tenant); and</a:t>
            </a:r>
          </a:p>
          <a:p>
            <a:pPr marL="971550" lvl="1" indent="-514350">
              <a:lnSpc>
                <a:spcPts val="2800"/>
              </a:lnSpc>
              <a:spcBef>
                <a:spcPct val="0"/>
              </a:spcBef>
              <a:spcAft>
                <a:spcPts val="1200"/>
              </a:spcAft>
              <a:buFont typeface="Arial" panose="020B0604020202020204" pitchFamily="34" charset="0"/>
              <a:buAutoNum type="arabicPeriod" startAt="5"/>
            </a:pPr>
            <a:r>
              <a:rPr lang="en-GB" altLang="en-US" sz="2400" dirty="0"/>
              <a:t>The original parties must have intended that the benefit should run with the land via:</a:t>
            </a:r>
          </a:p>
          <a:p>
            <a:pPr marL="971550" lvl="1" indent="-514350">
              <a:lnSpc>
                <a:spcPts val="2800"/>
              </a:lnSpc>
              <a:spcBef>
                <a:spcPct val="0"/>
              </a:spcBef>
              <a:spcAft>
                <a:spcPts val="1200"/>
              </a:spcAft>
              <a:buNone/>
            </a:pPr>
            <a:r>
              <a:rPr lang="en-GB" altLang="en-US" sz="2400" dirty="0"/>
              <a:t>	a. express wording in transfer deed [See slide 17]; or</a:t>
            </a:r>
          </a:p>
          <a:p>
            <a:pPr marL="971550" lvl="1" indent="-514350">
              <a:lnSpc>
                <a:spcPts val="2800"/>
              </a:lnSpc>
              <a:spcBef>
                <a:spcPct val="0"/>
              </a:spcBef>
              <a:spcAft>
                <a:spcPts val="1200"/>
              </a:spcAft>
              <a:buNone/>
            </a:pPr>
            <a:r>
              <a:rPr lang="en-GB" altLang="en-US" sz="2400" dirty="0"/>
              <a:t>	b. implied by </a:t>
            </a:r>
            <a:r>
              <a:rPr lang="en-GB" altLang="en-US" sz="2400" i="1" dirty="0"/>
              <a:t>Law of Property Act 1925; s78</a:t>
            </a:r>
            <a:r>
              <a:rPr lang="en-GB" altLang="en-US" sz="2400" dirty="0"/>
              <a:t>. </a:t>
            </a:r>
          </a:p>
        </p:txBody>
      </p:sp>
      <p:sp>
        <p:nvSpPr>
          <p:cNvPr id="24580" name="Slide Number Placeholder 6">
            <a:extLst>
              <a:ext uri="{FF2B5EF4-FFF2-40B4-BE49-F238E27FC236}">
                <a16:creationId xmlns:a16="http://schemas.microsoft.com/office/drawing/2014/main" id="{2674CF9A-D005-3337-FFE3-D25E016467ED}"/>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BE38A77A-3D09-4036-A2CB-137F448F081D}" type="slidenum">
              <a:rPr lang="en-GB" altLang="en-US" sz="1200">
                <a:latin typeface="Arial" panose="020B0604020202020204" pitchFamily="34" charset="0"/>
                <a:cs typeface="Arial" panose="020B0604020202020204" pitchFamily="34" charset="0"/>
              </a:rPr>
              <a:pPr eaLnBrk="1" hangingPunct="1">
                <a:spcBef>
                  <a:spcPct val="0"/>
                </a:spcBef>
                <a:buFontTx/>
                <a:buNone/>
              </a:pPr>
              <a:t>14</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F213FF39-D92B-BD69-BC60-BC4E29F19E4D}"/>
              </a:ext>
            </a:extLst>
          </p:cNvPr>
          <p:cNvSpPr>
            <a:spLocks noGrp="1"/>
          </p:cNvSpPr>
          <p:nvPr>
            <p:ph idx="1"/>
          </p:nvPr>
        </p:nvSpPr>
        <p:spPr>
          <a:xfrm>
            <a:off x="968595" y="1007695"/>
            <a:ext cx="8770827" cy="5111342"/>
          </a:xfrm>
        </p:spPr>
        <p:txBody>
          <a:bodyPr/>
          <a:lstStyle/>
          <a:p>
            <a:pPr>
              <a:lnSpc>
                <a:spcPts val="4500"/>
              </a:lnSpc>
              <a:spcBef>
                <a:spcPct val="0"/>
              </a:spcBef>
              <a:spcAft>
                <a:spcPts val="1200"/>
              </a:spcAft>
            </a:pPr>
            <a:r>
              <a:rPr lang="en-GB" altLang="en-US" sz="2400" dirty="0"/>
              <a:t>If you are seeking to enforce a covenant not only </a:t>
            </a:r>
            <a:r>
              <a:rPr lang="en-GB" altLang="en-US" sz="2400" u="sng" dirty="0"/>
              <a:t>by</a:t>
            </a:r>
            <a:r>
              <a:rPr lang="en-GB" altLang="en-US" sz="2400" dirty="0"/>
              <a:t> a successor in title of the dominant land but also </a:t>
            </a:r>
            <a:r>
              <a:rPr lang="en-GB" altLang="en-US" sz="2400" u="sng" dirty="0"/>
              <a:t>against</a:t>
            </a:r>
            <a:r>
              <a:rPr lang="en-GB" altLang="en-US" sz="2400" dirty="0"/>
              <a:t> a successor of servient land you must prove the benefit runs in equity</a:t>
            </a:r>
          </a:p>
          <a:p>
            <a:pPr>
              <a:lnSpc>
                <a:spcPts val="4500"/>
              </a:lnSpc>
              <a:spcBef>
                <a:spcPct val="0"/>
              </a:spcBef>
              <a:spcAft>
                <a:spcPts val="1200"/>
              </a:spcAft>
            </a:pPr>
            <a:r>
              <a:rPr lang="en-GB" altLang="en-US" sz="2400" dirty="0"/>
              <a:t>Reason:  The burden of a covenant is unenforceable </a:t>
            </a:r>
            <a:r>
              <a:rPr lang="en-GB" altLang="en-US" sz="2400" u="sng" dirty="0"/>
              <a:t>at law</a:t>
            </a:r>
            <a:r>
              <a:rPr lang="en-GB" altLang="en-US" sz="2400" dirty="0"/>
              <a:t> against a successor in title</a:t>
            </a:r>
          </a:p>
        </p:txBody>
      </p:sp>
      <p:sp>
        <p:nvSpPr>
          <p:cNvPr id="25603" name="Slide Number Placeholder 3">
            <a:extLst>
              <a:ext uri="{FF2B5EF4-FFF2-40B4-BE49-F238E27FC236}">
                <a16:creationId xmlns:a16="http://schemas.microsoft.com/office/drawing/2014/main" id="{7ECED509-B24F-95E5-090C-C2309E19DAD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13</a:t>
            </a:r>
          </a:p>
        </p:txBody>
      </p:sp>
      <p:sp>
        <p:nvSpPr>
          <p:cNvPr id="6" name="Title 1">
            <a:extLst>
              <a:ext uri="{FF2B5EF4-FFF2-40B4-BE49-F238E27FC236}">
                <a16:creationId xmlns:a16="http://schemas.microsoft.com/office/drawing/2014/main" id="{3978F53B-BE39-B2AF-7B89-081A8775469B}"/>
              </a:ext>
            </a:extLst>
          </p:cNvPr>
          <p:cNvSpPr>
            <a:spLocks noGrp="1"/>
          </p:cNvSpPr>
          <p:nvPr>
            <p:ph type="title"/>
          </p:nvPr>
        </p:nvSpPr>
        <p:spPr>
          <a:xfrm>
            <a:off x="770860" y="215900"/>
            <a:ext cx="9428828" cy="847356"/>
          </a:xfrm>
        </p:spPr>
        <p:txBody>
          <a:bodyPr>
            <a:noAutofit/>
          </a:bodyPr>
          <a:lstStyle/>
          <a:p>
            <a:pPr eaLnBrk="1" hangingPunct="1">
              <a:defRPr/>
            </a:pPr>
            <a:r>
              <a:rPr lang="en-GB" dirty="0">
                <a:latin typeface="Arial" charset="0"/>
                <a:cs typeface="Arial" charset="0"/>
              </a:rPr>
              <a:t> </a:t>
            </a: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a:t>
            </a:r>
            <a:br>
              <a:rPr lang="en-GB" sz="3200" dirty="0">
                <a:latin typeface="Arial" charset="0"/>
                <a:cs typeface="Arial" charset="0"/>
              </a:rPr>
            </a:br>
            <a:endParaRPr lang="en-GB" sz="3200" dirty="0">
              <a:latin typeface="Arial" charset="0"/>
              <a:cs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6A523-7D78-A103-D25C-908A301ACB67}"/>
              </a:ext>
            </a:extLst>
          </p:cNvPr>
          <p:cNvSpPr>
            <a:spLocks noGrp="1"/>
          </p:cNvSpPr>
          <p:nvPr>
            <p:ph type="title"/>
          </p:nvPr>
        </p:nvSpPr>
        <p:spPr>
          <a:xfrm>
            <a:off x="861348" y="249903"/>
            <a:ext cx="9053511" cy="1143000"/>
          </a:xfrm>
        </p:spPr>
        <p:txBody>
          <a:bodyPr>
            <a:noAutofit/>
          </a:bodyPr>
          <a:lstStyle/>
          <a:p>
            <a:pPr eaLnBrk="1" hangingPunct="1">
              <a:defRPr/>
            </a:pP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(2)</a:t>
            </a:r>
          </a:p>
        </p:txBody>
      </p:sp>
      <p:sp>
        <p:nvSpPr>
          <p:cNvPr id="26627" name="Content Placeholder 2">
            <a:extLst>
              <a:ext uri="{FF2B5EF4-FFF2-40B4-BE49-F238E27FC236}">
                <a16:creationId xmlns:a16="http://schemas.microsoft.com/office/drawing/2014/main" id="{A03AC955-2581-B18E-94ED-F16D0F191927}"/>
              </a:ext>
            </a:extLst>
          </p:cNvPr>
          <p:cNvSpPr>
            <a:spLocks noGrp="1"/>
          </p:cNvSpPr>
          <p:nvPr>
            <p:ph idx="1"/>
          </p:nvPr>
        </p:nvSpPr>
        <p:spPr>
          <a:xfrm>
            <a:off x="928577" y="1392903"/>
            <a:ext cx="8986282" cy="4811195"/>
          </a:xfrm>
        </p:spPr>
        <p:txBody>
          <a:bodyPr>
            <a:normAutofit/>
          </a:bodyPr>
          <a:lstStyle/>
          <a:p>
            <a:pPr marL="457200" lvl="1" indent="0">
              <a:lnSpc>
                <a:spcPts val="3000"/>
              </a:lnSpc>
              <a:spcBef>
                <a:spcPct val="0"/>
              </a:spcBef>
              <a:spcAft>
                <a:spcPts val="1200"/>
              </a:spcAft>
              <a:buNone/>
            </a:pPr>
            <a:r>
              <a:rPr lang="en-GB" altLang="en-US" sz="2400" dirty="0"/>
              <a:t>Again, if a later owner of dominant land wants to enforce a covenant they have to show that the benefit has passed to them by proving:</a:t>
            </a:r>
          </a:p>
          <a:p>
            <a:pPr marL="971550" lvl="1" indent="-514350">
              <a:lnSpc>
                <a:spcPts val="3000"/>
              </a:lnSpc>
              <a:spcBef>
                <a:spcPct val="0"/>
              </a:spcBef>
              <a:spcAft>
                <a:spcPts val="1200"/>
              </a:spcAft>
              <a:buNone/>
            </a:pPr>
            <a:r>
              <a:rPr lang="en-GB" altLang="en-US" sz="2400" dirty="0"/>
              <a:t>1.   The covenant “touches &amp; concerns” the dominant land;</a:t>
            </a:r>
          </a:p>
          <a:p>
            <a:pPr marL="971550" lvl="1" indent="-514350">
              <a:lnSpc>
                <a:spcPts val="3000"/>
              </a:lnSpc>
              <a:spcBef>
                <a:spcPct val="0"/>
              </a:spcBef>
              <a:spcAft>
                <a:spcPts val="1200"/>
              </a:spcAft>
              <a:buNone/>
            </a:pPr>
            <a:r>
              <a:rPr lang="en-GB" altLang="en-US" sz="2400" dirty="0"/>
              <a:t>2.   The dominant land is clearly identifiable;</a:t>
            </a:r>
          </a:p>
          <a:p>
            <a:pPr marL="971550" lvl="1" indent="-514350">
              <a:lnSpc>
                <a:spcPts val="3000"/>
              </a:lnSpc>
              <a:spcBef>
                <a:spcPct val="0"/>
              </a:spcBef>
              <a:spcAft>
                <a:spcPts val="1200"/>
              </a:spcAft>
              <a:buNone/>
            </a:pPr>
            <a:r>
              <a:rPr lang="en-GB" altLang="en-US" sz="2400" dirty="0"/>
              <a:t>3.	The original covenantee owned a legal estate in the land benefited at the time the covenant was made;</a:t>
            </a:r>
          </a:p>
          <a:p>
            <a:pPr marL="971550" lvl="1" indent="-514350">
              <a:lnSpc>
                <a:spcPts val="3000"/>
              </a:lnSpc>
              <a:spcBef>
                <a:spcPct val="0"/>
              </a:spcBef>
              <a:spcAft>
                <a:spcPts val="1200"/>
              </a:spcAft>
              <a:buNone/>
            </a:pPr>
            <a:r>
              <a:rPr lang="en-GB" altLang="en-US" sz="2400" dirty="0"/>
              <a:t>4.   The assignee has a legal estate in the dominant land but not necessarily the same legal estate as the original covenantee (E.g. can be a tenant); and...</a:t>
            </a:r>
          </a:p>
        </p:txBody>
      </p:sp>
      <p:sp>
        <p:nvSpPr>
          <p:cNvPr id="26628" name="Slide Number Placeholder 6">
            <a:extLst>
              <a:ext uri="{FF2B5EF4-FFF2-40B4-BE49-F238E27FC236}">
                <a16:creationId xmlns:a16="http://schemas.microsoft.com/office/drawing/2014/main" id="{C7EFAC9C-3C07-65FC-170B-F2D79DACF877}"/>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5B9FD85D-C754-4503-8329-B21C19B46F74}" type="slidenum">
              <a:rPr lang="en-GB" altLang="en-US" sz="1200">
                <a:latin typeface="Arial" panose="020B0604020202020204" pitchFamily="34" charset="0"/>
                <a:cs typeface="Arial" panose="020B0604020202020204" pitchFamily="34" charset="0"/>
              </a:rPr>
              <a:pPr eaLnBrk="1" hangingPunct="1">
                <a:spcBef>
                  <a:spcPct val="0"/>
                </a:spcBef>
                <a:buFontTx/>
                <a:buNone/>
              </a:pPr>
              <a:t>16</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35D5339F-E0F5-BFFD-C96E-6E41996AE2D6}"/>
              </a:ext>
            </a:extLst>
          </p:cNvPr>
          <p:cNvSpPr>
            <a:spLocks noGrp="1"/>
          </p:cNvSpPr>
          <p:nvPr>
            <p:ph idx="1"/>
          </p:nvPr>
        </p:nvSpPr>
        <p:spPr>
          <a:xfrm>
            <a:off x="821181" y="956600"/>
            <a:ext cx="9492399" cy="5337874"/>
          </a:xfrm>
        </p:spPr>
        <p:txBody>
          <a:bodyPr/>
          <a:lstStyle/>
          <a:p>
            <a:pPr>
              <a:lnSpc>
                <a:spcPts val="3900"/>
              </a:lnSpc>
              <a:spcBef>
                <a:spcPct val="0"/>
              </a:spcBef>
              <a:spcAft>
                <a:spcPts val="1200"/>
              </a:spcAft>
              <a:buNone/>
            </a:pPr>
            <a:r>
              <a:rPr lang="en-GB" altLang="en-US" sz="2400" dirty="0"/>
              <a:t>	5. The benefit of the covenant has run with the dominant land via either:</a:t>
            </a:r>
          </a:p>
          <a:p>
            <a:pPr>
              <a:lnSpc>
                <a:spcPts val="3900"/>
              </a:lnSpc>
              <a:spcBef>
                <a:spcPct val="0"/>
              </a:spcBef>
              <a:spcAft>
                <a:spcPts val="1200"/>
              </a:spcAft>
              <a:buNone/>
            </a:pPr>
            <a:r>
              <a:rPr lang="en-GB" altLang="en-US" sz="2400" dirty="0"/>
              <a:t>	a.  It being annexed to the land (“nailing” benefit to the land) - 3 possible ways [See slides 16 to 20]; or</a:t>
            </a:r>
          </a:p>
          <a:p>
            <a:pPr>
              <a:lnSpc>
                <a:spcPts val="3900"/>
              </a:lnSpc>
              <a:spcBef>
                <a:spcPct val="0"/>
              </a:spcBef>
              <a:spcAft>
                <a:spcPts val="1200"/>
              </a:spcAft>
              <a:buNone/>
            </a:pPr>
            <a:r>
              <a:rPr lang="en-GB" altLang="en-US" sz="2400" dirty="0"/>
              <a:t>	b.  It having been assigned to the claimant by a predecessor of dominant land [See slide 21]; or</a:t>
            </a:r>
          </a:p>
          <a:p>
            <a:pPr>
              <a:lnSpc>
                <a:spcPts val="3900"/>
              </a:lnSpc>
              <a:spcBef>
                <a:spcPct val="0"/>
              </a:spcBef>
              <a:spcAft>
                <a:spcPts val="1200"/>
              </a:spcAft>
              <a:buNone/>
            </a:pPr>
            <a:r>
              <a:rPr lang="en-GB" altLang="en-US" sz="2400" dirty="0"/>
              <a:t>	c.  A building scheme exists [See slide 22].</a:t>
            </a:r>
          </a:p>
        </p:txBody>
      </p:sp>
      <p:sp>
        <p:nvSpPr>
          <p:cNvPr id="27651" name="Slide Number Placeholder 3">
            <a:extLst>
              <a:ext uri="{FF2B5EF4-FFF2-40B4-BE49-F238E27FC236}">
                <a16:creationId xmlns:a16="http://schemas.microsoft.com/office/drawing/2014/main" id="{F32BC010-9E3D-3B68-E6A3-475AD9816F83}"/>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15</a:t>
            </a:r>
          </a:p>
        </p:txBody>
      </p:sp>
      <p:sp>
        <p:nvSpPr>
          <p:cNvPr id="6" name="Title 1">
            <a:extLst>
              <a:ext uri="{FF2B5EF4-FFF2-40B4-BE49-F238E27FC236}">
                <a16:creationId xmlns:a16="http://schemas.microsoft.com/office/drawing/2014/main" id="{4456FD43-0712-DCE7-B19F-B158015E123C}"/>
              </a:ext>
            </a:extLst>
          </p:cNvPr>
          <p:cNvSpPr>
            <a:spLocks noGrp="1"/>
          </p:cNvSpPr>
          <p:nvPr>
            <p:ph type="title"/>
          </p:nvPr>
        </p:nvSpPr>
        <p:spPr>
          <a:xfrm>
            <a:off x="821182" y="205580"/>
            <a:ext cx="9960232" cy="788564"/>
          </a:xfrm>
        </p:spPr>
        <p:txBody>
          <a:bodyPr>
            <a:noAutofit/>
          </a:bodyPr>
          <a:lstStyle/>
          <a:p>
            <a:pPr eaLnBrk="1" hangingPunct="1">
              <a:defRPr/>
            </a:pPr>
            <a:r>
              <a:rPr lang="en-GB" dirty="0">
                <a:latin typeface="Arial" charset="0"/>
                <a:cs typeface="Arial" charset="0"/>
              </a:rPr>
              <a:t> </a:t>
            </a: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(3)</a:t>
            </a:r>
            <a:br>
              <a:rPr lang="en-GB" dirty="0">
                <a:latin typeface="Arial" charset="0"/>
                <a:cs typeface="Arial" charset="0"/>
              </a:rPr>
            </a:br>
            <a:endParaRPr lang="en-GB" dirty="0">
              <a:latin typeface="Arial" charset="0"/>
              <a:cs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1E3A6BE9-9E90-5FAF-3D5B-7499F81FD4B0}"/>
              </a:ext>
            </a:extLst>
          </p:cNvPr>
          <p:cNvSpPr>
            <a:spLocks noGrp="1"/>
          </p:cNvSpPr>
          <p:nvPr>
            <p:ph idx="1"/>
          </p:nvPr>
        </p:nvSpPr>
        <p:spPr>
          <a:xfrm>
            <a:off x="920750" y="1355321"/>
            <a:ext cx="8135938" cy="4452937"/>
          </a:xfrm>
        </p:spPr>
        <p:txBody>
          <a:bodyPr/>
          <a:lstStyle/>
          <a:p>
            <a:pPr>
              <a:lnSpc>
                <a:spcPts val="3600"/>
              </a:lnSpc>
              <a:spcBef>
                <a:spcPct val="0"/>
              </a:spcBef>
              <a:spcAft>
                <a:spcPts val="1200"/>
              </a:spcAft>
            </a:pPr>
            <a:r>
              <a:rPr lang="en-GB" altLang="en-US" sz="2400" b="1" dirty="0"/>
              <a:t>Express Annexation </a:t>
            </a:r>
            <a:r>
              <a:rPr lang="en-GB" altLang="en-US" sz="2400" dirty="0"/>
              <a:t>- need evidence that original parties intended the covenant to run with the land, E.g. a statement in the conveyance / transfer deed [See next slide]</a:t>
            </a:r>
          </a:p>
          <a:p>
            <a:pPr>
              <a:lnSpc>
                <a:spcPts val="3600"/>
              </a:lnSpc>
              <a:spcBef>
                <a:spcPct val="0"/>
              </a:spcBef>
              <a:spcAft>
                <a:spcPts val="1200"/>
              </a:spcAft>
            </a:pPr>
            <a:r>
              <a:rPr lang="en-GB" altLang="en-US" sz="2400" b="1" i="1" dirty="0" err="1"/>
              <a:t>Renals</a:t>
            </a:r>
            <a:r>
              <a:rPr lang="en-GB" altLang="en-US" sz="2400" b="1" i="1" dirty="0"/>
              <a:t> v Cowlishaw</a:t>
            </a:r>
            <a:r>
              <a:rPr lang="en-GB" altLang="en-US" sz="2400" dirty="0"/>
              <a:t> </a:t>
            </a:r>
            <a:r>
              <a:rPr lang="en-GB" altLang="en-US" sz="2400" b="1" i="1" dirty="0"/>
              <a:t>[1878] </a:t>
            </a:r>
            <a:r>
              <a:rPr lang="en-GB" altLang="en-US" sz="2400" dirty="0"/>
              <a:t>- a covenant with the sellers “their heirs….and assigns” was insufficient for express annexation of the covenant to the land as it could have just meant assigns of the covenant itself not the land</a:t>
            </a:r>
          </a:p>
        </p:txBody>
      </p:sp>
      <p:sp>
        <p:nvSpPr>
          <p:cNvPr id="28675" name="Slide Number Placeholder 3">
            <a:extLst>
              <a:ext uri="{FF2B5EF4-FFF2-40B4-BE49-F238E27FC236}">
                <a16:creationId xmlns:a16="http://schemas.microsoft.com/office/drawing/2014/main" id="{72818715-C3BA-3564-EADD-A3569FADD6F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16</a:t>
            </a:r>
          </a:p>
        </p:txBody>
      </p:sp>
      <p:sp>
        <p:nvSpPr>
          <p:cNvPr id="6" name="Title 1">
            <a:extLst>
              <a:ext uri="{FF2B5EF4-FFF2-40B4-BE49-F238E27FC236}">
                <a16:creationId xmlns:a16="http://schemas.microsoft.com/office/drawing/2014/main" id="{23B35A84-9063-F8D0-6140-20132496BCE0}"/>
              </a:ext>
            </a:extLst>
          </p:cNvPr>
          <p:cNvSpPr>
            <a:spLocks noGrp="1"/>
          </p:cNvSpPr>
          <p:nvPr>
            <p:ph type="title"/>
          </p:nvPr>
        </p:nvSpPr>
        <p:spPr>
          <a:xfrm>
            <a:off x="720172" y="205580"/>
            <a:ext cx="10449330" cy="1284288"/>
          </a:xfrm>
        </p:spPr>
        <p:txBody>
          <a:bodyPr>
            <a:noAutofit/>
          </a:bodyPr>
          <a:lstStyle/>
          <a:p>
            <a:pPr eaLnBrk="1" hangingPunct="1">
              <a:defRPr/>
            </a:pPr>
            <a:r>
              <a:rPr lang="en-GB" dirty="0">
                <a:latin typeface="Arial" charset="0"/>
                <a:cs typeface="Arial" charset="0"/>
              </a:rPr>
              <a:t> </a:t>
            </a: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 Annexation (1)</a:t>
            </a:r>
            <a:br>
              <a:rPr lang="en-GB" sz="3200" dirty="0">
                <a:latin typeface="Arial" charset="0"/>
                <a:cs typeface="Arial" charset="0"/>
              </a:rPr>
            </a:br>
            <a:endParaRPr lang="en-GB" sz="3200" dirty="0">
              <a:latin typeface="Arial" charset="0"/>
              <a:cs typeface="Arial"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2">
            <a:extLst>
              <a:ext uri="{FF2B5EF4-FFF2-40B4-BE49-F238E27FC236}">
                <a16:creationId xmlns:a16="http://schemas.microsoft.com/office/drawing/2014/main" id="{6CFA149C-E0FD-CD1A-24BF-94413798D474}"/>
              </a:ext>
            </a:extLst>
          </p:cNvPr>
          <p:cNvSpPr>
            <a:spLocks noGrp="1"/>
          </p:cNvSpPr>
          <p:nvPr>
            <p:ph idx="1"/>
          </p:nvPr>
        </p:nvSpPr>
        <p:spPr>
          <a:xfrm>
            <a:off x="777211" y="1334056"/>
            <a:ext cx="8882468" cy="4452937"/>
          </a:xfrm>
        </p:spPr>
        <p:txBody>
          <a:bodyPr>
            <a:normAutofit/>
          </a:bodyPr>
          <a:lstStyle/>
          <a:p>
            <a:pPr>
              <a:lnSpc>
                <a:spcPts val="3600"/>
              </a:lnSpc>
              <a:spcBef>
                <a:spcPct val="0"/>
              </a:spcBef>
              <a:spcAft>
                <a:spcPts val="1200"/>
              </a:spcAft>
            </a:pPr>
            <a:r>
              <a:rPr lang="en-GB" altLang="en-US" sz="2400" b="1" dirty="0"/>
              <a:t>Express Annexation </a:t>
            </a:r>
            <a:r>
              <a:rPr lang="en-GB" altLang="en-US" sz="2400" dirty="0"/>
              <a:t>- typical wording in a conveyance / transfer deed would read:</a:t>
            </a:r>
          </a:p>
          <a:p>
            <a:pPr>
              <a:lnSpc>
                <a:spcPts val="3600"/>
              </a:lnSpc>
              <a:spcBef>
                <a:spcPct val="0"/>
              </a:spcBef>
              <a:spcAft>
                <a:spcPts val="1200"/>
              </a:spcAft>
              <a:buNone/>
            </a:pPr>
            <a:r>
              <a:rPr lang="en-GB" altLang="en-US" sz="2400" dirty="0"/>
              <a:t>	“The Covenantor* so as to benefit the Retained Land* or any part or parts of it and so as to bind the Property* and each and every part of it into whosesoever hands it may come covenants with the Covenantee* as follows:...”</a:t>
            </a:r>
          </a:p>
          <a:p>
            <a:pPr>
              <a:lnSpc>
                <a:spcPts val="3600"/>
              </a:lnSpc>
              <a:spcBef>
                <a:spcPct val="0"/>
              </a:spcBef>
              <a:spcAft>
                <a:spcPts val="1200"/>
              </a:spcAft>
              <a:buNone/>
            </a:pPr>
            <a:r>
              <a:rPr lang="en-GB" altLang="en-US" sz="2400" dirty="0"/>
              <a:t>	NB: * These words would be defined elsewhere in the document</a:t>
            </a:r>
          </a:p>
        </p:txBody>
      </p:sp>
      <p:sp>
        <p:nvSpPr>
          <p:cNvPr id="29699" name="Slide Number Placeholder 3">
            <a:extLst>
              <a:ext uri="{FF2B5EF4-FFF2-40B4-BE49-F238E27FC236}">
                <a16:creationId xmlns:a16="http://schemas.microsoft.com/office/drawing/2014/main" id="{0B129C4D-B049-CACE-EF24-6DCB2EF04E7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17</a:t>
            </a:r>
          </a:p>
        </p:txBody>
      </p:sp>
      <p:sp>
        <p:nvSpPr>
          <p:cNvPr id="6" name="Title 1">
            <a:extLst>
              <a:ext uri="{FF2B5EF4-FFF2-40B4-BE49-F238E27FC236}">
                <a16:creationId xmlns:a16="http://schemas.microsoft.com/office/drawing/2014/main" id="{A8F5D99A-5D18-AB44-B515-AD7A90172B6E}"/>
              </a:ext>
            </a:extLst>
          </p:cNvPr>
          <p:cNvSpPr>
            <a:spLocks noGrp="1"/>
          </p:cNvSpPr>
          <p:nvPr>
            <p:ph type="title"/>
          </p:nvPr>
        </p:nvSpPr>
        <p:spPr>
          <a:xfrm>
            <a:off x="574158" y="215900"/>
            <a:ext cx="9625530" cy="1284288"/>
          </a:xfrm>
        </p:spPr>
        <p:txBody>
          <a:bodyPr>
            <a:noAutofit/>
          </a:bodyPr>
          <a:lstStyle/>
          <a:p>
            <a:pPr eaLnBrk="1" hangingPunct="1">
              <a:defRPr/>
            </a:pP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 Annexation (2)</a:t>
            </a:r>
            <a:br>
              <a:rPr lang="en-GB" dirty="0">
                <a:latin typeface="Arial" charset="0"/>
                <a:cs typeface="Arial" charset="0"/>
              </a:rPr>
            </a:br>
            <a:endParaRPr lang="en-GB" dirty="0">
              <a:latin typeface="Arial" charset="0"/>
              <a:cs typeface="Arial"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a:extLst>
              <a:ext uri="{FF2B5EF4-FFF2-40B4-BE49-F238E27FC236}">
                <a16:creationId xmlns:a16="http://schemas.microsoft.com/office/drawing/2014/main" id="{3ECE47AB-69F8-1DE6-F071-5A47E5976752}"/>
              </a:ext>
            </a:extLst>
          </p:cNvPr>
          <p:cNvSpPr>
            <a:spLocks noGrp="1"/>
          </p:cNvSpPr>
          <p:nvPr>
            <p:ph idx="1"/>
          </p:nvPr>
        </p:nvSpPr>
        <p:spPr>
          <a:xfrm>
            <a:off x="841005" y="1302157"/>
            <a:ext cx="9004743" cy="4608512"/>
          </a:xfrm>
        </p:spPr>
        <p:txBody>
          <a:bodyPr>
            <a:normAutofit/>
          </a:bodyPr>
          <a:lstStyle/>
          <a:p>
            <a:pPr>
              <a:lnSpc>
                <a:spcPts val="3700"/>
              </a:lnSpc>
              <a:spcBef>
                <a:spcPct val="0"/>
              </a:spcBef>
              <a:spcAft>
                <a:spcPts val="1200"/>
              </a:spcAft>
            </a:pPr>
            <a:r>
              <a:rPr lang="en-GB" altLang="en-US" sz="2400" b="1" i="1" dirty="0"/>
              <a:t>Federated Homes Ltd v Mill Lodge Properties</a:t>
            </a:r>
            <a:r>
              <a:rPr lang="en-GB" altLang="en-US" sz="2400" dirty="0"/>
              <a:t> </a:t>
            </a:r>
            <a:r>
              <a:rPr lang="en-GB" altLang="en-US" sz="2400" b="1" i="1" dirty="0"/>
              <a:t>[1980] </a:t>
            </a:r>
            <a:r>
              <a:rPr lang="en-GB" altLang="en-US" sz="2400" dirty="0"/>
              <a:t>“if the benefit of a covenant is, on a proper construction of a document, annexed to the land, prima facie it is annexed to every part thereof, unless the contrary clearly appears” </a:t>
            </a:r>
          </a:p>
          <a:p>
            <a:pPr>
              <a:lnSpc>
                <a:spcPts val="3700"/>
              </a:lnSpc>
              <a:spcBef>
                <a:spcPct val="0"/>
              </a:spcBef>
              <a:spcAft>
                <a:spcPts val="1200"/>
              </a:spcAft>
            </a:pPr>
            <a:r>
              <a:rPr lang="en-GB" altLang="en-US" sz="2400" dirty="0"/>
              <a:t>In </a:t>
            </a:r>
            <a:r>
              <a:rPr lang="en-GB" altLang="en-US" sz="2400" b="1" i="1" dirty="0"/>
              <a:t>Crest Nicholson (Residential) Ltd v McAllister [2003] </a:t>
            </a:r>
            <a:r>
              <a:rPr lang="en-GB" altLang="en-US" sz="2400" dirty="0"/>
              <a:t>the court introduced the proviso that annexation will </a:t>
            </a:r>
            <a:r>
              <a:rPr lang="en-GB" altLang="en-US" sz="2400" u="sng" dirty="0"/>
              <a:t>not</a:t>
            </a:r>
            <a:r>
              <a:rPr lang="en-GB" altLang="en-US" sz="2400" dirty="0"/>
              <a:t> be effective where the land to be benefited is not clearly identified in the conveyance / transfer deed</a:t>
            </a:r>
          </a:p>
          <a:p>
            <a:pPr>
              <a:lnSpc>
                <a:spcPts val="3700"/>
              </a:lnSpc>
              <a:spcBef>
                <a:spcPct val="0"/>
              </a:spcBef>
              <a:spcAft>
                <a:spcPts val="1200"/>
              </a:spcAft>
            </a:pPr>
            <a:endParaRPr lang="en-GB" altLang="en-US" sz="2400" dirty="0"/>
          </a:p>
          <a:p>
            <a:pPr lvl="1">
              <a:lnSpc>
                <a:spcPts val="3700"/>
              </a:lnSpc>
              <a:spcBef>
                <a:spcPct val="0"/>
              </a:spcBef>
              <a:spcAft>
                <a:spcPts val="1200"/>
              </a:spcAft>
            </a:pPr>
            <a:endParaRPr lang="en-GB" altLang="en-US" sz="2400" dirty="0"/>
          </a:p>
        </p:txBody>
      </p:sp>
      <p:sp>
        <p:nvSpPr>
          <p:cNvPr id="30723" name="Slide Number Placeholder 3">
            <a:extLst>
              <a:ext uri="{FF2B5EF4-FFF2-40B4-BE49-F238E27FC236}">
                <a16:creationId xmlns:a16="http://schemas.microsoft.com/office/drawing/2014/main" id="{7842DD29-CB04-60B5-ED1C-D5AF2AA2FF43}"/>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18</a:t>
            </a:r>
          </a:p>
        </p:txBody>
      </p:sp>
      <p:sp>
        <p:nvSpPr>
          <p:cNvPr id="6" name="Title 1">
            <a:extLst>
              <a:ext uri="{FF2B5EF4-FFF2-40B4-BE49-F238E27FC236}">
                <a16:creationId xmlns:a16="http://schemas.microsoft.com/office/drawing/2014/main" id="{F6D87DD5-8B1C-AD09-E05F-28B106EA0F18}"/>
              </a:ext>
            </a:extLst>
          </p:cNvPr>
          <p:cNvSpPr>
            <a:spLocks noGrp="1"/>
          </p:cNvSpPr>
          <p:nvPr>
            <p:ph type="title"/>
          </p:nvPr>
        </p:nvSpPr>
        <p:spPr>
          <a:xfrm>
            <a:off x="656377" y="173370"/>
            <a:ext cx="10257944" cy="1284288"/>
          </a:xfrm>
        </p:spPr>
        <p:txBody>
          <a:bodyPr>
            <a:noAutofit/>
          </a:bodyPr>
          <a:lstStyle/>
          <a:p>
            <a:pPr eaLnBrk="1" hangingPunct="1">
              <a:defRPr/>
            </a:pPr>
            <a:r>
              <a:rPr lang="en-GB" dirty="0">
                <a:latin typeface="Arial" charset="0"/>
                <a:cs typeface="Arial" charset="0"/>
              </a:rPr>
              <a:t> Running of the </a:t>
            </a:r>
            <a:r>
              <a:rPr lang="en-GB" u="sng" dirty="0">
                <a:latin typeface="Arial" charset="0"/>
                <a:cs typeface="Arial" charset="0"/>
              </a:rPr>
              <a:t>Benefit</a:t>
            </a:r>
            <a:r>
              <a:rPr lang="en-GB" dirty="0">
                <a:latin typeface="Arial" charset="0"/>
                <a:cs typeface="Arial" charset="0"/>
              </a:rPr>
              <a:t> of a Covenant in </a:t>
            </a:r>
            <a:r>
              <a:rPr lang="en-GB" u="sng" dirty="0">
                <a:latin typeface="Arial" charset="0"/>
                <a:cs typeface="Arial" charset="0"/>
              </a:rPr>
              <a:t>Equity</a:t>
            </a:r>
            <a:r>
              <a:rPr lang="en-GB" dirty="0">
                <a:latin typeface="Arial" charset="0"/>
                <a:cs typeface="Arial" charset="0"/>
              </a:rPr>
              <a:t> - Annexation (3)</a:t>
            </a:r>
            <a:br>
              <a:rPr lang="en-GB" dirty="0">
                <a:latin typeface="Arial" charset="0"/>
                <a:cs typeface="Arial" charset="0"/>
              </a:rPr>
            </a:br>
            <a:endParaRPr lang="en-GB" dirty="0">
              <a:latin typeface="Arial" charset="0"/>
              <a:cs typeface="Arial"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a:extLst>
              <a:ext uri="{FF2B5EF4-FFF2-40B4-BE49-F238E27FC236}">
                <a16:creationId xmlns:a16="http://schemas.microsoft.com/office/drawing/2014/main" id="{FB8A6F6A-6C37-1148-5544-3A25E9C6EE6A}"/>
              </a:ext>
            </a:extLst>
          </p:cNvPr>
          <p:cNvSpPr>
            <a:spLocks noGrp="1"/>
          </p:cNvSpPr>
          <p:nvPr>
            <p:ph idx="1"/>
          </p:nvPr>
        </p:nvSpPr>
        <p:spPr>
          <a:xfrm>
            <a:off x="841005" y="1458654"/>
            <a:ext cx="9653329" cy="4452938"/>
          </a:xfrm>
        </p:spPr>
        <p:txBody>
          <a:bodyPr/>
          <a:lstStyle/>
          <a:p>
            <a:pPr>
              <a:lnSpc>
                <a:spcPts val="4300"/>
              </a:lnSpc>
              <a:spcBef>
                <a:spcPct val="0"/>
              </a:spcBef>
              <a:spcAft>
                <a:spcPts val="1200"/>
              </a:spcAft>
            </a:pPr>
            <a:r>
              <a:rPr lang="en-GB" altLang="en-US" sz="2400" b="1" dirty="0"/>
              <a:t>Implied Annexation </a:t>
            </a:r>
            <a:r>
              <a:rPr lang="en-GB" altLang="en-US" sz="2400" dirty="0"/>
              <a:t>- may occur where it is possible to identify land intended to be benefited and it is appropriate to imply annexation from the circumstances of the case</a:t>
            </a:r>
          </a:p>
          <a:p>
            <a:pPr>
              <a:lnSpc>
                <a:spcPts val="4300"/>
              </a:lnSpc>
              <a:spcBef>
                <a:spcPct val="0"/>
              </a:spcBef>
              <a:spcAft>
                <a:spcPts val="1200"/>
              </a:spcAft>
            </a:pPr>
            <a:r>
              <a:rPr lang="en-GB" altLang="en-US" sz="2400" dirty="0"/>
              <a:t>The </a:t>
            </a:r>
            <a:r>
              <a:rPr lang="en-GB" altLang="en-US" sz="2400" b="1" i="1" dirty="0"/>
              <a:t>Federated Homes</a:t>
            </a:r>
            <a:r>
              <a:rPr lang="en-GB" altLang="en-US" sz="2400" dirty="0"/>
              <a:t> decision suggests that nowadays implied annexation is of less importance</a:t>
            </a:r>
          </a:p>
          <a:p>
            <a:pPr>
              <a:lnSpc>
                <a:spcPts val="4300"/>
              </a:lnSpc>
              <a:spcBef>
                <a:spcPct val="0"/>
              </a:spcBef>
              <a:spcAft>
                <a:spcPts val="1200"/>
              </a:spcAft>
            </a:pPr>
            <a:endParaRPr lang="en-GB" altLang="en-US" sz="2400" dirty="0"/>
          </a:p>
        </p:txBody>
      </p:sp>
      <p:sp>
        <p:nvSpPr>
          <p:cNvPr id="31747" name="Slide Number Placeholder 3">
            <a:extLst>
              <a:ext uri="{FF2B5EF4-FFF2-40B4-BE49-F238E27FC236}">
                <a16:creationId xmlns:a16="http://schemas.microsoft.com/office/drawing/2014/main" id="{7EAB5A8D-DF5B-491C-FFD1-2217B3B789C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19</a:t>
            </a:r>
          </a:p>
        </p:txBody>
      </p:sp>
      <p:sp>
        <p:nvSpPr>
          <p:cNvPr id="6" name="Title 1">
            <a:extLst>
              <a:ext uri="{FF2B5EF4-FFF2-40B4-BE49-F238E27FC236}">
                <a16:creationId xmlns:a16="http://schemas.microsoft.com/office/drawing/2014/main" id="{9917357E-787E-581F-7053-441A04B51A25}"/>
              </a:ext>
            </a:extLst>
          </p:cNvPr>
          <p:cNvSpPr>
            <a:spLocks noGrp="1"/>
          </p:cNvSpPr>
          <p:nvPr>
            <p:ph type="title"/>
          </p:nvPr>
        </p:nvSpPr>
        <p:spPr>
          <a:xfrm>
            <a:off x="773334" y="134143"/>
            <a:ext cx="10167567" cy="1284288"/>
          </a:xfrm>
        </p:spPr>
        <p:txBody>
          <a:bodyPr>
            <a:noAutofit/>
          </a:bodyPr>
          <a:lstStyle/>
          <a:p>
            <a:pPr eaLnBrk="1" hangingPunct="1">
              <a:defRPr/>
            </a:pPr>
            <a:r>
              <a:rPr lang="en-GB" dirty="0">
                <a:latin typeface="Arial" charset="0"/>
                <a:cs typeface="Arial" charset="0"/>
              </a:rPr>
              <a:t> Running of the </a:t>
            </a:r>
            <a:r>
              <a:rPr lang="en-GB" u="sng" dirty="0">
                <a:latin typeface="Arial" charset="0"/>
                <a:cs typeface="Arial" charset="0"/>
              </a:rPr>
              <a:t>Benefit</a:t>
            </a:r>
            <a:r>
              <a:rPr lang="en-GB" dirty="0">
                <a:latin typeface="Arial" charset="0"/>
                <a:cs typeface="Arial" charset="0"/>
              </a:rPr>
              <a:t> of a Covenant in </a:t>
            </a:r>
            <a:r>
              <a:rPr lang="en-GB" u="sng" dirty="0">
                <a:latin typeface="Arial" charset="0"/>
                <a:cs typeface="Arial" charset="0"/>
              </a:rPr>
              <a:t>Equity</a:t>
            </a:r>
            <a:r>
              <a:rPr lang="en-GB" dirty="0">
                <a:latin typeface="Arial" charset="0"/>
                <a:cs typeface="Arial" charset="0"/>
              </a:rPr>
              <a:t> - Annexation (4)</a:t>
            </a:r>
            <a:br>
              <a:rPr lang="en-GB" dirty="0">
                <a:latin typeface="Arial" charset="0"/>
                <a:cs typeface="Arial" charset="0"/>
              </a:rPr>
            </a:br>
            <a:endParaRPr lang="en-GB" dirty="0">
              <a:latin typeface="Arial" charset="0"/>
              <a:cs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a:extLst>
              <a:ext uri="{FF2B5EF4-FFF2-40B4-BE49-F238E27FC236}">
                <a16:creationId xmlns:a16="http://schemas.microsoft.com/office/drawing/2014/main" id="{D2D46CCC-FBB6-816F-2D34-BC0DADB665DF}"/>
              </a:ext>
            </a:extLst>
          </p:cNvPr>
          <p:cNvSpPr>
            <a:spLocks noGrp="1"/>
          </p:cNvSpPr>
          <p:nvPr>
            <p:ph idx="1"/>
          </p:nvPr>
        </p:nvSpPr>
        <p:spPr>
          <a:xfrm>
            <a:off x="670884" y="1344687"/>
            <a:ext cx="9164231" cy="4452937"/>
          </a:xfrm>
        </p:spPr>
        <p:txBody>
          <a:bodyPr>
            <a:normAutofit/>
          </a:bodyPr>
          <a:lstStyle/>
          <a:p>
            <a:pPr>
              <a:lnSpc>
                <a:spcPts val="3200"/>
              </a:lnSpc>
              <a:spcBef>
                <a:spcPct val="0"/>
              </a:spcBef>
              <a:spcAft>
                <a:spcPts val="1200"/>
              </a:spcAft>
            </a:pPr>
            <a:r>
              <a:rPr lang="en-GB" altLang="en-US" sz="2400" b="1" dirty="0"/>
              <a:t>Statutory Annexation </a:t>
            </a:r>
            <a:r>
              <a:rPr lang="en-GB" altLang="en-US" sz="2400" dirty="0"/>
              <a:t>- </a:t>
            </a:r>
            <a:r>
              <a:rPr lang="en-GB" altLang="en-US" sz="2400" i="1" dirty="0"/>
              <a:t>Law of Property Act 1925; s78</a:t>
            </a:r>
            <a:r>
              <a:rPr lang="en-GB" altLang="en-US" sz="2400" dirty="0"/>
              <a:t> states:</a:t>
            </a:r>
          </a:p>
          <a:p>
            <a:pPr lvl="1">
              <a:lnSpc>
                <a:spcPts val="3200"/>
              </a:lnSpc>
              <a:spcBef>
                <a:spcPct val="0"/>
              </a:spcBef>
              <a:spcAft>
                <a:spcPts val="1200"/>
              </a:spcAft>
              <a:buNone/>
            </a:pPr>
            <a:r>
              <a:rPr lang="en-GB" altLang="en-US" sz="2400" dirty="0"/>
              <a:t>	“…</a:t>
            </a:r>
            <a:r>
              <a:rPr lang="en-GB" altLang="en-US" sz="2400" i="1" dirty="0"/>
              <a:t>a covenant relating to any land of the covenantee shall be deemed to be made with the covenantee and his successors in title and the persons deriving title under him or them…as if such successors…were expressed</a:t>
            </a:r>
            <a:r>
              <a:rPr lang="en-GB" altLang="en-US" sz="2400" dirty="0"/>
              <a:t>”.</a:t>
            </a:r>
          </a:p>
          <a:p>
            <a:pPr>
              <a:lnSpc>
                <a:spcPts val="3200"/>
              </a:lnSpc>
              <a:spcBef>
                <a:spcPct val="0"/>
              </a:spcBef>
              <a:spcAft>
                <a:spcPts val="1200"/>
              </a:spcAft>
            </a:pPr>
            <a:r>
              <a:rPr lang="en-GB" altLang="en-US" sz="2400" dirty="0"/>
              <a:t>Note </a:t>
            </a:r>
            <a:r>
              <a:rPr lang="en-GB" altLang="en-US" sz="2400" b="1" i="1" dirty="0"/>
              <a:t>Roake v Chadha</a:t>
            </a:r>
            <a:r>
              <a:rPr lang="en-GB" altLang="en-US" sz="2400" dirty="0"/>
              <a:t> </a:t>
            </a:r>
            <a:r>
              <a:rPr lang="en-GB" altLang="en-US" sz="2400" b="1" i="1" dirty="0"/>
              <a:t>[1984] </a:t>
            </a:r>
            <a:r>
              <a:rPr lang="en-GB" altLang="en-US" sz="2400" dirty="0"/>
              <a:t>- </a:t>
            </a:r>
            <a:r>
              <a:rPr lang="en-GB" altLang="en-US" sz="2400" i="1" dirty="0"/>
              <a:t>s78</a:t>
            </a:r>
            <a:r>
              <a:rPr lang="en-GB" altLang="en-US" sz="2400" dirty="0"/>
              <a:t> will </a:t>
            </a:r>
            <a:r>
              <a:rPr lang="en-GB" altLang="en-US" sz="2400" u="sng" dirty="0"/>
              <a:t>not</a:t>
            </a:r>
            <a:r>
              <a:rPr lang="en-GB" altLang="en-US" sz="2400" dirty="0"/>
              <a:t> apply where original parties made it clear that the benefit of covenant was </a:t>
            </a:r>
            <a:r>
              <a:rPr lang="en-GB" altLang="en-US" sz="2400" u="sng" dirty="0"/>
              <a:t>not</a:t>
            </a:r>
            <a:r>
              <a:rPr lang="en-GB" altLang="en-US" sz="2400" dirty="0"/>
              <a:t> to run with the land</a:t>
            </a:r>
          </a:p>
          <a:p>
            <a:pPr>
              <a:lnSpc>
                <a:spcPts val="3200"/>
              </a:lnSpc>
              <a:spcBef>
                <a:spcPct val="0"/>
              </a:spcBef>
              <a:spcAft>
                <a:spcPts val="1200"/>
              </a:spcAft>
            </a:pPr>
            <a:endParaRPr lang="en-GB" altLang="en-US" sz="2400" dirty="0"/>
          </a:p>
        </p:txBody>
      </p:sp>
      <p:sp>
        <p:nvSpPr>
          <p:cNvPr id="32771" name="Slide Number Placeholder 3">
            <a:extLst>
              <a:ext uri="{FF2B5EF4-FFF2-40B4-BE49-F238E27FC236}">
                <a16:creationId xmlns:a16="http://schemas.microsoft.com/office/drawing/2014/main" id="{B4BC1D30-F0F7-D07F-6CEF-C10E13499DC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20</a:t>
            </a:r>
          </a:p>
        </p:txBody>
      </p:sp>
      <p:sp>
        <p:nvSpPr>
          <p:cNvPr id="6" name="Title 1">
            <a:extLst>
              <a:ext uri="{FF2B5EF4-FFF2-40B4-BE49-F238E27FC236}">
                <a16:creationId xmlns:a16="http://schemas.microsoft.com/office/drawing/2014/main" id="{6323403D-ADAB-5690-11F7-D933439C964C}"/>
              </a:ext>
            </a:extLst>
          </p:cNvPr>
          <p:cNvSpPr>
            <a:spLocks noGrp="1"/>
          </p:cNvSpPr>
          <p:nvPr>
            <p:ph type="title"/>
          </p:nvPr>
        </p:nvSpPr>
        <p:spPr>
          <a:xfrm>
            <a:off x="552893" y="215900"/>
            <a:ext cx="9646795" cy="1284288"/>
          </a:xfrm>
        </p:spPr>
        <p:txBody>
          <a:bodyPr>
            <a:noAutofit/>
          </a:bodyPr>
          <a:lstStyle/>
          <a:p>
            <a:pPr eaLnBrk="1" hangingPunct="1">
              <a:defRPr/>
            </a:pP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 Annexation (5)</a:t>
            </a:r>
            <a:br>
              <a:rPr lang="en-GB" sz="3200" dirty="0">
                <a:latin typeface="Arial" charset="0"/>
                <a:cs typeface="Arial" charset="0"/>
              </a:rPr>
            </a:br>
            <a:endParaRPr lang="en-GB" sz="3200" dirty="0">
              <a:latin typeface="Arial" charset="0"/>
              <a:cs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2">
            <a:extLst>
              <a:ext uri="{FF2B5EF4-FFF2-40B4-BE49-F238E27FC236}">
                <a16:creationId xmlns:a16="http://schemas.microsoft.com/office/drawing/2014/main" id="{63A4A403-C807-08BC-6B50-3647DF75F54D}"/>
              </a:ext>
            </a:extLst>
          </p:cNvPr>
          <p:cNvSpPr>
            <a:spLocks noGrp="1"/>
          </p:cNvSpPr>
          <p:nvPr>
            <p:ph idx="1"/>
          </p:nvPr>
        </p:nvSpPr>
        <p:spPr>
          <a:xfrm>
            <a:off x="256213" y="831076"/>
            <a:ext cx="9212079" cy="5348508"/>
          </a:xfrm>
        </p:spPr>
        <p:txBody>
          <a:bodyPr>
            <a:noAutofit/>
          </a:bodyPr>
          <a:lstStyle/>
          <a:p>
            <a:pPr marL="0">
              <a:spcBef>
                <a:spcPct val="0"/>
              </a:spcBef>
              <a:spcAft>
                <a:spcPts val="1200"/>
              </a:spcAft>
            </a:pPr>
            <a:r>
              <a:rPr lang="en-GB" altLang="en-US" sz="2000" dirty="0"/>
              <a:t>Express assignment is possible but it must take place at the time of the transfer of the property AND is </a:t>
            </a:r>
            <a:r>
              <a:rPr lang="en-GB" sz="2000" dirty="0"/>
              <a:t>usually effected by the use of express words of assignment in the conveyance executed by the covenantee in favour of their successors in title, or by such successors in favour of later buyers from them.</a:t>
            </a:r>
          </a:p>
          <a:p>
            <a:pPr marL="0" indent="0" fontAlgn="auto">
              <a:buNone/>
            </a:pPr>
            <a:r>
              <a:rPr lang="en-GB" sz="2000" dirty="0"/>
              <a:t>As long as……(Miles v Easter [1933]):</a:t>
            </a:r>
          </a:p>
          <a:p>
            <a:pPr marL="0" fontAlgn="auto"/>
            <a:r>
              <a:rPr lang="en-GB" dirty="0"/>
              <a:t>The covenant must benefit – “touch and concern” – the dominant land. </a:t>
            </a:r>
          </a:p>
          <a:p>
            <a:pPr marL="0" fontAlgn="auto"/>
            <a:r>
              <a:rPr lang="en-GB" dirty="0"/>
              <a:t>The land must be indicated in the conveyance or have been otherwise shown with reasonable certainty.</a:t>
            </a:r>
          </a:p>
          <a:p>
            <a:pPr marL="0" fontAlgn="auto"/>
            <a:r>
              <a:rPr lang="en-GB" dirty="0"/>
              <a:t>The assignment of the covenant and the conveyance of the land to which it relates must be contemporaneous.</a:t>
            </a:r>
          </a:p>
          <a:p>
            <a:pPr marL="0" fontAlgn="auto"/>
            <a:r>
              <a:rPr lang="en-GB" dirty="0"/>
              <a:t>The land must be retained in whole or in part by the claimant and be capable of benefitting from the covenant.</a:t>
            </a:r>
            <a:br>
              <a:rPr lang="en-GB" dirty="0"/>
            </a:br>
            <a:br>
              <a:rPr lang="en-GB" dirty="0"/>
            </a:br>
            <a:r>
              <a:rPr lang="en-GB" dirty="0"/>
              <a:t>The chain of assignment must, however, be unbroken in order to be enforceable (</a:t>
            </a:r>
            <a:r>
              <a:rPr lang="en-GB" b="1" i="1" dirty="0"/>
              <a:t>Re Pinewood Estate [1958]</a:t>
            </a:r>
            <a:r>
              <a:rPr lang="en-GB" dirty="0"/>
              <a:t>).</a:t>
            </a:r>
          </a:p>
        </p:txBody>
      </p:sp>
      <p:sp>
        <p:nvSpPr>
          <p:cNvPr id="33795" name="Slide Number Placeholder 3">
            <a:extLst>
              <a:ext uri="{FF2B5EF4-FFF2-40B4-BE49-F238E27FC236}">
                <a16:creationId xmlns:a16="http://schemas.microsoft.com/office/drawing/2014/main" id="{8625879D-0B4A-115F-961A-E6EE9E12018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21</a:t>
            </a:r>
          </a:p>
        </p:txBody>
      </p:sp>
      <p:sp>
        <p:nvSpPr>
          <p:cNvPr id="6" name="Title 1">
            <a:extLst>
              <a:ext uri="{FF2B5EF4-FFF2-40B4-BE49-F238E27FC236}">
                <a16:creationId xmlns:a16="http://schemas.microsoft.com/office/drawing/2014/main" id="{772CDE26-4FDA-DC6C-FCCE-5E37CD3B30C4}"/>
              </a:ext>
            </a:extLst>
          </p:cNvPr>
          <p:cNvSpPr>
            <a:spLocks noGrp="1"/>
          </p:cNvSpPr>
          <p:nvPr>
            <p:ph type="title"/>
          </p:nvPr>
        </p:nvSpPr>
        <p:spPr>
          <a:xfrm>
            <a:off x="95693" y="215900"/>
            <a:ext cx="10103995" cy="661286"/>
          </a:xfrm>
        </p:spPr>
        <p:txBody>
          <a:bodyPr>
            <a:noAutofit/>
          </a:bodyPr>
          <a:lstStyle/>
          <a:p>
            <a:pPr eaLnBrk="1" hangingPunct="1">
              <a:defRPr/>
            </a:pPr>
            <a:r>
              <a:rPr lang="en-GB" sz="2800" dirty="0">
                <a:latin typeface="Arial" charset="0"/>
                <a:cs typeface="Arial" charset="0"/>
              </a:rPr>
              <a:t>Running of the </a:t>
            </a:r>
            <a:r>
              <a:rPr lang="en-GB" sz="2800" u="sng" dirty="0">
                <a:latin typeface="Arial" charset="0"/>
                <a:cs typeface="Arial" charset="0"/>
              </a:rPr>
              <a:t>Benefit</a:t>
            </a:r>
            <a:r>
              <a:rPr lang="en-GB" sz="2800" dirty="0">
                <a:latin typeface="Arial" charset="0"/>
                <a:cs typeface="Arial" charset="0"/>
              </a:rPr>
              <a:t> of a Covenant in </a:t>
            </a:r>
            <a:r>
              <a:rPr lang="en-GB" sz="2800" u="sng" dirty="0">
                <a:latin typeface="Arial" charset="0"/>
                <a:cs typeface="Arial" charset="0"/>
              </a:rPr>
              <a:t>Equity</a:t>
            </a:r>
            <a:r>
              <a:rPr lang="en-GB" sz="2800" dirty="0">
                <a:latin typeface="Arial" charset="0"/>
                <a:cs typeface="Arial" charset="0"/>
              </a:rPr>
              <a:t> - </a:t>
            </a:r>
            <a:r>
              <a:rPr lang="en-GB" sz="2800" b="1" dirty="0">
                <a:latin typeface="Arial" charset="0"/>
                <a:cs typeface="Arial" charset="0"/>
              </a:rPr>
              <a:t>Assignment</a:t>
            </a:r>
            <a:endParaRPr lang="en-GB" sz="2800" dirty="0">
              <a:latin typeface="Arial"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a:extLst>
              <a:ext uri="{FF2B5EF4-FFF2-40B4-BE49-F238E27FC236}">
                <a16:creationId xmlns:a16="http://schemas.microsoft.com/office/drawing/2014/main" id="{3EC3C0DF-07FE-F328-723A-9AD53521C916}"/>
              </a:ext>
            </a:extLst>
          </p:cNvPr>
          <p:cNvSpPr>
            <a:spLocks noGrp="1"/>
          </p:cNvSpPr>
          <p:nvPr>
            <p:ph idx="1"/>
          </p:nvPr>
        </p:nvSpPr>
        <p:spPr>
          <a:xfrm>
            <a:off x="791313" y="1371269"/>
            <a:ext cx="8831152" cy="4452937"/>
          </a:xfrm>
        </p:spPr>
        <p:txBody>
          <a:bodyPr>
            <a:normAutofit fontScale="77500" lnSpcReduction="20000"/>
          </a:bodyPr>
          <a:lstStyle/>
          <a:p>
            <a:pPr>
              <a:lnSpc>
                <a:spcPts val="2700"/>
              </a:lnSpc>
              <a:spcBef>
                <a:spcPct val="0"/>
              </a:spcBef>
              <a:spcAft>
                <a:spcPts val="1200"/>
              </a:spcAft>
            </a:pPr>
            <a:r>
              <a:rPr lang="en-GB" altLang="en-US" sz="2400" dirty="0"/>
              <a:t>“Local law” allowing restrictive covenants to be mutually enforceable by &amp; against the various owners from time to time of the plots of land that are part of the scheme </a:t>
            </a:r>
          </a:p>
          <a:p>
            <a:pPr>
              <a:lnSpc>
                <a:spcPts val="2700"/>
              </a:lnSpc>
              <a:spcBef>
                <a:spcPct val="0"/>
              </a:spcBef>
              <a:spcAft>
                <a:spcPts val="1200"/>
              </a:spcAft>
            </a:pPr>
            <a:r>
              <a:rPr lang="en-GB" altLang="en-US" sz="2400" dirty="0"/>
              <a:t>Requirements laid down in </a:t>
            </a:r>
            <a:r>
              <a:rPr lang="en-GB" altLang="en-US" sz="2400" b="1" i="1" dirty="0"/>
              <a:t>Elliston v Reacher [1908]</a:t>
            </a:r>
          </a:p>
          <a:p>
            <a:pPr>
              <a:lnSpc>
                <a:spcPts val="2700"/>
              </a:lnSpc>
              <a:spcBef>
                <a:spcPct val="0"/>
              </a:spcBef>
              <a:spcAft>
                <a:spcPts val="1200"/>
              </a:spcAft>
            </a:pPr>
            <a:r>
              <a:rPr lang="en-GB" altLang="en-US" sz="2400" dirty="0"/>
              <a:t>Originally rules very strict so few building schemes found, E.g. a common vendor, that vendor intended to sell a particular area of land in plots, each original plot sale was on terms that imposed certain restrictions &amp; the intention was for the restrictions to be mutually enforceable</a:t>
            </a:r>
          </a:p>
          <a:p>
            <a:pPr>
              <a:lnSpc>
                <a:spcPts val="2700"/>
              </a:lnSpc>
              <a:spcBef>
                <a:spcPct val="0"/>
              </a:spcBef>
              <a:spcAft>
                <a:spcPts val="1200"/>
              </a:spcAft>
            </a:pPr>
            <a:r>
              <a:rPr lang="en-GB" altLang="en-US" sz="2400" dirty="0"/>
              <a:t>Rules have since been relaxed to a limited extent, E.g. </a:t>
            </a:r>
            <a:r>
              <a:rPr lang="en-GB" altLang="en-US" sz="2400" b="1" i="1" dirty="0"/>
              <a:t>Re Dolphin’s Conveyance</a:t>
            </a:r>
            <a:r>
              <a:rPr lang="en-GB" altLang="en-US" sz="2400" dirty="0"/>
              <a:t> </a:t>
            </a:r>
            <a:r>
              <a:rPr lang="en-GB" altLang="en-US" sz="2400" b="1" i="1" dirty="0"/>
              <a:t>[1970]</a:t>
            </a:r>
            <a:r>
              <a:rPr lang="en-GB" altLang="en-US" sz="2400" dirty="0"/>
              <a:t>.</a:t>
            </a:r>
            <a:r>
              <a:rPr lang="en-GB" altLang="en-US" sz="2400" b="1" i="1" dirty="0"/>
              <a:t> </a:t>
            </a:r>
            <a:r>
              <a:rPr lang="en-GB" altLang="en-US" sz="2400" dirty="0"/>
              <a:t>See also the recent Court of Appeal case of </a:t>
            </a:r>
            <a:r>
              <a:rPr lang="en-GB" altLang="en-US" sz="2400" b="1" i="1" dirty="0" err="1"/>
              <a:t>Birdlip</a:t>
            </a:r>
            <a:r>
              <a:rPr lang="en-GB" altLang="en-US" sz="2400" b="1" i="1" dirty="0"/>
              <a:t> Ltd v Hunter &amp; </a:t>
            </a:r>
            <a:r>
              <a:rPr lang="en-GB" altLang="en-US" sz="2400" b="1" i="1" dirty="0" err="1"/>
              <a:t>Ano’r</a:t>
            </a:r>
            <a:r>
              <a:rPr lang="en-GB" altLang="en-US" sz="2400" b="1" i="1" dirty="0"/>
              <a:t> [2016]</a:t>
            </a:r>
          </a:p>
        </p:txBody>
      </p:sp>
      <p:sp>
        <p:nvSpPr>
          <p:cNvPr id="34819" name="Slide Number Placeholder 3">
            <a:extLst>
              <a:ext uri="{FF2B5EF4-FFF2-40B4-BE49-F238E27FC236}">
                <a16:creationId xmlns:a16="http://schemas.microsoft.com/office/drawing/2014/main" id="{7CF56ABB-50CC-F2F6-808C-4A9FEE58B23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22</a:t>
            </a:r>
          </a:p>
        </p:txBody>
      </p:sp>
      <p:sp>
        <p:nvSpPr>
          <p:cNvPr id="6" name="Title 1">
            <a:extLst>
              <a:ext uri="{FF2B5EF4-FFF2-40B4-BE49-F238E27FC236}">
                <a16:creationId xmlns:a16="http://schemas.microsoft.com/office/drawing/2014/main" id="{2E9C9CA6-530A-DDA6-EF7D-EFC28C00407B}"/>
              </a:ext>
            </a:extLst>
          </p:cNvPr>
          <p:cNvSpPr>
            <a:spLocks noGrp="1"/>
          </p:cNvSpPr>
          <p:nvPr>
            <p:ph type="title"/>
          </p:nvPr>
        </p:nvSpPr>
        <p:spPr>
          <a:xfrm>
            <a:off x="690305" y="136156"/>
            <a:ext cx="9745551" cy="1284288"/>
          </a:xfrm>
        </p:spPr>
        <p:txBody>
          <a:bodyPr>
            <a:noAutofit/>
          </a:bodyPr>
          <a:lstStyle/>
          <a:p>
            <a:pPr eaLnBrk="1" hangingPunct="1">
              <a:defRPr/>
            </a:pPr>
            <a:r>
              <a:rPr lang="en-GB" sz="3200" dirty="0">
                <a:latin typeface="Arial" charset="0"/>
                <a:cs typeface="Arial" charset="0"/>
              </a:rPr>
              <a:t>Running of the </a:t>
            </a:r>
            <a:r>
              <a:rPr lang="en-GB" sz="3200" u="sng" dirty="0">
                <a:latin typeface="Arial" charset="0"/>
                <a:cs typeface="Arial" charset="0"/>
              </a:rPr>
              <a:t>Benefit</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 Building Schemes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6228-0CCE-D835-C8C0-F09009970451}"/>
              </a:ext>
            </a:extLst>
          </p:cNvPr>
          <p:cNvSpPr>
            <a:spLocks noGrp="1"/>
          </p:cNvSpPr>
          <p:nvPr>
            <p:ph type="title"/>
          </p:nvPr>
        </p:nvSpPr>
        <p:spPr>
          <a:xfrm>
            <a:off x="239231" y="221512"/>
            <a:ext cx="9888279" cy="820479"/>
          </a:xfrm>
        </p:spPr>
        <p:txBody>
          <a:bodyPr/>
          <a:lstStyle/>
          <a:p>
            <a:r>
              <a:rPr lang="en-GB" dirty="0"/>
              <a:t>Building Schemes or Schemes of Development</a:t>
            </a:r>
          </a:p>
        </p:txBody>
      </p:sp>
      <p:sp>
        <p:nvSpPr>
          <p:cNvPr id="3" name="Content Placeholder 2">
            <a:extLst>
              <a:ext uri="{FF2B5EF4-FFF2-40B4-BE49-F238E27FC236}">
                <a16:creationId xmlns:a16="http://schemas.microsoft.com/office/drawing/2014/main" id="{EB222700-1362-310E-0FB5-F711E9220943}"/>
              </a:ext>
            </a:extLst>
          </p:cNvPr>
          <p:cNvSpPr>
            <a:spLocks noGrp="1"/>
          </p:cNvSpPr>
          <p:nvPr>
            <p:ph idx="1"/>
          </p:nvPr>
        </p:nvSpPr>
        <p:spPr>
          <a:xfrm>
            <a:off x="448734" y="1430079"/>
            <a:ext cx="9232210" cy="5295014"/>
          </a:xfrm>
        </p:spPr>
        <p:txBody>
          <a:bodyPr>
            <a:normAutofit fontScale="85000" lnSpcReduction="10000"/>
          </a:bodyPr>
          <a:lstStyle/>
          <a:p>
            <a:r>
              <a:rPr lang="en-GB" dirty="0"/>
              <a:t>A building scheme, or scheme of development, arises where a property developer who intends building an estate of properties wishes to impose restrictions on the buyers of each of the plots of land in order to retain the overall characteristics of the estate and to maintain the values of the properties on it for the mutual benefit of all buyers. Equity will enable the restrictive covenants which relate to each plot on the estate to be enforced by all who currently own any land within the scheme. The principle applies not only to the usual housing development, but also to units in a shopping precinct, according to the Canadian case of </a:t>
            </a:r>
            <a:r>
              <a:rPr lang="en-GB" b="1" i="1" dirty="0"/>
              <a:t>Re Spike and Rocca Group Ltd [1980]</a:t>
            </a:r>
            <a:r>
              <a:rPr lang="en-GB" dirty="0"/>
              <a:t>.</a:t>
            </a:r>
          </a:p>
          <a:p>
            <a:pPr marL="0" indent="0" fontAlgn="auto">
              <a:buNone/>
            </a:pPr>
            <a:r>
              <a:rPr lang="en-GB" dirty="0"/>
              <a:t>Essential elements/characteristics of a building scheme were laid down in </a:t>
            </a:r>
            <a:r>
              <a:rPr lang="en-GB" b="1" i="1" dirty="0"/>
              <a:t>Elliston v Reacher [1908] and refined in </a:t>
            </a:r>
            <a:r>
              <a:rPr lang="en-GB" b="1" i="1" dirty="0" err="1"/>
              <a:t>Birdlip</a:t>
            </a:r>
            <a:r>
              <a:rPr lang="en-GB" b="1" i="1" dirty="0"/>
              <a:t> v Hunter [2016]</a:t>
            </a:r>
            <a:r>
              <a:rPr lang="en-GB" dirty="0"/>
              <a:t>.</a:t>
            </a:r>
          </a:p>
          <a:p>
            <a:pPr marL="0" indent="0" fontAlgn="auto">
              <a:buNone/>
            </a:pPr>
            <a:r>
              <a:rPr lang="en-GB" dirty="0"/>
              <a:t>(a) It applies to a defined area.</a:t>
            </a:r>
          </a:p>
          <a:p>
            <a:pPr marL="0" indent="0" fontAlgn="auto">
              <a:buNone/>
            </a:pPr>
            <a:r>
              <a:rPr lang="en-GB" dirty="0"/>
              <a:t>(b) Owners of properties within that area have purchased their properties from a common owner.</a:t>
            </a:r>
          </a:p>
          <a:p>
            <a:pPr marL="0" indent="0" fontAlgn="auto">
              <a:buNone/>
            </a:pPr>
            <a:r>
              <a:rPr lang="en-GB" dirty="0"/>
              <a:t>(c) Each of the properties is burdened by covenants which were intended to be mutually enforceable as between the several owners.</a:t>
            </a:r>
          </a:p>
          <a:p>
            <a:pPr marL="0" indent="0" fontAlgn="auto">
              <a:buNone/>
            </a:pPr>
            <a:r>
              <a:rPr lang="en-GB" dirty="0"/>
              <a:t>(d) The limits of that defined area are known to each of the buyers.</a:t>
            </a:r>
          </a:p>
          <a:p>
            <a:pPr marL="0" indent="0" fontAlgn="auto">
              <a:buNone/>
            </a:pPr>
            <a:r>
              <a:rPr lang="en-GB" dirty="0"/>
              <a:t>(e) The common owner is themself bound by the scheme, which crystallises on the occasion of the first sale of a plot within the defined area, with the consequence that they are not entitled to dispose of plots within that area otherwise than on the terms of the scheme.</a:t>
            </a:r>
          </a:p>
          <a:p>
            <a:pPr marL="0" indent="0" fontAlgn="auto">
              <a:buNone/>
            </a:pPr>
            <a:r>
              <a:rPr lang="en-GB" dirty="0"/>
              <a:t>(f) The effect of the scheme will bind future buyers of land falling within the area, potentially forever.</a:t>
            </a:r>
          </a:p>
          <a:p>
            <a:endParaRPr lang="en-GB" dirty="0"/>
          </a:p>
        </p:txBody>
      </p:sp>
    </p:spTree>
    <p:extLst>
      <p:ext uri="{BB962C8B-B14F-4D97-AF65-F5344CB8AC3E}">
        <p14:creationId xmlns:p14="http://schemas.microsoft.com/office/powerpoint/2010/main" val="23143186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E67C-7200-6B41-F1A6-01C07D2DE9B9}"/>
              </a:ext>
            </a:extLst>
          </p:cNvPr>
          <p:cNvSpPr>
            <a:spLocks noGrp="1"/>
          </p:cNvSpPr>
          <p:nvPr>
            <p:ph type="title"/>
          </p:nvPr>
        </p:nvSpPr>
        <p:spPr>
          <a:xfrm>
            <a:off x="1356784" y="2495550"/>
            <a:ext cx="8596668" cy="1320800"/>
          </a:xfrm>
        </p:spPr>
        <p:txBody>
          <a:bodyPr>
            <a:normAutofit/>
          </a:bodyPr>
          <a:lstStyle/>
          <a:p>
            <a:r>
              <a:rPr lang="en-GB" sz="4800" dirty="0">
                <a:solidFill>
                  <a:srgbClr val="7030A0"/>
                </a:solidFill>
              </a:rPr>
              <a:t>Running of the BURDEN</a:t>
            </a:r>
          </a:p>
        </p:txBody>
      </p:sp>
    </p:spTree>
    <p:extLst>
      <p:ext uri="{BB962C8B-B14F-4D97-AF65-F5344CB8AC3E}">
        <p14:creationId xmlns:p14="http://schemas.microsoft.com/office/powerpoint/2010/main" val="1325594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2">
            <a:extLst>
              <a:ext uri="{FF2B5EF4-FFF2-40B4-BE49-F238E27FC236}">
                <a16:creationId xmlns:a16="http://schemas.microsoft.com/office/drawing/2014/main" id="{A155978A-5652-4BAF-CBC5-2E8D80EAB913}"/>
              </a:ext>
            </a:extLst>
          </p:cNvPr>
          <p:cNvSpPr>
            <a:spLocks noGrp="1"/>
          </p:cNvSpPr>
          <p:nvPr>
            <p:ph idx="1"/>
          </p:nvPr>
        </p:nvSpPr>
        <p:spPr>
          <a:xfrm>
            <a:off x="973913" y="914068"/>
            <a:ext cx="8600706" cy="5127294"/>
          </a:xfrm>
        </p:spPr>
        <p:txBody>
          <a:bodyPr/>
          <a:lstStyle/>
          <a:p>
            <a:pPr>
              <a:lnSpc>
                <a:spcPts val="4000"/>
              </a:lnSpc>
              <a:spcBef>
                <a:spcPct val="0"/>
              </a:spcBef>
              <a:spcAft>
                <a:spcPts val="1200"/>
              </a:spcAft>
            </a:pPr>
            <a:r>
              <a:rPr lang="en-GB" altLang="en-US" sz="2400" dirty="0"/>
              <a:t>The burden of a covenant (positive or restrictive) </a:t>
            </a:r>
            <a:r>
              <a:rPr lang="en-GB" altLang="en-US" sz="2400" b="1" u="sng" dirty="0"/>
              <a:t>cannot</a:t>
            </a:r>
            <a:r>
              <a:rPr lang="en-GB" altLang="en-US" sz="2400" dirty="0"/>
              <a:t> run at law</a:t>
            </a:r>
          </a:p>
          <a:p>
            <a:pPr>
              <a:lnSpc>
                <a:spcPts val="4000"/>
              </a:lnSpc>
              <a:spcBef>
                <a:spcPct val="0"/>
              </a:spcBef>
              <a:spcAft>
                <a:spcPts val="1200"/>
              </a:spcAft>
            </a:pPr>
            <a:r>
              <a:rPr lang="en-US" altLang="en-US" sz="2400" b="1" i="1" dirty="0"/>
              <a:t>Austerberry v Oldham Corporation [1885]</a:t>
            </a:r>
          </a:p>
          <a:p>
            <a:pPr>
              <a:lnSpc>
                <a:spcPts val="4000"/>
              </a:lnSpc>
              <a:spcBef>
                <a:spcPct val="0"/>
              </a:spcBef>
              <a:spcAft>
                <a:spcPts val="1200"/>
              </a:spcAft>
            </a:pPr>
            <a:r>
              <a:rPr lang="en-US" altLang="en-US" sz="2400" b="1" i="1" dirty="0"/>
              <a:t>Rhone v Stephens [1994]</a:t>
            </a:r>
          </a:p>
          <a:p>
            <a:pPr>
              <a:lnSpc>
                <a:spcPts val="4000"/>
              </a:lnSpc>
              <a:spcBef>
                <a:spcPct val="0"/>
              </a:spcBef>
              <a:spcAft>
                <a:spcPts val="1200"/>
              </a:spcAft>
            </a:pPr>
            <a:r>
              <a:rPr lang="en-US" altLang="en-US" sz="2400" dirty="0"/>
              <a:t>Result: I</a:t>
            </a:r>
            <a:r>
              <a:rPr lang="en-GB" altLang="en-US" sz="2400" dirty="0"/>
              <a:t>f the original covenantor is no longer the owner of the servient land, a claimant must </a:t>
            </a:r>
            <a:r>
              <a:rPr lang="en-GB" altLang="en-US" sz="2400" u="sng" dirty="0"/>
              <a:t>always</a:t>
            </a:r>
            <a:r>
              <a:rPr lang="en-GB" altLang="en-US" sz="2400" dirty="0"/>
              <a:t> look to equity to enforce the </a:t>
            </a:r>
            <a:r>
              <a:rPr lang="en-GB" altLang="en-US" sz="2400" u="sng" dirty="0"/>
              <a:t>burden</a:t>
            </a:r>
            <a:r>
              <a:rPr lang="en-GB" altLang="en-US" sz="2400" dirty="0"/>
              <a:t> of a covenant</a:t>
            </a:r>
            <a:endParaRPr lang="en-GB" altLang="en-US" sz="2400" i="1" dirty="0"/>
          </a:p>
        </p:txBody>
      </p:sp>
      <p:sp>
        <p:nvSpPr>
          <p:cNvPr id="35843" name="Slide Number Placeholder 3">
            <a:extLst>
              <a:ext uri="{FF2B5EF4-FFF2-40B4-BE49-F238E27FC236}">
                <a16:creationId xmlns:a16="http://schemas.microsoft.com/office/drawing/2014/main" id="{FCD02EF5-1C3A-B117-272B-BBF2357437B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23</a:t>
            </a:r>
          </a:p>
        </p:txBody>
      </p:sp>
      <p:sp>
        <p:nvSpPr>
          <p:cNvPr id="6" name="Title 1">
            <a:extLst>
              <a:ext uri="{FF2B5EF4-FFF2-40B4-BE49-F238E27FC236}">
                <a16:creationId xmlns:a16="http://schemas.microsoft.com/office/drawing/2014/main" id="{E6ADEE84-C10F-697D-0FBE-C2892F359766}"/>
              </a:ext>
            </a:extLst>
          </p:cNvPr>
          <p:cNvSpPr>
            <a:spLocks noGrp="1"/>
          </p:cNvSpPr>
          <p:nvPr>
            <p:ph type="title"/>
          </p:nvPr>
        </p:nvSpPr>
        <p:spPr>
          <a:xfrm>
            <a:off x="698906" y="132556"/>
            <a:ext cx="9364809" cy="1284288"/>
          </a:xfrm>
        </p:spPr>
        <p:txBody>
          <a:bodyPr>
            <a:noAutofit/>
          </a:bodyPr>
          <a:lstStyle/>
          <a:p>
            <a:pPr eaLnBrk="1" hangingPunct="1">
              <a:defRPr/>
            </a:pPr>
            <a:r>
              <a:rPr lang="en-GB" dirty="0">
                <a:latin typeface="Arial" charset="0"/>
                <a:cs typeface="Arial" charset="0"/>
              </a:rPr>
              <a:t>Running of the </a:t>
            </a:r>
            <a:r>
              <a:rPr lang="en-GB" u="sng" dirty="0">
                <a:latin typeface="Arial" charset="0"/>
                <a:cs typeface="Arial" charset="0"/>
              </a:rPr>
              <a:t>Burden</a:t>
            </a:r>
            <a:r>
              <a:rPr lang="en-GB" dirty="0">
                <a:latin typeface="Arial" charset="0"/>
                <a:cs typeface="Arial" charset="0"/>
              </a:rPr>
              <a:t> of a Covenant </a:t>
            </a:r>
            <a:r>
              <a:rPr lang="en-GB" u="sng" dirty="0">
                <a:latin typeface="Arial" charset="0"/>
                <a:cs typeface="Arial" charset="0"/>
              </a:rPr>
              <a:t>at Law</a:t>
            </a:r>
            <a:endParaRPr lang="en-GB" u="sng"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30D76873-FDDE-1CDB-B66E-18D3BF20A0D1}"/>
              </a:ext>
            </a:extLst>
          </p:cNvPr>
          <p:cNvSpPr>
            <a:spLocks noGrp="1"/>
          </p:cNvSpPr>
          <p:nvPr>
            <p:ph idx="1"/>
          </p:nvPr>
        </p:nvSpPr>
        <p:spPr>
          <a:xfrm>
            <a:off x="734680" y="1419115"/>
            <a:ext cx="9323719" cy="4525962"/>
          </a:xfrm>
        </p:spPr>
        <p:txBody>
          <a:bodyPr/>
          <a:lstStyle/>
          <a:p>
            <a:pPr>
              <a:lnSpc>
                <a:spcPts val="4100"/>
              </a:lnSpc>
              <a:spcBef>
                <a:spcPct val="0"/>
              </a:spcBef>
              <a:spcAft>
                <a:spcPts val="1200"/>
              </a:spcAft>
            </a:pPr>
            <a:r>
              <a:rPr lang="en-GB" altLang="en-US" sz="2400" dirty="0"/>
              <a:t>Main requirements to be satisfied are set out below and mainly stem from the case of </a:t>
            </a:r>
            <a:r>
              <a:rPr lang="en-GB" altLang="en-US" sz="2400" b="1" i="1" dirty="0"/>
              <a:t>Tulk v </a:t>
            </a:r>
            <a:r>
              <a:rPr lang="en-GB" altLang="en-US" sz="2400" b="1" i="1" dirty="0" err="1"/>
              <a:t>Moxhay</a:t>
            </a:r>
            <a:r>
              <a:rPr lang="en-GB" altLang="en-US" sz="2400" b="1" i="1" dirty="0"/>
              <a:t> [1848]</a:t>
            </a:r>
            <a:r>
              <a:rPr lang="en-GB" altLang="en-US" sz="2400" dirty="0"/>
              <a:t>:</a:t>
            </a:r>
          </a:p>
          <a:p>
            <a:pPr marL="914400" lvl="1" indent="-457200">
              <a:lnSpc>
                <a:spcPts val="4100"/>
              </a:lnSpc>
              <a:spcBef>
                <a:spcPct val="0"/>
              </a:spcBef>
              <a:spcAft>
                <a:spcPts val="1200"/>
              </a:spcAft>
              <a:buFont typeface="Calibri" panose="020F0502020204030204" pitchFamily="34" charset="0"/>
              <a:buAutoNum type="arabicPeriod"/>
            </a:pPr>
            <a:r>
              <a:rPr lang="en-GB" altLang="en-US" sz="2400" dirty="0"/>
              <a:t>Covenant must be negative/restrictive - substance not form - “not to allow the roof to fall in to disrepair” - positive or negative?;</a:t>
            </a:r>
          </a:p>
          <a:p>
            <a:pPr marL="914400" lvl="1" indent="-457200">
              <a:lnSpc>
                <a:spcPts val="4100"/>
              </a:lnSpc>
              <a:spcBef>
                <a:spcPct val="0"/>
              </a:spcBef>
              <a:spcAft>
                <a:spcPts val="1200"/>
              </a:spcAft>
              <a:buFont typeface="Calibri" panose="020F0502020204030204" pitchFamily="34" charset="0"/>
              <a:buAutoNum type="arabicPeriod"/>
            </a:pPr>
            <a:r>
              <a:rPr lang="en-GB" altLang="en-US" sz="2400" dirty="0"/>
              <a:t>Original covenantee must have owned the land which was benefited by the covenant;</a:t>
            </a:r>
          </a:p>
        </p:txBody>
      </p:sp>
      <p:sp>
        <p:nvSpPr>
          <p:cNvPr id="36867" name="Slide Number Placeholder 3">
            <a:extLst>
              <a:ext uri="{FF2B5EF4-FFF2-40B4-BE49-F238E27FC236}">
                <a16:creationId xmlns:a16="http://schemas.microsoft.com/office/drawing/2014/main" id="{07B44059-F13A-69C3-117F-820A931D2C9B}"/>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24</a:t>
            </a:r>
          </a:p>
        </p:txBody>
      </p:sp>
      <p:sp>
        <p:nvSpPr>
          <p:cNvPr id="6" name="Title 1">
            <a:extLst>
              <a:ext uri="{FF2B5EF4-FFF2-40B4-BE49-F238E27FC236}">
                <a16:creationId xmlns:a16="http://schemas.microsoft.com/office/drawing/2014/main" id="{2E24B0B0-4CB2-52DE-EBF8-21496DB1342C}"/>
              </a:ext>
            </a:extLst>
          </p:cNvPr>
          <p:cNvSpPr>
            <a:spLocks noGrp="1"/>
          </p:cNvSpPr>
          <p:nvPr>
            <p:ph type="title"/>
          </p:nvPr>
        </p:nvSpPr>
        <p:spPr>
          <a:xfrm>
            <a:off x="645742" y="184002"/>
            <a:ext cx="9981499" cy="1284288"/>
          </a:xfrm>
        </p:spPr>
        <p:txBody>
          <a:bodyPr>
            <a:noAutofit/>
          </a:bodyPr>
          <a:lstStyle/>
          <a:p>
            <a:pPr eaLnBrk="1" hangingPunct="1">
              <a:defRPr/>
            </a:pPr>
            <a:r>
              <a:rPr lang="en-GB" dirty="0">
                <a:latin typeface="Arial" charset="0"/>
                <a:cs typeface="Arial" charset="0"/>
              </a:rPr>
              <a:t>Running of the </a:t>
            </a:r>
            <a:r>
              <a:rPr lang="en-GB" u="sng" dirty="0">
                <a:latin typeface="Arial" charset="0"/>
                <a:cs typeface="Arial" charset="0"/>
              </a:rPr>
              <a:t>Burden</a:t>
            </a:r>
            <a:r>
              <a:rPr lang="en-GB" dirty="0">
                <a:latin typeface="Arial" charset="0"/>
                <a:cs typeface="Arial" charset="0"/>
              </a:rPr>
              <a:t> of a Covenant in </a:t>
            </a:r>
            <a:r>
              <a:rPr lang="en-GB" u="sng" dirty="0">
                <a:latin typeface="Arial" charset="0"/>
                <a:cs typeface="Arial" charset="0"/>
              </a:rPr>
              <a:t>Equity</a:t>
            </a:r>
            <a:r>
              <a:rPr lang="en-GB" dirty="0">
                <a:latin typeface="Arial" charset="0"/>
                <a:cs typeface="Arial" charset="0"/>
              </a:rPr>
              <a:t> (1)</a:t>
            </a:r>
            <a:endParaRPr lang="en-GB" u="sng"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89A4BFBB-4E5D-0051-904D-8099E238B2F8}"/>
              </a:ext>
            </a:extLst>
          </p:cNvPr>
          <p:cNvSpPr>
            <a:spLocks noGrp="1"/>
          </p:cNvSpPr>
          <p:nvPr>
            <p:ph idx="1"/>
          </p:nvPr>
        </p:nvSpPr>
        <p:spPr>
          <a:xfrm>
            <a:off x="577701" y="1392533"/>
            <a:ext cx="9385005" cy="4525962"/>
          </a:xfrm>
        </p:spPr>
        <p:txBody>
          <a:bodyPr>
            <a:normAutofit/>
          </a:bodyPr>
          <a:lstStyle/>
          <a:p>
            <a:pPr marL="914400" lvl="1" indent="-457200">
              <a:lnSpc>
                <a:spcPts val="3200"/>
              </a:lnSpc>
              <a:spcBef>
                <a:spcPct val="0"/>
              </a:spcBef>
              <a:spcAft>
                <a:spcPts val="1200"/>
              </a:spcAft>
              <a:buFont typeface="Arial" panose="020B0604020202020204" pitchFamily="34" charset="0"/>
              <a:buAutoNum type="arabicPeriod" startAt="3"/>
            </a:pPr>
            <a:r>
              <a:rPr lang="en-GB" altLang="en-US" sz="2400" dirty="0"/>
              <a:t>Original parties must have intended the burden to bind successors - since 1925 this has been implied via </a:t>
            </a:r>
            <a:r>
              <a:rPr lang="en-GB" altLang="en-US" sz="2400" i="1" dirty="0"/>
              <a:t>Law of Property Act 1925 ; s79</a:t>
            </a:r>
            <a:r>
              <a:rPr lang="en-GB" altLang="en-US" sz="2400" dirty="0"/>
              <a:t> unless there is a contrary intention in the conveyance creating the covenant </a:t>
            </a:r>
          </a:p>
          <a:p>
            <a:pPr marL="914400" lvl="1" indent="-457200">
              <a:lnSpc>
                <a:spcPts val="3200"/>
              </a:lnSpc>
              <a:spcBef>
                <a:spcPct val="0"/>
              </a:spcBef>
              <a:spcAft>
                <a:spcPts val="1200"/>
              </a:spcAft>
              <a:buNone/>
            </a:pPr>
            <a:r>
              <a:rPr lang="en-GB" altLang="en-US" sz="2400" dirty="0"/>
              <a:t>	NB: In practice, covenant usually expressly states in the conveyance that it is to run with land [See Slide 17]; </a:t>
            </a:r>
          </a:p>
          <a:p>
            <a:pPr marL="914400" lvl="1" indent="-457200">
              <a:lnSpc>
                <a:spcPts val="3200"/>
              </a:lnSpc>
              <a:spcBef>
                <a:spcPct val="0"/>
              </a:spcBef>
              <a:spcAft>
                <a:spcPts val="1200"/>
              </a:spcAft>
              <a:buNone/>
            </a:pPr>
            <a:r>
              <a:rPr lang="en-GB" altLang="en-US" sz="2400" dirty="0"/>
              <a:t>4.  General equitable principles apply; and</a:t>
            </a:r>
          </a:p>
          <a:p>
            <a:pPr marL="914400" lvl="1" indent="-457200">
              <a:lnSpc>
                <a:spcPts val="3200"/>
              </a:lnSpc>
              <a:spcBef>
                <a:spcPct val="0"/>
              </a:spcBef>
              <a:spcAft>
                <a:spcPts val="1200"/>
              </a:spcAft>
              <a:buNone/>
            </a:pPr>
            <a:r>
              <a:rPr lang="en-GB" altLang="en-US" sz="2400" dirty="0"/>
              <a:t>5.  No covenant can be enforced if it has not been properly protected - see later slides</a:t>
            </a:r>
          </a:p>
        </p:txBody>
      </p:sp>
      <p:sp>
        <p:nvSpPr>
          <p:cNvPr id="37891" name="Slide Number Placeholder 3">
            <a:extLst>
              <a:ext uri="{FF2B5EF4-FFF2-40B4-BE49-F238E27FC236}">
                <a16:creationId xmlns:a16="http://schemas.microsoft.com/office/drawing/2014/main" id="{87B347DC-6632-A996-1383-552201BFAFE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25</a:t>
            </a:r>
          </a:p>
        </p:txBody>
      </p:sp>
      <p:sp>
        <p:nvSpPr>
          <p:cNvPr id="6" name="Title 1">
            <a:extLst>
              <a:ext uri="{FF2B5EF4-FFF2-40B4-BE49-F238E27FC236}">
                <a16:creationId xmlns:a16="http://schemas.microsoft.com/office/drawing/2014/main" id="{FC3252F2-250A-3C02-D769-881C00B72162}"/>
              </a:ext>
            </a:extLst>
          </p:cNvPr>
          <p:cNvSpPr>
            <a:spLocks noGrp="1"/>
          </p:cNvSpPr>
          <p:nvPr>
            <p:ph type="title"/>
          </p:nvPr>
        </p:nvSpPr>
        <p:spPr>
          <a:xfrm>
            <a:off x="635112" y="215900"/>
            <a:ext cx="9114944" cy="1284288"/>
          </a:xfrm>
        </p:spPr>
        <p:txBody>
          <a:bodyPr>
            <a:noAutofit/>
          </a:bodyPr>
          <a:lstStyle/>
          <a:p>
            <a:pPr eaLnBrk="1" hangingPunct="1">
              <a:defRPr/>
            </a:pPr>
            <a:r>
              <a:rPr lang="en-GB" sz="3200" dirty="0">
                <a:latin typeface="Arial" charset="0"/>
                <a:cs typeface="Arial" charset="0"/>
              </a:rPr>
              <a:t>Running of the </a:t>
            </a:r>
            <a:r>
              <a:rPr lang="en-GB" sz="3200" u="sng" dirty="0">
                <a:latin typeface="Arial" charset="0"/>
                <a:cs typeface="Arial" charset="0"/>
              </a:rPr>
              <a:t>Burden</a:t>
            </a:r>
            <a:r>
              <a:rPr lang="en-GB" sz="3200" dirty="0">
                <a:latin typeface="Arial" charset="0"/>
                <a:cs typeface="Arial" charset="0"/>
              </a:rPr>
              <a:t> of a Covenant in </a:t>
            </a:r>
            <a:r>
              <a:rPr lang="en-GB" sz="3200" u="sng" dirty="0">
                <a:latin typeface="Arial" charset="0"/>
                <a:cs typeface="Arial" charset="0"/>
              </a:rPr>
              <a:t>Equity</a:t>
            </a:r>
            <a:r>
              <a:rPr lang="en-GB" sz="3200" dirty="0">
                <a:latin typeface="Arial" charset="0"/>
                <a:cs typeface="Arial" charset="0"/>
              </a:rPr>
              <a:t> (2)</a:t>
            </a:r>
            <a:endParaRPr lang="en-GB" sz="3200" u="sng"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a:extLst>
              <a:ext uri="{FF2B5EF4-FFF2-40B4-BE49-F238E27FC236}">
                <a16:creationId xmlns:a16="http://schemas.microsoft.com/office/drawing/2014/main" id="{F4613D3B-9EFF-B88A-A73E-88034DD24E49}"/>
              </a:ext>
            </a:extLst>
          </p:cNvPr>
          <p:cNvSpPr>
            <a:spLocks noGrp="1"/>
          </p:cNvSpPr>
          <p:nvPr>
            <p:ph idx="1"/>
          </p:nvPr>
        </p:nvSpPr>
        <p:spPr>
          <a:xfrm>
            <a:off x="716407" y="1010093"/>
            <a:ext cx="8640244" cy="4525962"/>
          </a:xfrm>
        </p:spPr>
        <p:txBody>
          <a:bodyPr>
            <a:normAutofit/>
          </a:bodyPr>
          <a:lstStyle/>
          <a:p>
            <a:pPr>
              <a:lnSpc>
                <a:spcPts val="3200"/>
              </a:lnSpc>
              <a:spcBef>
                <a:spcPct val="0"/>
              </a:spcBef>
              <a:spcAft>
                <a:spcPts val="1200"/>
              </a:spcAft>
            </a:pPr>
            <a:r>
              <a:rPr lang="en-GB" altLang="en-US" sz="2400" u="sng" dirty="0"/>
              <a:t>Restrictive</a:t>
            </a:r>
            <a:r>
              <a:rPr lang="en-GB" altLang="en-US" sz="2400" dirty="0"/>
              <a:t> covenants:</a:t>
            </a:r>
          </a:p>
          <a:p>
            <a:pPr lvl="1">
              <a:lnSpc>
                <a:spcPts val="3200"/>
              </a:lnSpc>
              <a:spcBef>
                <a:spcPct val="0"/>
              </a:spcBef>
              <a:spcAft>
                <a:spcPts val="1200"/>
              </a:spcAft>
            </a:pPr>
            <a:r>
              <a:rPr lang="en-GB" altLang="en-US" sz="2400" dirty="0"/>
              <a:t>Unregistered Land:   </a:t>
            </a:r>
          </a:p>
          <a:p>
            <a:pPr lvl="2">
              <a:lnSpc>
                <a:spcPts val="3200"/>
              </a:lnSpc>
              <a:spcBef>
                <a:spcPct val="0"/>
              </a:spcBef>
              <a:spcAft>
                <a:spcPts val="1200"/>
              </a:spcAft>
            </a:pPr>
            <a:r>
              <a:rPr lang="en-GB" altLang="en-US" sz="2400" dirty="0"/>
              <a:t>Pre 1:1:1926 - Doctrine of Notice applies;</a:t>
            </a:r>
          </a:p>
          <a:p>
            <a:pPr lvl="2">
              <a:lnSpc>
                <a:spcPts val="3200"/>
              </a:lnSpc>
              <a:spcBef>
                <a:spcPct val="0"/>
              </a:spcBef>
              <a:spcAft>
                <a:spcPts val="1200"/>
              </a:spcAft>
            </a:pPr>
            <a:r>
              <a:rPr lang="en-GB" altLang="en-US" sz="2400" dirty="0"/>
              <a:t>Post 1:1:1926 - Registrable as </a:t>
            </a:r>
            <a:r>
              <a:rPr lang="en-GB" altLang="en-US" sz="2400" i="1" dirty="0"/>
              <a:t>D(ii)</a:t>
            </a:r>
            <a:r>
              <a:rPr lang="en-GB" altLang="en-US" sz="2400" dirty="0"/>
              <a:t> Central Land Charge.</a:t>
            </a:r>
          </a:p>
          <a:p>
            <a:pPr lvl="1">
              <a:lnSpc>
                <a:spcPts val="3200"/>
              </a:lnSpc>
              <a:spcBef>
                <a:spcPct val="0"/>
              </a:spcBef>
              <a:spcAft>
                <a:spcPts val="1200"/>
              </a:spcAft>
            </a:pPr>
            <a:r>
              <a:rPr lang="en-GB" altLang="en-US" sz="2400" dirty="0"/>
              <a:t>Registered Land - Must be noted on the register of the servient land in the Charges Register (NB: There is </a:t>
            </a:r>
            <a:r>
              <a:rPr lang="en-GB" altLang="en-US" sz="2400" u="sng" dirty="0"/>
              <a:t>no</a:t>
            </a:r>
            <a:r>
              <a:rPr lang="en-GB" altLang="en-US" sz="2400" dirty="0"/>
              <a:t> note made of the benefit of a restrictive covenant on the register of the dominant land). </a:t>
            </a:r>
          </a:p>
        </p:txBody>
      </p:sp>
      <p:sp>
        <p:nvSpPr>
          <p:cNvPr id="38915" name="Slide Number Placeholder 3">
            <a:extLst>
              <a:ext uri="{FF2B5EF4-FFF2-40B4-BE49-F238E27FC236}">
                <a16:creationId xmlns:a16="http://schemas.microsoft.com/office/drawing/2014/main" id="{CD4999BE-F55A-E2AD-2544-33277340EA2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26</a:t>
            </a:r>
          </a:p>
        </p:txBody>
      </p:sp>
      <p:sp>
        <p:nvSpPr>
          <p:cNvPr id="6" name="Title 1">
            <a:extLst>
              <a:ext uri="{FF2B5EF4-FFF2-40B4-BE49-F238E27FC236}">
                <a16:creationId xmlns:a16="http://schemas.microsoft.com/office/drawing/2014/main" id="{D43F26FE-03AA-E8A4-B3A3-42F33475FC9D}"/>
              </a:ext>
            </a:extLst>
          </p:cNvPr>
          <p:cNvSpPr>
            <a:spLocks noGrp="1"/>
          </p:cNvSpPr>
          <p:nvPr>
            <p:ph type="title"/>
          </p:nvPr>
        </p:nvSpPr>
        <p:spPr>
          <a:xfrm>
            <a:off x="821181" y="215900"/>
            <a:ext cx="8102600" cy="794193"/>
          </a:xfrm>
        </p:spPr>
        <p:txBody>
          <a:bodyPr>
            <a:noAutofit/>
          </a:bodyPr>
          <a:lstStyle/>
          <a:p>
            <a:pPr eaLnBrk="1" hangingPunct="1">
              <a:defRPr/>
            </a:pPr>
            <a:r>
              <a:rPr lang="en-GB" dirty="0">
                <a:latin typeface="Arial" charset="0"/>
                <a:cs typeface="Arial" charset="0"/>
              </a:rPr>
              <a:t>Protection of Covenants (1)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Content Placeholder 2">
            <a:extLst>
              <a:ext uri="{FF2B5EF4-FFF2-40B4-BE49-F238E27FC236}">
                <a16:creationId xmlns:a16="http://schemas.microsoft.com/office/drawing/2014/main" id="{85DF5C27-3498-1E73-816A-4E603642BA06}"/>
              </a:ext>
            </a:extLst>
          </p:cNvPr>
          <p:cNvSpPr>
            <a:spLocks noGrp="1"/>
          </p:cNvSpPr>
          <p:nvPr>
            <p:ph idx="1"/>
          </p:nvPr>
        </p:nvSpPr>
        <p:spPr>
          <a:xfrm>
            <a:off x="825056" y="1084189"/>
            <a:ext cx="8818673" cy="4525962"/>
          </a:xfrm>
        </p:spPr>
        <p:txBody>
          <a:bodyPr/>
          <a:lstStyle/>
          <a:p>
            <a:pPr>
              <a:lnSpc>
                <a:spcPts val="3300"/>
              </a:lnSpc>
              <a:spcBef>
                <a:spcPct val="0"/>
              </a:spcBef>
              <a:spcAft>
                <a:spcPts val="1200"/>
              </a:spcAft>
            </a:pPr>
            <a:r>
              <a:rPr lang="en-GB" altLang="en-US" sz="2400" u="sng" dirty="0"/>
              <a:t>Positive</a:t>
            </a:r>
            <a:r>
              <a:rPr lang="en-GB" altLang="en-US" sz="2400" dirty="0"/>
              <a:t> covenants - as the burden of this type of covenant </a:t>
            </a:r>
            <a:r>
              <a:rPr lang="en-GB" altLang="en-US" sz="2400" u="sng" dirty="0"/>
              <a:t>does not</a:t>
            </a:r>
            <a:r>
              <a:rPr lang="en-GB" altLang="en-US" sz="2400" dirty="0"/>
              <a:t> run at law or in equity various methods have been used to try to assist with enforceability</a:t>
            </a:r>
          </a:p>
          <a:p>
            <a:pPr>
              <a:lnSpc>
                <a:spcPts val="3300"/>
              </a:lnSpc>
              <a:spcBef>
                <a:spcPct val="0"/>
              </a:spcBef>
              <a:spcAft>
                <a:spcPts val="1200"/>
              </a:spcAft>
            </a:pPr>
            <a:r>
              <a:rPr lang="en-GB" altLang="en-US" sz="2400" dirty="0"/>
              <a:t>These include:</a:t>
            </a:r>
          </a:p>
          <a:p>
            <a:pPr marL="971550" lvl="1" indent="-514350">
              <a:lnSpc>
                <a:spcPts val="3300"/>
              </a:lnSpc>
              <a:spcBef>
                <a:spcPct val="0"/>
              </a:spcBef>
              <a:spcAft>
                <a:spcPts val="1200"/>
              </a:spcAft>
              <a:buFont typeface="Calibri" panose="020F0502020204030204" pitchFamily="34" charset="0"/>
              <a:buAutoNum type="arabicPeriod"/>
            </a:pPr>
            <a:r>
              <a:rPr lang="en-GB" altLang="en-US" sz="2400" dirty="0"/>
              <a:t>Operation of the Rule in </a:t>
            </a:r>
            <a:r>
              <a:rPr lang="en-GB" altLang="en-US" sz="2400" b="1" i="1" dirty="0"/>
              <a:t>Halsall v </a:t>
            </a:r>
            <a:r>
              <a:rPr lang="en-GB" altLang="en-US" sz="2400" b="1" i="1" dirty="0" err="1"/>
              <a:t>Brizell</a:t>
            </a:r>
            <a:r>
              <a:rPr lang="en-GB" altLang="en-US" sz="2400" b="1" i="1" dirty="0"/>
              <a:t> [1957] </a:t>
            </a:r>
            <a:r>
              <a:rPr lang="en-GB" altLang="en-US" sz="2400" dirty="0"/>
              <a:t>- but note also </a:t>
            </a:r>
            <a:r>
              <a:rPr lang="en-GB" altLang="en-US" sz="2400" b="1" i="1" dirty="0"/>
              <a:t>Thamesmead Town v Allotey [1998]</a:t>
            </a:r>
            <a:r>
              <a:rPr lang="en-GB" altLang="en-US" sz="2400" dirty="0"/>
              <a:t>.  See also the recent case of </a:t>
            </a:r>
            <a:r>
              <a:rPr lang="en-GB" altLang="en-US" sz="2400" b="1" i="1" dirty="0" err="1"/>
              <a:t>Kerdene</a:t>
            </a:r>
            <a:r>
              <a:rPr lang="en-GB" altLang="en-US" sz="2400" b="1" i="1" dirty="0"/>
              <a:t> Ltd v Wilkinson &amp; Others [2013]</a:t>
            </a:r>
            <a:r>
              <a:rPr lang="en-GB" altLang="en-US" sz="2400" dirty="0"/>
              <a:t>;</a:t>
            </a:r>
          </a:p>
        </p:txBody>
      </p:sp>
      <p:sp>
        <p:nvSpPr>
          <p:cNvPr id="39939" name="Slide Number Placeholder 3">
            <a:extLst>
              <a:ext uri="{FF2B5EF4-FFF2-40B4-BE49-F238E27FC236}">
                <a16:creationId xmlns:a16="http://schemas.microsoft.com/office/drawing/2014/main" id="{78D72C0E-98D7-B1A2-8CEB-3526F7390AB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27</a:t>
            </a:r>
          </a:p>
        </p:txBody>
      </p:sp>
      <p:sp>
        <p:nvSpPr>
          <p:cNvPr id="6" name="Title 1">
            <a:extLst>
              <a:ext uri="{FF2B5EF4-FFF2-40B4-BE49-F238E27FC236}">
                <a16:creationId xmlns:a16="http://schemas.microsoft.com/office/drawing/2014/main" id="{C21B661D-EC6E-8EAE-DA97-1F77DB921D18}"/>
              </a:ext>
            </a:extLst>
          </p:cNvPr>
          <p:cNvSpPr>
            <a:spLocks noGrp="1"/>
          </p:cNvSpPr>
          <p:nvPr>
            <p:ph type="title"/>
          </p:nvPr>
        </p:nvSpPr>
        <p:spPr>
          <a:xfrm>
            <a:off x="709539" y="178686"/>
            <a:ext cx="8102600" cy="1284288"/>
          </a:xfrm>
        </p:spPr>
        <p:txBody>
          <a:bodyPr>
            <a:noAutofit/>
          </a:bodyPr>
          <a:lstStyle/>
          <a:p>
            <a:pPr eaLnBrk="1" hangingPunct="1">
              <a:defRPr/>
            </a:pPr>
            <a:r>
              <a:rPr lang="en-GB" dirty="0">
                <a:latin typeface="Arial" charset="0"/>
                <a:cs typeface="Arial" charset="0"/>
              </a:rPr>
              <a:t>Protection of Covenants (2)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a:extLst>
              <a:ext uri="{FF2B5EF4-FFF2-40B4-BE49-F238E27FC236}">
                <a16:creationId xmlns:a16="http://schemas.microsoft.com/office/drawing/2014/main" id="{8ED19615-7916-FF59-9BEA-FD253765004E}"/>
              </a:ext>
            </a:extLst>
          </p:cNvPr>
          <p:cNvSpPr>
            <a:spLocks noGrp="1"/>
          </p:cNvSpPr>
          <p:nvPr>
            <p:ph idx="1"/>
          </p:nvPr>
        </p:nvSpPr>
        <p:spPr>
          <a:xfrm>
            <a:off x="880546" y="1087438"/>
            <a:ext cx="8826980" cy="5201720"/>
          </a:xfrm>
        </p:spPr>
        <p:txBody>
          <a:bodyPr/>
          <a:lstStyle/>
          <a:p>
            <a:pPr marL="971550" lvl="1" indent="-514350">
              <a:lnSpc>
                <a:spcPts val="4500"/>
              </a:lnSpc>
              <a:spcBef>
                <a:spcPct val="0"/>
              </a:spcBef>
              <a:spcAft>
                <a:spcPts val="1200"/>
              </a:spcAft>
              <a:buFont typeface="Arial" panose="020B0604020202020204" pitchFamily="34" charset="0"/>
              <a:buAutoNum type="arabicPeriod" startAt="2"/>
            </a:pPr>
            <a:r>
              <a:rPr lang="en-GB" altLang="en-US" sz="2400" dirty="0"/>
              <a:t>Chain of indemnity covenants;</a:t>
            </a:r>
          </a:p>
          <a:p>
            <a:pPr marL="971550" lvl="1" indent="-514350">
              <a:lnSpc>
                <a:spcPts val="4500"/>
              </a:lnSpc>
              <a:spcBef>
                <a:spcPct val="0"/>
              </a:spcBef>
              <a:spcAft>
                <a:spcPts val="1200"/>
              </a:spcAft>
              <a:buFont typeface="Arial" panose="020B0604020202020204" pitchFamily="34" charset="0"/>
              <a:buAutoNum type="arabicPeriod" startAt="2"/>
            </a:pPr>
            <a:r>
              <a:rPr lang="en-GB" altLang="en-US" sz="2400" dirty="0"/>
              <a:t>If burdened land is registered, a restriction in the Proprietorship Register of the burdened land;</a:t>
            </a:r>
          </a:p>
          <a:p>
            <a:pPr marL="971550" lvl="1" indent="-514350">
              <a:lnSpc>
                <a:spcPts val="4500"/>
              </a:lnSpc>
              <a:spcBef>
                <a:spcPct val="0"/>
              </a:spcBef>
              <a:spcAft>
                <a:spcPts val="1200"/>
              </a:spcAft>
              <a:buFont typeface="Arial" panose="020B0604020202020204" pitchFamily="34" charset="0"/>
              <a:buAutoNum type="arabicPeriod" startAt="2"/>
            </a:pPr>
            <a:r>
              <a:rPr lang="en-GB" altLang="en-US" sz="2400" dirty="0"/>
              <a:t>Commonhold;</a:t>
            </a:r>
          </a:p>
          <a:p>
            <a:pPr marL="971550" lvl="1" indent="-514350">
              <a:lnSpc>
                <a:spcPts val="4500"/>
              </a:lnSpc>
              <a:spcBef>
                <a:spcPct val="0"/>
              </a:spcBef>
              <a:spcAft>
                <a:spcPts val="1200"/>
              </a:spcAft>
              <a:buFont typeface="Arial" panose="020B0604020202020204" pitchFamily="34" charset="0"/>
              <a:buAutoNum type="arabicPeriod" startAt="2"/>
            </a:pPr>
            <a:r>
              <a:rPr lang="en-GB" altLang="en-US" sz="2400" dirty="0"/>
              <a:t>Grant a lease rather than sell the freehold!!</a:t>
            </a:r>
          </a:p>
        </p:txBody>
      </p:sp>
      <p:sp>
        <p:nvSpPr>
          <p:cNvPr id="40963" name="Slide Number Placeholder 3">
            <a:extLst>
              <a:ext uri="{FF2B5EF4-FFF2-40B4-BE49-F238E27FC236}">
                <a16:creationId xmlns:a16="http://schemas.microsoft.com/office/drawing/2014/main" id="{E2F4D04A-84E0-E372-8808-0E095807F75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28</a:t>
            </a:r>
          </a:p>
        </p:txBody>
      </p:sp>
      <p:sp>
        <p:nvSpPr>
          <p:cNvPr id="6" name="Title 1">
            <a:extLst>
              <a:ext uri="{FF2B5EF4-FFF2-40B4-BE49-F238E27FC236}">
                <a16:creationId xmlns:a16="http://schemas.microsoft.com/office/drawing/2014/main" id="{B91DBCBA-1A94-5064-7E97-4530C9AB0314}"/>
              </a:ext>
            </a:extLst>
          </p:cNvPr>
          <p:cNvSpPr>
            <a:spLocks noGrp="1"/>
          </p:cNvSpPr>
          <p:nvPr>
            <p:ph type="title"/>
          </p:nvPr>
        </p:nvSpPr>
        <p:spPr>
          <a:xfrm>
            <a:off x="842446" y="215900"/>
            <a:ext cx="8102600" cy="1284288"/>
          </a:xfrm>
        </p:spPr>
        <p:txBody>
          <a:bodyPr>
            <a:noAutofit/>
          </a:bodyPr>
          <a:lstStyle/>
          <a:p>
            <a:pPr eaLnBrk="1" hangingPunct="1">
              <a:defRPr/>
            </a:pPr>
            <a:r>
              <a:rPr lang="en-GB" dirty="0">
                <a:latin typeface="Arial" charset="0"/>
                <a:cs typeface="Arial" charset="0"/>
              </a:rPr>
              <a:t>Protection of Covenants (3)</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0B8CB-92C7-D4B2-339E-16B698956C52}"/>
              </a:ext>
            </a:extLst>
          </p:cNvPr>
          <p:cNvSpPr>
            <a:spLocks noGrp="1"/>
          </p:cNvSpPr>
          <p:nvPr>
            <p:ph type="title"/>
          </p:nvPr>
        </p:nvSpPr>
        <p:spPr>
          <a:xfrm>
            <a:off x="523162" y="178981"/>
            <a:ext cx="2278517" cy="4105940"/>
          </a:xfrm>
        </p:spPr>
        <p:txBody>
          <a:bodyPr>
            <a:noAutofit/>
          </a:bodyPr>
          <a:lstStyle/>
          <a:p>
            <a:r>
              <a:rPr lang="en-GB" sz="2800" dirty="0"/>
              <a:t>Relationship between common law &amp; equity</a:t>
            </a:r>
          </a:p>
        </p:txBody>
      </p:sp>
      <p:pic>
        <p:nvPicPr>
          <p:cNvPr id="4" name="Picture 3">
            <a:extLst>
              <a:ext uri="{FF2B5EF4-FFF2-40B4-BE49-F238E27FC236}">
                <a16:creationId xmlns:a16="http://schemas.microsoft.com/office/drawing/2014/main" id="{38A6FC02-0C42-5BE1-5674-4CA5E84EA946}"/>
              </a:ext>
            </a:extLst>
          </p:cNvPr>
          <p:cNvPicPr>
            <a:picLocks noChangeAspect="1"/>
          </p:cNvPicPr>
          <p:nvPr/>
        </p:nvPicPr>
        <p:blipFill>
          <a:blip r:embed="rId2"/>
          <a:stretch>
            <a:fillRect/>
          </a:stretch>
        </p:blipFill>
        <p:spPr>
          <a:xfrm>
            <a:off x="2748516" y="109710"/>
            <a:ext cx="8789174" cy="6221978"/>
          </a:xfrm>
          <a:prstGeom prst="rect">
            <a:avLst/>
          </a:prstGeom>
        </p:spPr>
      </p:pic>
    </p:spTree>
    <p:extLst>
      <p:ext uri="{BB962C8B-B14F-4D97-AF65-F5344CB8AC3E}">
        <p14:creationId xmlns:p14="http://schemas.microsoft.com/office/powerpoint/2010/main" val="15713680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EC382-48A6-4C75-CE7D-472373D4F464}"/>
              </a:ext>
            </a:extLst>
          </p:cNvPr>
          <p:cNvSpPr>
            <a:spLocks noGrp="1"/>
          </p:cNvSpPr>
          <p:nvPr>
            <p:ph type="title"/>
          </p:nvPr>
        </p:nvSpPr>
        <p:spPr>
          <a:xfrm>
            <a:off x="677334" y="609600"/>
            <a:ext cx="2103080" cy="1320800"/>
          </a:xfrm>
        </p:spPr>
        <p:txBody>
          <a:bodyPr>
            <a:noAutofit/>
          </a:bodyPr>
          <a:lstStyle/>
          <a:p>
            <a:r>
              <a:rPr lang="en-GB" sz="2400" dirty="0"/>
              <a:t>Relationship between common law &amp; equity: </a:t>
            </a:r>
            <a:br>
              <a:rPr lang="en-GB" sz="2400" dirty="0"/>
            </a:br>
            <a:r>
              <a:rPr lang="en-GB" sz="2400" dirty="0"/>
              <a:t>the burden</a:t>
            </a:r>
          </a:p>
        </p:txBody>
      </p:sp>
      <p:pic>
        <p:nvPicPr>
          <p:cNvPr id="4" name="Picture 3">
            <a:extLst>
              <a:ext uri="{FF2B5EF4-FFF2-40B4-BE49-F238E27FC236}">
                <a16:creationId xmlns:a16="http://schemas.microsoft.com/office/drawing/2014/main" id="{F1872404-562D-52D9-808D-F726407BB90D}"/>
              </a:ext>
            </a:extLst>
          </p:cNvPr>
          <p:cNvPicPr>
            <a:picLocks noChangeAspect="1"/>
          </p:cNvPicPr>
          <p:nvPr/>
        </p:nvPicPr>
        <p:blipFill>
          <a:blip r:embed="rId2"/>
          <a:stretch>
            <a:fillRect/>
          </a:stretch>
        </p:blipFill>
        <p:spPr>
          <a:xfrm>
            <a:off x="2741401" y="111641"/>
            <a:ext cx="8112229" cy="5932967"/>
          </a:xfrm>
          <a:prstGeom prst="rect">
            <a:avLst/>
          </a:prstGeom>
        </p:spPr>
      </p:pic>
    </p:spTree>
    <p:extLst>
      <p:ext uri="{BB962C8B-B14F-4D97-AF65-F5344CB8AC3E}">
        <p14:creationId xmlns:p14="http://schemas.microsoft.com/office/powerpoint/2010/main" val="23888876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2524F-2BD9-0EAF-6BD3-794933B6C893}"/>
              </a:ext>
            </a:extLst>
          </p:cNvPr>
          <p:cNvSpPr>
            <a:spLocks noGrp="1"/>
          </p:cNvSpPr>
          <p:nvPr>
            <p:ph type="title"/>
          </p:nvPr>
        </p:nvSpPr>
        <p:spPr>
          <a:xfrm>
            <a:off x="661385" y="157716"/>
            <a:ext cx="8596668" cy="746051"/>
          </a:xfrm>
        </p:spPr>
        <p:txBody>
          <a:bodyPr/>
          <a:lstStyle/>
          <a:p>
            <a:r>
              <a:rPr lang="en-GB" dirty="0"/>
              <a:t>Enforcement</a:t>
            </a:r>
          </a:p>
        </p:txBody>
      </p:sp>
      <p:sp>
        <p:nvSpPr>
          <p:cNvPr id="3" name="Content Placeholder 2">
            <a:extLst>
              <a:ext uri="{FF2B5EF4-FFF2-40B4-BE49-F238E27FC236}">
                <a16:creationId xmlns:a16="http://schemas.microsoft.com/office/drawing/2014/main" id="{36D8C16C-4A8D-6C7C-CF78-D5AC2E364096}"/>
              </a:ext>
            </a:extLst>
          </p:cNvPr>
          <p:cNvSpPr>
            <a:spLocks noGrp="1"/>
          </p:cNvSpPr>
          <p:nvPr>
            <p:ph idx="1"/>
          </p:nvPr>
        </p:nvSpPr>
        <p:spPr>
          <a:xfrm>
            <a:off x="661385" y="812800"/>
            <a:ext cx="8977029" cy="5370033"/>
          </a:xfrm>
        </p:spPr>
        <p:txBody>
          <a:bodyPr>
            <a:normAutofit/>
          </a:bodyPr>
          <a:lstStyle/>
          <a:p>
            <a:pPr fontAlgn="auto"/>
            <a:r>
              <a:rPr lang="en-GB" sz="2000" dirty="0"/>
              <a:t>When there is a breach of a restrictive covenant, the court may award damages or an injunction.</a:t>
            </a:r>
          </a:p>
          <a:p>
            <a:pPr fontAlgn="auto"/>
            <a:r>
              <a:rPr lang="en-GB" sz="2000" dirty="0"/>
              <a:t>As equitable remedies are discretionary, the equitable maxims apply and a delay may defeat a claim for breach of a restrictive covenant. In </a:t>
            </a:r>
            <a:r>
              <a:rPr lang="en-GB" sz="2000" b="1" i="1" dirty="0"/>
              <a:t>Jaggard v Sawyer [1995]</a:t>
            </a:r>
            <a:r>
              <a:rPr lang="en-GB" sz="2000" dirty="0"/>
              <a:t> the Court of Appeal refused to award an injunction where one was not asked for until building in breach of the restrictive covenant was at a late stage of development and where the breach was unintentional. The covenantee was limited to a claim for damages.</a:t>
            </a:r>
          </a:p>
          <a:p>
            <a:r>
              <a:rPr lang="en-GB" sz="2000" dirty="0"/>
              <a:t>In other cases, the court may be prepared to award a mandatory injunction, as in </a:t>
            </a:r>
            <a:r>
              <a:rPr lang="en-GB" sz="2000" b="1" i="1" dirty="0"/>
              <a:t>Wakeham v Wood [1982]</a:t>
            </a:r>
            <a:r>
              <a:rPr lang="en-GB" sz="2000" dirty="0"/>
              <a:t>, where the defendant acted in breach of covenant by constructing a building which obstructed the claimant’s view of the sea. The Court of Appeal said that to award damages would have been to enable the defendant to </a:t>
            </a:r>
            <a:r>
              <a:rPr lang="en-GB" sz="2000" i="1" dirty="0"/>
              <a:t>“buy his way out of his wrong”</a:t>
            </a:r>
            <a:r>
              <a:rPr lang="en-GB" sz="2000" dirty="0"/>
              <a:t>. Under the terms of the injunction, the defendant was required to demolish the obstruction.</a:t>
            </a:r>
          </a:p>
        </p:txBody>
      </p:sp>
    </p:spTree>
    <p:extLst>
      <p:ext uri="{BB962C8B-B14F-4D97-AF65-F5344CB8AC3E}">
        <p14:creationId xmlns:p14="http://schemas.microsoft.com/office/powerpoint/2010/main" val="5639791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9294-4E64-28AD-8322-0C93B5AEC2C2}"/>
              </a:ext>
            </a:extLst>
          </p:cNvPr>
          <p:cNvSpPr>
            <a:spLocks noGrp="1"/>
          </p:cNvSpPr>
          <p:nvPr>
            <p:ph type="title"/>
          </p:nvPr>
        </p:nvSpPr>
        <p:spPr>
          <a:xfrm>
            <a:off x="677334" y="152400"/>
            <a:ext cx="8596668" cy="1320800"/>
          </a:xfrm>
        </p:spPr>
        <p:txBody>
          <a:bodyPr/>
          <a:lstStyle/>
          <a:p>
            <a:r>
              <a:rPr lang="en-GB" dirty="0"/>
              <a:t>Modification and Discharge</a:t>
            </a:r>
          </a:p>
        </p:txBody>
      </p:sp>
      <p:sp>
        <p:nvSpPr>
          <p:cNvPr id="3" name="Content Placeholder 2">
            <a:extLst>
              <a:ext uri="{FF2B5EF4-FFF2-40B4-BE49-F238E27FC236}">
                <a16:creationId xmlns:a16="http://schemas.microsoft.com/office/drawing/2014/main" id="{4C3E1DFF-42A7-8462-93D6-A941F54042ED}"/>
              </a:ext>
            </a:extLst>
          </p:cNvPr>
          <p:cNvSpPr>
            <a:spLocks noGrp="1"/>
          </p:cNvSpPr>
          <p:nvPr>
            <p:ph idx="1"/>
          </p:nvPr>
        </p:nvSpPr>
        <p:spPr>
          <a:xfrm>
            <a:off x="677334" y="1270000"/>
            <a:ext cx="8596668" cy="3880773"/>
          </a:xfrm>
        </p:spPr>
        <p:txBody>
          <a:bodyPr>
            <a:normAutofit lnSpcReduction="10000"/>
          </a:bodyPr>
          <a:lstStyle/>
          <a:p>
            <a:r>
              <a:rPr lang="en-GB" dirty="0"/>
              <a:t>Expressly</a:t>
            </a:r>
          </a:p>
          <a:p>
            <a:r>
              <a:rPr lang="en-GB" dirty="0"/>
              <a:t>Waived by Deed</a:t>
            </a:r>
          </a:p>
          <a:p>
            <a:r>
              <a:rPr lang="en-GB" dirty="0"/>
              <a:t>Cease to be effective through abandonment or estoppel: where </a:t>
            </a:r>
            <a:r>
              <a:rPr lang="en-GB" dirty="0" err="1"/>
              <a:t>Cov</a:t>
            </a:r>
            <a:r>
              <a:rPr lang="en-GB" dirty="0"/>
              <a:t> has been breached for a long time but no action has been taken by the person entitled to the benefit</a:t>
            </a:r>
          </a:p>
          <a:p>
            <a:pPr fontAlgn="auto"/>
            <a:r>
              <a:rPr lang="en-GB" dirty="0"/>
              <a:t>Under s 84 (2) LPA 1925 </a:t>
            </a:r>
            <a:r>
              <a:rPr lang="en-GB" b="1" dirty="0"/>
              <a:t>a</a:t>
            </a:r>
            <a:r>
              <a:rPr lang="en-GB" dirty="0"/>
              <a:t> person selling or leasing land to a person who requires an assurance that they are in no danger from a covenant can apply to the court for a declaration as to its validity, and</a:t>
            </a:r>
          </a:p>
          <a:p>
            <a:pPr fontAlgn="auto"/>
            <a:r>
              <a:rPr lang="en-GB" b="1" dirty="0"/>
              <a:t>s84(1)</a:t>
            </a:r>
            <a:r>
              <a:rPr lang="en-GB" dirty="0"/>
              <a:t> provides the Lands Chamber of the Upper Tribunal with a discretionary power to modify or discharge restrictive covenants, with or without compensation. Anyone interested in the land subject to the covenant may apply.</a:t>
            </a:r>
          </a:p>
          <a:p>
            <a:endParaRPr lang="en-GB" dirty="0"/>
          </a:p>
        </p:txBody>
      </p:sp>
    </p:spTree>
    <p:extLst>
      <p:ext uri="{BB962C8B-B14F-4D97-AF65-F5344CB8AC3E}">
        <p14:creationId xmlns:p14="http://schemas.microsoft.com/office/powerpoint/2010/main" val="5098307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AB69-B02C-449A-1693-5BAE5701E4AE}"/>
              </a:ext>
            </a:extLst>
          </p:cNvPr>
          <p:cNvSpPr>
            <a:spLocks noGrp="1"/>
          </p:cNvSpPr>
          <p:nvPr>
            <p:ph type="title"/>
          </p:nvPr>
        </p:nvSpPr>
        <p:spPr/>
        <p:txBody>
          <a:bodyPr/>
          <a:lstStyle/>
          <a:p>
            <a:r>
              <a:rPr lang="en-GB" dirty="0"/>
              <a:t>Modifying or discharging under s 84 LPA</a:t>
            </a:r>
          </a:p>
        </p:txBody>
      </p:sp>
      <p:sp>
        <p:nvSpPr>
          <p:cNvPr id="3" name="Content Placeholder 2">
            <a:extLst>
              <a:ext uri="{FF2B5EF4-FFF2-40B4-BE49-F238E27FC236}">
                <a16:creationId xmlns:a16="http://schemas.microsoft.com/office/drawing/2014/main" id="{F450CB3D-D2F2-0398-08A6-9F2B48AFEF58}"/>
              </a:ext>
            </a:extLst>
          </p:cNvPr>
          <p:cNvSpPr>
            <a:spLocks noGrp="1"/>
          </p:cNvSpPr>
          <p:nvPr>
            <p:ph idx="1"/>
          </p:nvPr>
        </p:nvSpPr>
        <p:spPr>
          <a:xfrm>
            <a:off x="427469" y="1347198"/>
            <a:ext cx="8596668" cy="5234355"/>
          </a:xfrm>
        </p:spPr>
        <p:txBody>
          <a:bodyPr>
            <a:normAutofit/>
          </a:bodyPr>
          <a:lstStyle/>
          <a:p>
            <a:pPr fontAlgn="auto"/>
            <a:r>
              <a:rPr lang="en-GB" dirty="0"/>
              <a:t>modify or discharge a restrictive covenant under </a:t>
            </a:r>
            <a:r>
              <a:rPr lang="en-GB" b="1" dirty="0"/>
              <a:t>s84(1)</a:t>
            </a:r>
            <a:r>
              <a:rPr lang="en-GB" dirty="0"/>
              <a:t>, the applicant must show that:</a:t>
            </a:r>
          </a:p>
          <a:p>
            <a:pPr fontAlgn="auto"/>
            <a:r>
              <a:rPr lang="en-GB" dirty="0"/>
              <a:t>by reason of the change in character of the neighbourhood or of the property or other material circumstances, the restriction is obsolete; or</a:t>
            </a:r>
          </a:p>
          <a:p>
            <a:pPr fontAlgn="auto"/>
            <a:r>
              <a:rPr lang="en-GB" dirty="0"/>
              <a:t>the continuance of the restriction would impede the reasonable user of the land for public or private purposes without securing a practical benefit to other persons; or</a:t>
            </a:r>
          </a:p>
          <a:p>
            <a:pPr fontAlgn="auto"/>
            <a:r>
              <a:rPr lang="en-GB" dirty="0"/>
              <a:t>the persons entitled to the benefit of the covenant have agreed either expressly or by implication to its modification or discharge; or</a:t>
            </a:r>
          </a:p>
          <a:p>
            <a:pPr fontAlgn="auto"/>
            <a:r>
              <a:rPr lang="en-GB" dirty="0"/>
              <a:t>the proposed modification or discharge will not injure persons entitled to the benefit of the covenant; and</a:t>
            </a:r>
          </a:p>
          <a:p>
            <a:pPr fontAlgn="auto"/>
            <a:r>
              <a:rPr lang="en-GB" dirty="0"/>
              <a:t>the applicant can be ordered to pay compensation to the person entitled to the benefit either to make up for any loss suffered as a result of the discharge of the covenant or a sum to make up for the effect the restriction had on the value of the land when it was imposed.</a:t>
            </a:r>
          </a:p>
          <a:p>
            <a:endParaRPr lang="en-GB" dirty="0"/>
          </a:p>
        </p:txBody>
      </p:sp>
    </p:spTree>
    <p:extLst>
      <p:ext uri="{BB962C8B-B14F-4D97-AF65-F5344CB8AC3E}">
        <p14:creationId xmlns:p14="http://schemas.microsoft.com/office/powerpoint/2010/main" val="35662828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B587-F9E0-9085-AE2B-50FB1D4F7B2D}"/>
              </a:ext>
            </a:extLst>
          </p:cNvPr>
          <p:cNvSpPr>
            <a:spLocks noGrp="1"/>
          </p:cNvSpPr>
          <p:nvPr>
            <p:ph type="title"/>
          </p:nvPr>
        </p:nvSpPr>
        <p:spPr>
          <a:xfrm>
            <a:off x="677334" y="609600"/>
            <a:ext cx="8596668" cy="799214"/>
          </a:xfrm>
        </p:spPr>
        <p:txBody>
          <a:bodyPr/>
          <a:lstStyle/>
          <a:p>
            <a:r>
              <a:rPr lang="en-GB" dirty="0"/>
              <a:t>S 84 : the proper questions to ask</a:t>
            </a:r>
          </a:p>
        </p:txBody>
      </p:sp>
      <p:sp>
        <p:nvSpPr>
          <p:cNvPr id="3" name="Content Placeholder 2">
            <a:extLst>
              <a:ext uri="{FF2B5EF4-FFF2-40B4-BE49-F238E27FC236}">
                <a16:creationId xmlns:a16="http://schemas.microsoft.com/office/drawing/2014/main" id="{FC613524-FB6D-34DA-61EF-E1B0A9A07D86}"/>
              </a:ext>
            </a:extLst>
          </p:cNvPr>
          <p:cNvSpPr>
            <a:spLocks noGrp="1"/>
          </p:cNvSpPr>
          <p:nvPr>
            <p:ph idx="1"/>
          </p:nvPr>
        </p:nvSpPr>
        <p:spPr>
          <a:xfrm>
            <a:off x="382772" y="1408815"/>
            <a:ext cx="8891230" cy="4632548"/>
          </a:xfrm>
        </p:spPr>
        <p:txBody>
          <a:bodyPr/>
          <a:lstStyle/>
          <a:p>
            <a:pPr marL="0" indent="0" fontAlgn="auto">
              <a:buNone/>
            </a:pPr>
            <a:r>
              <a:rPr lang="en-GB" b="1" i="1" dirty="0"/>
              <a:t>Re Bass </a:t>
            </a:r>
            <a:r>
              <a:rPr lang="en-GB" b="1" i="1" dirty="0" err="1"/>
              <a:t>Ltd’s</a:t>
            </a:r>
            <a:r>
              <a:rPr lang="en-GB" b="1" i="1" dirty="0"/>
              <a:t> Application [1973]</a:t>
            </a:r>
            <a:r>
              <a:rPr lang="en-GB" dirty="0"/>
              <a:t>, the following were agreed to be the proper questions to ask.</a:t>
            </a:r>
          </a:p>
          <a:p>
            <a:pPr fontAlgn="auto"/>
            <a:r>
              <a:rPr lang="en-GB" dirty="0"/>
              <a:t>Is the proposed user reasonable?</a:t>
            </a:r>
          </a:p>
          <a:p>
            <a:pPr fontAlgn="auto"/>
            <a:r>
              <a:rPr lang="en-GB" dirty="0"/>
              <a:t>Does the covenant impede that user?</a:t>
            </a:r>
          </a:p>
          <a:p>
            <a:pPr fontAlgn="auto"/>
            <a:r>
              <a:rPr lang="en-GB" dirty="0"/>
              <a:t>Does impeding the proposed user secure practical benefits to the objectors?</a:t>
            </a:r>
          </a:p>
          <a:p>
            <a:pPr fontAlgn="auto"/>
            <a:r>
              <a:rPr lang="en-GB" dirty="0"/>
              <a:t>If yes, are those benefits of substantial value or advantage?</a:t>
            </a:r>
          </a:p>
          <a:p>
            <a:pPr fontAlgn="auto"/>
            <a:r>
              <a:rPr lang="en-GB" dirty="0"/>
              <a:t>Is impeding the proposed user contrary to the public interest?</a:t>
            </a:r>
          </a:p>
          <a:p>
            <a:pPr fontAlgn="auto"/>
            <a:r>
              <a:rPr lang="en-GB" dirty="0"/>
              <a:t>Would money be an adequate compensation?</a:t>
            </a:r>
          </a:p>
          <a:p>
            <a:endParaRPr lang="en-GB" dirty="0"/>
          </a:p>
        </p:txBody>
      </p:sp>
    </p:spTree>
    <p:extLst>
      <p:ext uri="{BB962C8B-B14F-4D97-AF65-F5344CB8AC3E}">
        <p14:creationId xmlns:p14="http://schemas.microsoft.com/office/powerpoint/2010/main" val="10150048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14B5D-0EA7-0970-F423-1D49E280D56E}"/>
              </a:ext>
            </a:extLst>
          </p:cNvPr>
          <p:cNvSpPr>
            <a:spLocks noGrp="1"/>
          </p:cNvSpPr>
          <p:nvPr>
            <p:ph type="title"/>
          </p:nvPr>
        </p:nvSpPr>
        <p:spPr/>
        <p:txBody>
          <a:bodyPr/>
          <a:lstStyle/>
          <a:p>
            <a:r>
              <a:rPr lang="en-GB" dirty="0"/>
              <a:t>Other</a:t>
            </a:r>
          </a:p>
        </p:txBody>
      </p:sp>
      <p:sp>
        <p:nvSpPr>
          <p:cNvPr id="3" name="Content Placeholder 2">
            <a:extLst>
              <a:ext uri="{FF2B5EF4-FFF2-40B4-BE49-F238E27FC236}">
                <a16:creationId xmlns:a16="http://schemas.microsoft.com/office/drawing/2014/main" id="{487C5725-D8D6-BF4C-FB5F-902D2D58C7B0}"/>
              </a:ext>
            </a:extLst>
          </p:cNvPr>
          <p:cNvSpPr>
            <a:spLocks noGrp="1"/>
          </p:cNvSpPr>
          <p:nvPr>
            <p:ph idx="1"/>
          </p:nvPr>
        </p:nvSpPr>
        <p:spPr/>
        <p:txBody>
          <a:bodyPr/>
          <a:lstStyle/>
          <a:p>
            <a:r>
              <a:rPr lang="en-GB" b="1" dirty="0"/>
              <a:t>s610 Housing Act 1985</a:t>
            </a:r>
            <a:r>
              <a:rPr lang="en-GB" dirty="0"/>
              <a:t> can be used to vary a covenant when there is a proposal to convert a single dwelling into two or more dwellings and the covenant prevents the development.</a:t>
            </a:r>
          </a:p>
          <a:p>
            <a:r>
              <a:rPr lang="en-GB" dirty="0"/>
              <a:t>A restrictive covenant will be extinguished if the benefitted and burdened land come into common ownership, and will not be revived unless the common owner revives it in a subsequent transfer (</a:t>
            </a:r>
            <a:r>
              <a:rPr lang="en-GB" b="1" i="1" dirty="0"/>
              <a:t>Re </a:t>
            </a:r>
            <a:r>
              <a:rPr lang="en-GB" b="1" i="1" dirty="0" err="1"/>
              <a:t>Tiltwood</a:t>
            </a:r>
            <a:r>
              <a:rPr lang="en-GB" b="1" i="1" dirty="0"/>
              <a:t>, Sussex [1978]</a:t>
            </a:r>
            <a:r>
              <a:rPr lang="en-GB" dirty="0"/>
              <a:t>)</a:t>
            </a:r>
          </a:p>
          <a:p>
            <a:endParaRPr lang="en-GB" dirty="0"/>
          </a:p>
        </p:txBody>
      </p:sp>
    </p:spTree>
    <p:extLst>
      <p:ext uri="{BB962C8B-B14F-4D97-AF65-F5344CB8AC3E}">
        <p14:creationId xmlns:p14="http://schemas.microsoft.com/office/powerpoint/2010/main" val="26035050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BC9B080-AFDD-762F-7EC0-A04B1E8483E4}"/>
              </a:ext>
            </a:extLst>
          </p:cNvPr>
          <p:cNvPicPr>
            <a:picLocks noChangeAspect="1"/>
          </p:cNvPicPr>
          <p:nvPr/>
        </p:nvPicPr>
        <p:blipFill>
          <a:blip r:embed="rId2"/>
          <a:stretch>
            <a:fillRect/>
          </a:stretch>
        </p:blipFill>
        <p:spPr>
          <a:xfrm>
            <a:off x="1744021" y="499850"/>
            <a:ext cx="7765843" cy="5222530"/>
          </a:xfrm>
          <a:prstGeom prst="rect">
            <a:avLst/>
          </a:prstGeom>
        </p:spPr>
      </p:pic>
    </p:spTree>
    <p:extLst>
      <p:ext uri="{BB962C8B-B14F-4D97-AF65-F5344CB8AC3E}">
        <p14:creationId xmlns:p14="http://schemas.microsoft.com/office/powerpoint/2010/main" val="26961142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8F30170-9C34-A0EA-5D3C-07DF033F21A8}"/>
              </a:ext>
            </a:extLst>
          </p:cNvPr>
          <p:cNvPicPr>
            <a:picLocks noChangeAspect="1"/>
          </p:cNvPicPr>
          <p:nvPr/>
        </p:nvPicPr>
        <p:blipFill>
          <a:blip r:embed="rId2"/>
          <a:stretch>
            <a:fillRect/>
          </a:stretch>
        </p:blipFill>
        <p:spPr>
          <a:xfrm>
            <a:off x="875941" y="1143000"/>
            <a:ext cx="10191627" cy="4458837"/>
          </a:xfrm>
          <a:prstGeom prst="rect">
            <a:avLst/>
          </a:prstGeom>
        </p:spPr>
      </p:pic>
    </p:spTree>
    <p:extLst>
      <p:ext uri="{BB962C8B-B14F-4D97-AF65-F5344CB8AC3E}">
        <p14:creationId xmlns:p14="http://schemas.microsoft.com/office/powerpoint/2010/main" val="25708587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AB825FB-2597-9B77-E043-E303248C858E}"/>
              </a:ext>
            </a:extLst>
          </p:cNvPr>
          <p:cNvPicPr>
            <a:picLocks noChangeAspect="1"/>
          </p:cNvPicPr>
          <p:nvPr/>
        </p:nvPicPr>
        <p:blipFill>
          <a:blip r:embed="rId2"/>
          <a:stretch>
            <a:fillRect/>
          </a:stretch>
        </p:blipFill>
        <p:spPr>
          <a:xfrm>
            <a:off x="1121734" y="755402"/>
            <a:ext cx="8171122" cy="5218609"/>
          </a:xfrm>
          <a:prstGeom prst="rect">
            <a:avLst/>
          </a:prstGeom>
        </p:spPr>
      </p:pic>
    </p:spTree>
    <p:extLst>
      <p:ext uri="{BB962C8B-B14F-4D97-AF65-F5344CB8AC3E}">
        <p14:creationId xmlns:p14="http://schemas.microsoft.com/office/powerpoint/2010/main" val="12197535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2097089" y="215900"/>
            <a:ext cx="7927975" cy="1284288"/>
          </a:xfrm>
        </p:spPr>
        <p:txBody>
          <a:bodyPr/>
          <a:lstStyle/>
          <a:p>
            <a:pPr>
              <a:defRPr/>
            </a:pPr>
            <a:r>
              <a:rPr lang="en-GB" dirty="0"/>
              <a:t>Any Questions?</a:t>
            </a:r>
          </a:p>
        </p:txBody>
      </p:sp>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9793812-3D8C-45AB-BC7C-616AA8B3AC76}" type="slidenum">
              <a:rPr lang="en-GB" altLang="en-US">
                <a:latin typeface="Calibri" panose="020F0502020204030204" pitchFamily="34" charset="0"/>
              </a:rPr>
              <a:pPr eaLnBrk="1" hangingPunct="1"/>
              <a:t>43</a:t>
            </a:fld>
            <a:endParaRPr lang="en-GB" altLang="en-US">
              <a:latin typeface="Calibri" panose="020F0502020204030204" pitchFamily="34" charset="0"/>
            </a:endParaRPr>
          </a:p>
        </p:txBody>
      </p:sp>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00601" y="2349501"/>
            <a:ext cx="2098675" cy="2479675"/>
          </a:xfrm>
          <a:noFill/>
        </p:spPr>
      </p:pic>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614" y="1552575"/>
            <a:ext cx="5608637" cy="400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296</TotalTime>
  <Words>3940</Words>
  <Application>Microsoft Office PowerPoint</Application>
  <PresentationFormat>Widescreen</PresentationFormat>
  <Paragraphs>268</Paragraphs>
  <Slides>43</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Aptos</vt:lpstr>
      <vt:lpstr>Arial</vt:lpstr>
      <vt:lpstr>Calibri</vt:lpstr>
      <vt:lpstr>Trebuchet MS</vt:lpstr>
      <vt:lpstr>Wingdings 3</vt:lpstr>
      <vt:lpstr>Facet</vt:lpstr>
      <vt:lpstr>Property and Conveyancing: Third party rights in land -Covenants</vt:lpstr>
      <vt:lpstr>PowerPoint Presentation</vt:lpstr>
      <vt:lpstr>Summary</vt:lpstr>
      <vt:lpstr>Terminology </vt:lpstr>
      <vt:lpstr>Background</vt:lpstr>
      <vt:lpstr>General Rules on Enforceability (1)</vt:lpstr>
      <vt:lpstr>General Rules on Enforceability (2)</vt:lpstr>
      <vt:lpstr> General Rules on Enforceability (3)</vt:lpstr>
      <vt:lpstr> General Rules on Enforceability (4)</vt:lpstr>
      <vt:lpstr> General Rules on Enforceability (5)</vt:lpstr>
      <vt:lpstr> General Rules on Enforceability (6)</vt:lpstr>
      <vt:lpstr>Running of the BENEFIT</vt:lpstr>
      <vt:lpstr>Running of the Benefit of a Covenant at Law (1)</vt:lpstr>
      <vt:lpstr>Running of the Benefit of a Covenant at Law (2)</vt:lpstr>
      <vt:lpstr> Running of the Benefit of a Covenant in Equity  </vt:lpstr>
      <vt:lpstr>Running of the Benefit of a Covenant in Equity (2)</vt:lpstr>
      <vt:lpstr> Running of the Benefit of a Covenant in Equity (3) </vt:lpstr>
      <vt:lpstr> Running of the Benefit of a Covenant in Equity - Annexation (1) </vt:lpstr>
      <vt:lpstr>Running of the Benefit of a Covenant in Equity - Annexation (2) </vt:lpstr>
      <vt:lpstr> Running of the Benefit of a Covenant in Equity - Annexation (3) </vt:lpstr>
      <vt:lpstr> Running of the Benefit of a Covenant in Equity - Annexation (4) </vt:lpstr>
      <vt:lpstr>Running of the Benefit of a Covenant in Equity - Annexation (5) </vt:lpstr>
      <vt:lpstr>Running of the Benefit of a Covenant in Equity - Assignment</vt:lpstr>
      <vt:lpstr>Running of the Benefit of a Covenant in Equity - Building Schemes </vt:lpstr>
      <vt:lpstr>Building Schemes or Schemes of Development</vt:lpstr>
      <vt:lpstr>Running of the BURDEN</vt:lpstr>
      <vt:lpstr>Running of the Burden of a Covenant at Law</vt:lpstr>
      <vt:lpstr>Running of the Burden of a Covenant in Equity (1)</vt:lpstr>
      <vt:lpstr>Running of the Burden of a Covenant in Equity (2)</vt:lpstr>
      <vt:lpstr>Protection of Covenants (1)</vt:lpstr>
      <vt:lpstr>Protection of Covenants (2)</vt:lpstr>
      <vt:lpstr>Protection of Covenants (3)</vt:lpstr>
      <vt:lpstr>Relationship between common law &amp; equity</vt:lpstr>
      <vt:lpstr>Relationship between common law &amp; equity:  the burden</vt:lpstr>
      <vt:lpstr>Enforcement</vt:lpstr>
      <vt:lpstr>Modification and Discharge</vt:lpstr>
      <vt:lpstr>Modifying or discharging under s 84 LPA</vt:lpstr>
      <vt:lpstr>S 84 : the proper questions to ask</vt:lpstr>
      <vt:lpstr>Other</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dcterms:created xsi:type="dcterms:W3CDTF">2024-02-03T18:13:02Z</dcterms:created>
  <dcterms:modified xsi:type="dcterms:W3CDTF">2025-10-03T11:39:30Z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