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E37D4B-CEE1-4248-A43A-4A1942CE23AC}" v="721" dt="2026-10-10T20:20:25.1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o Gugea (2505373)" userId="bffb81fe-d4bf-4c49-a4e4-d96836804568" providerId="ADAL" clId="{C4C1B7BE-F811-4D0B-ACA9-EEAED189971A}"/>
    <pc:docChg chg="undo custSel modSld">
      <pc:chgData name="Mario Gugea (2505373)" userId="bffb81fe-d4bf-4c49-a4e4-d96836804568" providerId="ADAL" clId="{C4C1B7BE-F811-4D0B-ACA9-EEAED189971A}" dt="2026-10-10T20:20:25.162" v="718" actId="255"/>
      <pc:docMkLst>
        <pc:docMk/>
      </pc:docMkLst>
      <pc:sldChg chg="addSp delSp modSp mod">
        <pc:chgData name="Mario Gugea (2505373)" userId="bffb81fe-d4bf-4c49-a4e4-d96836804568" providerId="ADAL" clId="{C4C1B7BE-F811-4D0B-ACA9-EEAED189971A}" dt="2026-10-10T20:18:25.322" v="717" actId="20577"/>
        <pc:sldMkLst>
          <pc:docMk/>
          <pc:sldMk cId="0" sldId="256"/>
        </pc:sldMkLst>
        <pc:spChg chg="add del mod">
          <ac:chgData name="Mario Gugea (2505373)" userId="bffb81fe-d4bf-4c49-a4e4-d96836804568" providerId="ADAL" clId="{C4C1B7BE-F811-4D0B-ACA9-EEAED189971A}" dt="2026-10-10T20:12:51.152" v="564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Mario Gugea (2505373)" userId="bffb81fe-d4bf-4c49-a4e4-d96836804568" providerId="ADAL" clId="{C4C1B7BE-F811-4D0B-ACA9-EEAED189971A}" dt="2026-10-10T20:18:25.322" v="717" actId="20577"/>
          <ac:spMkLst>
            <pc:docMk/>
            <pc:sldMk cId="0" sldId="256"/>
            <ac:spMk id="3" creationId="{00000000-0000-0000-0000-000000000000}"/>
          </ac:spMkLst>
        </pc:spChg>
      </pc:sldChg>
      <pc:sldChg chg="modSp mod">
        <pc:chgData name="Mario Gugea (2505373)" userId="bffb81fe-d4bf-4c49-a4e4-d96836804568" providerId="ADAL" clId="{C4C1B7BE-F811-4D0B-ACA9-EEAED189971A}" dt="2026-10-10T20:08:22.414" v="76" actId="20577"/>
        <pc:sldMkLst>
          <pc:docMk/>
          <pc:sldMk cId="0" sldId="257"/>
        </pc:sldMkLst>
        <pc:spChg chg="mod">
          <ac:chgData name="Mario Gugea (2505373)" userId="bffb81fe-d4bf-4c49-a4e4-d96836804568" providerId="ADAL" clId="{C4C1B7BE-F811-4D0B-ACA9-EEAED189971A}" dt="2026-10-10T20:08:22.414" v="76" actId="20577"/>
          <ac:spMkLst>
            <pc:docMk/>
            <pc:sldMk cId="0" sldId="257"/>
            <ac:spMk id="2" creationId="{00000000-0000-0000-0000-000000000000}"/>
          </ac:spMkLst>
        </pc:spChg>
      </pc:sldChg>
      <pc:sldChg chg="modSp mod">
        <pc:chgData name="Mario Gugea (2505373)" userId="bffb81fe-d4bf-4c49-a4e4-d96836804568" providerId="ADAL" clId="{C4C1B7BE-F811-4D0B-ACA9-EEAED189971A}" dt="2026-10-10T20:08:43.374" v="113" actId="20577"/>
        <pc:sldMkLst>
          <pc:docMk/>
          <pc:sldMk cId="0" sldId="258"/>
        </pc:sldMkLst>
        <pc:spChg chg="mod">
          <ac:chgData name="Mario Gugea (2505373)" userId="bffb81fe-d4bf-4c49-a4e4-d96836804568" providerId="ADAL" clId="{C4C1B7BE-F811-4D0B-ACA9-EEAED189971A}" dt="2026-10-10T20:08:43.374" v="113" actId="20577"/>
          <ac:spMkLst>
            <pc:docMk/>
            <pc:sldMk cId="0" sldId="258"/>
            <ac:spMk id="2" creationId="{00000000-0000-0000-0000-000000000000}"/>
          </ac:spMkLst>
        </pc:spChg>
      </pc:sldChg>
      <pc:sldChg chg="modSp mod">
        <pc:chgData name="Mario Gugea (2505373)" userId="bffb81fe-d4bf-4c49-a4e4-d96836804568" providerId="ADAL" clId="{C4C1B7BE-F811-4D0B-ACA9-EEAED189971A}" dt="2026-10-10T20:09:01.979" v="168" actId="20577"/>
        <pc:sldMkLst>
          <pc:docMk/>
          <pc:sldMk cId="0" sldId="259"/>
        </pc:sldMkLst>
        <pc:spChg chg="mod">
          <ac:chgData name="Mario Gugea (2505373)" userId="bffb81fe-d4bf-4c49-a4e4-d96836804568" providerId="ADAL" clId="{C4C1B7BE-F811-4D0B-ACA9-EEAED189971A}" dt="2026-10-10T20:09:01.979" v="168" actId="20577"/>
          <ac:spMkLst>
            <pc:docMk/>
            <pc:sldMk cId="0" sldId="259"/>
            <ac:spMk id="2" creationId="{00000000-0000-0000-0000-000000000000}"/>
          </ac:spMkLst>
        </pc:spChg>
      </pc:sldChg>
      <pc:sldChg chg="modSp mod">
        <pc:chgData name="Mario Gugea (2505373)" userId="bffb81fe-d4bf-4c49-a4e4-d96836804568" providerId="ADAL" clId="{C4C1B7BE-F811-4D0B-ACA9-EEAED189971A}" dt="2026-10-10T20:09:26.553" v="214" actId="20577"/>
        <pc:sldMkLst>
          <pc:docMk/>
          <pc:sldMk cId="0" sldId="260"/>
        </pc:sldMkLst>
        <pc:spChg chg="mod">
          <ac:chgData name="Mario Gugea (2505373)" userId="bffb81fe-d4bf-4c49-a4e4-d96836804568" providerId="ADAL" clId="{C4C1B7BE-F811-4D0B-ACA9-EEAED189971A}" dt="2026-10-10T20:09:26.553" v="214" actId="20577"/>
          <ac:spMkLst>
            <pc:docMk/>
            <pc:sldMk cId="0" sldId="260"/>
            <ac:spMk id="2" creationId="{00000000-0000-0000-0000-000000000000}"/>
          </ac:spMkLst>
        </pc:spChg>
      </pc:sldChg>
      <pc:sldChg chg="modSp mod">
        <pc:chgData name="Mario Gugea (2505373)" userId="bffb81fe-d4bf-4c49-a4e4-d96836804568" providerId="ADAL" clId="{C4C1B7BE-F811-4D0B-ACA9-EEAED189971A}" dt="2026-10-10T20:09:45.711" v="258" actId="20577"/>
        <pc:sldMkLst>
          <pc:docMk/>
          <pc:sldMk cId="0" sldId="261"/>
        </pc:sldMkLst>
        <pc:spChg chg="mod">
          <ac:chgData name="Mario Gugea (2505373)" userId="bffb81fe-d4bf-4c49-a4e4-d96836804568" providerId="ADAL" clId="{C4C1B7BE-F811-4D0B-ACA9-EEAED189971A}" dt="2026-10-10T20:09:45.711" v="258" actId="20577"/>
          <ac:spMkLst>
            <pc:docMk/>
            <pc:sldMk cId="0" sldId="261"/>
            <ac:spMk id="2" creationId="{00000000-0000-0000-0000-000000000000}"/>
          </ac:spMkLst>
        </pc:spChg>
      </pc:sldChg>
      <pc:sldChg chg="modSp mod">
        <pc:chgData name="Mario Gugea (2505373)" userId="bffb81fe-d4bf-4c49-a4e4-d96836804568" providerId="ADAL" clId="{C4C1B7BE-F811-4D0B-ACA9-EEAED189971A}" dt="2026-10-10T20:10:02.237" v="296" actId="20577"/>
        <pc:sldMkLst>
          <pc:docMk/>
          <pc:sldMk cId="0" sldId="262"/>
        </pc:sldMkLst>
        <pc:spChg chg="mod">
          <ac:chgData name="Mario Gugea (2505373)" userId="bffb81fe-d4bf-4c49-a4e4-d96836804568" providerId="ADAL" clId="{C4C1B7BE-F811-4D0B-ACA9-EEAED189971A}" dt="2026-10-10T20:10:02.237" v="296" actId="20577"/>
          <ac:spMkLst>
            <pc:docMk/>
            <pc:sldMk cId="0" sldId="262"/>
            <ac:spMk id="2" creationId="{00000000-0000-0000-0000-000000000000}"/>
          </ac:spMkLst>
        </pc:spChg>
      </pc:sldChg>
      <pc:sldChg chg="modSp mod">
        <pc:chgData name="Mario Gugea (2505373)" userId="bffb81fe-d4bf-4c49-a4e4-d96836804568" providerId="ADAL" clId="{C4C1B7BE-F811-4D0B-ACA9-EEAED189971A}" dt="2026-10-10T20:10:21.601" v="335" actId="20577"/>
        <pc:sldMkLst>
          <pc:docMk/>
          <pc:sldMk cId="0" sldId="263"/>
        </pc:sldMkLst>
        <pc:spChg chg="mod">
          <ac:chgData name="Mario Gugea (2505373)" userId="bffb81fe-d4bf-4c49-a4e4-d96836804568" providerId="ADAL" clId="{C4C1B7BE-F811-4D0B-ACA9-EEAED189971A}" dt="2026-10-10T20:10:21.601" v="335" actId="20577"/>
          <ac:spMkLst>
            <pc:docMk/>
            <pc:sldMk cId="0" sldId="263"/>
            <ac:spMk id="2" creationId="{00000000-0000-0000-0000-000000000000}"/>
          </ac:spMkLst>
        </pc:spChg>
      </pc:sldChg>
      <pc:sldChg chg="modSp mod">
        <pc:chgData name="Mario Gugea (2505373)" userId="bffb81fe-d4bf-4c49-a4e4-d96836804568" providerId="ADAL" clId="{C4C1B7BE-F811-4D0B-ACA9-EEAED189971A}" dt="2026-10-10T20:10:44.771" v="372" actId="20577"/>
        <pc:sldMkLst>
          <pc:docMk/>
          <pc:sldMk cId="0" sldId="264"/>
        </pc:sldMkLst>
        <pc:spChg chg="mod">
          <ac:chgData name="Mario Gugea (2505373)" userId="bffb81fe-d4bf-4c49-a4e4-d96836804568" providerId="ADAL" clId="{C4C1B7BE-F811-4D0B-ACA9-EEAED189971A}" dt="2026-10-10T20:10:44.771" v="372" actId="20577"/>
          <ac:spMkLst>
            <pc:docMk/>
            <pc:sldMk cId="0" sldId="264"/>
            <ac:spMk id="2" creationId="{00000000-0000-0000-0000-000000000000}"/>
          </ac:spMkLst>
        </pc:spChg>
      </pc:sldChg>
      <pc:sldChg chg="modSp mod">
        <pc:chgData name="Mario Gugea (2505373)" userId="bffb81fe-d4bf-4c49-a4e4-d96836804568" providerId="ADAL" clId="{C4C1B7BE-F811-4D0B-ACA9-EEAED189971A}" dt="2026-10-10T20:11:12.653" v="419" actId="20577"/>
        <pc:sldMkLst>
          <pc:docMk/>
          <pc:sldMk cId="0" sldId="265"/>
        </pc:sldMkLst>
        <pc:spChg chg="mod">
          <ac:chgData name="Mario Gugea (2505373)" userId="bffb81fe-d4bf-4c49-a4e4-d96836804568" providerId="ADAL" clId="{C4C1B7BE-F811-4D0B-ACA9-EEAED189971A}" dt="2026-10-10T20:11:12.653" v="419" actId="20577"/>
          <ac:spMkLst>
            <pc:docMk/>
            <pc:sldMk cId="0" sldId="265"/>
            <ac:spMk id="2" creationId="{00000000-0000-0000-0000-000000000000}"/>
          </ac:spMkLst>
        </pc:spChg>
      </pc:sldChg>
      <pc:sldChg chg="modSp mod">
        <pc:chgData name="Mario Gugea (2505373)" userId="bffb81fe-d4bf-4c49-a4e4-d96836804568" providerId="ADAL" clId="{C4C1B7BE-F811-4D0B-ACA9-EEAED189971A}" dt="2026-10-10T20:11:34.799" v="468" actId="207"/>
        <pc:sldMkLst>
          <pc:docMk/>
          <pc:sldMk cId="0" sldId="266"/>
        </pc:sldMkLst>
        <pc:spChg chg="mod">
          <ac:chgData name="Mario Gugea (2505373)" userId="bffb81fe-d4bf-4c49-a4e4-d96836804568" providerId="ADAL" clId="{C4C1B7BE-F811-4D0B-ACA9-EEAED189971A}" dt="2026-10-10T20:11:34.799" v="468" actId="207"/>
          <ac:spMkLst>
            <pc:docMk/>
            <pc:sldMk cId="0" sldId="266"/>
            <ac:spMk id="2" creationId="{00000000-0000-0000-0000-000000000000}"/>
          </ac:spMkLst>
        </pc:spChg>
      </pc:sldChg>
      <pc:sldChg chg="modSp mod">
        <pc:chgData name="Mario Gugea (2505373)" userId="bffb81fe-d4bf-4c49-a4e4-d96836804568" providerId="ADAL" clId="{C4C1B7BE-F811-4D0B-ACA9-EEAED189971A}" dt="2026-10-10T20:20:25.162" v="718" actId="255"/>
        <pc:sldMkLst>
          <pc:docMk/>
          <pc:sldMk cId="0" sldId="267"/>
        </pc:sldMkLst>
        <pc:spChg chg="mod">
          <ac:chgData name="Mario Gugea (2505373)" userId="bffb81fe-d4bf-4c49-a4e4-d96836804568" providerId="ADAL" clId="{C4C1B7BE-F811-4D0B-ACA9-EEAED189971A}" dt="2026-10-10T20:12:12.920" v="552" actId="20577"/>
          <ac:spMkLst>
            <pc:docMk/>
            <pc:sldMk cId="0" sldId="267"/>
            <ac:spMk id="2" creationId="{00000000-0000-0000-0000-000000000000}"/>
          </ac:spMkLst>
        </pc:spChg>
        <pc:spChg chg="mod">
          <ac:chgData name="Mario Gugea (2505373)" userId="bffb81fe-d4bf-4c49-a4e4-d96836804568" providerId="ADAL" clId="{C4C1B7BE-F811-4D0B-ACA9-EEAED189971A}" dt="2026-10-10T20:20:25.162" v="718" actId="255"/>
          <ac:spMkLst>
            <pc:docMk/>
            <pc:sldMk cId="0" sldId="267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C0FA17-BA10-488A-9322-743C2999994E}" type="datetimeFigureOut">
              <a:t>10/10/2026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64E632-31AE-4F85-AA61-77E836E2944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952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10972800" cy="5760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/>
              <a:t>                      Health Connect UK: Strategic Human Resource Management</a:t>
            </a:r>
            <a:endParaRPr lang="en-US" sz="2400"/>
          </a:p>
        </p:txBody>
      </p:sp>
      <p:sp>
        <p:nvSpPr>
          <p:cNvPr id="3" name="Text 1"/>
          <p:cNvSpPr/>
          <p:nvPr/>
        </p:nvSpPr>
        <p:spPr>
          <a:xfrm>
            <a:off x="548640" y="914400"/>
            <a:ext cx="10789920" cy="4389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Student Name: Mario Elian Gugea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Student ID: 2505373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Module Code: LCLM5002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Module</a:t>
            </a:r>
            <a:r>
              <a:rPr lang="en-US">
                <a:solidFill>
                  <a:srgbClr val="333333"/>
                </a:solidFill>
              </a:rPr>
              <a:t> Name: Developing and Managing Individuals and Teams</a:t>
            </a:r>
            <a:endParaRPr lang="en-US" sz="1800"/>
          </a:p>
          <a:p>
            <a:pPr marL="0" indent="0">
              <a:buNone/>
            </a:pPr>
            <a:r>
              <a:rPr lang="en-US">
                <a:solidFill>
                  <a:srgbClr val="333333"/>
                </a:solidFill>
              </a:rPr>
              <a:t>Lecturer Name: Shujun Xiao </a:t>
            </a:r>
            <a:endParaRPr lang="en-US" sz="1800"/>
          </a:p>
        </p:txBody>
      </p:sp>
      <p:sp>
        <p:nvSpPr>
          <p:cNvPr id="4" name="Text 2"/>
          <p:cNvSpPr/>
          <p:nvPr/>
        </p:nvSpPr>
        <p:spPr>
          <a:xfrm>
            <a:off x="11430000" y="6400800"/>
            <a:ext cx="9144000" cy="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000000"/>
                </a:solidFill>
              </a:rPr>
              <a:t>1</a:t>
            </a:r>
            <a:endParaRPr lang="en-US" sz="10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1097280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/>
              <a:t>                                                   Organisation Overview</a:t>
            </a:r>
            <a:endParaRPr lang="en-US" sz="2400"/>
          </a:p>
        </p:txBody>
      </p:sp>
      <p:sp>
        <p:nvSpPr>
          <p:cNvPr id="3" name="Text 1"/>
          <p:cNvSpPr/>
          <p:nvPr/>
        </p:nvSpPr>
        <p:spPr>
          <a:xfrm>
            <a:off x="548640" y="914400"/>
            <a:ext cx="10789920" cy="4389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Rapidly growing digital healthcare provider across the UK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Services: virtual consultations, remote patient monitoring and digital healthcare solutions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Key challenges: turnover, burnout, skills shortages, engagement and leadership gaps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HRM is a strategic function that supports organisational growth and service quality</a:t>
            </a:r>
            <a:endParaRPr lang="en-US" sz="1800"/>
          </a:p>
        </p:txBody>
      </p:sp>
      <p:sp>
        <p:nvSpPr>
          <p:cNvPr id="4" name="Text 2"/>
          <p:cNvSpPr/>
          <p:nvPr/>
        </p:nvSpPr>
        <p:spPr>
          <a:xfrm>
            <a:off x="11430000" y="6400800"/>
            <a:ext cx="9144000" cy="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000000"/>
                </a:solidFill>
              </a:rPr>
              <a:t>2</a:t>
            </a:r>
            <a:endParaRPr lang="en-US" sz="10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10972800" cy="4663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/>
              <a:t>                                   Workforce Planning and Skills Gap Analysis</a:t>
            </a:r>
            <a:endParaRPr lang="en-US" sz="2400"/>
          </a:p>
        </p:txBody>
      </p:sp>
      <p:sp>
        <p:nvSpPr>
          <p:cNvPr id="3" name="Text 1"/>
          <p:cNvSpPr/>
          <p:nvPr/>
        </p:nvSpPr>
        <p:spPr>
          <a:xfrm>
            <a:off x="548640" y="914400"/>
            <a:ext cx="10789920" cy="4389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Workforce planning aligns business strategy with future workforce needs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Conduct workforce analytics and skills audits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Identify shortages in digital health, cybersecurity, AI and clinical specialists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Human Capital Theory: employees are valuable assets that create competitive advantage</a:t>
            </a:r>
            <a:endParaRPr lang="en-US" sz="1800"/>
          </a:p>
        </p:txBody>
      </p:sp>
      <p:sp>
        <p:nvSpPr>
          <p:cNvPr id="4" name="Text 2"/>
          <p:cNvSpPr/>
          <p:nvPr/>
        </p:nvSpPr>
        <p:spPr>
          <a:xfrm>
            <a:off x="11430000" y="6400800"/>
            <a:ext cx="9144000" cy="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000000"/>
                </a:solidFill>
              </a:rPr>
              <a:t>3</a:t>
            </a:r>
            <a:endParaRPr lang="en-US" sz="10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10972800" cy="4663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/>
              <a:t>                                                     Recruitment Challenges</a:t>
            </a:r>
            <a:endParaRPr lang="en-US" sz="2400"/>
          </a:p>
        </p:txBody>
      </p:sp>
      <p:sp>
        <p:nvSpPr>
          <p:cNvPr id="3" name="Text 1"/>
          <p:cNvSpPr/>
          <p:nvPr/>
        </p:nvSpPr>
        <p:spPr>
          <a:xfrm>
            <a:off x="548640" y="914400"/>
            <a:ext cx="10789920" cy="4389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Intense competition for healthcare and technology talent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Longer time-to-hire and higher recruitment costs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Employee turnover causes loss of knowledge and productivity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Need for a strong employer brand and employee value proposition</a:t>
            </a:r>
            <a:endParaRPr lang="en-US" sz="1800"/>
          </a:p>
        </p:txBody>
      </p:sp>
      <p:sp>
        <p:nvSpPr>
          <p:cNvPr id="4" name="Text 2"/>
          <p:cNvSpPr/>
          <p:nvPr/>
        </p:nvSpPr>
        <p:spPr>
          <a:xfrm>
            <a:off x="11430000" y="6400800"/>
            <a:ext cx="9144000" cy="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000000"/>
                </a:solidFill>
              </a:rPr>
              <a:t>4</a:t>
            </a:r>
            <a:endParaRPr lang="en-US" sz="10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10972800" cy="5760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/>
              <a:t>                                            Recruitment Recommendations</a:t>
            </a:r>
            <a:endParaRPr lang="en-US" sz="2400"/>
          </a:p>
        </p:txBody>
      </p:sp>
      <p:sp>
        <p:nvSpPr>
          <p:cNvPr id="3" name="Text 1"/>
          <p:cNvSpPr/>
          <p:nvPr/>
        </p:nvSpPr>
        <p:spPr>
          <a:xfrm>
            <a:off x="548640" y="914400"/>
            <a:ext cx="10789920" cy="4389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Internal Recruitment: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Promotion, succession planning and internal job boards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Improves motivation and retention</a:t>
            </a:r>
            <a:endParaRPr lang="en-US" sz="1800"/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External Recruitment: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Universities, NHS partnerships and specialist agencies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Brings innovation, diversity and specialist expertise</a:t>
            </a:r>
            <a:endParaRPr lang="en-US" sz="1800"/>
          </a:p>
        </p:txBody>
      </p:sp>
      <p:sp>
        <p:nvSpPr>
          <p:cNvPr id="4" name="Text 2"/>
          <p:cNvSpPr/>
          <p:nvPr/>
        </p:nvSpPr>
        <p:spPr>
          <a:xfrm>
            <a:off x="11430000" y="6400800"/>
            <a:ext cx="9144000" cy="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000000"/>
                </a:solidFill>
              </a:rPr>
              <a:t>5</a:t>
            </a:r>
            <a:endParaRPr lang="en-US" sz="10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10972800" cy="4846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/>
              <a:t>                                          Online and Social Media Recruitment</a:t>
            </a:r>
            <a:endParaRPr lang="en-US" sz="2400"/>
          </a:p>
        </p:txBody>
      </p:sp>
      <p:sp>
        <p:nvSpPr>
          <p:cNvPr id="3" name="Text 1"/>
          <p:cNvSpPr/>
          <p:nvPr/>
        </p:nvSpPr>
        <p:spPr>
          <a:xfrm>
            <a:off x="548640" y="914400"/>
            <a:ext cx="10789920" cy="4389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Use LinkedIn, Indeed and health-sector job platforms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Targeted recruitment campaigns on social media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Employee referral programmes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Employer Branding Theory (Backhaus &amp; Tikoo, 2004) helps attract high-quality candidates</a:t>
            </a:r>
            <a:endParaRPr lang="en-US" sz="1800"/>
          </a:p>
        </p:txBody>
      </p:sp>
      <p:sp>
        <p:nvSpPr>
          <p:cNvPr id="4" name="Text 2"/>
          <p:cNvSpPr/>
          <p:nvPr/>
        </p:nvSpPr>
        <p:spPr>
          <a:xfrm>
            <a:off x="11430000" y="6400800"/>
            <a:ext cx="9144000" cy="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000000"/>
                </a:solidFill>
              </a:rPr>
              <a:t>6</a:t>
            </a:r>
            <a:endParaRPr lang="en-US" sz="10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79"/>
            <a:ext cx="10972800" cy="502921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/>
              <a:t>                                   Learning, Development and Talent Management</a:t>
            </a:r>
            <a:endParaRPr lang="en-US" sz="2400"/>
          </a:p>
        </p:txBody>
      </p:sp>
      <p:sp>
        <p:nvSpPr>
          <p:cNvPr id="3" name="Text 1"/>
          <p:cNvSpPr/>
          <p:nvPr/>
        </p:nvSpPr>
        <p:spPr>
          <a:xfrm>
            <a:off x="548640" y="914400"/>
            <a:ext cx="10789920" cy="4389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Continuous Professional Development (CPD)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Digital healthcare training and certification programmes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Mentoring and coaching initiatives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70:20:10 learning model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Succession planning for key leadership positions</a:t>
            </a:r>
            <a:endParaRPr lang="en-US" sz="1800"/>
          </a:p>
        </p:txBody>
      </p:sp>
      <p:sp>
        <p:nvSpPr>
          <p:cNvPr id="4" name="Text 2"/>
          <p:cNvSpPr/>
          <p:nvPr/>
        </p:nvSpPr>
        <p:spPr>
          <a:xfrm>
            <a:off x="11430000" y="6400800"/>
            <a:ext cx="9144000" cy="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000000"/>
                </a:solidFill>
              </a:rPr>
              <a:t>7</a:t>
            </a:r>
            <a:endParaRPr lang="en-US" sz="10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109728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/>
              <a:t>                                     Performance Management and Leadership</a:t>
            </a:r>
            <a:endParaRPr lang="en-US" sz="2400"/>
          </a:p>
        </p:txBody>
      </p:sp>
      <p:sp>
        <p:nvSpPr>
          <p:cNvPr id="3" name="Text 1"/>
          <p:cNvSpPr/>
          <p:nvPr/>
        </p:nvSpPr>
        <p:spPr>
          <a:xfrm>
            <a:off x="548640" y="914400"/>
            <a:ext cx="10789920" cy="4389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SMART objectives linked to strategic goals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Continuous feedback and performance reviews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Transformational leadership encourages innovation and engagement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Situational leadership supports multidisciplinary teams</a:t>
            </a:r>
            <a:endParaRPr lang="en-US" sz="1800"/>
          </a:p>
        </p:txBody>
      </p:sp>
      <p:sp>
        <p:nvSpPr>
          <p:cNvPr id="4" name="Text 2"/>
          <p:cNvSpPr/>
          <p:nvPr/>
        </p:nvSpPr>
        <p:spPr>
          <a:xfrm>
            <a:off x="11430000" y="6400800"/>
            <a:ext cx="9144000" cy="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000000"/>
                </a:solidFill>
              </a:rPr>
              <a:t>8</a:t>
            </a:r>
            <a:endParaRPr lang="en-US" sz="10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10972800" cy="4297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/>
              <a:t>                                   Employee Motivation, Wellbeing and Retention</a:t>
            </a:r>
            <a:endParaRPr lang="en-US" sz="2400"/>
          </a:p>
        </p:txBody>
      </p:sp>
      <p:sp>
        <p:nvSpPr>
          <p:cNvPr id="3" name="Text 1"/>
          <p:cNvSpPr/>
          <p:nvPr/>
        </p:nvSpPr>
        <p:spPr>
          <a:xfrm>
            <a:off x="548640" y="914400"/>
            <a:ext cx="10789920" cy="4389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Herzberg Two-Factor Theory: recognition, achievement and growth increase motivation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Flexible working arrangements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Wellbeing and mental health support programmes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Reward, recognition and employee voice initiatives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Burnout prevention through workload management</a:t>
            </a:r>
            <a:endParaRPr lang="en-US" sz="1800"/>
          </a:p>
        </p:txBody>
      </p:sp>
      <p:sp>
        <p:nvSpPr>
          <p:cNvPr id="4" name="Text 2"/>
          <p:cNvSpPr/>
          <p:nvPr/>
        </p:nvSpPr>
        <p:spPr>
          <a:xfrm>
            <a:off x="11430000" y="6400800"/>
            <a:ext cx="9144000" cy="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000000"/>
                </a:solidFill>
              </a:rPr>
              <a:t>9</a:t>
            </a:r>
            <a:endParaRPr lang="en-US" sz="10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109728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/>
              <a:t>                                             Critical Analysis and Evaluation</a:t>
            </a:r>
            <a:endParaRPr lang="en-US" sz="2400"/>
          </a:p>
        </p:txBody>
      </p:sp>
      <p:sp>
        <p:nvSpPr>
          <p:cNvPr id="3" name="Text 1"/>
          <p:cNvSpPr/>
          <p:nvPr/>
        </p:nvSpPr>
        <p:spPr>
          <a:xfrm>
            <a:off x="548640" y="914400"/>
            <a:ext cx="10789920" cy="4389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Alternative approaches: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Outsourcing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Agency staffing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Heavy external recruitment</a:t>
            </a:r>
            <a:endParaRPr lang="en-US" sz="1800"/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Recommended approach combines recruitment, development and retention because it provides sustainable long-term organisational performance.</a:t>
            </a:r>
            <a:endParaRPr lang="en-US" sz="1800"/>
          </a:p>
        </p:txBody>
      </p:sp>
      <p:sp>
        <p:nvSpPr>
          <p:cNvPr id="4" name="Text 2"/>
          <p:cNvSpPr/>
          <p:nvPr/>
        </p:nvSpPr>
        <p:spPr>
          <a:xfrm>
            <a:off x="11430000" y="6400800"/>
            <a:ext cx="9144000" cy="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000000"/>
                </a:solidFill>
              </a:rPr>
              <a:t>10</a:t>
            </a:r>
            <a:endParaRPr lang="en-US" sz="10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109728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>
                <a:solidFill>
                  <a:srgbClr val="1F4E79"/>
                </a:solidFill>
              </a:rPr>
              <a:t>                                               </a:t>
            </a:r>
            <a:r>
              <a:rPr lang="en-US" sz="2400" b="1"/>
              <a:t>Conclusion and Expected Benefits</a:t>
            </a:r>
            <a:endParaRPr lang="en-US" sz="2400"/>
          </a:p>
        </p:txBody>
      </p:sp>
      <p:sp>
        <p:nvSpPr>
          <p:cNvPr id="3" name="Text 1"/>
          <p:cNvSpPr/>
          <p:nvPr/>
        </p:nvSpPr>
        <p:spPr>
          <a:xfrm>
            <a:off x="548640" y="914400"/>
            <a:ext cx="10789920" cy="4389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Key recommendations: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Strategic workforce planning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Modern recruitment methods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Investment in learning and development</a:t>
            </a: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• Transformational leadership and wellbeing initiatives</a:t>
            </a:r>
            <a:endParaRPr lang="en-US" sz="1800"/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r>
              <a:rPr lang="en-US" sz="1800">
                <a:solidFill>
                  <a:srgbClr val="333333"/>
                </a:solidFill>
              </a:rPr>
              <a:t>Benefits: lower turnover, higher engagement, improved patient outcomes and sustainable growth.</a:t>
            </a:r>
            <a:endParaRPr lang="en-US" sz="1800"/>
          </a:p>
        </p:txBody>
      </p:sp>
      <p:sp>
        <p:nvSpPr>
          <p:cNvPr id="4" name="Text 2"/>
          <p:cNvSpPr/>
          <p:nvPr/>
        </p:nvSpPr>
        <p:spPr>
          <a:xfrm>
            <a:off x="11430000" y="6400800"/>
            <a:ext cx="9144000" cy="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000000"/>
                </a:solidFill>
              </a:rPr>
              <a:t>11</a:t>
            </a:r>
            <a:endParaRPr lang="en-US" sz="10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18288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/>
              <a:t>                                                                References</a:t>
            </a:r>
            <a:endParaRPr lang="en-US" sz="2400"/>
          </a:p>
        </p:txBody>
      </p:sp>
      <p:sp>
        <p:nvSpPr>
          <p:cNvPr id="3" name="Text 1"/>
          <p:cNvSpPr/>
          <p:nvPr/>
        </p:nvSpPr>
        <p:spPr>
          <a:xfrm>
            <a:off x="548640" y="914400"/>
            <a:ext cx="10789920" cy="4389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>
                <a:solidFill>
                  <a:srgbClr val="333333"/>
                </a:solidFill>
              </a:rPr>
              <a:t>Armstrong, M. and Taylor, S. (2023). Armstrong's Handbook of Human Resource Management Practice.</a:t>
            </a:r>
            <a:endParaRPr lang="en-US"/>
          </a:p>
          <a:p>
            <a:pPr marL="0" indent="0">
              <a:buNone/>
            </a:pPr>
            <a:r>
              <a:rPr lang="en-US">
                <a:solidFill>
                  <a:srgbClr val="333333"/>
                </a:solidFill>
              </a:rPr>
              <a:t>Backhaus, K. and Tikoo, S. (2004). Employer Branding.</a:t>
            </a:r>
            <a:endParaRPr lang="en-US"/>
          </a:p>
          <a:p>
            <a:pPr marL="0" indent="0">
              <a:buNone/>
            </a:pPr>
            <a:r>
              <a:rPr lang="en-US">
                <a:solidFill>
                  <a:srgbClr val="333333"/>
                </a:solidFill>
              </a:rPr>
              <a:t>CIPD (2024). People Profession Survey.</a:t>
            </a:r>
            <a:endParaRPr lang="en-US"/>
          </a:p>
          <a:p>
            <a:pPr marL="0" indent="0">
              <a:buNone/>
            </a:pPr>
            <a:r>
              <a:rPr lang="en-US">
                <a:solidFill>
                  <a:srgbClr val="333333"/>
                </a:solidFill>
              </a:rPr>
              <a:t>CIPD (2024). Resourcing and Talent Planning.</a:t>
            </a:r>
            <a:endParaRPr lang="en-US"/>
          </a:p>
          <a:p>
            <a:pPr marL="0" indent="0">
              <a:buNone/>
            </a:pPr>
            <a:r>
              <a:rPr lang="en-US">
                <a:solidFill>
                  <a:srgbClr val="333333"/>
                </a:solidFill>
              </a:rPr>
              <a:t>Herzberg, F. (1968). One More Time: How Do You Motivate Employees?</a:t>
            </a:r>
            <a:endParaRPr lang="en-US"/>
          </a:p>
          <a:p>
            <a:pPr marL="0" indent="0">
              <a:buNone/>
            </a:pPr>
            <a:r>
              <a:rPr lang="en-US">
                <a:solidFill>
                  <a:srgbClr val="333333"/>
                </a:solidFill>
              </a:rPr>
              <a:t>Kotter, J. (1990). A Force for Change.</a:t>
            </a:r>
            <a:endParaRPr lang="en-US"/>
          </a:p>
          <a:p>
            <a:pPr marL="0" indent="0">
              <a:buNone/>
            </a:pPr>
            <a:r>
              <a:rPr lang="en-US">
                <a:solidFill>
                  <a:srgbClr val="333333"/>
                </a:solidFill>
              </a:rPr>
              <a:t>Noe, R. (2020). Employee Training and Development.</a:t>
            </a:r>
            <a:endParaRPr lang="en-US"/>
          </a:p>
          <a:p>
            <a:pPr marL="0" indent="0">
              <a:buNone/>
            </a:pPr>
            <a:r>
              <a:rPr lang="en-US">
                <a:solidFill>
                  <a:srgbClr val="333333"/>
                </a:solidFill>
              </a:rPr>
              <a:t>Storey, J. (2016). Human Resource Management</a:t>
            </a:r>
            <a:r>
              <a:rPr lang="en-US" sz="1400">
                <a:solidFill>
                  <a:srgbClr val="333333"/>
                </a:solidFill>
              </a:rPr>
              <a:t>.</a:t>
            </a:r>
            <a:endParaRPr lang="en-US" sz="1400"/>
          </a:p>
        </p:txBody>
      </p:sp>
      <p:sp>
        <p:nvSpPr>
          <p:cNvPr id="4" name="Text 2"/>
          <p:cNvSpPr/>
          <p:nvPr/>
        </p:nvSpPr>
        <p:spPr>
          <a:xfrm>
            <a:off x="11430000" y="6400800"/>
            <a:ext cx="9144000" cy="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000000"/>
                </a:solidFill>
              </a:rPr>
              <a:t>12</a:t>
            </a:r>
            <a:endParaRPr lang="en-US" sz="10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12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Mario Gugea (2505373)</dc:creator>
  <cp:revision>1</cp:revision>
  <dcterms:created xsi:type="dcterms:W3CDTF">2026-10-10T19:59:20Z</dcterms:created>
  <dcterms:modified xsi:type="dcterms:W3CDTF">2026-10-10T20:20:26Z</dcterms:modified>
</cp:coreProperties>
</file>