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31F6E9B6-1935-6915-D20D-D546ECC9BBB2}">
          <p14:sldIdLst>
            <p14:sldId id="256"/>
            <p14:sldId id="257"/>
            <p14:sldId id="258"/>
          </p14:sldIdLst>
        </p14:section>
        <p14:section name="Task 1 Rationale" id="{BA62CD2A-1EE0-D3E8-BFE8-81902415C02D}">
          <p14:sldIdLst>
            <p14:sldId id="259"/>
            <p14:sldId id="260"/>
            <p14:sldId id="261"/>
            <p14:sldId id="262"/>
          </p14:sldIdLst>
        </p14:section>
        <p14:section name="Task 2 Campaign" id="{37DA33E3-D579-F353-7A12-F74C1184A865}">
          <p14:sldIdLst>
            <p14:sldId id="263"/>
            <p14:sldId id="264"/>
            <p14:sldId id="265"/>
            <p14:sldId id="266"/>
          </p14:sldIdLst>
        </p14:section>
        <p14:section name="Task 3 Benefits and challenges" id="{E076AB79-CC2E-A8E6-CF67-48EDB15B54D3}">
          <p14:sldIdLst>
            <p14:sldId id="267"/>
            <p14:sldId id="268"/>
            <p14:sldId id="269"/>
            <p14:sldId id="270"/>
          </p14:sldIdLst>
        </p14:section>
        <p14:section name="References" id="{2E0CD1EE-4C87-967E-7329-9E6877B80A6D}">
          <p14:sldIdLst>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7345" autoAdjust="0"/>
  </p:normalViewPr>
  <p:slideViewPr>
    <p:cSldViewPr snapToGrid="0" snapToObjects="1">
      <p:cViewPr varScale="1">
        <p:scale>
          <a:sx n="72" d="100"/>
          <a:sy n="72" d="100"/>
        </p:scale>
        <p:origin x="1075"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600" b="0" i="0" u="none" strike="noStrike">
                <a:solidFill>
                  <a:srgbClr val="0B4F5C"/>
                </a:solidFill>
                <a:latin typeface="+mn-lt"/>
              </a:defRPr>
            </a:pPr>
            <a:r>
              <a:rPr lang="en-US" sz="1600" b="0" i="0" u="none" strike="noStrike">
                <a:solidFill>
                  <a:srgbClr val="0B4F5C"/>
                </a:solidFill>
                <a:latin typeface="+mn-lt"/>
              </a:rPr>
              <a:t>% of people meeting the guideline (England)</a:t>
            </a:r>
          </a:p>
        </c:rich>
      </c:tx>
      <c:overlay val="0"/>
    </c:title>
    <c:autoTitleDeleted val="0"/>
    <c:plotArea>
      <c:layout/>
      <c:barChart>
        <c:barDir val="bar"/>
        <c:grouping val="clustered"/>
        <c:varyColors val="0"/>
        <c:ser>
          <c:idx val="0"/>
          <c:order val="0"/>
          <c:tx>
            <c:strRef>
              <c:f>Sheet1!$B$1</c:f>
              <c:strCache>
                <c:ptCount val="1"/>
                <c:pt idx="0">
                  <c:v>% meeting guideline</c:v>
                </c:pt>
              </c:strCache>
            </c:strRef>
          </c:tx>
          <c:spPr>
            <a:solidFill>
              <a:srgbClr val="2A9D8F"/>
            </a:solidFill>
            <a:effectLst/>
          </c:spPr>
          <c:invertIfNegative val="0"/>
          <c:dPt>
            <c:idx val="0"/>
            <c:invertIfNegative val="0"/>
            <c:bubble3D val="0"/>
            <c:extLst>
              <c:ext xmlns:c16="http://schemas.microsoft.com/office/drawing/2014/chart" uri="{C3380CC4-5D6E-409C-BE32-E72D297353CC}">
                <c16:uniqueId val="{00000001-D153-4FBA-B7EA-1FD3014E325C}"/>
              </c:ext>
            </c:extLst>
          </c:dPt>
          <c:dPt>
            <c:idx val="1"/>
            <c:invertIfNegative val="0"/>
            <c:bubble3D val="0"/>
            <c:spPr>
              <a:solidFill>
                <a:srgbClr val="0B4F5C"/>
              </a:solidFill>
              <a:effectLst/>
            </c:spPr>
            <c:extLst>
              <c:ext xmlns:c16="http://schemas.microsoft.com/office/drawing/2014/chart" uri="{C3380CC4-5D6E-409C-BE32-E72D297353CC}">
                <c16:uniqueId val="{00000003-D153-4FBA-B7EA-1FD3014E325C}"/>
              </c:ext>
            </c:extLst>
          </c:dPt>
          <c:dPt>
            <c:idx val="2"/>
            <c:invertIfNegative val="0"/>
            <c:bubble3D val="0"/>
            <c:spPr>
              <a:solidFill>
                <a:srgbClr val="5C6F7B"/>
              </a:solidFill>
              <a:effectLst/>
            </c:spPr>
            <c:extLst>
              <c:ext xmlns:c16="http://schemas.microsoft.com/office/drawing/2014/chart" uri="{C3380CC4-5D6E-409C-BE32-E72D297353CC}">
                <c16:uniqueId val="{00000005-D153-4FBA-B7EA-1FD3014E325C}"/>
              </c:ext>
            </c:extLst>
          </c:dPt>
          <c:dPt>
            <c:idx val="3"/>
            <c:invertIfNegative val="0"/>
            <c:bubble3D val="0"/>
            <c:spPr>
              <a:solidFill>
                <a:srgbClr val="FF5A4E"/>
              </a:solidFill>
              <a:effectLst/>
            </c:spPr>
            <c:extLst>
              <c:ext xmlns:c16="http://schemas.microsoft.com/office/drawing/2014/chart" uri="{C3380CC4-5D6E-409C-BE32-E72D297353CC}">
                <c16:uniqueId val="{00000007-D153-4FBA-B7EA-1FD3014E325C}"/>
              </c:ext>
            </c:extLst>
          </c:dPt>
          <c:dPt>
            <c:idx val="4"/>
            <c:invertIfNegative val="0"/>
            <c:bubble3D val="0"/>
            <c:spPr>
              <a:solidFill>
                <a:srgbClr val="FF5A4E"/>
              </a:solidFill>
              <a:effectLst/>
            </c:spPr>
            <c:extLst>
              <c:ext xmlns:c16="http://schemas.microsoft.com/office/drawing/2014/chart" uri="{C3380CC4-5D6E-409C-BE32-E72D297353CC}">
                <c16:uniqueId val="{00000009-D153-4FBA-B7EA-1FD3014E325C}"/>
              </c:ext>
            </c:extLst>
          </c:dPt>
          <c:dLbls>
            <c:numFmt formatCode="0.0&quot;%&quot;" sourceLinked="0"/>
            <c:spPr>
              <a:noFill/>
              <a:ln>
                <a:noFill/>
              </a:ln>
              <a:effectLst/>
            </c:spPr>
            <c:txPr>
              <a:bodyPr/>
              <a:lstStyle/>
              <a:p>
                <a:pPr>
                  <a:defRPr sz="1400" b="0" i="0" u="none" strike="noStrike">
                    <a:solidFill>
                      <a:srgbClr val="0B2530"/>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16–34s, aerobic, 2015-16</c:v>
                </c:pt>
                <c:pt idx="1">
                  <c:v>16–34s, aerobic, 2024-25</c:v>
                </c:pt>
                <c:pt idx="2">
                  <c:v>All adults, aerobic, 2024-25</c:v>
                </c:pt>
                <c:pt idx="3">
                  <c:v>Men, aerobic + strength</c:v>
                </c:pt>
                <c:pt idx="4">
                  <c:v>Women, aerobic + strength</c:v>
                </c:pt>
              </c:strCache>
            </c:strRef>
          </c:cat>
          <c:val>
            <c:numRef>
              <c:f>Sheet1!$B$2:$B$6</c:f>
              <c:numCache>
                <c:formatCode>General</c:formatCode>
                <c:ptCount val="5"/>
                <c:pt idx="0">
                  <c:v>72.2</c:v>
                </c:pt>
                <c:pt idx="1">
                  <c:v>70.5</c:v>
                </c:pt>
                <c:pt idx="2">
                  <c:v>64.599999999999994</c:v>
                </c:pt>
                <c:pt idx="3">
                  <c:v>31</c:v>
                </c:pt>
                <c:pt idx="4">
                  <c:v>23</c:v>
                </c:pt>
              </c:numCache>
            </c:numRef>
          </c:val>
          <c:extLst>
            <c:ext xmlns:c16="http://schemas.microsoft.com/office/drawing/2014/chart" uri="{C3380CC4-5D6E-409C-BE32-E72D297353CC}">
              <c16:uniqueId val="{0000000A-D153-4FBA-B7EA-1FD3014E325C}"/>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400" b="0" i="0" u="none" strike="noStrike">
                <a:solidFill>
                  <a:srgbClr val="0B2530"/>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t"/>
        <c:majorGridlines>
          <c:spPr>
            <a:ln w="9525" cap="flat">
              <a:solidFill>
                <a:srgbClr val="D5E3E3"/>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5C6F7B"/>
                </a:solidFill>
                <a:latin typeface="+mn-lt"/>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0368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everyone. Today, we're launching an 8-week physical activity campaign for adults ages 18-30, called Your 150, Your Way. Early adulthood is a period when changes in study, work, place of residency and routine may occur, so this is the group we have selected. During our campaign we urge participants to discover activities that fit their interests, abilities and schedules. “150” reminds people that the recommended level of moderate physical activity for adults is 150 minutes per week and “your way” denotes personal choice.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have an 8 week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outlined on this slide. I would clarify that it's never expecting you to be drastically active this week, but instead gradually introducing a small step every week. Please get acclimated and establish personal objectives during the first week. Next, aerobic activity is developed by brisk walking and running/walking for beginners. The 4th week will be the first time that we have started to work on simple strength training with no equipment. During week five, a range of activities are encouraged – including dance, football and climbing – to help participants find out what they like.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Sessions are 90 minutes in duration and have a definite structure. I would start the class with a brief welcome session and warm-up, people register and get comfortable safely. The main activity is 45 minutes in length and varies on a weekly basis depending on the focus for that week. A mini-workshop of 20 minutes teaches you practical skills in skillfully communicating about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such as goal setting, planning around your work or study, and dealing with set-backs. Lastly there is 15 minutes of cooling down and </a:t>
            </a:r>
            <a:r>
              <a:rPr lang="en-US" sz="1200" kern="1200" dirty="0" err="1">
                <a:solidFill>
                  <a:schemeClr val="tx1"/>
                </a:solidFill>
                <a:effectLst/>
                <a:latin typeface="+mn-lt"/>
                <a:ea typeface="+mn-ea"/>
                <a:cs typeface="+mn-cs"/>
              </a:rPr>
              <a:t>socialising</a:t>
            </a:r>
            <a:r>
              <a:rPr lang="en-US" sz="1200" kern="1200" dirty="0">
                <a:solidFill>
                  <a:schemeClr val="tx1"/>
                </a:solidFill>
                <a:effectLst/>
                <a:latin typeface="+mn-lt"/>
                <a:ea typeface="+mn-ea"/>
                <a:cs typeface="+mn-cs"/>
              </a:rPr>
              <a:t>. Our objectives are: 1) To encourage participants towards achieving approximately 150 minutes a week of some form of physical activity; 2) To increase physical participation at least twice a week with strength work; 3) To foster mood and social connection.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Because adults between the ages of 18-30 may be experiencing work, school, housing, and social change, these were the ages we chose. Such changes might pose challenges to maintaining regular exercise habits. Results of the presentation show that physical activity rates fell from 72.2% in 2015-16 to 70.5% in 2024-25 for 16-34 years old. Not 1.7%, but 1.7 percentage points is the drop. The figures are more comprehensive than this campaign (since ages 12 to 64 are included), but cannot make any firm judgments about the amount of activity among 18-30 year olds. They aren't direct estimates of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our audience target but evidence to support the campaign. It can throw off your routine but it's also an opportunity to create healthier routines. There has not been consistent progress in the number of people who engage in activity within the age band 16-34, as 70.5% are active compared with 72.2% in 2015-16. It also brings out some disparities on gender and affluence.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Chief Medical Officers of the UK have issued recommendations that adults age 19-64 participate in a minimum of 150 minutes per week of moderate activity or 75 minutes per week of vigorous activity. They also suggest doing muscle strengthening on 2 or more days and avoiding long periods of sitting down. To state, I would clarify that the guidance for this target group is 18 year olds which means the adult standard is used as the practical standard for this target group for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It can be seen that all of the slides were meeting the aerobic guideline level, and very few were achieving the aerobic and strength guideline recommendation. This chart shows why we shift our focus to both aerobic and muscle strengthening activity for our campaign! The reported percentage of 16–34-year-olds meeting the aerobic guideline fell from 72.2% in 2015–16 to 70.5% in 2024–25. The presentation also indicates that 64.6% of all adults followed the aerobic guideline. But, only one in three men and one in four women reported getting both aerobic and strength guidelines. These data indicate that aerobic activity guidelines and the overall physical activity guidelines are not coinciding, i.e., getting the aerobic dose is not the same as getting the entire physical activity dose. The strength-training figures do not only apply to the 18–30 age band, but instead to all adults, so that its use as a figure for our particular target group should be explained rather than provided as a statistic.</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Physical inactivity can have a short-term and long-term impact on individuals. In real life, it can become difficult to manage the stairs, or be difficult to travel from place to place, particularly due to lower fitness; it can be harder to feel well, more stressed and have less social interaction when inactive. In the longer term, lack of physical activity is linked with an increased risk of cardiovascular disease, diabetes and some cancers. The slide also provides estimates relating inactivity to premature death and substantial cost to the UK.</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Here are three measurable ends we have set for the close of week 8. A short activity questionnaire was administered at baseline and at the end to calculate the amount of time spent at the first and second session, respectively, to at least 70% of the participants. Second, 50% of them, at least, should record strength activity on two or more days a week in an activity log. Third, there should be an improvement of at least 3 points on the Warwick–Edinburgh Mental Wellbeing Scale (</a:t>
            </a:r>
            <a:r>
              <a:rPr lang="en-GB" dirty="0"/>
              <a:t>WEMWBS </a:t>
            </a:r>
            <a:r>
              <a:rPr lang="en-US" sz="1200" kern="1200" dirty="0">
                <a:solidFill>
                  <a:schemeClr val="tx1"/>
                </a:solidFill>
                <a:effectLst/>
                <a:latin typeface="+mn-lt"/>
                <a:ea typeface="+mn-ea"/>
                <a:cs typeface="+mn-cs"/>
              </a:rPr>
              <a:t>) rating for the average of the group. These are suggested goals rather than ensured results for the pilot.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my opinion, I would assess the campaign from three perspectives! Process evaluation asks if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was what we intended it to be; from registers of attendance and feedback from participants as well as the information gathered about the target group, we know we delivered them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We aim for 60% to attend a minimum of 6 sessions. Impact evaluation: reflects short-term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 with a comparison of weeks activity minutes and strength days at baseline and week eight. Outcome evaluation uses wellbeing scales at weeks one and eight and at three-months post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to determine if wellbeing is achieved and if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maintains activity after three months.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poster rendition conveys the campaign message to a public facing audience. The title, “Your 150, Your Way”, correlates the recommended activity target to the fact that humans have the choice of how they move. The duration of the offer, “8 weeks. Your move.” is easy to understand, as is the invitation to join. As accessible activities, walking and running, strength training and sport appear, while the benefit listed are the gains of energy, better mood, stronger body and new friendships.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campaign would be strengthened, and most effective, by collaborations. At a national level, This Girl Can delivers </a:t>
            </a:r>
            <a:r>
              <a:rPr lang="en-US" sz="1200" kern="1200" dirty="0" err="1">
                <a:solidFill>
                  <a:schemeClr val="tx1"/>
                </a:solidFill>
                <a:effectLst/>
                <a:latin typeface="+mn-lt"/>
                <a:ea typeface="+mn-ea"/>
                <a:cs typeface="+mn-cs"/>
              </a:rPr>
              <a:t>non-judgemental</a:t>
            </a:r>
            <a:r>
              <a:rPr lang="en-US" sz="1200" kern="1200" dirty="0">
                <a:solidFill>
                  <a:schemeClr val="tx1"/>
                </a:solidFill>
                <a:effectLst/>
                <a:latin typeface="+mn-lt"/>
                <a:ea typeface="+mn-ea"/>
                <a:cs typeface="+mn-cs"/>
              </a:rPr>
              <a:t> messages which may help women to feel more comfortable being active. NHS Couch to 5K is a structured routine for people who are starting out, and parkrun is free running / walking events out in the park every week. Mind provides helpful advice with regards to physical exercise and mental health. Council leisure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might offer access, instructors and facilities in the local area. Participants and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peer leaders might be recruited by a Students' Union or a sports team within the university.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People and physical resources are needed for the campaign. The eight week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will be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by a coordinator and recruitment process will be facilitated, with exercises being demonstrated by a qualified instructor, safe technique will be explained and activities will be tailored to various abilities. Peer leaders and volunteers will greet participants, will invite and encourage participation and offer social supports. An evaluation lead will oversee the questionnaires and subsequent evaluation. Physical resources: A venue which can be accessed; Walk routes; Simple equipment </a:t>
            </a:r>
            <a:r>
              <a:rPr lang="en-US" sz="1200" kern="1200" dirty="0" err="1">
                <a:solidFill>
                  <a:schemeClr val="tx1"/>
                </a:solidFill>
                <a:effectLst/>
                <a:latin typeface="+mn-lt"/>
                <a:ea typeface="+mn-ea"/>
                <a:cs typeface="+mn-cs"/>
              </a:rPr>
              <a:t>eg</a:t>
            </a:r>
            <a:r>
              <a:rPr lang="en-US" sz="1200" kern="1200" dirty="0">
                <a:solidFill>
                  <a:schemeClr val="tx1"/>
                </a:solidFill>
                <a:effectLst/>
                <a:latin typeface="+mn-lt"/>
                <a:ea typeface="+mn-ea"/>
                <a:cs typeface="+mn-cs"/>
              </a:rPr>
              <a:t> paper, pens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as needed; posters; activity logs etc. Excluding participants without a smartphone is an option only if they do not have a step counting device, and therefore is not mandatory. We will also require a budget, attendance log and secure data storage. The level and amount of staff needed and at what rate of remuneration is to be implemented must be established beforehand.</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I'd break it up into three related categories. On a physical level, exercise can benefit the body's cardiovascular, body metabolism, and body energy systems, prevent cardiovascular disease, type 2 diabetes and some forms of cancer, and promote muscle development, bone health and overall physical wellness. In terms of mental health, studies have shown that activity can lower the symptoms of depression and anxiety, and can help to promote self-confidence and stress management. Shared Activities can evolve friendships, belonging and peer support, sociologically.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employ the Theory of Planned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COM-B because these construct explain other factors that could influence a person's lack of activity even if they understand the value of being physically active. In the theory of planned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 participant may demonstrate a positive attitude towards exercise but still be concerned about the views of others regarding fitness. They may also plan to exercise but think they don't have enough time for the additional exercise due to work or school. COM-B makes this approach useful for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if it's a capability, opportunity and/or motivation issue. For instance, a person who can’t learn how to do strength work will need teaching, while a person that cannot afford a gym will need other, less demanding, options. Such theories are thus used to inform actual choices for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and not just provide overarching explanations.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interventions we put in place are based on the ones that could be barriers for our participants. For an individual who is afraid of being judged, we will employ Universal Jargon and welcoming beginners' circles. Instructor will show skills and provide alternative skills if not skilled in exercise. Realistic plans can be created around the busy schedule for those with time constraints and there are no financial barriers with free walking and bodyweight exercises. The choice and progress tracking aim to enhance the enjoyment of participation and sustain motivation. Lastly, each participant will create their own continuation plan and information on activities in the local area will be provided. This illustrates the two theories informing our intervention: TPB giving information about attitudes, social norms and perceived control and COM-B providing information about the practical conditions necessary for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aspects of our campaign that have their own merit – but I wouldn't necessarily describe them as all the answers. Overall, there is evidence of a rating of national activity level that suggests improvement is possible and evidence supporting the benefits of physical activity for mental health. But 16- to 34-year-olds aren't as active as they were in 2015–16, and the 8 weeks could not necessarily be long enough for everyone to develop a habit. Some self-reported data is also used for our evaluation, and we don't have a control group, so we can't be certain that all of the changes we've seen are solely due to the campaign.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References are in Harvard (Cite Them Right) style, alphabetical by author. Verify each link and access date before submission, and add any images or logos you insert. In-text, 'Sport England (no date a)' and '(no date b)' should be matched to the two undated Sport England entries (This Girl Can; Why we now measure strength).</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rtlCol="0"/>
          <a:lstStyle>
            <a:lvl1pPr marL="0" indent="0" algn="l">
              <a:buNone/>
              <a:defRPr lang="en-US" sz="3000" b="1" dirty="0">
                <a:solidFill>
                  <a:schemeClr val="tx2"/>
                </a:solidFill>
              </a:defRPr>
            </a:lvl1pPr>
          </a:lstStyle>
          <a:p>
            <a:pPr marL="0" indent="0" algn="l">
              <a:buNone/>
            </a:pPr>
            <a:endParaRPr lang="en-US" sz="3000" dirty="0"/>
          </a:p>
        </p:txBody>
      </p:sp>
      <p:sp>
        <p:nvSpPr>
          <p:cNvPr id="3" name="Text 0"/>
          <p:cNvSpPr/>
          <p:nvPr/>
        </p:nvSpPr>
        <p:spPr>
          <a:xfrm>
            <a:off x="548640" y="6473952"/>
            <a:ext cx="8229600" cy="274320"/>
          </a:xfrm>
          <a:prstGeom prst="rect">
            <a:avLst/>
          </a:prstGeom>
          <a:noFill/>
          <a:ln/>
        </p:spPr>
        <p:txBody>
          <a:bodyPr wrap="square" lIns="0" tIns="0" rIns="0" bIns="0" rtlCol="0" anchor="ctr"/>
          <a:lstStyle/>
          <a:p>
            <a:pPr marL="0" indent="0">
              <a:buNone/>
            </a:pPr>
            <a:r>
              <a:rPr lang="en-US" sz="1200" dirty="0">
                <a:solidFill>
                  <a:schemeClr val="accent6"/>
                </a:solidFill>
              </a:rPr>
              <a:t>Your 150, Your Way  |  Physical activity campaign for 18–30-year-olds</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bg>
      <p:bgPr>
        <a:solidFill>
          <a:srgbClr val="0B4F5C"/>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6.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9.png"/><Relationship Id="rId4" Type="http://schemas.openxmlformats.org/officeDocument/2006/relationships/image" Target="../media/image1.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chart" Target="../charts/chart1.xml"/><Relationship Id="rId5" Type="http://schemas.openxmlformats.org/officeDocument/2006/relationships/image" Target="../media/image1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4" name="Text 2"/>
          <p:cNvSpPr txBox="1"/>
          <p:nvPr/>
        </p:nvSpPr>
        <p:spPr>
          <a:xfrm>
            <a:off x="533400" y="1348740"/>
            <a:ext cx="6949440" cy="320040"/>
          </a:xfrm>
          <a:prstGeom prst="rect">
            <a:avLst/>
          </a:prstGeom>
          <a:noFill/>
          <a:ln/>
        </p:spPr>
        <p:txBody>
          <a:bodyPr wrap="square" lIns="0" tIns="0" rIns="0" bIns="0" rtlCol="0" anchor="t"/>
          <a:lstStyle/>
          <a:p>
            <a:pPr marL="0" indent="0">
              <a:lnSpc>
                <a:spcPct val="100000"/>
              </a:lnSpc>
              <a:buNone/>
            </a:pPr>
            <a:r>
              <a:rPr lang="en-US" sz="1800" b="1" dirty="0">
                <a:solidFill>
                  <a:schemeClr val="accent2"/>
                </a:solidFill>
              </a:rPr>
              <a:t>HEALTH PROMOTION CAMPAIGN  |  PHYSICAL ACTIVITY</a:t>
            </a:r>
            <a:endParaRPr lang="en-US" sz="1800" dirty="0"/>
          </a:p>
        </p:txBody>
      </p:sp>
      <p:sp>
        <p:nvSpPr>
          <p:cNvPr id="5" name="Text 3"/>
          <p:cNvSpPr txBox="1"/>
          <p:nvPr/>
        </p:nvSpPr>
        <p:spPr>
          <a:xfrm>
            <a:off x="548640" y="1668780"/>
            <a:ext cx="6949440" cy="1920240"/>
          </a:xfrm>
          <a:prstGeom prst="rect">
            <a:avLst/>
          </a:prstGeom>
          <a:noFill/>
          <a:ln/>
        </p:spPr>
        <p:txBody>
          <a:bodyPr wrap="square" lIns="0" tIns="0" rIns="0" bIns="0" rtlCol="0" anchor="t"/>
          <a:lstStyle/>
          <a:p>
            <a:pPr marL="0" indent="0">
              <a:lnSpc>
                <a:spcPct val="95000"/>
              </a:lnSpc>
              <a:buNone/>
            </a:pPr>
            <a:r>
              <a:rPr lang="en-US" sz="6600" b="1" dirty="0">
                <a:solidFill>
                  <a:schemeClr val="bg1"/>
                </a:solidFill>
              </a:rPr>
              <a:t>Your 150,</a:t>
            </a:r>
            <a:endParaRPr lang="en-US" sz="6600" dirty="0"/>
          </a:p>
          <a:p>
            <a:pPr marL="0" indent="0">
              <a:lnSpc>
                <a:spcPct val="95000"/>
              </a:lnSpc>
              <a:buNone/>
            </a:pPr>
            <a:r>
              <a:rPr lang="en-US" sz="6600" b="1" dirty="0">
                <a:solidFill>
                  <a:schemeClr val="bg1"/>
                </a:solidFill>
              </a:rPr>
              <a:t>Your Way</a:t>
            </a:r>
            <a:endParaRPr lang="en-US" sz="6600" dirty="0"/>
          </a:p>
        </p:txBody>
      </p:sp>
      <p:sp>
        <p:nvSpPr>
          <p:cNvPr id="6" name="Text 4"/>
          <p:cNvSpPr txBox="1"/>
          <p:nvPr/>
        </p:nvSpPr>
        <p:spPr>
          <a:xfrm>
            <a:off x="533400" y="3589020"/>
            <a:ext cx="6766560" cy="777240"/>
          </a:xfrm>
          <a:prstGeom prst="rect">
            <a:avLst/>
          </a:prstGeom>
          <a:noFill/>
          <a:ln/>
        </p:spPr>
        <p:txBody>
          <a:bodyPr wrap="square" lIns="0" tIns="0" rIns="0" bIns="0" rtlCol="0" anchor="t"/>
          <a:lstStyle/>
          <a:p>
            <a:pPr marL="0" indent="0">
              <a:lnSpc>
                <a:spcPct val="110000"/>
              </a:lnSpc>
              <a:buNone/>
            </a:pPr>
            <a:r>
              <a:rPr lang="en-US" sz="2400" dirty="0">
                <a:solidFill>
                  <a:schemeClr val="bg1"/>
                </a:solidFill>
              </a:rPr>
              <a:t>An 8-week physical activity campaign for 18–30-year-olds</a:t>
            </a:r>
            <a:endParaRPr lang="en-US" sz="2400" dirty="0"/>
          </a:p>
        </p:txBody>
      </p:sp>
      <p:sp>
        <p:nvSpPr>
          <p:cNvPr id="7" name="title-info-card"/>
          <p:cNvSpPr/>
          <p:nvPr/>
        </p:nvSpPr>
        <p:spPr>
          <a:xfrm>
            <a:off x="548640" y="4366260"/>
            <a:ext cx="6949440" cy="2417312"/>
          </a:xfrm>
          <a:prstGeom prst="roundRect">
            <a:avLst>
              <a:gd name="adj" fmla="val 8108"/>
            </a:avLst>
          </a:prstGeom>
          <a:solidFill>
            <a:schemeClr val="tx1"/>
          </a:solidFill>
          <a:ln w="12700">
            <a:solidFill>
              <a:schemeClr val="tx1"/>
            </a:solidFill>
            <a:prstDash val="solid"/>
          </a:ln>
        </p:spPr>
        <p:txBody>
          <a:bodyPr/>
          <a:lstStyle/>
          <a:p>
            <a:endParaRPr lang="en-GB" dirty="0"/>
          </a:p>
        </p:txBody>
      </p:sp>
      <p:sp>
        <p:nvSpPr>
          <p:cNvPr id="8" name="Text 6"/>
          <p:cNvSpPr txBox="1"/>
          <p:nvPr/>
        </p:nvSpPr>
        <p:spPr>
          <a:xfrm>
            <a:off x="777240" y="4892040"/>
            <a:ext cx="6583680" cy="1551290"/>
          </a:xfrm>
          <a:prstGeom prst="rect">
            <a:avLst/>
          </a:prstGeom>
          <a:noFill/>
          <a:ln/>
        </p:spPr>
        <p:txBody>
          <a:bodyPr wrap="square" lIns="0" tIns="0" rIns="0" bIns="0" rtlCol="0" anchor="ctr"/>
          <a:lstStyle/>
          <a:p>
            <a:pPr marL="0" indent="0">
              <a:lnSpc>
                <a:spcPct val="115000"/>
              </a:lnSpc>
              <a:buNone/>
            </a:pPr>
            <a:r>
              <a:rPr lang="en-US" sz="1800" dirty="0">
                <a:solidFill>
                  <a:schemeClr val="bg1"/>
                </a:solidFill>
              </a:rPr>
              <a:t>Students: Stuti </a:t>
            </a:r>
            <a:r>
              <a:rPr lang="en-US" sz="1800" dirty="0" err="1">
                <a:solidFill>
                  <a:schemeClr val="bg1"/>
                </a:solidFill>
              </a:rPr>
              <a:t>Ashishbhai</a:t>
            </a:r>
            <a:r>
              <a:rPr lang="en-US" sz="1800" dirty="0">
                <a:solidFill>
                  <a:schemeClr val="bg1"/>
                </a:solidFill>
              </a:rPr>
              <a:t> Gamit (2615791)</a:t>
            </a:r>
            <a:endParaRPr lang="en-US" dirty="0">
              <a:solidFill>
                <a:schemeClr val="bg1"/>
              </a:solidFill>
            </a:endParaRPr>
          </a:p>
          <a:p>
            <a:pPr marL="0" indent="0">
              <a:lnSpc>
                <a:spcPct val="115000"/>
              </a:lnSpc>
              <a:buNone/>
            </a:pPr>
            <a:r>
              <a:rPr lang="en-US" sz="1800" dirty="0">
                <a:solidFill>
                  <a:schemeClr val="bg1"/>
                </a:solidFill>
              </a:rPr>
              <a:t>                Nirali </a:t>
            </a:r>
            <a:r>
              <a:rPr lang="en-US" sz="1800" dirty="0" err="1">
                <a:solidFill>
                  <a:schemeClr val="bg1"/>
                </a:solidFill>
              </a:rPr>
              <a:t>Ashokbhai</a:t>
            </a:r>
            <a:r>
              <a:rPr lang="en-US" sz="1800" dirty="0">
                <a:solidFill>
                  <a:schemeClr val="bg1"/>
                </a:solidFill>
              </a:rPr>
              <a:t> </a:t>
            </a:r>
            <a:r>
              <a:rPr lang="en-US" sz="1800" dirty="0" err="1">
                <a:solidFill>
                  <a:schemeClr val="bg1"/>
                </a:solidFill>
              </a:rPr>
              <a:t>Pandavadara</a:t>
            </a:r>
            <a:r>
              <a:rPr lang="en-US" sz="1800" dirty="0">
                <a:solidFill>
                  <a:schemeClr val="bg1"/>
                </a:solidFill>
              </a:rPr>
              <a:t> </a:t>
            </a:r>
            <a:r>
              <a:rPr lang="en-US" dirty="0">
                <a:solidFill>
                  <a:schemeClr val="bg1"/>
                </a:solidFill>
              </a:rPr>
              <a:t>(</a:t>
            </a:r>
            <a:r>
              <a:rPr lang="en-US" sz="1800" dirty="0">
                <a:solidFill>
                  <a:schemeClr val="bg1"/>
                </a:solidFill>
              </a:rPr>
              <a:t>2605055)</a:t>
            </a:r>
            <a:endParaRPr lang="en-US" dirty="0">
              <a:solidFill>
                <a:schemeClr val="bg1"/>
              </a:solidFill>
            </a:endParaRPr>
          </a:p>
          <a:p>
            <a:pPr marL="0" indent="0">
              <a:lnSpc>
                <a:spcPct val="115000"/>
              </a:lnSpc>
              <a:buNone/>
            </a:pPr>
            <a:r>
              <a:rPr lang="en-US" sz="1800" dirty="0">
                <a:solidFill>
                  <a:schemeClr val="bg1"/>
                </a:solidFill>
              </a:rPr>
              <a:t>                Priyanka Maheshwar Bhattrai (2605617</a:t>
            </a:r>
            <a:r>
              <a:rPr lang="en-US" dirty="0">
                <a:solidFill>
                  <a:schemeClr val="bg1"/>
                </a:solidFill>
              </a:rPr>
              <a:t>)</a:t>
            </a:r>
            <a:endParaRPr lang="en-US" sz="1800" dirty="0"/>
          </a:p>
          <a:p>
            <a:pPr marL="0" indent="0">
              <a:lnSpc>
                <a:spcPct val="100000"/>
              </a:lnSpc>
              <a:buNone/>
            </a:pPr>
            <a:r>
              <a:rPr lang="en-US" sz="1800" dirty="0">
                <a:solidFill>
                  <a:schemeClr val="bg1"/>
                </a:solidFill>
              </a:rPr>
              <a:t>Module: LCHS7000</a:t>
            </a:r>
            <a:r>
              <a:rPr lang="en-US" dirty="0">
                <a:solidFill>
                  <a:schemeClr val="bg1"/>
                </a:solidFill>
              </a:rPr>
              <a:t> - </a:t>
            </a:r>
            <a:r>
              <a:rPr lang="en-US" sz="1800" dirty="0">
                <a:solidFill>
                  <a:schemeClr val="bg1"/>
                </a:solidFill>
              </a:rPr>
              <a:t>Social Epidemiology and Public Health Development</a:t>
            </a:r>
            <a:endParaRPr lang="en-US" sz="1800" dirty="0"/>
          </a:p>
          <a:p>
            <a:pPr marL="0" indent="0">
              <a:lnSpc>
                <a:spcPct val="115000"/>
              </a:lnSpc>
              <a:buNone/>
            </a:pPr>
            <a:r>
              <a:rPr lang="en-US" sz="1800" dirty="0">
                <a:solidFill>
                  <a:schemeClr val="bg1"/>
                </a:solidFill>
              </a:rPr>
              <a:t>Lecturer: </a:t>
            </a:r>
            <a:r>
              <a:rPr lang="en-US" dirty="0">
                <a:solidFill>
                  <a:schemeClr val="bg1"/>
                </a:solidFill>
              </a:rPr>
              <a:t>Muhammad Aliyu</a:t>
            </a:r>
            <a:endParaRPr lang="en-US" sz="1800" dirty="0"/>
          </a:p>
          <a:p>
            <a:pPr marL="0" indent="0">
              <a:lnSpc>
                <a:spcPct val="115000"/>
              </a:lnSpc>
              <a:buNone/>
            </a:pPr>
            <a:r>
              <a:rPr lang="en-US" sz="1800" dirty="0">
                <a:solidFill>
                  <a:schemeClr val="bg1"/>
                </a:solidFill>
              </a:rPr>
              <a:t>Component 1: Group Presentation (Practice Intervention)</a:t>
            </a:r>
            <a:endParaRPr lang="en-US" sz="1800" dirty="0"/>
          </a:p>
        </p:txBody>
      </p:sp>
      <p:sp>
        <p:nvSpPr>
          <p:cNvPr id="9" name="age-badge"/>
          <p:cNvSpPr/>
          <p:nvPr/>
        </p:nvSpPr>
        <p:spPr>
          <a:xfrm>
            <a:off x="8092440" y="777240"/>
            <a:ext cx="3566160" cy="3566160"/>
          </a:xfrm>
          <a:prstGeom prst="ellipse">
            <a:avLst/>
          </a:prstGeom>
          <a:solidFill>
            <a:schemeClr val="accent2"/>
          </a:solidFill>
          <a:ln w="12700">
            <a:solidFill>
              <a:schemeClr val="accent2"/>
            </a:solidFill>
            <a:prstDash val="solid"/>
          </a:ln>
        </p:spPr>
        <p:txBody>
          <a:bodyPr/>
          <a:lstStyle/>
          <a:p>
            <a:endParaRPr lang="en-GB"/>
          </a:p>
        </p:txBody>
      </p:sp>
      <p:sp>
        <p:nvSpPr>
          <p:cNvPr id="10" name="Text 8"/>
          <p:cNvSpPr txBox="1"/>
          <p:nvPr/>
        </p:nvSpPr>
        <p:spPr>
          <a:xfrm>
            <a:off x="8092440" y="777240"/>
            <a:ext cx="3566160" cy="3566160"/>
          </a:xfrm>
          <a:prstGeom prst="rect">
            <a:avLst/>
          </a:prstGeom>
          <a:noFill/>
          <a:ln/>
        </p:spPr>
        <p:txBody>
          <a:bodyPr wrap="square" lIns="0" tIns="0" rIns="0" bIns="0" rtlCol="0" anchor="ctr"/>
          <a:lstStyle/>
          <a:p>
            <a:pPr marL="0" indent="0" algn="ctr">
              <a:lnSpc>
                <a:spcPct val="100000"/>
              </a:lnSpc>
              <a:buNone/>
            </a:pPr>
            <a:r>
              <a:rPr lang="en-US" sz="6000" b="1" dirty="0">
                <a:solidFill>
                  <a:schemeClr val="tx1"/>
                </a:solidFill>
              </a:rPr>
              <a:t>18–30</a:t>
            </a:r>
            <a:endParaRPr lang="en-US" sz="1800" dirty="0"/>
          </a:p>
          <a:p>
            <a:pPr marL="0" indent="0" algn="ctr">
              <a:lnSpc>
                <a:spcPct val="100000"/>
              </a:lnSpc>
              <a:buNone/>
            </a:pPr>
            <a:r>
              <a:rPr lang="en-US" sz="2400" b="1" dirty="0">
                <a:solidFill>
                  <a:schemeClr val="tx1"/>
                </a:solidFill>
              </a:rPr>
              <a:t>year-olds</a:t>
            </a:r>
            <a:endParaRPr lang="en-US" sz="1800" dirty="0"/>
          </a:p>
        </p:txBody>
      </p:sp>
      <p:sp>
        <p:nvSpPr>
          <p:cNvPr id="11" name="activity-icon"/>
          <p:cNvSpPr/>
          <p:nvPr/>
        </p:nvSpPr>
        <p:spPr>
          <a:xfrm>
            <a:off x="7818120" y="4709160"/>
            <a:ext cx="868680" cy="868680"/>
          </a:xfrm>
          <a:prstGeom prst="ellipse">
            <a:avLst/>
          </a:prstGeom>
          <a:solidFill>
            <a:schemeClr val="accent1"/>
          </a:solidFill>
          <a:ln w="12700">
            <a:solidFill>
              <a:schemeClr val="accent1"/>
            </a:solidFill>
            <a:prstDash val="solid"/>
          </a:ln>
        </p:spPr>
        <p:txBody>
          <a:bodyPr/>
          <a:lstStyle/>
          <a:p>
            <a:endParaRPr lang="en-GB"/>
          </a:p>
        </p:txBody>
      </p:sp>
      <p:pic>
        <p:nvPicPr>
          <p:cNvPr id="12" name="Image 0" descr="icon"/>
          <p:cNvPicPr>
            <a:picLocks noChangeAspect="1"/>
          </p:cNvPicPr>
          <p:nvPr/>
        </p:nvPicPr>
        <p:blipFill>
          <a:blip r:embed="rId3"/>
          <a:stretch>
            <a:fillRect/>
          </a:stretch>
        </p:blipFill>
        <p:spPr>
          <a:xfrm>
            <a:off x="8026603" y="4917643"/>
            <a:ext cx="451714" cy="451714"/>
          </a:xfrm>
          <a:prstGeom prst="rect">
            <a:avLst/>
          </a:prstGeom>
        </p:spPr>
      </p:pic>
      <p:sp>
        <p:nvSpPr>
          <p:cNvPr id="13" name="activity-icon"/>
          <p:cNvSpPr/>
          <p:nvPr/>
        </p:nvSpPr>
        <p:spPr>
          <a:xfrm>
            <a:off x="8842248" y="4709160"/>
            <a:ext cx="868680" cy="868680"/>
          </a:xfrm>
          <a:prstGeom prst="ellipse">
            <a:avLst/>
          </a:prstGeom>
          <a:solidFill>
            <a:schemeClr val="accent3"/>
          </a:solidFill>
          <a:ln w="12700">
            <a:solidFill>
              <a:schemeClr val="accent3"/>
            </a:solidFill>
            <a:prstDash val="solid"/>
          </a:ln>
        </p:spPr>
        <p:txBody>
          <a:bodyPr/>
          <a:lstStyle/>
          <a:p>
            <a:endParaRPr lang="en-GB"/>
          </a:p>
        </p:txBody>
      </p:sp>
      <p:pic>
        <p:nvPicPr>
          <p:cNvPr id="14" name="Image 1" descr="icon"/>
          <p:cNvPicPr>
            <a:picLocks noChangeAspect="1"/>
          </p:cNvPicPr>
          <p:nvPr/>
        </p:nvPicPr>
        <p:blipFill>
          <a:blip r:embed="rId4"/>
          <a:stretch>
            <a:fillRect/>
          </a:stretch>
        </p:blipFill>
        <p:spPr>
          <a:xfrm>
            <a:off x="9050731" y="4917643"/>
            <a:ext cx="451714" cy="451714"/>
          </a:xfrm>
          <a:prstGeom prst="rect">
            <a:avLst/>
          </a:prstGeom>
        </p:spPr>
      </p:pic>
      <p:sp>
        <p:nvSpPr>
          <p:cNvPr id="15" name="activity-icon"/>
          <p:cNvSpPr/>
          <p:nvPr/>
        </p:nvSpPr>
        <p:spPr>
          <a:xfrm>
            <a:off x="9866376" y="4709160"/>
            <a:ext cx="868680" cy="868680"/>
          </a:xfrm>
          <a:prstGeom prst="ellipse">
            <a:avLst/>
          </a:prstGeom>
          <a:solidFill>
            <a:schemeClr val="accent4"/>
          </a:solidFill>
          <a:ln w="12700">
            <a:solidFill>
              <a:schemeClr val="accent4"/>
            </a:solidFill>
            <a:prstDash val="solid"/>
          </a:ln>
        </p:spPr>
        <p:txBody>
          <a:bodyPr/>
          <a:lstStyle/>
          <a:p>
            <a:endParaRPr lang="en-GB"/>
          </a:p>
        </p:txBody>
      </p:sp>
      <p:pic>
        <p:nvPicPr>
          <p:cNvPr id="16" name="Image 2" descr="icon"/>
          <p:cNvPicPr>
            <a:picLocks noChangeAspect="1"/>
          </p:cNvPicPr>
          <p:nvPr/>
        </p:nvPicPr>
        <p:blipFill>
          <a:blip r:embed="rId5"/>
          <a:stretch>
            <a:fillRect/>
          </a:stretch>
        </p:blipFill>
        <p:spPr>
          <a:xfrm>
            <a:off x="10074859" y="4917643"/>
            <a:ext cx="451714" cy="451714"/>
          </a:xfrm>
          <a:prstGeom prst="rect">
            <a:avLst/>
          </a:prstGeom>
        </p:spPr>
      </p:pic>
      <p:sp>
        <p:nvSpPr>
          <p:cNvPr id="17" name="activity-icon"/>
          <p:cNvSpPr/>
          <p:nvPr/>
        </p:nvSpPr>
        <p:spPr>
          <a:xfrm>
            <a:off x="10890504" y="4709160"/>
            <a:ext cx="868680" cy="868680"/>
          </a:xfrm>
          <a:prstGeom prst="ellipse">
            <a:avLst/>
          </a:prstGeom>
          <a:solidFill>
            <a:schemeClr val="accent5"/>
          </a:solidFill>
          <a:ln w="12700">
            <a:solidFill>
              <a:schemeClr val="accent5"/>
            </a:solidFill>
            <a:prstDash val="solid"/>
          </a:ln>
        </p:spPr>
        <p:txBody>
          <a:bodyPr/>
          <a:lstStyle/>
          <a:p>
            <a:endParaRPr lang="en-GB"/>
          </a:p>
        </p:txBody>
      </p:sp>
      <p:pic>
        <p:nvPicPr>
          <p:cNvPr id="18" name="Image 3" descr="icon"/>
          <p:cNvPicPr>
            <a:picLocks noChangeAspect="1"/>
          </p:cNvPicPr>
          <p:nvPr/>
        </p:nvPicPr>
        <p:blipFill>
          <a:blip r:embed="rId6"/>
          <a:stretch>
            <a:fillRect/>
          </a:stretch>
        </p:blipFill>
        <p:spPr>
          <a:xfrm>
            <a:off x="11098987" y="4917643"/>
            <a:ext cx="451714" cy="451714"/>
          </a:xfrm>
          <a:prstGeom prst="rect">
            <a:avLst/>
          </a:prstGeom>
        </p:spPr>
      </p:pic>
      <p:sp>
        <p:nvSpPr>
          <p:cNvPr id="19" name="Text 13"/>
          <p:cNvSpPr txBox="1"/>
          <p:nvPr/>
        </p:nvSpPr>
        <p:spPr>
          <a:xfrm>
            <a:off x="7818120" y="5760720"/>
            <a:ext cx="4023360" cy="457200"/>
          </a:xfrm>
          <a:prstGeom prst="rect">
            <a:avLst/>
          </a:prstGeom>
          <a:noFill/>
          <a:ln/>
        </p:spPr>
        <p:txBody>
          <a:bodyPr wrap="square" lIns="0" tIns="0" rIns="0" bIns="0" rtlCol="0" anchor="t"/>
          <a:lstStyle/>
          <a:p>
            <a:pPr marL="0" indent="0" algn="l">
              <a:lnSpc>
                <a:spcPct val="100000"/>
              </a:lnSpc>
              <a:buNone/>
            </a:pPr>
            <a:r>
              <a:rPr lang="en-US" sz="2400" b="1" dirty="0">
                <a:solidFill>
                  <a:schemeClr val="bg1"/>
                </a:solidFill>
              </a:rPr>
              <a:t>Walk. Run. Lift. Play.</a:t>
            </a:r>
            <a:endParaRPr lang="en-US" sz="2400" dirty="0"/>
          </a:p>
        </p:txBody>
      </p:sp>
      <p:pic>
        <p:nvPicPr>
          <p:cNvPr id="23" name="Picture 22">
            <a:extLst>
              <a:ext uri="{FF2B5EF4-FFF2-40B4-BE49-F238E27FC236}">
                <a16:creationId xmlns:a16="http://schemas.microsoft.com/office/drawing/2014/main" id="{022BA1BA-7D14-8B99-FB9A-74421ABA64A8}"/>
              </a:ext>
            </a:extLst>
          </p:cNvPr>
          <p:cNvPicPr>
            <a:picLocks noChangeAspect="1"/>
          </p:cNvPicPr>
          <p:nvPr/>
        </p:nvPicPr>
        <p:blipFill>
          <a:blip r:embed="rId7"/>
          <a:stretch>
            <a:fillRect/>
          </a:stretch>
        </p:blipFill>
        <p:spPr>
          <a:xfrm>
            <a:off x="0" y="0"/>
            <a:ext cx="2987299" cy="11583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8 weeks, 8 sessions, one goal</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THE ACTIVITY</a:t>
            </a:r>
            <a:endParaRPr lang="en-US" sz="1400" dirty="0"/>
          </a:p>
        </p:txBody>
      </p:sp>
      <p:sp>
        <p:nvSpPr>
          <p:cNvPr id="5" name="week-card"/>
          <p:cNvSpPr/>
          <p:nvPr/>
        </p:nvSpPr>
        <p:spPr>
          <a:xfrm>
            <a:off x="548640"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6" name="week-number"/>
          <p:cNvSpPr/>
          <p:nvPr/>
        </p:nvSpPr>
        <p:spPr>
          <a:xfrm>
            <a:off x="731520"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7" name="Text 5"/>
          <p:cNvSpPr txBox="1"/>
          <p:nvPr/>
        </p:nvSpPr>
        <p:spPr>
          <a:xfrm>
            <a:off x="731520"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1</a:t>
            </a:r>
            <a:endParaRPr lang="en-US" sz="2400" dirty="0"/>
          </a:p>
        </p:txBody>
      </p:sp>
      <p:sp>
        <p:nvSpPr>
          <p:cNvPr id="8" name="week-icon"/>
          <p:cNvSpPr/>
          <p:nvPr/>
        </p:nvSpPr>
        <p:spPr>
          <a:xfrm>
            <a:off x="2286000" y="155448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9" name="Image 0" descr="icon"/>
          <p:cNvPicPr>
            <a:picLocks noChangeAspect="1"/>
          </p:cNvPicPr>
          <p:nvPr/>
        </p:nvPicPr>
        <p:blipFill>
          <a:blip r:embed="rId3"/>
          <a:stretch>
            <a:fillRect/>
          </a:stretch>
        </p:blipFill>
        <p:spPr>
          <a:xfrm>
            <a:off x="2450592" y="1719072"/>
            <a:ext cx="356616" cy="356616"/>
          </a:xfrm>
          <a:prstGeom prst="rect">
            <a:avLst/>
          </a:prstGeom>
        </p:spPr>
      </p:pic>
      <p:sp>
        <p:nvSpPr>
          <p:cNvPr id="10" name="Text 7"/>
          <p:cNvSpPr txBox="1"/>
          <p:nvPr/>
        </p:nvSpPr>
        <p:spPr>
          <a:xfrm>
            <a:off x="731520"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Kick-off</a:t>
            </a:r>
            <a:endParaRPr lang="en-US" sz="1800" dirty="0"/>
          </a:p>
        </p:txBody>
      </p:sp>
      <p:sp>
        <p:nvSpPr>
          <p:cNvPr id="11" name="Text 8"/>
          <p:cNvSpPr txBox="1"/>
          <p:nvPr/>
        </p:nvSpPr>
        <p:spPr>
          <a:xfrm>
            <a:off x="731520"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Baseline check and goals</a:t>
            </a:r>
            <a:endParaRPr lang="en-US" sz="1800" dirty="0"/>
          </a:p>
        </p:txBody>
      </p:sp>
      <p:sp>
        <p:nvSpPr>
          <p:cNvPr id="12" name="week-card"/>
          <p:cNvSpPr/>
          <p:nvPr/>
        </p:nvSpPr>
        <p:spPr>
          <a:xfrm>
            <a:off x="3374136"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13" name="week-number"/>
          <p:cNvSpPr/>
          <p:nvPr/>
        </p:nvSpPr>
        <p:spPr>
          <a:xfrm>
            <a:off x="3557016"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14" name="Text 11"/>
          <p:cNvSpPr txBox="1"/>
          <p:nvPr/>
        </p:nvSpPr>
        <p:spPr>
          <a:xfrm>
            <a:off x="3557016"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2</a:t>
            </a:r>
            <a:endParaRPr lang="en-US" sz="2400" dirty="0"/>
          </a:p>
        </p:txBody>
      </p:sp>
      <p:sp>
        <p:nvSpPr>
          <p:cNvPr id="15" name="week-icon"/>
          <p:cNvSpPr/>
          <p:nvPr/>
        </p:nvSpPr>
        <p:spPr>
          <a:xfrm>
            <a:off x="5111496" y="15544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16" name="Image 1" descr="icon"/>
          <p:cNvPicPr>
            <a:picLocks noChangeAspect="1"/>
          </p:cNvPicPr>
          <p:nvPr/>
        </p:nvPicPr>
        <p:blipFill>
          <a:blip r:embed="rId4"/>
          <a:stretch>
            <a:fillRect/>
          </a:stretch>
        </p:blipFill>
        <p:spPr>
          <a:xfrm>
            <a:off x="5276088" y="1719072"/>
            <a:ext cx="356616" cy="356616"/>
          </a:xfrm>
          <a:prstGeom prst="rect">
            <a:avLst/>
          </a:prstGeom>
        </p:spPr>
      </p:pic>
      <p:sp>
        <p:nvSpPr>
          <p:cNvPr id="17" name="Text 13"/>
          <p:cNvSpPr txBox="1"/>
          <p:nvPr/>
        </p:nvSpPr>
        <p:spPr>
          <a:xfrm>
            <a:off x="3557016"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Walk and talk</a:t>
            </a:r>
            <a:endParaRPr lang="en-US" sz="1800" dirty="0"/>
          </a:p>
        </p:txBody>
      </p:sp>
      <p:sp>
        <p:nvSpPr>
          <p:cNvPr id="18" name="Text 14"/>
          <p:cNvSpPr txBox="1"/>
          <p:nvPr/>
        </p:nvSpPr>
        <p:spPr>
          <a:xfrm>
            <a:off x="3557016"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Brisk walking and step targets</a:t>
            </a:r>
            <a:endParaRPr lang="en-US" sz="1800" dirty="0"/>
          </a:p>
        </p:txBody>
      </p:sp>
      <p:sp>
        <p:nvSpPr>
          <p:cNvPr id="19" name="week-card"/>
          <p:cNvSpPr/>
          <p:nvPr/>
        </p:nvSpPr>
        <p:spPr>
          <a:xfrm>
            <a:off x="6199632"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20" name="week-number"/>
          <p:cNvSpPr/>
          <p:nvPr/>
        </p:nvSpPr>
        <p:spPr>
          <a:xfrm>
            <a:off x="6382512"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21" name="Text 17"/>
          <p:cNvSpPr txBox="1"/>
          <p:nvPr/>
        </p:nvSpPr>
        <p:spPr>
          <a:xfrm>
            <a:off x="6382512"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3</a:t>
            </a:r>
            <a:endParaRPr lang="en-US" sz="2400" dirty="0"/>
          </a:p>
        </p:txBody>
      </p:sp>
      <p:sp>
        <p:nvSpPr>
          <p:cNvPr id="22" name="week-icon"/>
          <p:cNvSpPr/>
          <p:nvPr/>
        </p:nvSpPr>
        <p:spPr>
          <a:xfrm>
            <a:off x="7936992" y="155448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23" name="Image 2" descr="icon"/>
          <p:cNvPicPr>
            <a:picLocks noChangeAspect="1"/>
          </p:cNvPicPr>
          <p:nvPr/>
        </p:nvPicPr>
        <p:blipFill>
          <a:blip r:embed="rId5"/>
          <a:stretch>
            <a:fillRect/>
          </a:stretch>
        </p:blipFill>
        <p:spPr>
          <a:xfrm>
            <a:off x="8101584" y="1719072"/>
            <a:ext cx="356616" cy="356616"/>
          </a:xfrm>
          <a:prstGeom prst="rect">
            <a:avLst/>
          </a:prstGeom>
        </p:spPr>
      </p:pic>
      <p:sp>
        <p:nvSpPr>
          <p:cNvPr id="24" name="Text 19"/>
          <p:cNvSpPr txBox="1"/>
          <p:nvPr/>
        </p:nvSpPr>
        <p:spPr>
          <a:xfrm>
            <a:off x="6382512"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Run/walk</a:t>
            </a:r>
            <a:endParaRPr lang="en-US" sz="1800" dirty="0"/>
          </a:p>
        </p:txBody>
      </p:sp>
      <p:sp>
        <p:nvSpPr>
          <p:cNvPr id="25" name="Text 20"/>
          <p:cNvSpPr txBox="1"/>
          <p:nvPr/>
        </p:nvSpPr>
        <p:spPr>
          <a:xfrm>
            <a:off x="6382512"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Run/walk intervals for beginners</a:t>
            </a:r>
            <a:endParaRPr lang="en-US" sz="1800" dirty="0"/>
          </a:p>
        </p:txBody>
      </p:sp>
      <p:sp>
        <p:nvSpPr>
          <p:cNvPr id="26" name="week-card"/>
          <p:cNvSpPr/>
          <p:nvPr/>
        </p:nvSpPr>
        <p:spPr>
          <a:xfrm>
            <a:off x="9025128"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27" name="week-number"/>
          <p:cNvSpPr/>
          <p:nvPr/>
        </p:nvSpPr>
        <p:spPr>
          <a:xfrm>
            <a:off x="9208008"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28" name="Text 23"/>
          <p:cNvSpPr txBox="1"/>
          <p:nvPr/>
        </p:nvSpPr>
        <p:spPr>
          <a:xfrm>
            <a:off x="9208008"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4</a:t>
            </a:r>
            <a:endParaRPr lang="en-US" sz="2400" dirty="0"/>
          </a:p>
        </p:txBody>
      </p:sp>
      <p:sp>
        <p:nvSpPr>
          <p:cNvPr id="29" name="week-icon"/>
          <p:cNvSpPr/>
          <p:nvPr/>
        </p:nvSpPr>
        <p:spPr>
          <a:xfrm>
            <a:off x="10762488" y="15544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30" name="Image 3" descr="icon"/>
          <p:cNvPicPr>
            <a:picLocks noChangeAspect="1"/>
          </p:cNvPicPr>
          <p:nvPr/>
        </p:nvPicPr>
        <p:blipFill>
          <a:blip r:embed="rId6"/>
          <a:stretch>
            <a:fillRect/>
          </a:stretch>
        </p:blipFill>
        <p:spPr>
          <a:xfrm>
            <a:off x="10927080" y="1719072"/>
            <a:ext cx="356616" cy="356616"/>
          </a:xfrm>
          <a:prstGeom prst="rect">
            <a:avLst/>
          </a:prstGeom>
        </p:spPr>
      </p:pic>
      <p:sp>
        <p:nvSpPr>
          <p:cNvPr id="31" name="Text 25"/>
          <p:cNvSpPr txBox="1"/>
          <p:nvPr/>
        </p:nvSpPr>
        <p:spPr>
          <a:xfrm>
            <a:off x="9208008"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Strength</a:t>
            </a:r>
            <a:endParaRPr lang="en-US" sz="1800" dirty="0"/>
          </a:p>
        </p:txBody>
      </p:sp>
      <p:sp>
        <p:nvSpPr>
          <p:cNvPr id="32" name="Text 26"/>
          <p:cNvSpPr txBox="1"/>
          <p:nvPr/>
        </p:nvSpPr>
        <p:spPr>
          <a:xfrm>
            <a:off x="9208008"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Bodyweight circuits, no kit needed</a:t>
            </a:r>
            <a:endParaRPr lang="en-US" sz="1800" dirty="0"/>
          </a:p>
        </p:txBody>
      </p:sp>
      <p:sp>
        <p:nvSpPr>
          <p:cNvPr id="33" name="week-card"/>
          <p:cNvSpPr/>
          <p:nvPr/>
        </p:nvSpPr>
        <p:spPr>
          <a:xfrm>
            <a:off x="548640"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34" name="week-number"/>
          <p:cNvSpPr/>
          <p:nvPr/>
        </p:nvSpPr>
        <p:spPr>
          <a:xfrm>
            <a:off x="731520"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35" name="Text 29"/>
          <p:cNvSpPr txBox="1"/>
          <p:nvPr/>
        </p:nvSpPr>
        <p:spPr>
          <a:xfrm>
            <a:off x="731520"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5</a:t>
            </a:r>
            <a:endParaRPr lang="en-US" sz="2400" dirty="0"/>
          </a:p>
        </p:txBody>
      </p:sp>
      <p:sp>
        <p:nvSpPr>
          <p:cNvPr id="36" name="week-icon"/>
          <p:cNvSpPr/>
          <p:nvPr/>
        </p:nvSpPr>
        <p:spPr>
          <a:xfrm>
            <a:off x="2286000" y="411480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37" name="Image 4" descr="icon"/>
          <p:cNvPicPr>
            <a:picLocks noChangeAspect="1"/>
          </p:cNvPicPr>
          <p:nvPr/>
        </p:nvPicPr>
        <p:blipFill>
          <a:blip r:embed="rId7"/>
          <a:stretch>
            <a:fillRect/>
          </a:stretch>
        </p:blipFill>
        <p:spPr>
          <a:xfrm>
            <a:off x="2450592" y="4279392"/>
            <a:ext cx="356616" cy="356616"/>
          </a:xfrm>
          <a:prstGeom prst="rect">
            <a:avLst/>
          </a:prstGeom>
        </p:spPr>
      </p:pic>
      <p:sp>
        <p:nvSpPr>
          <p:cNvPr id="38" name="Text 31"/>
          <p:cNvSpPr txBox="1"/>
          <p:nvPr/>
        </p:nvSpPr>
        <p:spPr>
          <a:xfrm>
            <a:off x="731520"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Try it</a:t>
            </a:r>
            <a:endParaRPr lang="en-US" sz="1800" dirty="0"/>
          </a:p>
        </p:txBody>
      </p:sp>
      <p:sp>
        <p:nvSpPr>
          <p:cNvPr id="39" name="Text 32"/>
          <p:cNvSpPr txBox="1"/>
          <p:nvPr/>
        </p:nvSpPr>
        <p:spPr>
          <a:xfrm>
            <a:off x="731520"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Pick a sport: dance, football, climbing</a:t>
            </a:r>
            <a:endParaRPr lang="en-US" sz="1800" dirty="0"/>
          </a:p>
        </p:txBody>
      </p:sp>
      <p:sp>
        <p:nvSpPr>
          <p:cNvPr id="40" name="week-card"/>
          <p:cNvSpPr/>
          <p:nvPr/>
        </p:nvSpPr>
        <p:spPr>
          <a:xfrm>
            <a:off x="3374136"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41" name="week-number"/>
          <p:cNvSpPr/>
          <p:nvPr/>
        </p:nvSpPr>
        <p:spPr>
          <a:xfrm>
            <a:off x="3557016"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42" name="Text 35"/>
          <p:cNvSpPr txBox="1"/>
          <p:nvPr/>
        </p:nvSpPr>
        <p:spPr>
          <a:xfrm>
            <a:off x="3557016"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6</a:t>
            </a:r>
            <a:endParaRPr lang="en-US" sz="2400" dirty="0"/>
          </a:p>
        </p:txBody>
      </p:sp>
      <p:sp>
        <p:nvSpPr>
          <p:cNvPr id="43" name="week-icon"/>
          <p:cNvSpPr/>
          <p:nvPr/>
        </p:nvSpPr>
        <p:spPr>
          <a:xfrm>
            <a:off x="5111496" y="411480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44" name="Image 5" descr="icon"/>
          <p:cNvPicPr>
            <a:picLocks noChangeAspect="1"/>
          </p:cNvPicPr>
          <p:nvPr/>
        </p:nvPicPr>
        <p:blipFill>
          <a:blip r:embed="rId8"/>
          <a:stretch>
            <a:fillRect/>
          </a:stretch>
        </p:blipFill>
        <p:spPr>
          <a:xfrm>
            <a:off x="5276088" y="4279392"/>
            <a:ext cx="356616" cy="356616"/>
          </a:xfrm>
          <a:prstGeom prst="rect">
            <a:avLst/>
          </a:prstGeom>
        </p:spPr>
      </p:pic>
      <p:sp>
        <p:nvSpPr>
          <p:cNvPr id="45" name="Text 37"/>
          <p:cNvSpPr txBox="1"/>
          <p:nvPr/>
        </p:nvSpPr>
        <p:spPr>
          <a:xfrm>
            <a:off x="3557016"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Mind and move</a:t>
            </a:r>
            <a:endParaRPr lang="en-US" sz="1800" dirty="0"/>
          </a:p>
        </p:txBody>
      </p:sp>
      <p:sp>
        <p:nvSpPr>
          <p:cNvPr id="46" name="Text 38"/>
          <p:cNvSpPr txBox="1"/>
          <p:nvPr/>
        </p:nvSpPr>
        <p:spPr>
          <a:xfrm>
            <a:off x="3557016"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Stress-busting and habit workshop</a:t>
            </a:r>
            <a:endParaRPr lang="en-US" sz="1800" dirty="0"/>
          </a:p>
        </p:txBody>
      </p:sp>
      <p:sp>
        <p:nvSpPr>
          <p:cNvPr id="47" name="week-card"/>
          <p:cNvSpPr/>
          <p:nvPr/>
        </p:nvSpPr>
        <p:spPr>
          <a:xfrm>
            <a:off x="6199632"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48" name="week-number"/>
          <p:cNvSpPr/>
          <p:nvPr/>
        </p:nvSpPr>
        <p:spPr>
          <a:xfrm>
            <a:off x="6382512"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49" name="Text 41"/>
          <p:cNvSpPr txBox="1"/>
          <p:nvPr/>
        </p:nvSpPr>
        <p:spPr>
          <a:xfrm>
            <a:off x="6382512"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7</a:t>
            </a:r>
            <a:endParaRPr lang="en-US" sz="2400" dirty="0"/>
          </a:p>
        </p:txBody>
      </p:sp>
      <p:sp>
        <p:nvSpPr>
          <p:cNvPr id="50" name="week-icon"/>
          <p:cNvSpPr/>
          <p:nvPr/>
        </p:nvSpPr>
        <p:spPr>
          <a:xfrm>
            <a:off x="7936992" y="411480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51" name="Image 6" descr="icon"/>
          <p:cNvPicPr>
            <a:picLocks noChangeAspect="1"/>
          </p:cNvPicPr>
          <p:nvPr/>
        </p:nvPicPr>
        <p:blipFill>
          <a:blip r:embed="rId9"/>
          <a:stretch>
            <a:fillRect/>
          </a:stretch>
        </p:blipFill>
        <p:spPr>
          <a:xfrm>
            <a:off x="8101584" y="4279392"/>
            <a:ext cx="356616" cy="356616"/>
          </a:xfrm>
          <a:prstGeom prst="rect">
            <a:avLst/>
          </a:prstGeom>
        </p:spPr>
      </p:pic>
      <p:sp>
        <p:nvSpPr>
          <p:cNvPr id="52" name="Text 43"/>
          <p:cNvSpPr txBox="1"/>
          <p:nvPr/>
        </p:nvSpPr>
        <p:spPr>
          <a:xfrm>
            <a:off x="6382512"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Challenge</a:t>
            </a:r>
            <a:endParaRPr lang="en-US" sz="1800" dirty="0"/>
          </a:p>
        </p:txBody>
      </p:sp>
      <p:sp>
        <p:nvSpPr>
          <p:cNvPr id="53" name="Text 44"/>
          <p:cNvSpPr txBox="1"/>
          <p:nvPr/>
        </p:nvSpPr>
        <p:spPr>
          <a:xfrm>
            <a:off x="6382512"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Team challenge led by peer leaders</a:t>
            </a:r>
            <a:endParaRPr lang="en-US" sz="1800" dirty="0"/>
          </a:p>
        </p:txBody>
      </p:sp>
      <p:sp>
        <p:nvSpPr>
          <p:cNvPr id="54" name="week-card"/>
          <p:cNvSpPr/>
          <p:nvPr/>
        </p:nvSpPr>
        <p:spPr>
          <a:xfrm>
            <a:off x="9025128"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55" name="week-number"/>
          <p:cNvSpPr/>
          <p:nvPr/>
        </p:nvSpPr>
        <p:spPr>
          <a:xfrm>
            <a:off x="9208008"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56" name="Text 47"/>
          <p:cNvSpPr txBox="1"/>
          <p:nvPr/>
        </p:nvSpPr>
        <p:spPr>
          <a:xfrm>
            <a:off x="9208008"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8</a:t>
            </a:r>
            <a:endParaRPr lang="en-US" sz="2400" dirty="0"/>
          </a:p>
        </p:txBody>
      </p:sp>
      <p:sp>
        <p:nvSpPr>
          <p:cNvPr id="57" name="week-icon"/>
          <p:cNvSpPr/>
          <p:nvPr/>
        </p:nvSpPr>
        <p:spPr>
          <a:xfrm>
            <a:off x="10762488" y="411480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58" name="Image 7" descr="icon"/>
          <p:cNvPicPr>
            <a:picLocks noChangeAspect="1"/>
          </p:cNvPicPr>
          <p:nvPr/>
        </p:nvPicPr>
        <p:blipFill>
          <a:blip r:embed="rId10"/>
          <a:stretch>
            <a:fillRect/>
          </a:stretch>
        </p:blipFill>
        <p:spPr>
          <a:xfrm>
            <a:off x="10927080" y="4279392"/>
            <a:ext cx="356616" cy="356616"/>
          </a:xfrm>
          <a:prstGeom prst="rect">
            <a:avLst/>
          </a:prstGeom>
        </p:spPr>
      </p:pic>
      <p:sp>
        <p:nvSpPr>
          <p:cNvPr id="59" name="Text 49"/>
          <p:cNvSpPr txBox="1"/>
          <p:nvPr/>
        </p:nvSpPr>
        <p:spPr>
          <a:xfrm>
            <a:off x="9208008"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Celebrate</a:t>
            </a:r>
            <a:endParaRPr lang="en-US" sz="1800" dirty="0"/>
          </a:p>
        </p:txBody>
      </p:sp>
      <p:sp>
        <p:nvSpPr>
          <p:cNvPr id="60" name="Text 50"/>
          <p:cNvSpPr txBox="1"/>
          <p:nvPr/>
        </p:nvSpPr>
        <p:spPr>
          <a:xfrm>
            <a:off x="9208008"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5K event, re-test, what next</a:t>
            </a:r>
            <a:endParaRPr lang="en-US" sz="1800" dirty="0"/>
          </a:p>
        </p:txBody>
      </p:sp>
      <p:sp>
        <p:nvSpPr>
          <p:cNvPr id="61"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Inside every session</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THE ACTIVITY</a:t>
            </a:r>
            <a:endParaRPr lang="en-US" sz="1400" dirty="0"/>
          </a:p>
        </p:txBody>
      </p:sp>
      <p:sp>
        <p:nvSpPr>
          <p:cNvPr id="5" name="format-card"/>
          <p:cNvSpPr/>
          <p:nvPr/>
        </p:nvSpPr>
        <p:spPr>
          <a:xfrm>
            <a:off x="548640"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6" name="Text 4"/>
          <p:cNvSpPr txBox="1"/>
          <p:nvPr/>
        </p:nvSpPr>
        <p:spPr>
          <a:xfrm>
            <a:off x="731520"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10</a:t>
            </a:r>
            <a:r>
              <a:rPr lang="en-US" sz="2000" b="1" dirty="0">
                <a:solidFill>
                  <a:schemeClr val="tx2"/>
                </a:solidFill>
              </a:rPr>
              <a:t> min</a:t>
            </a:r>
            <a:endParaRPr lang="en-US" sz="1800" dirty="0"/>
          </a:p>
        </p:txBody>
      </p:sp>
      <p:sp>
        <p:nvSpPr>
          <p:cNvPr id="7" name="Text 5"/>
          <p:cNvSpPr txBox="1"/>
          <p:nvPr/>
        </p:nvSpPr>
        <p:spPr>
          <a:xfrm>
            <a:off x="731520"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Warm-up and welcome</a:t>
            </a:r>
            <a:endParaRPr lang="en-US" sz="1800" dirty="0"/>
          </a:p>
        </p:txBody>
      </p:sp>
      <p:sp>
        <p:nvSpPr>
          <p:cNvPr id="8" name="format-card"/>
          <p:cNvSpPr/>
          <p:nvPr/>
        </p:nvSpPr>
        <p:spPr>
          <a:xfrm>
            <a:off x="3374136"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9" name="Text 7"/>
          <p:cNvSpPr txBox="1"/>
          <p:nvPr/>
        </p:nvSpPr>
        <p:spPr>
          <a:xfrm>
            <a:off x="3557016"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45</a:t>
            </a:r>
            <a:r>
              <a:rPr lang="en-US" sz="2000" b="1" dirty="0">
                <a:solidFill>
                  <a:schemeClr val="tx2"/>
                </a:solidFill>
              </a:rPr>
              <a:t> min</a:t>
            </a:r>
            <a:endParaRPr lang="en-US" sz="1800" dirty="0"/>
          </a:p>
        </p:txBody>
      </p:sp>
      <p:sp>
        <p:nvSpPr>
          <p:cNvPr id="10" name="Text 8"/>
          <p:cNvSpPr txBox="1"/>
          <p:nvPr/>
        </p:nvSpPr>
        <p:spPr>
          <a:xfrm>
            <a:off x="3557016"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Main activity: walk, run, strength or sport</a:t>
            </a:r>
            <a:endParaRPr lang="en-US" sz="1800" dirty="0"/>
          </a:p>
        </p:txBody>
      </p:sp>
      <p:sp>
        <p:nvSpPr>
          <p:cNvPr id="11" name="format-card"/>
          <p:cNvSpPr/>
          <p:nvPr/>
        </p:nvSpPr>
        <p:spPr>
          <a:xfrm>
            <a:off x="6199632"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12" name="Text 10"/>
          <p:cNvSpPr txBox="1"/>
          <p:nvPr/>
        </p:nvSpPr>
        <p:spPr>
          <a:xfrm>
            <a:off x="6382512"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20</a:t>
            </a:r>
            <a:r>
              <a:rPr lang="en-US" sz="2000" b="1" dirty="0">
                <a:solidFill>
                  <a:schemeClr val="tx2"/>
                </a:solidFill>
              </a:rPr>
              <a:t> min</a:t>
            </a:r>
            <a:endParaRPr lang="en-US" sz="1800" dirty="0"/>
          </a:p>
        </p:txBody>
      </p:sp>
      <p:sp>
        <p:nvSpPr>
          <p:cNvPr id="13" name="Text 11"/>
          <p:cNvSpPr txBox="1"/>
          <p:nvPr/>
        </p:nvSpPr>
        <p:spPr>
          <a:xfrm>
            <a:off x="6382512"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Learn: mini habit workshop</a:t>
            </a:r>
            <a:endParaRPr lang="en-US" sz="1800" dirty="0"/>
          </a:p>
        </p:txBody>
      </p:sp>
      <p:sp>
        <p:nvSpPr>
          <p:cNvPr id="14" name="format-card"/>
          <p:cNvSpPr/>
          <p:nvPr/>
        </p:nvSpPr>
        <p:spPr>
          <a:xfrm>
            <a:off x="9025128"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15" name="Text 13"/>
          <p:cNvSpPr txBox="1"/>
          <p:nvPr/>
        </p:nvSpPr>
        <p:spPr>
          <a:xfrm>
            <a:off x="9208008"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15</a:t>
            </a:r>
            <a:r>
              <a:rPr lang="en-US" sz="2000" b="1" dirty="0">
                <a:solidFill>
                  <a:schemeClr val="tx2"/>
                </a:solidFill>
              </a:rPr>
              <a:t> min</a:t>
            </a:r>
            <a:endParaRPr lang="en-US" sz="1800" dirty="0"/>
          </a:p>
        </p:txBody>
      </p:sp>
      <p:sp>
        <p:nvSpPr>
          <p:cNvPr id="16" name="Text 14"/>
          <p:cNvSpPr txBox="1"/>
          <p:nvPr/>
        </p:nvSpPr>
        <p:spPr>
          <a:xfrm>
            <a:off x="9208008"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Cool-down and social time</a:t>
            </a:r>
            <a:endParaRPr lang="en-US" sz="1800" dirty="0"/>
          </a:p>
        </p:txBody>
      </p:sp>
      <p:sp>
        <p:nvSpPr>
          <p:cNvPr id="17" name="Text 15"/>
          <p:cNvSpPr txBox="1"/>
          <p:nvPr/>
        </p:nvSpPr>
        <p:spPr>
          <a:xfrm>
            <a:off x="548640" y="3611880"/>
            <a:ext cx="7315200" cy="365760"/>
          </a:xfrm>
          <a:prstGeom prst="rect">
            <a:avLst/>
          </a:prstGeom>
          <a:noFill/>
          <a:ln/>
        </p:spPr>
        <p:txBody>
          <a:bodyPr wrap="square" lIns="0" tIns="0" rIns="0" bIns="0" rtlCol="0" anchor="t"/>
          <a:lstStyle/>
          <a:p>
            <a:pPr marL="0" indent="0">
              <a:lnSpc>
                <a:spcPct val="100000"/>
              </a:lnSpc>
              <a:buNone/>
            </a:pPr>
            <a:r>
              <a:rPr lang="en-US" sz="2200" b="1" dirty="0">
                <a:solidFill>
                  <a:schemeClr val="tx2"/>
                </a:solidFill>
              </a:rPr>
              <a:t>Aims of the activities</a:t>
            </a:r>
            <a:endParaRPr lang="en-US" sz="2200" dirty="0"/>
          </a:p>
        </p:txBody>
      </p:sp>
      <p:sp>
        <p:nvSpPr>
          <p:cNvPr id="18" name="aim-card"/>
          <p:cNvSpPr/>
          <p:nvPr/>
        </p:nvSpPr>
        <p:spPr>
          <a:xfrm>
            <a:off x="548640" y="4114800"/>
            <a:ext cx="3547872" cy="2103120"/>
          </a:xfrm>
          <a:prstGeom prst="roundRect">
            <a:avLst>
              <a:gd name="adj" fmla="val 6522"/>
            </a:avLst>
          </a:prstGeom>
          <a:solidFill>
            <a:schemeClr val="bg2"/>
          </a:solidFill>
          <a:ln w="12700">
            <a:solidFill>
              <a:schemeClr val="bg2"/>
            </a:solidFill>
            <a:prstDash val="solid"/>
          </a:ln>
        </p:spPr>
        <p:txBody>
          <a:bodyPr/>
          <a:lstStyle/>
          <a:p>
            <a:endParaRPr lang="en-GB"/>
          </a:p>
        </p:txBody>
      </p:sp>
      <p:sp>
        <p:nvSpPr>
          <p:cNvPr id="19" name="aim-icon"/>
          <p:cNvSpPr/>
          <p:nvPr/>
        </p:nvSpPr>
        <p:spPr>
          <a:xfrm>
            <a:off x="731520" y="4800600"/>
            <a:ext cx="731520" cy="731520"/>
          </a:xfrm>
          <a:prstGeom prst="ellipse">
            <a:avLst/>
          </a:prstGeom>
          <a:solidFill>
            <a:schemeClr val="accent1"/>
          </a:solidFill>
          <a:ln w="12700">
            <a:solidFill>
              <a:schemeClr val="accent1"/>
            </a:solidFill>
            <a:prstDash val="solid"/>
          </a:ln>
        </p:spPr>
        <p:txBody>
          <a:bodyPr/>
          <a:lstStyle/>
          <a:p>
            <a:endParaRPr lang="en-GB"/>
          </a:p>
        </p:txBody>
      </p:sp>
      <p:pic>
        <p:nvPicPr>
          <p:cNvPr id="20" name="Image 0" descr="icon"/>
          <p:cNvPicPr>
            <a:picLocks noChangeAspect="1"/>
          </p:cNvPicPr>
          <p:nvPr/>
        </p:nvPicPr>
        <p:blipFill>
          <a:blip r:embed="rId3"/>
          <a:stretch>
            <a:fillRect/>
          </a:stretch>
        </p:blipFill>
        <p:spPr>
          <a:xfrm>
            <a:off x="907085" y="4976165"/>
            <a:ext cx="380390" cy="380390"/>
          </a:xfrm>
          <a:prstGeom prst="rect">
            <a:avLst/>
          </a:prstGeom>
        </p:spPr>
      </p:pic>
      <p:sp>
        <p:nvSpPr>
          <p:cNvPr id="21" name="Text 18"/>
          <p:cNvSpPr txBox="1"/>
          <p:nvPr/>
        </p:nvSpPr>
        <p:spPr>
          <a:xfrm>
            <a:off x="1600200" y="4114800"/>
            <a:ext cx="2331720" cy="2011680"/>
          </a:xfrm>
          <a:prstGeom prst="rect">
            <a:avLst/>
          </a:prstGeom>
          <a:noFill/>
          <a:ln/>
        </p:spPr>
        <p:txBody>
          <a:bodyPr wrap="square" lIns="0" tIns="0" rIns="0" bIns="0" rtlCol="0" anchor="ctr"/>
          <a:lstStyle/>
          <a:p>
            <a:pPr algn="just"/>
            <a:r>
              <a:rPr lang="en-GB" sz="1200" b="1" dirty="0"/>
              <a:t>Increase weekly physical activity</a:t>
            </a:r>
            <a:r>
              <a:rPr lang="en-GB" sz="1200" dirty="0"/>
              <a:t>. By week eight, at least 70% of participants who complete the final assessment will report achieving 150 minutes or more of moderate-intensity activity per week, or an equivalent combination of moderate and vigorous activity.</a:t>
            </a:r>
            <a:endParaRPr lang="en-US" sz="1200" dirty="0"/>
          </a:p>
        </p:txBody>
      </p:sp>
      <p:sp>
        <p:nvSpPr>
          <p:cNvPr id="22" name="aim-card"/>
          <p:cNvSpPr/>
          <p:nvPr/>
        </p:nvSpPr>
        <p:spPr>
          <a:xfrm>
            <a:off x="4325112" y="4114800"/>
            <a:ext cx="3547872" cy="2103120"/>
          </a:xfrm>
          <a:prstGeom prst="roundRect">
            <a:avLst>
              <a:gd name="adj" fmla="val 6522"/>
            </a:avLst>
          </a:prstGeom>
          <a:solidFill>
            <a:schemeClr val="bg2"/>
          </a:solidFill>
          <a:ln w="12700">
            <a:solidFill>
              <a:schemeClr val="bg2"/>
            </a:solidFill>
            <a:prstDash val="solid"/>
          </a:ln>
        </p:spPr>
        <p:txBody>
          <a:bodyPr/>
          <a:lstStyle/>
          <a:p>
            <a:endParaRPr lang="en-GB"/>
          </a:p>
        </p:txBody>
      </p:sp>
      <p:sp>
        <p:nvSpPr>
          <p:cNvPr id="23" name="aim-icon"/>
          <p:cNvSpPr/>
          <p:nvPr/>
        </p:nvSpPr>
        <p:spPr>
          <a:xfrm>
            <a:off x="4507992" y="4800600"/>
            <a:ext cx="731520" cy="731520"/>
          </a:xfrm>
          <a:prstGeom prst="ellipse">
            <a:avLst/>
          </a:prstGeom>
          <a:solidFill>
            <a:schemeClr val="accent2"/>
          </a:solidFill>
          <a:ln w="12700">
            <a:solidFill>
              <a:schemeClr val="accent2"/>
            </a:solidFill>
            <a:prstDash val="solid"/>
          </a:ln>
        </p:spPr>
        <p:txBody>
          <a:bodyPr/>
          <a:lstStyle/>
          <a:p>
            <a:endParaRPr lang="en-GB"/>
          </a:p>
        </p:txBody>
      </p:sp>
      <p:pic>
        <p:nvPicPr>
          <p:cNvPr id="24" name="Image 1" descr="icon"/>
          <p:cNvPicPr>
            <a:picLocks noChangeAspect="1"/>
          </p:cNvPicPr>
          <p:nvPr/>
        </p:nvPicPr>
        <p:blipFill>
          <a:blip r:embed="rId4"/>
          <a:stretch>
            <a:fillRect/>
          </a:stretch>
        </p:blipFill>
        <p:spPr>
          <a:xfrm>
            <a:off x="4683557" y="4976165"/>
            <a:ext cx="380390" cy="380390"/>
          </a:xfrm>
          <a:prstGeom prst="rect">
            <a:avLst/>
          </a:prstGeom>
        </p:spPr>
      </p:pic>
      <p:sp>
        <p:nvSpPr>
          <p:cNvPr id="25" name="Text 21"/>
          <p:cNvSpPr txBox="1"/>
          <p:nvPr/>
        </p:nvSpPr>
        <p:spPr>
          <a:xfrm>
            <a:off x="5376672" y="4251960"/>
            <a:ext cx="2331720" cy="1874520"/>
          </a:xfrm>
          <a:prstGeom prst="rect">
            <a:avLst/>
          </a:prstGeom>
          <a:noFill/>
          <a:ln/>
        </p:spPr>
        <p:txBody>
          <a:bodyPr wrap="square" lIns="0" tIns="0" rIns="0" bIns="0" rtlCol="0" anchor="ctr"/>
          <a:lstStyle/>
          <a:p>
            <a:r>
              <a:rPr lang="en-GB" sz="1400" b="1" dirty="0"/>
              <a:t>Enhance involvement in weight bearing exercises</a:t>
            </a:r>
            <a:r>
              <a:rPr lang="en-GB" sz="1400" dirty="0"/>
              <a:t>. By week 8, at least 50% of those that have finished the final assessment will indicate that they are doing muscle strengthening exercises 2 or more days per week.</a:t>
            </a:r>
            <a:endParaRPr lang="en-US" sz="1100" dirty="0"/>
          </a:p>
        </p:txBody>
      </p:sp>
      <p:sp>
        <p:nvSpPr>
          <p:cNvPr id="26" name="aim-card"/>
          <p:cNvSpPr/>
          <p:nvPr/>
        </p:nvSpPr>
        <p:spPr>
          <a:xfrm>
            <a:off x="8101584" y="4114800"/>
            <a:ext cx="3547872" cy="2103120"/>
          </a:xfrm>
          <a:prstGeom prst="roundRect">
            <a:avLst>
              <a:gd name="adj" fmla="val 6522"/>
            </a:avLst>
          </a:prstGeom>
          <a:solidFill>
            <a:schemeClr val="bg2"/>
          </a:solidFill>
          <a:ln w="12700">
            <a:solidFill>
              <a:schemeClr val="bg2"/>
            </a:solidFill>
            <a:prstDash val="solid"/>
          </a:ln>
        </p:spPr>
        <p:txBody>
          <a:bodyPr/>
          <a:lstStyle/>
          <a:p>
            <a:endParaRPr lang="en-GB"/>
          </a:p>
        </p:txBody>
      </p:sp>
      <p:sp>
        <p:nvSpPr>
          <p:cNvPr id="27" name="aim-icon"/>
          <p:cNvSpPr/>
          <p:nvPr/>
        </p:nvSpPr>
        <p:spPr>
          <a:xfrm>
            <a:off x="8284464" y="4800600"/>
            <a:ext cx="731520" cy="731520"/>
          </a:xfrm>
          <a:prstGeom prst="ellipse">
            <a:avLst/>
          </a:prstGeom>
          <a:solidFill>
            <a:schemeClr val="accent4"/>
          </a:solidFill>
          <a:ln w="12700">
            <a:solidFill>
              <a:schemeClr val="accent4"/>
            </a:solidFill>
            <a:prstDash val="solid"/>
          </a:ln>
        </p:spPr>
        <p:txBody>
          <a:bodyPr/>
          <a:lstStyle/>
          <a:p>
            <a:endParaRPr lang="en-GB"/>
          </a:p>
        </p:txBody>
      </p:sp>
      <p:pic>
        <p:nvPicPr>
          <p:cNvPr id="28" name="Image 2" descr="icon"/>
          <p:cNvPicPr>
            <a:picLocks noChangeAspect="1"/>
          </p:cNvPicPr>
          <p:nvPr/>
        </p:nvPicPr>
        <p:blipFill>
          <a:blip r:embed="rId5"/>
          <a:stretch>
            <a:fillRect/>
          </a:stretch>
        </p:blipFill>
        <p:spPr>
          <a:xfrm>
            <a:off x="8460029" y="4976165"/>
            <a:ext cx="380390" cy="380390"/>
          </a:xfrm>
          <a:prstGeom prst="rect">
            <a:avLst/>
          </a:prstGeom>
        </p:spPr>
      </p:pic>
      <p:sp>
        <p:nvSpPr>
          <p:cNvPr id="29" name="Text 24"/>
          <p:cNvSpPr txBox="1"/>
          <p:nvPr/>
        </p:nvSpPr>
        <p:spPr>
          <a:xfrm>
            <a:off x="9153144" y="4251960"/>
            <a:ext cx="2331720" cy="1874520"/>
          </a:xfrm>
          <a:prstGeom prst="rect">
            <a:avLst/>
          </a:prstGeom>
          <a:noFill/>
          <a:ln/>
        </p:spPr>
        <p:txBody>
          <a:bodyPr wrap="square" lIns="0" tIns="0" rIns="0" bIns="0" rtlCol="0" anchor="ctr"/>
          <a:lstStyle/>
          <a:p>
            <a:r>
              <a:rPr lang="en-GB" sz="1200" b="1" dirty="0"/>
              <a:t>Improve mental wellbeing.</a:t>
            </a:r>
            <a:r>
              <a:rPr lang="en-GB" sz="1200" dirty="0"/>
              <a:t> </a:t>
            </a:r>
            <a:r>
              <a:rPr lang="en-US" sz="1200" dirty="0"/>
              <a:t>Participants completing pairs of assessments will have a mean score on the Warwick–Edinburgh Mental Wellbeing Scale (WEMWBS) at week 8 that is at least three points higher than their week 1 score. This is a possible score, not a guaranteed score.</a:t>
            </a:r>
          </a:p>
        </p:txBody>
      </p:sp>
      <p:sp>
        <p:nvSpPr>
          <p:cNvPr id="30"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Why 18–30s, and why now?</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rationale-icon"/>
          <p:cNvSpPr/>
          <p:nvPr/>
        </p:nvSpPr>
        <p:spPr>
          <a:xfrm>
            <a:off x="548640" y="1508760"/>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6" name="Image 0" descr="icon"/>
          <p:cNvPicPr>
            <a:picLocks noChangeAspect="1"/>
          </p:cNvPicPr>
          <p:nvPr/>
        </p:nvPicPr>
        <p:blipFill>
          <a:blip r:embed="rId3"/>
          <a:stretch>
            <a:fillRect/>
          </a:stretch>
        </p:blipFill>
        <p:spPr>
          <a:xfrm>
            <a:off x="735178" y="1695298"/>
            <a:ext cx="404165" cy="404165"/>
          </a:xfrm>
          <a:prstGeom prst="rect">
            <a:avLst/>
          </a:prstGeom>
        </p:spPr>
      </p:pic>
      <p:sp>
        <p:nvSpPr>
          <p:cNvPr id="7" name="Text 4"/>
          <p:cNvSpPr txBox="1"/>
          <p:nvPr/>
        </p:nvSpPr>
        <p:spPr>
          <a:xfrm>
            <a:off x="1600200" y="1371600"/>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Life transitions (end of study and the start of work, or home moves) disrupt routine, hence 18-30 is a compelling window of opportunity to establish lasting habits.</a:t>
            </a:r>
          </a:p>
        </p:txBody>
      </p:sp>
      <p:sp>
        <p:nvSpPr>
          <p:cNvPr id="8" name="rationale-icon"/>
          <p:cNvSpPr/>
          <p:nvPr/>
        </p:nvSpPr>
        <p:spPr>
          <a:xfrm>
            <a:off x="548640" y="2724912"/>
            <a:ext cx="777240" cy="777240"/>
          </a:xfrm>
          <a:prstGeom prst="ellipse">
            <a:avLst/>
          </a:prstGeom>
          <a:solidFill>
            <a:schemeClr val="accent1"/>
          </a:solidFill>
          <a:ln w="12700">
            <a:solidFill>
              <a:schemeClr val="accent1"/>
            </a:solidFill>
            <a:prstDash val="solid"/>
          </a:ln>
        </p:spPr>
        <p:txBody>
          <a:bodyPr/>
          <a:lstStyle/>
          <a:p>
            <a:endParaRPr lang="en-GB"/>
          </a:p>
        </p:txBody>
      </p:sp>
      <p:pic>
        <p:nvPicPr>
          <p:cNvPr id="9" name="Image 1" descr="icon"/>
          <p:cNvPicPr>
            <a:picLocks noChangeAspect="1"/>
          </p:cNvPicPr>
          <p:nvPr/>
        </p:nvPicPr>
        <p:blipFill>
          <a:blip r:embed="rId4"/>
          <a:stretch>
            <a:fillRect/>
          </a:stretch>
        </p:blipFill>
        <p:spPr>
          <a:xfrm>
            <a:off x="735178" y="2911450"/>
            <a:ext cx="404165" cy="404165"/>
          </a:xfrm>
          <a:prstGeom prst="rect">
            <a:avLst/>
          </a:prstGeom>
        </p:spPr>
      </p:pic>
      <p:sp>
        <p:nvSpPr>
          <p:cNvPr id="10" name="Text 6"/>
          <p:cNvSpPr txBox="1"/>
          <p:nvPr/>
        </p:nvSpPr>
        <p:spPr>
          <a:xfrm>
            <a:off x="1600200" y="2587752"/>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Only 70.5% of 16–34s are active, down from 72.2% in 2015-16 (Health Club Management, 2026).</a:t>
            </a:r>
            <a:endParaRPr lang="en-US" sz="1800" dirty="0"/>
          </a:p>
        </p:txBody>
      </p:sp>
      <p:sp>
        <p:nvSpPr>
          <p:cNvPr id="11" name="rationale-icon"/>
          <p:cNvSpPr/>
          <p:nvPr/>
        </p:nvSpPr>
        <p:spPr>
          <a:xfrm>
            <a:off x="548640" y="3941064"/>
            <a:ext cx="777240" cy="777240"/>
          </a:xfrm>
          <a:prstGeom prst="ellipse">
            <a:avLst/>
          </a:prstGeom>
          <a:solidFill>
            <a:schemeClr val="accent4"/>
          </a:solidFill>
          <a:ln w="12700">
            <a:solidFill>
              <a:schemeClr val="accent4"/>
            </a:solidFill>
            <a:prstDash val="solid"/>
          </a:ln>
        </p:spPr>
        <p:txBody>
          <a:bodyPr/>
          <a:lstStyle/>
          <a:p>
            <a:endParaRPr lang="en-GB"/>
          </a:p>
        </p:txBody>
      </p:sp>
      <p:pic>
        <p:nvPicPr>
          <p:cNvPr id="12" name="Image 2" descr="icon"/>
          <p:cNvPicPr>
            <a:picLocks noChangeAspect="1"/>
          </p:cNvPicPr>
          <p:nvPr/>
        </p:nvPicPr>
        <p:blipFill>
          <a:blip r:embed="rId5"/>
          <a:stretch>
            <a:fillRect/>
          </a:stretch>
        </p:blipFill>
        <p:spPr>
          <a:xfrm>
            <a:off x="735178" y="4127602"/>
            <a:ext cx="404165" cy="404165"/>
          </a:xfrm>
          <a:prstGeom prst="rect">
            <a:avLst/>
          </a:prstGeom>
        </p:spPr>
      </p:pic>
      <p:sp>
        <p:nvSpPr>
          <p:cNvPr id="13" name="Text 8"/>
          <p:cNvSpPr txBox="1"/>
          <p:nvPr/>
        </p:nvSpPr>
        <p:spPr>
          <a:xfrm>
            <a:off x="1600200" y="3803904"/>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Gap exists: 62.2% of women are active compared to 67.3% of men, and 53.8% of adults in the least affluent groups (Sport England, 2026).</a:t>
            </a:r>
            <a:endParaRPr lang="en-US" sz="1800" dirty="0"/>
          </a:p>
        </p:txBody>
      </p:sp>
      <p:sp>
        <p:nvSpPr>
          <p:cNvPr id="14" name="rationale-icon"/>
          <p:cNvSpPr/>
          <p:nvPr/>
        </p:nvSpPr>
        <p:spPr>
          <a:xfrm>
            <a:off x="548640" y="5157216"/>
            <a:ext cx="777240" cy="777240"/>
          </a:xfrm>
          <a:prstGeom prst="ellipse">
            <a:avLst/>
          </a:prstGeom>
          <a:solidFill>
            <a:schemeClr val="accent3"/>
          </a:solidFill>
          <a:ln w="12700">
            <a:solidFill>
              <a:schemeClr val="accent3"/>
            </a:solidFill>
            <a:prstDash val="solid"/>
          </a:ln>
        </p:spPr>
        <p:txBody>
          <a:bodyPr/>
          <a:lstStyle/>
          <a:p>
            <a:endParaRPr lang="en-GB"/>
          </a:p>
        </p:txBody>
      </p:sp>
      <p:pic>
        <p:nvPicPr>
          <p:cNvPr id="15" name="Image 3" descr="icon"/>
          <p:cNvPicPr>
            <a:picLocks noChangeAspect="1"/>
          </p:cNvPicPr>
          <p:nvPr/>
        </p:nvPicPr>
        <p:blipFill>
          <a:blip r:embed="rId6"/>
          <a:stretch>
            <a:fillRect/>
          </a:stretch>
        </p:blipFill>
        <p:spPr>
          <a:xfrm>
            <a:off x="735178" y="5343754"/>
            <a:ext cx="404165" cy="404165"/>
          </a:xfrm>
          <a:prstGeom prst="rect">
            <a:avLst/>
          </a:prstGeom>
        </p:spPr>
      </p:pic>
      <p:sp>
        <p:nvSpPr>
          <p:cNvPr id="16" name="Text 10"/>
          <p:cNvSpPr txBox="1"/>
          <p:nvPr/>
        </p:nvSpPr>
        <p:spPr>
          <a:xfrm>
            <a:off x="1600200" y="5020056"/>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They drive local services through councils, and a </a:t>
            </a:r>
            <a:r>
              <a:rPr lang="en-US" sz="1800" dirty="0" err="1">
                <a:solidFill>
                  <a:schemeClr val="tx1"/>
                </a:solidFill>
              </a:rPr>
              <a:t>programme</a:t>
            </a:r>
            <a:r>
              <a:rPr lang="en-US" sz="1800" dirty="0">
                <a:solidFill>
                  <a:schemeClr val="tx1"/>
                </a:solidFill>
              </a:rPr>
              <a:t> focusing on this age bracket of those not yet active can be conducted at little cost, in partnership.</a:t>
            </a:r>
            <a:endParaRPr lang="en-US" sz="1800" dirty="0"/>
          </a:p>
        </p:txBody>
      </p:sp>
      <p:sp>
        <p:nvSpPr>
          <p:cNvPr id="17" name="stat-card"/>
          <p:cNvSpPr/>
          <p:nvPr/>
        </p:nvSpPr>
        <p:spPr>
          <a:xfrm>
            <a:off x="8595360" y="1371600"/>
            <a:ext cx="3044952" cy="4754880"/>
          </a:xfrm>
          <a:prstGeom prst="roundRect">
            <a:avLst>
              <a:gd name="adj" fmla="val 4505"/>
            </a:avLst>
          </a:prstGeom>
          <a:solidFill>
            <a:schemeClr val="tx2"/>
          </a:solidFill>
          <a:ln w="12700">
            <a:solidFill>
              <a:schemeClr val="tx2"/>
            </a:solidFill>
            <a:prstDash val="solid"/>
          </a:ln>
        </p:spPr>
        <p:txBody>
          <a:bodyPr/>
          <a:lstStyle/>
          <a:p>
            <a:endParaRPr lang="en-GB"/>
          </a:p>
        </p:txBody>
      </p:sp>
      <p:sp>
        <p:nvSpPr>
          <p:cNvPr id="18" name="Text 12"/>
          <p:cNvSpPr txBox="1"/>
          <p:nvPr/>
        </p:nvSpPr>
        <p:spPr>
          <a:xfrm>
            <a:off x="8778240" y="1508760"/>
            <a:ext cx="2679192" cy="822960"/>
          </a:xfrm>
          <a:prstGeom prst="rect">
            <a:avLst/>
          </a:prstGeom>
          <a:noFill/>
          <a:ln/>
        </p:spPr>
        <p:txBody>
          <a:bodyPr wrap="square" lIns="0" tIns="0" rIns="0" bIns="0" rtlCol="0" anchor="t"/>
          <a:lstStyle/>
          <a:p>
            <a:pPr marL="0" indent="0" algn="ctr">
              <a:lnSpc>
                <a:spcPct val="100000"/>
              </a:lnSpc>
              <a:buNone/>
            </a:pPr>
            <a:r>
              <a:rPr lang="en-US" sz="5400" b="1" dirty="0">
                <a:solidFill>
                  <a:schemeClr val="accent2"/>
                </a:solidFill>
              </a:rPr>
              <a:t>1 in 6</a:t>
            </a:r>
            <a:endParaRPr lang="en-US" sz="5400" dirty="0"/>
          </a:p>
        </p:txBody>
      </p:sp>
      <p:sp>
        <p:nvSpPr>
          <p:cNvPr id="19" name="Text 13"/>
          <p:cNvSpPr txBox="1"/>
          <p:nvPr/>
        </p:nvSpPr>
        <p:spPr>
          <a:xfrm>
            <a:off x="8778240" y="2377440"/>
            <a:ext cx="2679192" cy="1371600"/>
          </a:xfrm>
          <a:prstGeom prst="rect">
            <a:avLst/>
          </a:prstGeom>
          <a:noFill/>
          <a:ln/>
        </p:spPr>
        <p:txBody>
          <a:bodyPr wrap="square" lIns="0" tIns="0" rIns="0" bIns="0" rtlCol="0" anchor="t"/>
          <a:lstStyle/>
          <a:p>
            <a:pPr marL="0" indent="0" algn="ctr">
              <a:lnSpc>
                <a:spcPct val="120000"/>
              </a:lnSpc>
              <a:buNone/>
            </a:pPr>
            <a:r>
              <a:rPr lang="en-US" sz="1800" dirty="0">
                <a:solidFill>
                  <a:schemeClr val="bg1"/>
                </a:solidFill>
              </a:rPr>
              <a:t>UK deaths are associated with physical inactivity (OHID, 2022)</a:t>
            </a:r>
            <a:endParaRPr lang="en-US" sz="1800" dirty="0"/>
          </a:p>
        </p:txBody>
      </p:sp>
      <p:sp>
        <p:nvSpPr>
          <p:cNvPr id="20" name="Text 14"/>
          <p:cNvSpPr txBox="1"/>
          <p:nvPr/>
        </p:nvSpPr>
        <p:spPr>
          <a:xfrm>
            <a:off x="8778240" y="3886200"/>
            <a:ext cx="2679192" cy="822960"/>
          </a:xfrm>
          <a:prstGeom prst="rect">
            <a:avLst/>
          </a:prstGeom>
          <a:noFill/>
          <a:ln/>
        </p:spPr>
        <p:txBody>
          <a:bodyPr wrap="square" lIns="0" tIns="0" rIns="0" bIns="0" rtlCol="0" anchor="t"/>
          <a:lstStyle/>
          <a:p>
            <a:pPr marL="0" indent="0" algn="ctr">
              <a:lnSpc>
                <a:spcPct val="100000"/>
              </a:lnSpc>
              <a:buNone/>
            </a:pPr>
            <a:r>
              <a:rPr lang="en-US" sz="5400" b="1" dirty="0">
                <a:solidFill>
                  <a:schemeClr val="accent2"/>
                </a:solidFill>
              </a:rPr>
              <a:t>£7.4bn</a:t>
            </a:r>
            <a:endParaRPr lang="en-US" sz="5400" dirty="0"/>
          </a:p>
        </p:txBody>
      </p:sp>
      <p:sp>
        <p:nvSpPr>
          <p:cNvPr id="21" name="Text 15"/>
          <p:cNvSpPr txBox="1"/>
          <p:nvPr/>
        </p:nvSpPr>
        <p:spPr>
          <a:xfrm>
            <a:off x="8778240" y="4754880"/>
            <a:ext cx="2679192" cy="1280160"/>
          </a:xfrm>
          <a:prstGeom prst="rect">
            <a:avLst/>
          </a:prstGeom>
          <a:noFill/>
          <a:ln/>
        </p:spPr>
        <p:txBody>
          <a:bodyPr wrap="square" lIns="0" tIns="0" rIns="0" bIns="0" rtlCol="0" anchor="t"/>
          <a:lstStyle/>
          <a:p>
            <a:pPr marL="0" indent="0" algn="ctr">
              <a:lnSpc>
                <a:spcPct val="120000"/>
              </a:lnSpc>
              <a:buNone/>
            </a:pPr>
            <a:r>
              <a:rPr lang="en-US" sz="1800" dirty="0">
                <a:solidFill>
                  <a:schemeClr val="bg1"/>
                </a:solidFill>
              </a:rPr>
              <a:t>estimated yearly cost to the UK, including £0.9bn to the NHS</a:t>
            </a:r>
            <a:endParaRPr lang="en-US" sz="18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Are 18–30s meeting the guidelines?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Text 3"/>
          <p:cNvSpPr txBox="1"/>
          <p:nvPr/>
        </p:nvSpPr>
        <p:spPr>
          <a:xfrm>
            <a:off x="548640" y="1325880"/>
            <a:ext cx="4297680" cy="109728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UK Chief Medical Officers’ guidelines for adults (DHSC, 2019)</a:t>
            </a:r>
            <a:endParaRPr lang="en-US" sz="1800" dirty="0"/>
          </a:p>
        </p:txBody>
      </p:sp>
      <p:sp>
        <p:nvSpPr>
          <p:cNvPr id="6" name="guideline-icon"/>
          <p:cNvSpPr/>
          <p:nvPr/>
        </p:nvSpPr>
        <p:spPr>
          <a:xfrm>
            <a:off x="548640" y="251460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7" name="Image 0" descr="icon"/>
          <p:cNvPicPr>
            <a:picLocks noChangeAspect="1"/>
          </p:cNvPicPr>
          <p:nvPr/>
        </p:nvPicPr>
        <p:blipFill>
          <a:blip r:embed="rId3"/>
          <a:stretch>
            <a:fillRect/>
          </a:stretch>
        </p:blipFill>
        <p:spPr>
          <a:xfrm>
            <a:off x="702259" y="2668219"/>
            <a:ext cx="332842" cy="332842"/>
          </a:xfrm>
          <a:prstGeom prst="rect">
            <a:avLst/>
          </a:prstGeom>
        </p:spPr>
      </p:pic>
      <p:sp>
        <p:nvSpPr>
          <p:cNvPr id="8" name="Text 5"/>
          <p:cNvSpPr txBox="1"/>
          <p:nvPr/>
        </p:nvSpPr>
        <p:spPr>
          <a:xfrm>
            <a:off x="1371600" y="2423160"/>
            <a:ext cx="3474720" cy="82296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150 min moderate or 75 min vigorous a week</a:t>
            </a:r>
            <a:endParaRPr lang="en-US" sz="1800" dirty="0"/>
          </a:p>
        </p:txBody>
      </p:sp>
      <p:sp>
        <p:nvSpPr>
          <p:cNvPr id="9" name="guideline-icon"/>
          <p:cNvSpPr/>
          <p:nvPr/>
        </p:nvSpPr>
        <p:spPr>
          <a:xfrm>
            <a:off x="548640" y="342900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10" name="Image 1" descr="icon"/>
          <p:cNvPicPr>
            <a:picLocks noChangeAspect="1"/>
          </p:cNvPicPr>
          <p:nvPr/>
        </p:nvPicPr>
        <p:blipFill>
          <a:blip r:embed="rId4"/>
          <a:stretch>
            <a:fillRect/>
          </a:stretch>
        </p:blipFill>
        <p:spPr>
          <a:xfrm>
            <a:off x="702259" y="3582619"/>
            <a:ext cx="332842" cy="332842"/>
          </a:xfrm>
          <a:prstGeom prst="rect">
            <a:avLst/>
          </a:prstGeom>
        </p:spPr>
      </p:pic>
      <p:sp>
        <p:nvSpPr>
          <p:cNvPr id="11" name="Text 7"/>
          <p:cNvSpPr txBox="1"/>
          <p:nvPr/>
        </p:nvSpPr>
        <p:spPr>
          <a:xfrm>
            <a:off x="1371600" y="3337560"/>
            <a:ext cx="3474720" cy="82296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Strength work on 2+ days a week</a:t>
            </a:r>
            <a:endParaRPr lang="en-US" sz="1800" dirty="0"/>
          </a:p>
        </p:txBody>
      </p:sp>
      <p:sp>
        <p:nvSpPr>
          <p:cNvPr id="12" name="guideline-icon"/>
          <p:cNvSpPr/>
          <p:nvPr/>
        </p:nvSpPr>
        <p:spPr>
          <a:xfrm>
            <a:off x="548640" y="434340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13" name="Image 2" descr="icon"/>
          <p:cNvPicPr>
            <a:picLocks noChangeAspect="1"/>
          </p:cNvPicPr>
          <p:nvPr/>
        </p:nvPicPr>
        <p:blipFill>
          <a:blip r:embed="rId5"/>
          <a:stretch>
            <a:fillRect/>
          </a:stretch>
        </p:blipFill>
        <p:spPr>
          <a:xfrm>
            <a:off x="702259" y="4497019"/>
            <a:ext cx="332842" cy="332842"/>
          </a:xfrm>
          <a:prstGeom prst="rect">
            <a:avLst/>
          </a:prstGeom>
        </p:spPr>
      </p:pic>
      <p:sp>
        <p:nvSpPr>
          <p:cNvPr id="14" name="Text 9"/>
          <p:cNvSpPr txBox="1"/>
          <p:nvPr/>
        </p:nvSpPr>
        <p:spPr>
          <a:xfrm>
            <a:off x="1371600" y="4251960"/>
            <a:ext cx="3474720" cy="82296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Break up long periods of sitting</a:t>
            </a:r>
            <a:endParaRPr lang="en-US" sz="1800" dirty="0"/>
          </a:p>
        </p:txBody>
      </p:sp>
      <p:sp>
        <p:nvSpPr>
          <p:cNvPr id="15" name="takeaway"/>
          <p:cNvSpPr/>
          <p:nvPr/>
        </p:nvSpPr>
        <p:spPr>
          <a:xfrm>
            <a:off x="548640" y="5349240"/>
            <a:ext cx="4297680" cy="914400"/>
          </a:xfrm>
          <a:prstGeom prst="roundRect">
            <a:avLst>
              <a:gd name="adj" fmla="val 15000"/>
            </a:avLst>
          </a:prstGeom>
          <a:solidFill>
            <a:schemeClr val="tx2"/>
          </a:solidFill>
          <a:ln w="12700">
            <a:solidFill>
              <a:schemeClr val="tx2"/>
            </a:solidFill>
            <a:prstDash val="solid"/>
          </a:ln>
        </p:spPr>
        <p:txBody>
          <a:bodyPr/>
          <a:lstStyle/>
          <a:p>
            <a:endParaRPr lang="en-GB"/>
          </a:p>
        </p:txBody>
      </p:sp>
      <p:sp>
        <p:nvSpPr>
          <p:cNvPr id="16" name="Text 11"/>
          <p:cNvSpPr txBox="1"/>
          <p:nvPr/>
        </p:nvSpPr>
        <p:spPr>
          <a:xfrm>
            <a:off x="685800" y="5349240"/>
            <a:ext cx="4023360" cy="914400"/>
          </a:xfrm>
          <a:prstGeom prst="rect">
            <a:avLst/>
          </a:prstGeom>
          <a:noFill/>
          <a:ln/>
        </p:spPr>
        <p:txBody>
          <a:bodyPr wrap="square" lIns="0" tIns="0" rIns="0" bIns="0" rtlCol="0" anchor="ctr"/>
          <a:lstStyle/>
          <a:p>
            <a:pPr marL="0" indent="0">
              <a:lnSpc>
                <a:spcPct val="110000"/>
              </a:lnSpc>
              <a:buNone/>
            </a:pPr>
            <a:r>
              <a:rPr lang="en-US" sz="1800" b="1" dirty="0">
                <a:solidFill>
                  <a:schemeClr val="bg1"/>
                </a:solidFill>
              </a:rPr>
              <a:t>7 in 10 meet the aerobic guideline; under a third of adults meet both</a:t>
            </a:r>
            <a:endParaRPr lang="en-US" sz="1800" dirty="0"/>
          </a:p>
        </p:txBody>
      </p:sp>
      <p:graphicFrame>
        <p:nvGraphicFramePr>
          <p:cNvPr id="17" name="Chart 0"/>
          <p:cNvGraphicFramePr/>
          <p:nvPr/>
        </p:nvGraphicFramePr>
        <p:xfrm>
          <a:off x="5120640" y="1325880"/>
          <a:ext cx="6519672" cy="4572000"/>
        </p:xfrm>
        <a:graphic>
          <a:graphicData uri="http://schemas.openxmlformats.org/drawingml/2006/chart">
            <c:chart xmlns:c="http://schemas.openxmlformats.org/drawingml/2006/chart" xmlns:r="http://schemas.openxmlformats.org/officeDocument/2006/relationships" r:id="rId6"/>
          </a:graphicData>
        </a:graphic>
      </p:graphicFrame>
      <p:sp>
        <p:nvSpPr>
          <p:cNvPr id="18" name="Text 12"/>
          <p:cNvSpPr txBox="1"/>
          <p:nvPr/>
        </p:nvSpPr>
        <p:spPr>
          <a:xfrm>
            <a:off x="5120640" y="5943600"/>
            <a:ext cx="6519672" cy="457200"/>
          </a:xfrm>
          <a:prstGeom prst="rect">
            <a:avLst/>
          </a:prstGeom>
          <a:noFill/>
          <a:ln/>
        </p:spPr>
        <p:txBody>
          <a:bodyPr wrap="square" lIns="0" tIns="0" rIns="0" bIns="0" rtlCol="0" anchor="t"/>
          <a:lstStyle/>
          <a:p>
            <a:pPr marL="0" indent="0" algn="ctr">
              <a:lnSpc>
                <a:spcPct val="100000"/>
              </a:lnSpc>
              <a:buNone/>
            </a:pPr>
            <a:r>
              <a:rPr lang="en-US" sz="1200" dirty="0">
                <a:solidFill>
                  <a:schemeClr val="accent6"/>
                </a:solidFill>
              </a:rPr>
              <a:t>Sources: Health Club Management (2026); Sport England (2026; no date b). Strength figures are for all adults (Health Survey for England).</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What does inactivity cost?</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consequence-card"/>
          <p:cNvSpPr/>
          <p:nvPr/>
        </p:nvSpPr>
        <p:spPr>
          <a:xfrm>
            <a:off x="548640" y="1371600"/>
            <a:ext cx="5440680" cy="4846320"/>
          </a:xfrm>
          <a:prstGeom prst="roundRect">
            <a:avLst>
              <a:gd name="adj" fmla="val 2830"/>
            </a:avLst>
          </a:prstGeom>
          <a:solidFill>
            <a:schemeClr val="bg2"/>
          </a:solidFill>
          <a:ln w="12700">
            <a:solidFill>
              <a:schemeClr val="bg2"/>
            </a:solidFill>
            <a:prstDash val="solid"/>
          </a:ln>
        </p:spPr>
        <p:txBody>
          <a:bodyPr/>
          <a:lstStyle/>
          <a:p>
            <a:endParaRPr lang="en-GB"/>
          </a:p>
        </p:txBody>
      </p:sp>
      <p:sp>
        <p:nvSpPr>
          <p:cNvPr id="6" name="consequence-head"/>
          <p:cNvSpPr/>
          <p:nvPr/>
        </p:nvSpPr>
        <p:spPr>
          <a:xfrm>
            <a:off x="548640" y="1371600"/>
            <a:ext cx="5440680" cy="594360"/>
          </a:xfrm>
          <a:prstGeom prst="roundRect">
            <a:avLst>
              <a:gd name="adj" fmla="val 23077"/>
            </a:avLst>
          </a:prstGeom>
          <a:solidFill>
            <a:schemeClr val="accent1"/>
          </a:solidFill>
          <a:ln w="12700">
            <a:solidFill>
              <a:schemeClr val="accent1"/>
            </a:solidFill>
            <a:prstDash val="solid"/>
          </a:ln>
        </p:spPr>
        <p:txBody>
          <a:bodyPr/>
          <a:lstStyle/>
          <a:p>
            <a:endParaRPr lang="en-GB"/>
          </a:p>
        </p:txBody>
      </p:sp>
      <p:sp>
        <p:nvSpPr>
          <p:cNvPr id="7" name="Text 5"/>
          <p:cNvSpPr txBox="1"/>
          <p:nvPr/>
        </p:nvSpPr>
        <p:spPr>
          <a:xfrm>
            <a:off x="777240" y="1371600"/>
            <a:ext cx="5029200" cy="594360"/>
          </a:xfrm>
          <a:prstGeom prst="rect">
            <a:avLst/>
          </a:prstGeom>
          <a:noFill/>
          <a:ln/>
        </p:spPr>
        <p:txBody>
          <a:bodyPr wrap="square" lIns="0" tIns="0" rIns="0" bIns="0" rtlCol="0" anchor="ctr"/>
          <a:lstStyle/>
          <a:p>
            <a:pPr marL="0" indent="0">
              <a:lnSpc>
                <a:spcPct val="100000"/>
              </a:lnSpc>
              <a:buNone/>
            </a:pPr>
            <a:r>
              <a:rPr lang="en-US" sz="2000" b="1" dirty="0">
                <a:solidFill>
                  <a:schemeClr val="tx1"/>
                </a:solidFill>
              </a:rPr>
              <a:t>SHORT TERM: DAILY LIFE</a:t>
            </a:r>
            <a:endParaRPr lang="en-US" sz="2000" dirty="0"/>
          </a:p>
        </p:txBody>
      </p:sp>
      <p:sp>
        <p:nvSpPr>
          <p:cNvPr id="8" name="consequence-icon"/>
          <p:cNvSpPr/>
          <p:nvPr/>
        </p:nvSpPr>
        <p:spPr>
          <a:xfrm>
            <a:off x="777240" y="2240280"/>
            <a:ext cx="685800" cy="685800"/>
          </a:xfrm>
          <a:prstGeom prst="ellipse">
            <a:avLst/>
          </a:prstGeom>
          <a:solidFill>
            <a:schemeClr val="tx2"/>
          </a:solidFill>
          <a:ln w="12700">
            <a:solidFill>
              <a:schemeClr val="tx2"/>
            </a:solidFill>
            <a:prstDash val="solid"/>
          </a:ln>
        </p:spPr>
        <p:txBody>
          <a:bodyPr/>
          <a:lstStyle/>
          <a:p>
            <a:endParaRPr lang="en-GB"/>
          </a:p>
        </p:txBody>
      </p:sp>
      <p:pic>
        <p:nvPicPr>
          <p:cNvPr id="9" name="Image 0" descr="icon"/>
          <p:cNvPicPr>
            <a:picLocks noChangeAspect="1"/>
          </p:cNvPicPr>
          <p:nvPr/>
        </p:nvPicPr>
        <p:blipFill>
          <a:blip r:embed="rId3"/>
          <a:stretch>
            <a:fillRect/>
          </a:stretch>
        </p:blipFill>
        <p:spPr>
          <a:xfrm>
            <a:off x="941832" y="2404872"/>
            <a:ext cx="356616" cy="356616"/>
          </a:xfrm>
          <a:prstGeom prst="rect">
            <a:avLst/>
          </a:prstGeom>
        </p:spPr>
      </p:pic>
      <p:sp>
        <p:nvSpPr>
          <p:cNvPr id="10" name="Text 7"/>
          <p:cNvSpPr txBox="1"/>
          <p:nvPr/>
        </p:nvSpPr>
        <p:spPr>
          <a:xfrm>
            <a:off x="1691640" y="2148840"/>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Low energy: stairs and commutes feel harder</a:t>
            </a:r>
            <a:endParaRPr lang="en-US" sz="1800" dirty="0"/>
          </a:p>
        </p:txBody>
      </p:sp>
      <p:sp>
        <p:nvSpPr>
          <p:cNvPr id="11" name="consequence-icon"/>
          <p:cNvSpPr/>
          <p:nvPr/>
        </p:nvSpPr>
        <p:spPr>
          <a:xfrm>
            <a:off x="777240" y="3227832"/>
            <a:ext cx="685800" cy="685800"/>
          </a:xfrm>
          <a:prstGeom prst="ellipse">
            <a:avLst/>
          </a:prstGeom>
          <a:solidFill>
            <a:schemeClr val="tx2"/>
          </a:solidFill>
          <a:ln w="12700">
            <a:solidFill>
              <a:schemeClr val="tx2"/>
            </a:solidFill>
            <a:prstDash val="solid"/>
          </a:ln>
        </p:spPr>
        <p:txBody>
          <a:bodyPr/>
          <a:lstStyle/>
          <a:p>
            <a:endParaRPr lang="en-GB"/>
          </a:p>
        </p:txBody>
      </p:sp>
      <p:pic>
        <p:nvPicPr>
          <p:cNvPr id="12" name="Image 1" descr="icon"/>
          <p:cNvPicPr>
            <a:picLocks noChangeAspect="1"/>
          </p:cNvPicPr>
          <p:nvPr/>
        </p:nvPicPr>
        <p:blipFill>
          <a:blip r:embed="rId4"/>
          <a:stretch>
            <a:fillRect/>
          </a:stretch>
        </p:blipFill>
        <p:spPr>
          <a:xfrm>
            <a:off x="941832" y="3392424"/>
            <a:ext cx="356616" cy="356616"/>
          </a:xfrm>
          <a:prstGeom prst="rect">
            <a:avLst/>
          </a:prstGeom>
        </p:spPr>
      </p:pic>
      <p:sp>
        <p:nvSpPr>
          <p:cNvPr id="13" name="Text 9"/>
          <p:cNvSpPr txBox="1"/>
          <p:nvPr/>
        </p:nvSpPr>
        <p:spPr>
          <a:xfrm>
            <a:off x="1691640" y="3136392"/>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More low mood and stress (Rebar et al., 2015)</a:t>
            </a:r>
            <a:endParaRPr lang="en-US" sz="1800" dirty="0"/>
          </a:p>
        </p:txBody>
      </p:sp>
      <p:sp>
        <p:nvSpPr>
          <p:cNvPr id="14" name="consequence-icon"/>
          <p:cNvSpPr/>
          <p:nvPr/>
        </p:nvSpPr>
        <p:spPr>
          <a:xfrm>
            <a:off x="777240" y="4215384"/>
            <a:ext cx="685800" cy="685800"/>
          </a:xfrm>
          <a:prstGeom prst="ellipse">
            <a:avLst/>
          </a:prstGeom>
          <a:solidFill>
            <a:schemeClr val="tx2"/>
          </a:solidFill>
          <a:ln w="12700">
            <a:solidFill>
              <a:schemeClr val="tx2"/>
            </a:solidFill>
            <a:prstDash val="solid"/>
          </a:ln>
        </p:spPr>
        <p:txBody>
          <a:bodyPr/>
          <a:lstStyle/>
          <a:p>
            <a:endParaRPr lang="en-GB"/>
          </a:p>
        </p:txBody>
      </p:sp>
      <p:pic>
        <p:nvPicPr>
          <p:cNvPr id="15" name="Image 2" descr="icon"/>
          <p:cNvPicPr>
            <a:picLocks noChangeAspect="1"/>
          </p:cNvPicPr>
          <p:nvPr/>
        </p:nvPicPr>
        <p:blipFill>
          <a:blip r:embed="rId5"/>
          <a:stretch>
            <a:fillRect/>
          </a:stretch>
        </p:blipFill>
        <p:spPr>
          <a:xfrm>
            <a:off x="941832" y="4379976"/>
            <a:ext cx="356616" cy="356616"/>
          </a:xfrm>
          <a:prstGeom prst="rect">
            <a:avLst/>
          </a:prstGeom>
        </p:spPr>
      </p:pic>
      <p:sp>
        <p:nvSpPr>
          <p:cNvPr id="16" name="Text 11"/>
          <p:cNvSpPr txBox="1"/>
          <p:nvPr/>
        </p:nvSpPr>
        <p:spPr>
          <a:xfrm>
            <a:off x="1691640" y="4123944"/>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More hours sitting: lectures, desks, screens</a:t>
            </a:r>
            <a:endParaRPr lang="en-US" sz="1800" dirty="0"/>
          </a:p>
        </p:txBody>
      </p:sp>
      <p:sp>
        <p:nvSpPr>
          <p:cNvPr id="17" name="consequence-icon"/>
          <p:cNvSpPr/>
          <p:nvPr/>
        </p:nvSpPr>
        <p:spPr>
          <a:xfrm>
            <a:off x="777240" y="5202936"/>
            <a:ext cx="685800" cy="685800"/>
          </a:xfrm>
          <a:prstGeom prst="ellipse">
            <a:avLst/>
          </a:prstGeom>
          <a:solidFill>
            <a:schemeClr val="tx2"/>
          </a:solidFill>
          <a:ln w="12700">
            <a:solidFill>
              <a:schemeClr val="tx2"/>
            </a:solidFill>
            <a:prstDash val="solid"/>
          </a:ln>
        </p:spPr>
        <p:txBody>
          <a:bodyPr/>
          <a:lstStyle/>
          <a:p>
            <a:endParaRPr lang="en-GB"/>
          </a:p>
        </p:txBody>
      </p:sp>
      <p:pic>
        <p:nvPicPr>
          <p:cNvPr id="18" name="Image 3" descr="icon"/>
          <p:cNvPicPr>
            <a:picLocks noChangeAspect="1"/>
          </p:cNvPicPr>
          <p:nvPr/>
        </p:nvPicPr>
        <p:blipFill>
          <a:blip r:embed="rId6"/>
          <a:stretch>
            <a:fillRect/>
          </a:stretch>
        </p:blipFill>
        <p:spPr>
          <a:xfrm>
            <a:off x="941832" y="5367528"/>
            <a:ext cx="356616" cy="356616"/>
          </a:xfrm>
          <a:prstGeom prst="rect">
            <a:avLst/>
          </a:prstGeom>
        </p:spPr>
      </p:pic>
      <p:sp>
        <p:nvSpPr>
          <p:cNvPr id="19" name="Text 13"/>
          <p:cNvSpPr txBox="1"/>
          <p:nvPr/>
        </p:nvSpPr>
        <p:spPr>
          <a:xfrm>
            <a:off x="1691640" y="5111496"/>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Less social contact and routine (Eime et al., 2013)</a:t>
            </a:r>
            <a:endParaRPr lang="en-US" sz="1800" dirty="0"/>
          </a:p>
        </p:txBody>
      </p:sp>
      <p:sp>
        <p:nvSpPr>
          <p:cNvPr id="20" name="consequence-card"/>
          <p:cNvSpPr/>
          <p:nvPr/>
        </p:nvSpPr>
        <p:spPr>
          <a:xfrm>
            <a:off x="6199632" y="1371600"/>
            <a:ext cx="5440680" cy="4846320"/>
          </a:xfrm>
          <a:prstGeom prst="roundRect">
            <a:avLst>
              <a:gd name="adj" fmla="val 2830"/>
            </a:avLst>
          </a:prstGeom>
          <a:solidFill>
            <a:schemeClr val="bg2"/>
          </a:solidFill>
          <a:ln w="12700">
            <a:solidFill>
              <a:schemeClr val="bg2"/>
            </a:solidFill>
            <a:prstDash val="solid"/>
          </a:ln>
        </p:spPr>
        <p:txBody>
          <a:bodyPr/>
          <a:lstStyle/>
          <a:p>
            <a:endParaRPr lang="en-GB"/>
          </a:p>
        </p:txBody>
      </p:sp>
      <p:sp>
        <p:nvSpPr>
          <p:cNvPr id="21" name="consequence-head"/>
          <p:cNvSpPr/>
          <p:nvPr/>
        </p:nvSpPr>
        <p:spPr>
          <a:xfrm>
            <a:off x="6199632" y="1371600"/>
            <a:ext cx="5440680" cy="594360"/>
          </a:xfrm>
          <a:prstGeom prst="roundRect">
            <a:avLst>
              <a:gd name="adj" fmla="val 23077"/>
            </a:avLst>
          </a:prstGeom>
          <a:solidFill>
            <a:schemeClr val="accent3"/>
          </a:solidFill>
          <a:ln w="12700">
            <a:solidFill>
              <a:schemeClr val="accent3"/>
            </a:solidFill>
            <a:prstDash val="solid"/>
          </a:ln>
        </p:spPr>
        <p:txBody>
          <a:bodyPr/>
          <a:lstStyle/>
          <a:p>
            <a:endParaRPr lang="en-GB"/>
          </a:p>
        </p:txBody>
      </p:sp>
      <p:sp>
        <p:nvSpPr>
          <p:cNvPr id="22" name="Text 16"/>
          <p:cNvSpPr txBox="1"/>
          <p:nvPr/>
        </p:nvSpPr>
        <p:spPr>
          <a:xfrm>
            <a:off x="6428232" y="1371600"/>
            <a:ext cx="5029200" cy="594360"/>
          </a:xfrm>
          <a:prstGeom prst="rect">
            <a:avLst/>
          </a:prstGeom>
          <a:noFill/>
          <a:ln/>
        </p:spPr>
        <p:txBody>
          <a:bodyPr wrap="square" lIns="0" tIns="0" rIns="0" bIns="0" rtlCol="0" anchor="ctr"/>
          <a:lstStyle/>
          <a:p>
            <a:pPr marL="0" indent="0">
              <a:lnSpc>
                <a:spcPct val="100000"/>
              </a:lnSpc>
              <a:buNone/>
            </a:pPr>
            <a:r>
              <a:rPr lang="en-US" sz="2000" b="1" dirty="0">
                <a:solidFill>
                  <a:schemeClr val="tx1"/>
                </a:solidFill>
              </a:rPr>
              <a:t>LONG TERM: THE FUTURE</a:t>
            </a:r>
            <a:endParaRPr lang="en-US" sz="2000" dirty="0"/>
          </a:p>
        </p:txBody>
      </p:sp>
      <p:sp>
        <p:nvSpPr>
          <p:cNvPr id="23" name="consequence-icon"/>
          <p:cNvSpPr/>
          <p:nvPr/>
        </p:nvSpPr>
        <p:spPr>
          <a:xfrm>
            <a:off x="6428232" y="2240280"/>
            <a:ext cx="685800" cy="685800"/>
          </a:xfrm>
          <a:prstGeom prst="ellipse">
            <a:avLst/>
          </a:prstGeom>
          <a:solidFill>
            <a:schemeClr val="tx2"/>
          </a:solidFill>
          <a:ln w="12700">
            <a:solidFill>
              <a:schemeClr val="tx2"/>
            </a:solidFill>
            <a:prstDash val="solid"/>
          </a:ln>
        </p:spPr>
        <p:txBody>
          <a:bodyPr/>
          <a:lstStyle/>
          <a:p>
            <a:endParaRPr lang="en-GB"/>
          </a:p>
        </p:txBody>
      </p:sp>
      <p:pic>
        <p:nvPicPr>
          <p:cNvPr id="24" name="Image 4" descr="icon"/>
          <p:cNvPicPr>
            <a:picLocks noChangeAspect="1"/>
          </p:cNvPicPr>
          <p:nvPr/>
        </p:nvPicPr>
        <p:blipFill>
          <a:blip r:embed="rId7"/>
          <a:stretch>
            <a:fillRect/>
          </a:stretch>
        </p:blipFill>
        <p:spPr>
          <a:xfrm>
            <a:off x="6592824" y="2404872"/>
            <a:ext cx="356616" cy="356616"/>
          </a:xfrm>
          <a:prstGeom prst="rect">
            <a:avLst/>
          </a:prstGeom>
        </p:spPr>
      </p:pic>
      <p:sp>
        <p:nvSpPr>
          <p:cNvPr id="25" name="Text 18"/>
          <p:cNvSpPr txBox="1"/>
          <p:nvPr/>
        </p:nvSpPr>
        <p:spPr>
          <a:xfrm>
            <a:off x="7342632" y="2148840"/>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More heart disease, diabetes and cancer (Lee et al., 2012)</a:t>
            </a:r>
            <a:endParaRPr lang="en-US" sz="1800" dirty="0"/>
          </a:p>
        </p:txBody>
      </p:sp>
      <p:sp>
        <p:nvSpPr>
          <p:cNvPr id="26" name="consequence-icon"/>
          <p:cNvSpPr/>
          <p:nvPr/>
        </p:nvSpPr>
        <p:spPr>
          <a:xfrm>
            <a:off x="6428232" y="3227832"/>
            <a:ext cx="685800" cy="685800"/>
          </a:xfrm>
          <a:prstGeom prst="ellipse">
            <a:avLst/>
          </a:prstGeom>
          <a:solidFill>
            <a:schemeClr val="tx2"/>
          </a:solidFill>
          <a:ln w="12700">
            <a:solidFill>
              <a:schemeClr val="tx2"/>
            </a:solidFill>
            <a:prstDash val="solid"/>
          </a:ln>
        </p:spPr>
        <p:txBody>
          <a:bodyPr/>
          <a:lstStyle/>
          <a:p>
            <a:endParaRPr lang="en-GB"/>
          </a:p>
        </p:txBody>
      </p:sp>
      <p:pic>
        <p:nvPicPr>
          <p:cNvPr id="27" name="Image 5" descr="icon"/>
          <p:cNvPicPr>
            <a:picLocks noChangeAspect="1"/>
          </p:cNvPicPr>
          <p:nvPr/>
        </p:nvPicPr>
        <p:blipFill>
          <a:blip r:embed="rId8"/>
          <a:stretch>
            <a:fillRect/>
          </a:stretch>
        </p:blipFill>
        <p:spPr>
          <a:xfrm>
            <a:off x="6592824" y="3392424"/>
            <a:ext cx="356616" cy="356616"/>
          </a:xfrm>
          <a:prstGeom prst="rect">
            <a:avLst/>
          </a:prstGeom>
        </p:spPr>
      </p:pic>
      <p:sp>
        <p:nvSpPr>
          <p:cNvPr id="28" name="Text 20"/>
          <p:cNvSpPr txBox="1"/>
          <p:nvPr/>
        </p:nvSpPr>
        <p:spPr>
          <a:xfrm>
            <a:off x="7342632" y="3136392"/>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About 9% of premature deaths worldwide (Lee et al., 2012)</a:t>
            </a:r>
            <a:endParaRPr lang="en-US" sz="1800" dirty="0"/>
          </a:p>
        </p:txBody>
      </p:sp>
      <p:sp>
        <p:nvSpPr>
          <p:cNvPr id="29" name="consequence-icon"/>
          <p:cNvSpPr/>
          <p:nvPr/>
        </p:nvSpPr>
        <p:spPr>
          <a:xfrm>
            <a:off x="6428232" y="4215384"/>
            <a:ext cx="685800" cy="685800"/>
          </a:xfrm>
          <a:prstGeom prst="ellipse">
            <a:avLst/>
          </a:prstGeom>
          <a:solidFill>
            <a:schemeClr val="tx2"/>
          </a:solidFill>
          <a:ln w="12700">
            <a:solidFill>
              <a:schemeClr val="tx2"/>
            </a:solidFill>
            <a:prstDash val="solid"/>
          </a:ln>
        </p:spPr>
        <p:txBody>
          <a:bodyPr/>
          <a:lstStyle/>
          <a:p>
            <a:endParaRPr lang="en-GB"/>
          </a:p>
        </p:txBody>
      </p:sp>
      <p:pic>
        <p:nvPicPr>
          <p:cNvPr id="30" name="Image 6" descr="icon"/>
          <p:cNvPicPr>
            <a:picLocks noChangeAspect="1"/>
          </p:cNvPicPr>
          <p:nvPr/>
        </p:nvPicPr>
        <p:blipFill>
          <a:blip r:embed="rId4"/>
          <a:stretch>
            <a:fillRect/>
          </a:stretch>
        </p:blipFill>
        <p:spPr>
          <a:xfrm>
            <a:off x="6592824" y="4379976"/>
            <a:ext cx="356616" cy="356616"/>
          </a:xfrm>
          <a:prstGeom prst="rect">
            <a:avLst/>
          </a:prstGeom>
        </p:spPr>
      </p:pic>
      <p:sp>
        <p:nvSpPr>
          <p:cNvPr id="31" name="Text 22"/>
          <p:cNvSpPr txBox="1"/>
          <p:nvPr/>
        </p:nvSpPr>
        <p:spPr>
          <a:xfrm>
            <a:off x="7342632" y="4123944"/>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Higher future risk of depression (Mammen and Faulkner, 2013)</a:t>
            </a:r>
            <a:endParaRPr lang="en-US" sz="1800" dirty="0"/>
          </a:p>
        </p:txBody>
      </p:sp>
      <p:sp>
        <p:nvSpPr>
          <p:cNvPr id="32" name="consequence-icon"/>
          <p:cNvSpPr/>
          <p:nvPr/>
        </p:nvSpPr>
        <p:spPr>
          <a:xfrm>
            <a:off x="6428232" y="5202936"/>
            <a:ext cx="685800" cy="685800"/>
          </a:xfrm>
          <a:prstGeom prst="ellipse">
            <a:avLst/>
          </a:prstGeom>
          <a:solidFill>
            <a:schemeClr val="tx2"/>
          </a:solidFill>
          <a:ln w="12700">
            <a:solidFill>
              <a:schemeClr val="tx2"/>
            </a:solidFill>
            <a:prstDash val="solid"/>
          </a:ln>
        </p:spPr>
        <p:txBody>
          <a:bodyPr/>
          <a:lstStyle/>
          <a:p>
            <a:endParaRPr lang="en-GB"/>
          </a:p>
        </p:txBody>
      </p:sp>
      <p:pic>
        <p:nvPicPr>
          <p:cNvPr id="33" name="Image 7" descr="icon"/>
          <p:cNvPicPr>
            <a:picLocks noChangeAspect="1"/>
          </p:cNvPicPr>
          <p:nvPr/>
        </p:nvPicPr>
        <p:blipFill>
          <a:blip r:embed="rId9"/>
          <a:stretch>
            <a:fillRect/>
          </a:stretch>
        </p:blipFill>
        <p:spPr>
          <a:xfrm>
            <a:off x="6592824" y="5367528"/>
            <a:ext cx="356616" cy="356616"/>
          </a:xfrm>
          <a:prstGeom prst="rect">
            <a:avLst/>
          </a:prstGeom>
        </p:spPr>
      </p:pic>
      <p:sp>
        <p:nvSpPr>
          <p:cNvPr id="34" name="Text 24"/>
          <p:cNvSpPr txBox="1"/>
          <p:nvPr/>
        </p:nvSpPr>
        <p:spPr>
          <a:xfrm>
            <a:off x="7342632" y="5111496"/>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UK cost £7.4bn a year; 1 in 6 deaths (OHID, 2022)</a:t>
            </a:r>
            <a:endParaRPr lang="en-US" sz="1800" dirty="0"/>
          </a:p>
        </p:txBody>
      </p:sp>
      <p:sp>
        <p:nvSpPr>
          <p:cNvPr id="3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Three measurable aims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aim-card"/>
          <p:cNvSpPr/>
          <p:nvPr/>
        </p:nvSpPr>
        <p:spPr>
          <a:xfrm>
            <a:off x="5486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6" name="aim-number"/>
          <p:cNvSpPr/>
          <p:nvPr/>
        </p:nvSpPr>
        <p:spPr>
          <a:xfrm>
            <a:off x="777240" y="1554480"/>
            <a:ext cx="640080" cy="640080"/>
          </a:xfrm>
          <a:prstGeom prst="ellipse">
            <a:avLst/>
          </a:prstGeom>
          <a:solidFill>
            <a:schemeClr val="accent1"/>
          </a:solidFill>
          <a:ln w="12700">
            <a:solidFill>
              <a:schemeClr val="accent1"/>
            </a:solidFill>
            <a:prstDash val="solid"/>
          </a:ln>
        </p:spPr>
        <p:txBody>
          <a:bodyPr/>
          <a:lstStyle/>
          <a:p>
            <a:endParaRPr lang="en-GB"/>
          </a:p>
        </p:txBody>
      </p:sp>
      <p:sp>
        <p:nvSpPr>
          <p:cNvPr id="7" name="Text 5"/>
          <p:cNvSpPr txBox="1"/>
          <p:nvPr/>
        </p:nvSpPr>
        <p:spPr>
          <a:xfrm>
            <a:off x="777240" y="1554480"/>
            <a:ext cx="640080" cy="640080"/>
          </a:xfrm>
          <a:prstGeom prst="rect">
            <a:avLst/>
          </a:prstGeom>
          <a:noFill/>
          <a:ln/>
        </p:spPr>
        <p:txBody>
          <a:bodyPr wrap="square" lIns="0" tIns="0" rIns="0" bIns="0" rtlCol="0" anchor="ctr"/>
          <a:lstStyle/>
          <a:p>
            <a:pPr marL="0" indent="0" algn="ctr">
              <a:lnSpc>
                <a:spcPct val="100000"/>
              </a:lnSpc>
              <a:buNone/>
            </a:pPr>
            <a:r>
              <a:rPr lang="en-US" sz="2400" b="1" dirty="0">
                <a:solidFill>
                  <a:schemeClr val="tx1"/>
                </a:solidFill>
              </a:rPr>
              <a:t>1</a:t>
            </a:r>
            <a:endParaRPr lang="en-US" sz="2400" dirty="0"/>
          </a:p>
        </p:txBody>
      </p:sp>
      <p:sp>
        <p:nvSpPr>
          <p:cNvPr id="8" name="Text 6"/>
          <p:cNvSpPr txBox="1"/>
          <p:nvPr/>
        </p:nvSpPr>
        <p:spPr>
          <a:xfrm>
            <a:off x="1554480" y="1554480"/>
            <a:ext cx="2377440" cy="640080"/>
          </a:xfrm>
          <a:prstGeom prst="rect">
            <a:avLst/>
          </a:prstGeom>
          <a:noFill/>
          <a:ln/>
        </p:spPr>
        <p:txBody>
          <a:bodyPr wrap="square" lIns="0" tIns="0" rIns="0" bIns="0" rtlCol="0" anchor="ctr"/>
          <a:lstStyle/>
          <a:p>
            <a:r>
              <a:rPr lang="en-GB" sz="2000" b="1" dirty="0"/>
              <a:t>Increase aerobic activity</a:t>
            </a:r>
            <a:endParaRPr lang="en-US" sz="2000" b="1" dirty="0"/>
          </a:p>
        </p:txBody>
      </p:sp>
      <p:sp>
        <p:nvSpPr>
          <p:cNvPr id="9" name="Text 7"/>
          <p:cNvSpPr txBox="1"/>
          <p:nvPr/>
        </p:nvSpPr>
        <p:spPr>
          <a:xfrm>
            <a:off x="777240" y="2377440"/>
            <a:ext cx="3108960" cy="192024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Measure</a:t>
            </a:r>
            <a:endParaRPr lang="en-US" sz="1800" dirty="0"/>
          </a:p>
          <a:p>
            <a:r>
              <a:rPr lang="en-GB" dirty="0"/>
              <a:t>At least 70% of assessed completers achieve 150 minutes of moderate activity or an equivalent combination</a:t>
            </a:r>
            <a:endParaRPr lang="en-US" sz="1800" dirty="0"/>
          </a:p>
        </p:txBody>
      </p:sp>
      <p:sp>
        <p:nvSpPr>
          <p:cNvPr id="10" name="Text 8"/>
          <p:cNvSpPr txBox="1"/>
          <p:nvPr/>
        </p:nvSpPr>
        <p:spPr>
          <a:xfrm>
            <a:off x="777240" y="4343400"/>
            <a:ext cx="3108960" cy="182880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Benefit</a:t>
            </a:r>
            <a:endParaRPr lang="en-US" sz="1800" dirty="0"/>
          </a:p>
          <a:p>
            <a:pPr marL="0" indent="0">
              <a:lnSpc>
                <a:spcPct val="150000"/>
              </a:lnSpc>
              <a:buNone/>
            </a:pPr>
            <a:r>
              <a:rPr lang="en-US" sz="1800" dirty="0">
                <a:solidFill>
                  <a:schemeClr val="tx1"/>
                </a:solidFill>
              </a:rPr>
              <a:t>Lower risk of heart disease, diabetes and depression (Warburton et al., 2006)</a:t>
            </a:r>
            <a:endParaRPr lang="en-US" sz="1800" dirty="0"/>
          </a:p>
        </p:txBody>
      </p:sp>
      <p:sp>
        <p:nvSpPr>
          <p:cNvPr id="11" name="aim-card"/>
          <p:cNvSpPr/>
          <p:nvPr/>
        </p:nvSpPr>
        <p:spPr>
          <a:xfrm>
            <a:off x="43205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2" name="aim-number"/>
          <p:cNvSpPr/>
          <p:nvPr/>
        </p:nvSpPr>
        <p:spPr>
          <a:xfrm>
            <a:off x="4549140" y="1554480"/>
            <a:ext cx="640080" cy="640080"/>
          </a:xfrm>
          <a:prstGeom prst="ellipse">
            <a:avLst/>
          </a:prstGeom>
          <a:solidFill>
            <a:schemeClr val="accent2"/>
          </a:solidFill>
          <a:ln w="12700">
            <a:solidFill>
              <a:schemeClr val="accent2"/>
            </a:solidFill>
            <a:prstDash val="solid"/>
          </a:ln>
        </p:spPr>
        <p:txBody>
          <a:bodyPr/>
          <a:lstStyle/>
          <a:p>
            <a:endParaRPr lang="en-GB"/>
          </a:p>
        </p:txBody>
      </p:sp>
      <p:sp>
        <p:nvSpPr>
          <p:cNvPr id="13" name="Text 11"/>
          <p:cNvSpPr txBox="1"/>
          <p:nvPr/>
        </p:nvSpPr>
        <p:spPr>
          <a:xfrm>
            <a:off x="4549140" y="1554480"/>
            <a:ext cx="640080" cy="640080"/>
          </a:xfrm>
          <a:prstGeom prst="rect">
            <a:avLst/>
          </a:prstGeom>
          <a:noFill/>
          <a:ln/>
        </p:spPr>
        <p:txBody>
          <a:bodyPr wrap="square" lIns="0" tIns="0" rIns="0" bIns="0" rtlCol="0" anchor="ctr"/>
          <a:lstStyle/>
          <a:p>
            <a:pPr marL="0" indent="0" algn="ctr">
              <a:lnSpc>
                <a:spcPct val="100000"/>
              </a:lnSpc>
              <a:buNone/>
            </a:pPr>
            <a:r>
              <a:rPr lang="en-US" sz="2400" b="1" dirty="0">
                <a:solidFill>
                  <a:schemeClr val="tx1"/>
                </a:solidFill>
              </a:rPr>
              <a:t>2</a:t>
            </a:r>
            <a:endParaRPr lang="en-US" sz="2400" dirty="0"/>
          </a:p>
        </p:txBody>
      </p:sp>
      <p:sp>
        <p:nvSpPr>
          <p:cNvPr id="14" name="Text 12"/>
          <p:cNvSpPr txBox="1"/>
          <p:nvPr/>
        </p:nvSpPr>
        <p:spPr>
          <a:xfrm>
            <a:off x="5326380" y="1554480"/>
            <a:ext cx="2377440" cy="640080"/>
          </a:xfrm>
          <a:prstGeom prst="rect">
            <a:avLst/>
          </a:prstGeom>
          <a:noFill/>
          <a:ln/>
        </p:spPr>
        <p:txBody>
          <a:bodyPr wrap="square" lIns="0" tIns="0" rIns="0" bIns="0" rtlCol="0" anchor="ctr"/>
          <a:lstStyle/>
          <a:p>
            <a:r>
              <a:rPr lang="en-GB" sz="2000" b="1" dirty="0"/>
              <a:t>Improve strength participation</a:t>
            </a:r>
            <a:endParaRPr lang="en-US" sz="2000" b="1" dirty="0"/>
          </a:p>
        </p:txBody>
      </p:sp>
      <p:sp>
        <p:nvSpPr>
          <p:cNvPr id="15" name="Text 13"/>
          <p:cNvSpPr txBox="1"/>
          <p:nvPr/>
        </p:nvSpPr>
        <p:spPr>
          <a:xfrm>
            <a:off x="4549140" y="2377440"/>
            <a:ext cx="3108960" cy="192024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Measure</a:t>
            </a:r>
            <a:endParaRPr lang="en-US" sz="1800" dirty="0"/>
          </a:p>
          <a:p>
            <a:r>
              <a:rPr lang="en-GB" dirty="0"/>
              <a:t>At least 50% of assessed completers report strength activity on two or more days per week</a:t>
            </a:r>
            <a:endParaRPr lang="en-US" sz="1800" dirty="0"/>
          </a:p>
        </p:txBody>
      </p:sp>
      <p:sp>
        <p:nvSpPr>
          <p:cNvPr id="16" name="Text 14"/>
          <p:cNvSpPr txBox="1"/>
          <p:nvPr/>
        </p:nvSpPr>
        <p:spPr>
          <a:xfrm>
            <a:off x="4549140" y="4343400"/>
            <a:ext cx="3108960" cy="182880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Benefit</a:t>
            </a:r>
            <a:endParaRPr lang="en-US" sz="1800" dirty="0"/>
          </a:p>
          <a:p>
            <a:pPr marL="0" indent="0">
              <a:lnSpc>
                <a:spcPct val="150000"/>
              </a:lnSpc>
              <a:buNone/>
            </a:pPr>
            <a:r>
              <a:rPr lang="en-US" sz="1800" dirty="0">
                <a:solidFill>
                  <a:schemeClr val="tx1"/>
                </a:solidFill>
              </a:rPr>
              <a:t>Stronger muscles and bones; most adults miss this guideline (Sport England, no date b)</a:t>
            </a:r>
            <a:endParaRPr lang="en-US" sz="1800" dirty="0"/>
          </a:p>
        </p:txBody>
      </p:sp>
      <p:sp>
        <p:nvSpPr>
          <p:cNvPr id="17" name="aim-card"/>
          <p:cNvSpPr/>
          <p:nvPr/>
        </p:nvSpPr>
        <p:spPr>
          <a:xfrm>
            <a:off x="80924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8" name="aim-number"/>
          <p:cNvSpPr/>
          <p:nvPr/>
        </p:nvSpPr>
        <p:spPr>
          <a:xfrm>
            <a:off x="8321040" y="1554480"/>
            <a:ext cx="640080" cy="640080"/>
          </a:xfrm>
          <a:prstGeom prst="ellipse">
            <a:avLst/>
          </a:prstGeom>
          <a:solidFill>
            <a:schemeClr val="accent4"/>
          </a:solidFill>
          <a:ln w="12700">
            <a:solidFill>
              <a:schemeClr val="accent4"/>
            </a:solidFill>
            <a:prstDash val="solid"/>
          </a:ln>
        </p:spPr>
        <p:txBody>
          <a:bodyPr/>
          <a:lstStyle/>
          <a:p>
            <a:endParaRPr lang="en-GB"/>
          </a:p>
        </p:txBody>
      </p:sp>
      <p:sp>
        <p:nvSpPr>
          <p:cNvPr id="19" name="Text 17"/>
          <p:cNvSpPr txBox="1"/>
          <p:nvPr/>
        </p:nvSpPr>
        <p:spPr>
          <a:xfrm>
            <a:off x="8321040" y="1554480"/>
            <a:ext cx="640080" cy="640080"/>
          </a:xfrm>
          <a:prstGeom prst="rect">
            <a:avLst/>
          </a:prstGeom>
          <a:noFill/>
          <a:ln/>
        </p:spPr>
        <p:txBody>
          <a:bodyPr wrap="square" lIns="0" tIns="0" rIns="0" bIns="0" rtlCol="0" anchor="ctr"/>
          <a:lstStyle/>
          <a:p>
            <a:pPr marL="0" indent="0" algn="ctr">
              <a:lnSpc>
                <a:spcPct val="100000"/>
              </a:lnSpc>
              <a:buNone/>
            </a:pPr>
            <a:r>
              <a:rPr lang="en-US" sz="2400" b="1" dirty="0">
                <a:solidFill>
                  <a:schemeClr val="tx1"/>
                </a:solidFill>
              </a:rPr>
              <a:t>3</a:t>
            </a:r>
            <a:endParaRPr lang="en-US" sz="2400" dirty="0"/>
          </a:p>
        </p:txBody>
      </p:sp>
      <p:sp>
        <p:nvSpPr>
          <p:cNvPr id="20" name="Text 18"/>
          <p:cNvSpPr txBox="1"/>
          <p:nvPr/>
        </p:nvSpPr>
        <p:spPr>
          <a:xfrm>
            <a:off x="9098280" y="1554480"/>
            <a:ext cx="2377440" cy="640080"/>
          </a:xfrm>
          <a:prstGeom prst="rect">
            <a:avLst/>
          </a:prstGeom>
          <a:noFill/>
          <a:ln/>
        </p:spPr>
        <p:txBody>
          <a:bodyPr wrap="square" lIns="0" tIns="0" rIns="0" bIns="0" rtlCol="0" anchor="ctr"/>
          <a:lstStyle/>
          <a:p>
            <a:r>
              <a:rPr lang="en-GB" sz="2000" b="1" dirty="0"/>
              <a:t>Improve wellbeing</a:t>
            </a:r>
            <a:endParaRPr lang="en-US" sz="2000" b="1" dirty="0"/>
          </a:p>
        </p:txBody>
      </p:sp>
      <p:sp>
        <p:nvSpPr>
          <p:cNvPr id="21" name="Text 19"/>
          <p:cNvSpPr txBox="1"/>
          <p:nvPr/>
        </p:nvSpPr>
        <p:spPr>
          <a:xfrm>
            <a:off x="8321040" y="2377440"/>
            <a:ext cx="3108960" cy="192024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Measure</a:t>
            </a:r>
            <a:endParaRPr lang="en-US" sz="1800" dirty="0"/>
          </a:p>
          <a:p>
            <a:pPr marL="0" indent="0">
              <a:lnSpc>
                <a:spcPct val="150000"/>
              </a:lnSpc>
              <a:buNone/>
            </a:pPr>
            <a:r>
              <a:rPr lang="en-US" sz="1800" dirty="0">
                <a:solidFill>
                  <a:schemeClr val="tx1"/>
                </a:solidFill>
              </a:rPr>
              <a:t>Average WEMWBS wellbeing score up 3+ points by week 8 (Maheswaran et al., 2012)</a:t>
            </a:r>
            <a:endParaRPr lang="en-US" sz="1800" dirty="0"/>
          </a:p>
        </p:txBody>
      </p:sp>
      <p:sp>
        <p:nvSpPr>
          <p:cNvPr id="22" name="Text 20"/>
          <p:cNvSpPr txBox="1"/>
          <p:nvPr/>
        </p:nvSpPr>
        <p:spPr>
          <a:xfrm>
            <a:off x="8321040" y="4343400"/>
            <a:ext cx="3108960" cy="182880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Benefit</a:t>
            </a:r>
            <a:endParaRPr lang="en-US" sz="1800" dirty="0"/>
          </a:p>
          <a:p>
            <a:pPr marL="0" indent="0">
              <a:lnSpc>
                <a:spcPct val="150000"/>
              </a:lnSpc>
              <a:buNone/>
            </a:pPr>
            <a:r>
              <a:rPr lang="en-US" sz="1800" dirty="0">
                <a:solidFill>
                  <a:schemeClr val="tx1"/>
                </a:solidFill>
              </a:rPr>
              <a:t>Better mood, confidence and friendships (Eime et al., 2013)</a:t>
            </a:r>
            <a:endParaRPr lang="en-US" sz="18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How we will evaluate the campaign</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5" name="eval-card"/>
          <p:cNvSpPr/>
          <p:nvPr/>
        </p:nvSpPr>
        <p:spPr>
          <a:xfrm>
            <a:off x="548640" y="1371600"/>
            <a:ext cx="3547872" cy="3246120"/>
          </a:xfrm>
          <a:prstGeom prst="roundRect">
            <a:avLst>
              <a:gd name="adj" fmla="val 4225"/>
            </a:avLst>
          </a:prstGeom>
          <a:solidFill>
            <a:schemeClr val="bg2"/>
          </a:solidFill>
          <a:ln w="12700">
            <a:solidFill>
              <a:schemeClr val="bg2"/>
            </a:solidFill>
            <a:prstDash val="solid"/>
          </a:ln>
        </p:spPr>
        <p:txBody>
          <a:bodyPr/>
          <a:lstStyle/>
          <a:p>
            <a:endParaRPr lang="en-GB"/>
          </a:p>
        </p:txBody>
      </p:sp>
      <p:sp>
        <p:nvSpPr>
          <p:cNvPr id="6" name="eval-chip"/>
          <p:cNvSpPr/>
          <p:nvPr/>
        </p:nvSpPr>
        <p:spPr>
          <a:xfrm>
            <a:off x="777240" y="1554480"/>
            <a:ext cx="1645920" cy="411480"/>
          </a:xfrm>
          <a:prstGeom prst="roundRect">
            <a:avLst>
              <a:gd name="adj" fmla="val 33333"/>
            </a:avLst>
          </a:prstGeom>
          <a:solidFill>
            <a:schemeClr val="accent4"/>
          </a:solidFill>
          <a:ln w="12700">
            <a:solidFill>
              <a:schemeClr val="accent4"/>
            </a:solidFill>
            <a:prstDash val="solid"/>
          </a:ln>
        </p:spPr>
        <p:txBody>
          <a:bodyPr/>
          <a:lstStyle/>
          <a:p>
            <a:endParaRPr lang="en-GB"/>
          </a:p>
        </p:txBody>
      </p:sp>
      <p:sp>
        <p:nvSpPr>
          <p:cNvPr id="7" name="Text 5"/>
          <p:cNvSpPr txBox="1"/>
          <p:nvPr/>
        </p:nvSpPr>
        <p:spPr>
          <a:xfrm>
            <a:off x="777240" y="1554480"/>
            <a:ext cx="1645920" cy="411480"/>
          </a:xfrm>
          <a:prstGeom prst="rect">
            <a:avLst/>
          </a:prstGeom>
          <a:noFill/>
          <a:ln/>
        </p:spPr>
        <p:txBody>
          <a:bodyPr wrap="square" lIns="0" tIns="0" rIns="0" bIns="0" rtlCol="0" anchor="ctr"/>
          <a:lstStyle/>
          <a:p>
            <a:pPr marL="0" indent="0" algn="ctr">
              <a:lnSpc>
                <a:spcPct val="100000"/>
              </a:lnSpc>
              <a:buNone/>
            </a:pPr>
            <a:r>
              <a:rPr lang="en-US" sz="1800" b="1" dirty="0">
                <a:solidFill>
                  <a:schemeClr val="tx1"/>
                </a:solidFill>
              </a:rPr>
              <a:t>PROCESS</a:t>
            </a:r>
            <a:endParaRPr lang="en-US" sz="1800" dirty="0"/>
          </a:p>
        </p:txBody>
      </p:sp>
      <p:sp>
        <p:nvSpPr>
          <p:cNvPr id="8" name="Text 6"/>
          <p:cNvSpPr txBox="1"/>
          <p:nvPr/>
        </p:nvSpPr>
        <p:spPr>
          <a:xfrm>
            <a:off x="777240" y="2103120"/>
            <a:ext cx="3108960" cy="24688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Is it delivered as planned? Registers, reach by age, gender and postcode, feedback forms. Target: 60% attend 6+ of 8 sessions.</a:t>
            </a:r>
            <a:endParaRPr lang="en-US" sz="1800" dirty="0"/>
          </a:p>
        </p:txBody>
      </p:sp>
      <p:sp>
        <p:nvSpPr>
          <p:cNvPr id="9" name="eval-card"/>
          <p:cNvSpPr/>
          <p:nvPr/>
        </p:nvSpPr>
        <p:spPr>
          <a:xfrm>
            <a:off x="4320540" y="1371600"/>
            <a:ext cx="3547872" cy="3246120"/>
          </a:xfrm>
          <a:prstGeom prst="roundRect">
            <a:avLst>
              <a:gd name="adj" fmla="val 4225"/>
            </a:avLst>
          </a:prstGeom>
          <a:solidFill>
            <a:schemeClr val="bg2"/>
          </a:solidFill>
          <a:ln w="12700">
            <a:solidFill>
              <a:schemeClr val="bg2"/>
            </a:solidFill>
            <a:prstDash val="solid"/>
          </a:ln>
        </p:spPr>
        <p:txBody>
          <a:bodyPr/>
          <a:lstStyle/>
          <a:p>
            <a:endParaRPr lang="en-GB"/>
          </a:p>
        </p:txBody>
      </p:sp>
      <p:sp>
        <p:nvSpPr>
          <p:cNvPr id="10" name="eval-chip"/>
          <p:cNvSpPr/>
          <p:nvPr/>
        </p:nvSpPr>
        <p:spPr>
          <a:xfrm>
            <a:off x="4549140" y="1554480"/>
            <a:ext cx="1645920" cy="411480"/>
          </a:xfrm>
          <a:prstGeom prst="roundRect">
            <a:avLst>
              <a:gd name="adj" fmla="val 33333"/>
            </a:avLst>
          </a:prstGeom>
          <a:solidFill>
            <a:schemeClr val="accent2"/>
          </a:solidFill>
          <a:ln w="12700">
            <a:solidFill>
              <a:schemeClr val="accent2"/>
            </a:solidFill>
            <a:prstDash val="solid"/>
          </a:ln>
        </p:spPr>
        <p:txBody>
          <a:bodyPr/>
          <a:lstStyle/>
          <a:p>
            <a:endParaRPr lang="en-GB"/>
          </a:p>
        </p:txBody>
      </p:sp>
      <p:sp>
        <p:nvSpPr>
          <p:cNvPr id="11" name="Text 9"/>
          <p:cNvSpPr txBox="1"/>
          <p:nvPr/>
        </p:nvSpPr>
        <p:spPr>
          <a:xfrm>
            <a:off x="4549140" y="1554480"/>
            <a:ext cx="1645920" cy="411480"/>
          </a:xfrm>
          <a:prstGeom prst="rect">
            <a:avLst/>
          </a:prstGeom>
          <a:noFill/>
          <a:ln/>
        </p:spPr>
        <p:txBody>
          <a:bodyPr wrap="square" lIns="0" tIns="0" rIns="0" bIns="0" rtlCol="0" anchor="ctr"/>
          <a:lstStyle/>
          <a:p>
            <a:pPr marL="0" indent="0" algn="ctr">
              <a:lnSpc>
                <a:spcPct val="100000"/>
              </a:lnSpc>
              <a:buNone/>
            </a:pPr>
            <a:r>
              <a:rPr lang="en-US" sz="1800" b="1" dirty="0">
                <a:solidFill>
                  <a:schemeClr val="tx1"/>
                </a:solidFill>
              </a:rPr>
              <a:t>IMPACT</a:t>
            </a:r>
            <a:endParaRPr lang="en-US" sz="1800" dirty="0"/>
          </a:p>
        </p:txBody>
      </p:sp>
      <p:sp>
        <p:nvSpPr>
          <p:cNvPr id="12" name="Text 10"/>
          <p:cNvSpPr txBox="1"/>
          <p:nvPr/>
        </p:nvSpPr>
        <p:spPr>
          <a:xfrm>
            <a:off x="4549140" y="2103120"/>
            <a:ext cx="3108960" cy="24688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Did behaviour change? Minutes a week and strength days, baseline vs week 8 (Aims 1 and 2).</a:t>
            </a:r>
            <a:endParaRPr lang="en-US" sz="1800" dirty="0"/>
          </a:p>
        </p:txBody>
      </p:sp>
      <p:sp>
        <p:nvSpPr>
          <p:cNvPr id="13" name="eval-card"/>
          <p:cNvSpPr/>
          <p:nvPr/>
        </p:nvSpPr>
        <p:spPr>
          <a:xfrm>
            <a:off x="8092440" y="1371600"/>
            <a:ext cx="3547872" cy="3246120"/>
          </a:xfrm>
          <a:prstGeom prst="roundRect">
            <a:avLst>
              <a:gd name="adj" fmla="val 4225"/>
            </a:avLst>
          </a:prstGeom>
          <a:solidFill>
            <a:schemeClr val="bg2"/>
          </a:solidFill>
          <a:ln w="12700">
            <a:solidFill>
              <a:schemeClr val="bg2"/>
            </a:solidFill>
            <a:prstDash val="solid"/>
          </a:ln>
        </p:spPr>
        <p:txBody>
          <a:bodyPr/>
          <a:lstStyle/>
          <a:p>
            <a:endParaRPr lang="en-GB"/>
          </a:p>
        </p:txBody>
      </p:sp>
      <p:sp>
        <p:nvSpPr>
          <p:cNvPr id="14" name="eval-chip"/>
          <p:cNvSpPr/>
          <p:nvPr/>
        </p:nvSpPr>
        <p:spPr>
          <a:xfrm>
            <a:off x="8321040" y="1554480"/>
            <a:ext cx="1645920" cy="411480"/>
          </a:xfrm>
          <a:prstGeom prst="roundRect">
            <a:avLst>
              <a:gd name="adj" fmla="val 33333"/>
            </a:avLst>
          </a:prstGeom>
          <a:solidFill>
            <a:schemeClr val="accent1"/>
          </a:solidFill>
          <a:ln w="12700">
            <a:solidFill>
              <a:schemeClr val="accent1"/>
            </a:solidFill>
            <a:prstDash val="solid"/>
          </a:ln>
        </p:spPr>
        <p:txBody>
          <a:bodyPr/>
          <a:lstStyle/>
          <a:p>
            <a:endParaRPr lang="en-GB"/>
          </a:p>
        </p:txBody>
      </p:sp>
      <p:sp>
        <p:nvSpPr>
          <p:cNvPr id="15" name="Text 13"/>
          <p:cNvSpPr txBox="1"/>
          <p:nvPr/>
        </p:nvSpPr>
        <p:spPr>
          <a:xfrm>
            <a:off x="8321040" y="1554480"/>
            <a:ext cx="1645920" cy="411480"/>
          </a:xfrm>
          <a:prstGeom prst="rect">
            <a:avLst/>
          </a:prstGeom>
          <a:noFill/>
          <a:ln/>
        </p:spPr>
        <p:txBody>
          <a:bodyPr wrap="square" lIns="0" tIns="0" rIns="0" bIns="0" rtlCol="0" anchor="ctr"/>
          <a:lstStyle/>
          <a:p>
            <a:pPr marL="0" indent="0" algn="ctr">
              <a:lnSpc>
                <a:spcPct val="100000"/>
              </a:lnSpc>
              <a:buNone/>
            </a:pPr>
            <a:r>
              <a:rPr lang="en-US" sz="1800" b="1" dirty="0">
                <a:solidFill>
                  <a:schemeClr val="tx1"/>
                </a:solidFill>
              </a:rPr>
              <a:t>OUTCOME</a:t>
            </a:r>
            <a:endParaRPr lang="en-US" sz="1800" dirty="0"/>
          </a:p>
        </p:txBody>
      </p:sp>
      <p:sp>
        <p:nvSpPr>
          <p:cNvPr id="16" name="Text 14"/>
          <p:cNvSpPr txBox="1"/>
          <p:nvPr/>
        </p:nvSpPr>
        <p:spPr>
          <a:xfrm>
            <a:off x="8321040" y="2103120"/>
            <a:ext cx="3108960" cy="24688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Did wellbeing improve and last? WEMWBS at weeks 1 and 8 and month 3, plus 150-minute status (Aim 3).</a:t>
            </a:r>
            <a:endParaRPr lang="en-US" sz="1800" dirty="0"/>
          </a:p>
        </p:txBody>
      </p:sp>
      <p:sp>
        <p:nvSpPr>
          <p:cNvPr id="17" name="Text 15"/>
          <p:cNvSpPr txBox="1"/>
          <p:nvPr/>
        </p:nvSpPr>
        <p:spPr>
          <a:xfrm>
            <a:off x="548640" y="4754880"/>
            <a:ext cx="1106424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Framework: Nutbeam (1998). A 3+ point WEMWBS change is meaningful (Maheswaran et al., 2012).</a:t>
            </a:r>
            <a:endParaRPr lang="en-US" sz="1800" dirty="0"/>
          </a:p>
        </p:txBody>
      </p:sp>
      <p:sp>
        <p:nvSpPr>
          <p:cNvPr id="18" name="Shape 16"/>
          <p:cNvSpPr/>
          <p:nvPr/>
        </p:nvSpPr>
        <p:spPr>
          <a:xfrm>
            <a:off x="1920240" y="5486400"/>
            <a:ext cx="8321040" cy="0"/>
          </a:xfrm>
          <a:prstGeom prst="line">
            <a:avLst/>
          </a:prstGeom>
          <a:noFill/>
          <a:ln w="38100">
            <a:solidFill>
              <a:srgbClr val="0B4F5C"/>
            </a:solidFill>
            <a:prstDash val="solid"/>
          </a:ln>
        </p:spPr>
        <p:txBody>
          <a:bodyPr/>
          <a:lstStyle/>
          <a:p>
            <a:endParaRPr lang="en-GB"/>
          </a:p>
        </p:txBody>
      </p:sp>
      <p:sp>
        <p:nvSpPr>
          <p:cNvPr id="19" name="timeline-node"/>
          <p:cNvSpPr/>
          <p:nvPr/>
        </p:nvSpPr>
        <p:spPr>
          <a:xfrm>
            <a:off x="1792224" y="5358384"/>
            <a:ext cx="256032" cy="256032"/>
          </a:xfrm>
          <a:prstGeom prst="ellipse">
            <a:avLst/>
          </a:prstGeom>
          <a:solidFill>
            <a:schemeClr val="accent3"/>
          </a:solidFill>
          <a:ln w="25400">
            <a:solidFill>
              <a:schemeClr val="bg1"/>
            </a:solidFill>
            <a:prstDash val="solid"/>
          </a:ln>
        </p:spPr>
        <p:txBody>
          <a:bodyPr/>
          <a:lstStyle/>
          <a:p>
            <a:endParaRPr lang="en-GB"/>
          </a:p>
        </p:txBody>
      </p:sp>
      <p:sp>
        <p:nvSpPr>
          <p:cNvPr id="20" name="Text 18"/>
          <p:cNvSpPr txBox="1"/>
          <p:nvPr/>
        </p:nvSpPr>
        <p:spPr>
          <a:xfrm>
            <a:off x="54864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Week 1: baseline survey</a:t>
            </a:r>
            <a:endParaRPr lang="en-US" sz="1800" dirty="0"/>
          </a:p>
        </p:txBody>
      </p:sp>
      <p:sp>
        <p:nvSpPr>
          <p:cNvPr id="21" name="timeline-node"/>
          <p:cNvSpPr/>
          <p:nvPr/>
        </p:nvSpPr>
        <p:spPr>
          <a:xfrm>
            <a:off x="4626864" y="5358384"/>
            <a:ext cx="256032" cy="256032"/>
          </a:xfrm>
          <a:prstGeom prst="ellipse">
            <a:avLst/>
          </a:prstGeom>
          <a:solidFill>
            <a:schemeClr val="accent3"/>
          </a:solidFill>
          <a:ln w="25400">
            <a:solidFill>
              <a:schemeClr val="bg1"/>
            </a:solidFill>
            <a:prstDash val="solid"/>
          </a:ln>
        </p:spPr>
        <p:txBody>
          <a:bodyPr/>
          <a:lstStyle/>
          <a:p>
            <a:endParaRPr lang="en-GB"/>
          </a:p>
        </p:txBody>
      </p:sp>
      <p:sp>
        <p:nvSpPr>
          <p:cNvPr id="22" name="Text 20"/>
          <p:cNvSpPr txBox="1"/>
          <p:nvPr/>
        </p:nvSpPr>
        <p:spPr>
          <a:xfrm>
            <a:off x="338328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Week 4: mid-point check</a:t>
            </a:r>
            <a:endParaRPr lang="en-US" sz="1800" dirty="0"/>
          </a:p>
        </p:txBody>
      </p:sp>
      <p:sp>
        <p:nvSpPr>
          <p:cNvPr id="23" name="timeline-node"/>
          <p:cNvSpPr/>
          <p:nvPr/>
        </p:nvSpPr>
        <p:spPr>
          <a:xfrm>
            <a:off x="7461504" y="5358384"/>
            <a:ext cx="256032" cy="256032"/>
          </a:xfrm>
          <a:prstGeom prst="ellipse">
            <a:avLst/>
          </a:prstGeom>
          <a:solidFill>
            <a:schemeClr val="accent3"/>
          </a:solidFill>
          <a:ln w="25400">
            <a:solidFill>
              <a:schemeClr val="bg1"/>
            </a:solidFill>
            <a:prstDash val="solid"/>
          </a:ln>
        </p:spPr>
        <p:txBody>
          <a:bodyPr/>
          <a:lstStyle/>
          <a:p>
            <a:endParaRPr lang="en-GB"/>
          </a:p>
        </p:txBody>
      </p:sp>
      <p:sp>
        <p:nvSpPr>
          <p:cNvPr id="24" name="Text 22"/>
          <p:cNvSpPr txBox="1"/>
          <p:nvPr/>
        </p:nvSpPr>
        <p:spPr>
          <a:xfrm>
            <a:off x="621792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Week 8: post-survey and re-test</a:t>
            </a:r>
            <a:endParaRPr lang="en-US" sz="1800" dirty="0"/>
          </a:p>
        </p:txBody>
      </p:sp>
      <p:sp>
        <p:nvSpPr>
          <p:cNvPr id="25" name="timeline-node"/>
          <p:cNvSpPr/>
          <p:nvPr/>
        </p:nvSpPr>
        <p:spPr>
          <a:xfrm>
            <a:off x="10113264" y="5358384"/>
            <a:ext cx="256032" cy="256032"/>
          </a:xfrm>
          <a:prstGeom prst="ellipse">
            <a:avLst/>
          </a:prstGeom>
          <a:solidFill>
            <a:schemeClr val="accent1"/>
          </a:solidFill>
          <a:ln w="25400">
            <a:solidFill>
              <a:schemeClr val="bg1"/>
            </a:solidFill>
            <a:prstDash val="solid"/>
          </a:ln>
        </p:spPr>
        <p:txBody>
          <a:bodyPr/>
          <a:lstStyle/>
          <a:p>
            <a:endParaRPr lang="en-GB"/>
          </a:p>
        </p:txBody>
      </p:sp>
      <p:sp>
        <p:nvSpPr>
          <p:cNvPr id="26" name="Text 24"/>
          <p:cNvSpPr txBox="1"/>
          <p:nvPr/>
        </p:nvSpPr>
        <p:spPr>
          <a:xfrm>
            <a:off x="886968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Month 3: follow-up</a:t>
            </a:r>
            <a:endParaRPr lang="en-US" sz="1800" dirty="0"/>
          </a:p>
        </p:txBody>
      </p:sp>
      <p:sp>
        <p:nvSpPr>
          <p:cNvPr id="27"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4271" y="418816"/>
            <a:ext cx="9596973" cy="777240"/>
          </a:xfrm>
          <a:prstGeom prst="rect">
            <a:avLst/>
          </a:prstGeom>
          <a:noFill/>
          <a:ln/>
        </p:spPr>
        <p:txBody>
          <a:bodyPr wrap="square" lIns="0" tIns="0" rIns="0" bIns="0" rtlCol="0" anchor="ctr"/>
          <a:lstStyle/>
          <a:p>
            <a:pPr marL="0" indent="0" algn="ctr">
              <a:buNone/>
            </a:pPr>
            <a:r>
              <a:rPr lang="en-US" sz="3000" b="1" dirty="0">
                <a:solidFill>
                  <a:schemeClr val="tx2"/>
                </a:solidFill>
              </a:rPr>
              <a:t>Campaign poster</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5" name="poster-bg"/>
          <p:cNvSpPr/>
          <p:nvPr/>
        </p:nvSpPr>
        <p:spPr>
          <a:xfrm>
            <a:off x="2249875" y="1325880"/>
            <a:ext cx="7040880" cy="4983480"/>
          </a:xfrm>
          <a:prstGeom prst="roundRect">
            <a:avLst>
              <a:gd name="adj" fmla="val 3670"/>
            </a:avLst>
          </a:prstGeom>
          <a:solidFill>
            <a:schemeClr val="tx2"/>
          </a:solidFill>
          <a:ln w="12700">
            <a:solidFill>
              <a:schemeClr val="tx2"/>
            </a:solidFill>
            <a:prstDash val="solid"/>
          </a:ln>
        </p:spPr>
        <p:txBody>
          <a:bodyPr/>
          <a:lstStyle/>
          <a:p>
            <a:pPr algn="ctr"/>
            <a:endParaRPr lang="en-GB" dirty="0"/>
          </a:p>
        </p:txBody>
      </p:sp>
      <p:sp>
        <p:nvSpPr>
          <p:cNvPr id="6" name="poster-pill"/>
          <p:cNvSpPr/>
          <p:nvPr/>
        </p:nvSpPr>
        <p:spPr>
          <a:xfrm>
            <a:off x="2633698" y="1645920"/>
            <a:ext cx="3566160" cy="384048"/>
          </a:xfrm>
          <a:prstGeom prst="roundRect">
            <a:avLst>
              <a:gd name="adj" fmla="val 35714"/>
            </a:avLst>
          </a:prstGeom>
          <a:solidFill>
            <a:schemeClr val="accent2"/>
          </a:solidFill>
          <a:ln w="12700">
            <a:solidFill>
              <a:schemeClr val="accent2"/>
            </a:solidFill>
            <a:prstDash val="solid"/>
          </a:ln>
        </p:spPr>
        <p:txBody>
          <a:bodyPr/>
          <a:lstStyle/>
          <a:p>
            <a:endParaRPr lang="en-GB"/>
          </a:p>
        </p:txBody>
      </p:sp>
      <p:sp>
        <p:nvSpPr>
          <p:cNvPr id="7" name="Text 5"/>
          <p:cNvSpPr txBox="1"/>
          <p:nvPr/>
        </p:nvSpPr>
        <p:spPr>
          <a:xfrm>
            <a:off x="2615635" y="1645920"/>
            <a:ext cx="3566160" cy="38404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FREE  |  AGES 18–30  |  8 WEEKS</a:t>
            </a:r>
            <a:endParaRPr lang="en-US" sz="1400" dirty="0"/>
          </a:p>
        </p:txBody>
      </p:sp>
      <p:sp>
        <p:nvSpPr>
          <p:cNvPr id="8" name="Text 6"/>
          <p:cNvSpPr txBox="1"/>
          <p:nvPr/>
        </p:nvSpPr>
        <p:spPr>
          <a:xfrm>
            <a:off x="2615635" y="2194560"/>
            <a:ext cx="4572000" cy="1463040"/>
          </a:xfrm>
          <a:prstGeom prst="rect">
            <a:avLst/>
          </a:prstGeom>
          <a:noFill/>
          <a:ln/>
        </p:spPr>
        <p:txBody>
          <a:bodyPr wrap="square" lIns="0" tIns="0" rIns="0" bIns="0" rtlCol="0" anchor="t"/>
          <a:lstStyle/>
          <a:p>
            <a:pPr marL="0" indent="0">
              <a:lnSpc>
                <a:spcPct val="100000"/>
              </a:lnSpc>
              <a:buNone/>
            </a:pPr>
            <a:r>
              <a:rPr lang="en-US" sz="4000" b="1" dirty="0">
                <a:solidFill>
                  <a:schemeClr val="bg1"/>
                </a:solidFill>
              </a:rPr>
              <a:t>YOUR </a:t>
            </a:r>
            <a:r>
              <a:rPr lang="en-US" sz="4000" b="1" dirty="0">
                <a:solidFill>
                  <a:schemeClr val="accent2"/>
                </a:solidFill>
              </a:rPr>
              <a:t>150,</a:t>
            </a:r>
            <a:endParaRPr lang="en-US" sz="4000" dirty="0"/>
          </a:p>
          <a:p>
            <a:pPr marL="0" indent="0">
              <a:lnSpc>
                <a:spcPct val="100000"/>
              </a:lnSpc>
              <a:buNone/>
            </a:pPr>
            <a:r>
              <a:rPr lang="en-US" sz="4000" b="1" dirty="0">
                <a:solidFill>
                  <a:schemeClr val="bg1"/>
                </a:solidFill>
              </a:rPr>
              <a:t>YOUR WAY</a:t>
            </a:r>
            <a:endParaRPr lang="en-US" sz="4000" dirty="0"/>
          </a:p>
        </p:txBody>
      </p:sp>
      <p:sp>
        <p:nvSpPr>
          <p:cNvPr id="9" name="Text 7"/>
          <p:cNvSpPr txBox="1"/>
          <p:nvPr/>
        </p:nvSpPr>
        <p:spPr>
          <a:xfrm>
            <a:off x="2615635" y="3657600"/>
            <a:ext cx="4572000" cy="457200"/>
          </a:xfrm>
          <a:prstGeom prst="rect">
            <a:avLst/>
          </a:prstGeom>
          <a:noFill/>
          <a:ln/>
        </p:spPr>
        <p:txBody>
          <a:bodyPr wrap="square" lIns="0" tIns="0" rIns="0" bIns="0" rtlCol="0" anchor="t"/>
          <a:lstStyle/>
          <a:p>
            <a:pPr marL="0" indent="0">
              <a:lnSpc>
                <a:spcPct val="100000"/>
              </a:lnSpc>
              <a:buNone/>
            </a:pPr>
            <a:r>
              <a:rPr lang="en-US" sz="2400" b="1" dirty="0">
                <a:solidFill>
                  <a:schemeClr val="accent1"/>
                </a:solidFill>
              </a:rPr>
              <a:t>8 weeks. Your move.</a:t>
            </a:r>
            <a:endParaRPr lang="en-US" sz="2400" dirty="0"/>
          </a:p>
        </p:txBody>
      </p:sp>
      <p:sp>
        <p:nvSpPr>
          <p:cNvPr id="10" name="poster-badge"/>
          <p:cNvSpPr/>
          <p:nvPr/>
        </p:nvSpPr>
        <p:spPr>
          <a:xfrm>
            <a:off x="7123270" y="1792224"/>
            <a:ext cx="1828800" cy="1828800"/>
          </a:xfrm>
          <a:prstGeom prst="ellipse">
            <a:avLst/>
          </a:prstGeom>
          <a:solidFill>
            <a:schemeClr val="accent2"/>
          </a:solidFill>
          <a:ln w="12700">
            <a:solidFill>
              <a:schemeClr val="accent2"/>
            </a:solidFill>
            <a:prstDash val="solid"/>
          </a:ln>
        </p:spPr>
        <p:txBody>
          <a:bodyPr/>
          <a:lstStyle/>
          <a:p>
            <a:endParaRPr lang="en-GB" dirty="0"/>
          </a:p>
        </p:txBody>
      </p:sp>
      <p:sp>
        <p:nvSpPr>
          <p:cNvPr id="11" name="Text 9"/>
          <p:cNvSpPr txBox="1"/>
          <p:nvPr/>
        </p:nvSpPr>
        <p:spPr>
          <a:xfrm>
            <a:off x="7150946" y="1813276"/>
            <a:ext cx="1828800" cy="1828800"/>
          </a:xfrm>
          <a:prstGeom prst="rect">
            <a:avLst/>
          </a:prstGeom>
          <a:noFill/>
          <a:ln/>
        </p:spPr>
        <p:txBody>
          <a:bodyPr wrap="square" lIns="0" tIns="0" rIns="0" bIns="0" rtlCol="0" anchor="ctr"/>
          <a:lstStyle/>
          <a:p>
            <a:pPr marL="0" indent="0" algn="ctr">
              <a:lnSpc>
                <a:spcPct val="100000"/>
              </a:lnSpc>
              <a:buNone/>
            </a:pPr>
            <a:r>
              <a:rPr lang="en-US" sz="2800" b="1" dirty="0">
                <a:solidFill>
                  <a:schemeClr val="tx1"/>
                </a:solidFill>
              </a:rPr>
              <a:t>18–30</a:t>
            </a:r>
            <a:endParaRPr lang="en-US" sz="1800" dirty="0"/>
          </a:p>
          <a:p>
            <a:pPr marL="0" indent="0" algn="ctr">
              <a:lnSpc>
                <a:spcPct val="100000"/>
              </a:lnSpc>
              <a:buNone/>
            </a:pPr>
            <a:r>
              <a:rPr lang="en-US" sz="1600" b="1" dirty="0">
                <a:solidFill>
                  <a:schemeClr val="tx1"/>
                </a:solidFill>
              </a:rPr>
              <a:t>years</a:t>
            </a:r>
            <a:endParaRPr lang="en-US" sz="1800" dirty="0"/>
          </a:p>
        </p:txBody>
      </p:sp>
      <p:sp>
        <p:nvSpPr>
          <p:cNvPr id="12" name="poster-icon"/>
          <p:cNvSpPr/>
          <p:nvPr/>
        </p:nvSpPr>
        <p:spPr>
          <a:xfrm>
            <a:off x="2615635" y="4343400"/>
            <a:ext cx="777240" cy="777240"/>
          </a:xfrm>
          <a:prstGeom prst="ellipse">
            <a:avLst/>
          </a:prstGeom>
          <a:solidFill>
            <a:schemeClr val="accent1"/>
          </a:solidFill>
          <a:ln w="12700">
            <a:solidFill>
              <a:schemeClr val="accent1"/>
            </a:solidFill>
            <a:prstDash val="solid"/>
          </a:ln>
        </p:spPr>
        <p:txBody>
          <a:bodyPr/>
          <a:lstStyle/>
          <a:p>
            <a:endParaRPr lang="en-GB"/>
          </a:p>
        </p:txBody>
      </p:sp>
      <p:pic>
        <p:nvPicPr>
          <p:cNvPr id="13" name="Image 0" descr="icon"/>
          <p:cNvPicPr>
            <a:picLocks noChangeAspect="1"/>
          </p:cNvPicPr>
          <p:nvPr/>
        </p:nvPicPr>
        <p:blipFill>
          <a:blip r:embed="rId3"/>
          <a:stretch>
            <a:fillRect/>
          </a:stretch>
        </p:blipFill>
        <p:spPr>
          <a:xfrm>
            <a:off x="2802173" y="4529938"/>
            <a:ext cx="404165" cy="404165"/>
          </a:xfrm>
          <a:prstGeom prst="rect">
            <a:avLst/>
          </a:prstGeom>
        </p:spPr>
      </p:pic>
      <p:sp>
        <p:nvSpPr>
          <p:cNvPr id="14" name="Text 11"/>
          <p:cNvSpPr txBox="1"/>
          <p:nvPr/>
        </p:nvSpPr>
        <p:spPr>
          <a:xfrm>
            <a:off x="2432755"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Walk</a:t>
            </a:r>
            <a:endParaRPr lang="en-US" sz="1400" dirty="0"/>
          </a:p>
        </p:txBody>
      </p:sp>
      <p:sp>
        <p:nvSpPr>
          <p:cNvPr id="15" name="poster-icon"/>
          <p:cNvSpPr/>
          <p:nvPr/>
        </p:nvSpPr>
        <p:spPr>
          <a:xfrm>
            <a:off x="3804355" y="4343400"/>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16" name="Image 1" descr="icon"/>
          <p:cNvPicPr>
            <a:picLocks noChangeAspect="1"/>
          </p:cNvPicPr>
          <p:nvPr/>
        </p:nvPicPr>
        <p:blipFill>
          <a:blip r:embed="rId4"/>
          <a:stretch>
            <a:fillRect/>
          </a:stretch>
        </p:blipFill>
        <p:spPr>
          <a:xfrm>
            <a:off x="3990893" y="4529938"/>
            <a:ext cx="404165" cy="404165"/>
          </a:xfrm>
          <a:prstGeom prst="rect">
            <a:avLst/>
          </a:prstGeom>
        </p:spPr>
      </p:pic>
      <p:sp>
        <p:nvSpPr>
          <p:cNvPr id="17" name="Text 13"/>
          <p:cNvSpPr txBox="1"/>
          <p:nvPr/>
        </p:nvSpPr>
        <p:spPr>
          <a:xfrm>
            <a:off x="3621475"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Run</a:t>
            </a:r>
            <a:endParaRPr lang="en-US" sz="1400" dirty="0"/>
          </a:p>
        </p:txBody>
      </p:sp>
      <p:sp>
        <p:nvSpPr>
          <p:cNvPr id="18" name="poster-icon"/>
          <p:cNvSpPr/>
          <p:nvPr/>
        </p:nvSpPr>
        <p:spPr>
          <a:xfrm>
            <a:off x="4993075" y="4343400"/>
            <a:ext cx="777240" cy="777240"/>
          </a:xfrm>
          <a:prstGeom prst="ellipse">
            <a:avLst/>
          </a:prstGeom>
          <a:solidFill>
            <a:schemeClr val="accent4"/>
          </a:solidFill>
          <a:ln w="12700">
            <a:solidFill>
              <a:schemeClr val="accent4"/>
            </a:solidFill>
            <a:prstDash val="solid"/>
          </a:ln>
        </p:spPr>
        <p:txBody>
          <a:bodyPr/>
          <a:lstStyle/>
          <a:p>
            <a:endParaRPr lang="en-GB"/>
          </a:p>
        </p:txBody>
      </p:sp>
      <p:pic>
        <p:nvPicPr>
          <p:cNvPr id="19" name="Image 2" descr="icon"/>
          <p:cNvPicPr>
            <a:picLocks noChangeAspect="1"/>
          </p:cNvPicPr>
          <p:nvPr/>
        </p:nvPicPr>
        <p:blipFill>
          <a:blip r:embed="rId5"/>
          <a:stretch>
            <a:fillRect/>
          </a:stretch>
        </p:blipFill>
        <p:spPr>
          <a:xfrm>
            <a:off x="5179613" y="4529938"/>
            <a:ext cx="404165" cy="404165"/>
          </a:xfrm>
          <a:prstGeom prst="rect">
            <a:avLst/>
          </a:prstGeom>
        </p:spPr>
      </p:pic>
      <p:sp>
        <p:nvSpPr>
          <p:cNvPr id="20" name="Text 15"/>
          <p:cNvSpPr txBox="1"/>
          <p:nvPr/>
        </p:nvSpPr>
        <p:spPr>
          <a:xfrm>
            <a:off x="4810195"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Strength</a:t>
            </a:r>
            <a:endParaRPr lang="en-US" sz="1400" dirty="0"/>
          </a:p>
        </p:txBody>
      </p:sp>
      <p:sp>
        <p:nvSpPr>
          <p:cNvPr id="21" name="poster-icon"/>
          <p:cNvSpPr/>
          <p:nvPr/>
        </p:nvSpPr>
        <p:spPr>
          <a:xfrm>
            <a:off x="6181795" y="4343400"/>
            <a:ext cx="777240" cy="777240"/>
          </a:xfrm>
          <a:prstGeom prst="ellipse">
            <a:avLst/>
          </a:prstGeom>
          <a:solidFill>
            <a:schemeClr val="accent3"/>
          </a:solidFill>
          <a:ln w="12700">
            <a:solidFill>
              <a:schemeClr val="accent3"/>
            </a:solidFill>
            <a:prstDash val="solid"/>
          </a:ln>
        </p:spPr>
        <p:txBody>
          <a:bodyPr/>
          <a:lstStyle/>
          <a:p>
            <a:endParaRPr lang="en-GB"/>
          </a:p>
        </p:txBody>
      </p:sp>
      <p:pic>
        <p:nvPicPr>
          <p:cNvPr id="22" name="Image 3" descr="icon"/>
          <p:cNvPicPr>
            <a:picLocks noChangeAspect="1"/>
          </p:cNvPicPr>
          <p:nvPr/>
        </p:nvPicPr>
        <p:blipFill>
          <a:blip r:embed="rId6"/>
          <a:stretch>
            <a:fillRect/>
          </a:stretch>
        </p:blipFill>
        <p:spPr>
          <a:xfrm>
            <a:off x="6368333" y="4529938"/>
            <a:ext cx="404165" cy="404165"/>
          </a:xfrm>
          <a:prstGeom prst="rect">
            <a:avLst/>
          </a:prstGeom>
        </p:spPr>
      </p:pic>
      <p:sp>
        <p:nvSpPr>
          <p:cNvPr id="23" name="Text 17"/>
          <p:cNvSpPr txBox="1"/>
          <p:nvPr/>
        </p:nvSpPr>
        <p:spPr>
          <a:xfrm>
            <a:off x="5998915"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Play</a:t>
            </a:r>
            <a:endParaRPr lang="en-US" sz="1400" dirty="0"/>
          </a:p>
        </p:txBody>
      </p:sp>
      <p:sp>
        <p:nvSpPr>
          <p:cNvPr id="24" name="Text 18"/>
          <p:cNvSpPr txBox="1"/>
          <p:nvPr/>
        </p:nvSpPr>
        <p:spPr>
          <a:xfrm>
            <a:off x="7370515" y="3931920"/>
            <a:ext cx="1783080" cy="1600200"/>
          </a:xfrm>
          <a:prstGeom prst="rect">
            <a:avLst/>
          </a:prstGeom>
          <a:noFill/>
          <a:ln/>
        </p:spPr>
        <p:txBody>
          <a:bodyPr wrap="square" lIns="0" tIns="0" rIns="0" bIns="0" rtlCol="0" anchor="t"/>
          <a:lstStyle/>
          <a:p>
            <a:pPr marL="0" indent="0">
              <a:lnSpc>
                <a:spcPct val="105000"/>
              </a:lnSpc>
              <a:buNone/>
            </a:pPr>
            <a:r>
              <a:rPr lang="en-US" sz="1400" b="1" dirty="0">
                <a:solidFill>
                  <a:schemeClr val="accent2"/>
                </a:solidFill>
              </a:rPr>
              <a:t>YOU GET</a:t>
            </a:r>
            <a:endParaRPr lang="en-US" sz="1400" dirty="0"/>
          </a:p>
          <a:p>
            <a:pPr marL="0" indent="0">
              <a:lnSpc>
                <a:spcPct val="105000"/>
              </a:lnSpc>
              <a:buNone/>
            </a:pPr>
            <a:r>
              <a:rPr lang="en-US" sz="1400" dirty="0">
                <a:solidFill>
                  <a:schemeClr val="bg1"/>
                </a:solidFill>
              </a:rPr>
              <a:t>More energy</a:t>
            </a:r>
            <a:endParaRPr lang="en-US" sz="1400" dirty="0"/>
          </a:p>
          <a:p>
            <a:pPr marL="0" indent="0">
              <a:lnSpc>
                <a:spcPct val="105000"/>
              </a:lnSpc>
              <a:buNone/>
            </a:pPr>
            <a:r>
              <a:rPr lang="en-US" sz="1400" dirty="0">
                <a:solidFill>
                  <a:schemeClr val="bg1"/>
                </a:solidFill>
              </a:rPr>
              <a:t>Better mood</a:t>
            </a:r>
            <a:endParaRPr lang="en-US" sz="1400" dirty="0"/>
          </a:p>
          <a:p>
            <a:pPr marL="0" indent="0">
              <a:lnSpc>
                <a:spcPct val="105000"/>
              </a:lnSpc>
              <a:buNone/>
            </a:pPr>
            <a:r>
              <a:rPr lang="en-US" sz="1400" dirty="0">
                <a:solidFill>
                  <a:schemeClr val="bg1"/>
                </a:solidFill>
              </a:rPr>
              <a:t>Stronger body</a:t>
            </a:r>
            <a:endParaRPr lang="en-US" sz="1400" dirty="0"/>
          </a:p>
          <a:p>
            <a:pPr marL="0" indent="0">
              <a:lnSpc>
                <a:spcPct val="105000"/>
              </a:lnSpc>
              <a:buNone/>
            </a:pPr>
            <a:r>
              <a:rPr lang="en-US" sz="1400" dirty="0">
                <a:solidFill>
                  <a:schemeClr val="bg1"/>
                </a:solidFill>
              </a:rPr>
              <a:t>New friends</a:t>
            </a:r>
            <a:endParaRPr lang="en-US" sz="1400" dirty="0"/>
          </a:p>
        </p:txBody>
      </p:sp>
      <p:sp>
        <p:nvSpPr>
          <p:cNvPr id="25" name="poster-cta"/>
          <p:cNvSpPr/>
          <p:nvPr/>
        </p:nvSpPr>
        <p:spPr>
          <a:xfrm>
            <a:off x="2468880" y="5614416"/>
            <a:ext cx="6309360" cy="502920"/>
          </a:xfrm>
          <a:prstGeom prst="roundRect">
            <a:avLst>
              <a:gd name="adj" fmla="val 27273"/>
            </a:avLst>
          </a:prstGeom>
          <a:solidFill>
            <a:schemeClr val="accent1"/>
          </a:solidFill>
          <a:ln w="12700">
            <a:solidFill>
              <a:schemeClr val="accent1"/>
            </a:solidFill>
            <a:prstDash val="solid"/>
          </a:ln>
        </p:spPr>
        <p:txBody>
          <a:bodyPr/>
          <a:lstStyle/>
          <a:p>
            <a:endParaRPr lang="en-GB"/>
          </a:p>
        </p:txBody>
      </p:sp>
      <p:sp>
        <p:nvSpPr>
          <p:cNvPr id="26" name="Text 20"/>
          <p:cNvSpPr txBox="1"/>
          <p:nvPr/>
        </p:nvSpPr>
        <p:spPr>
          <a:xfrm>
            <a:off x="2615635" y="5623560"/>
            <a:ext cx="6309360" cy="502920"/>
          </a:xfrm>
          <a:prstGeom prst="rect">
            <a:avLst/>
          </a:prstGeom>
          <a:noFill/>
          <a:ln/>
        </p:spPr>
        <p:txBody>
          <a:bodyPr wrap="square" lIns="0" tIns="0" rIns="0" bIns="0" rtlCol="0" anchor="ctr"/>
          <a:lstStyle/>
          <a:p>
            <a:pPr marL="0" indent="0" algn="ctr">
              <a:lnSpc>
                <a:spcPct val="100000"/>
              </a:lnSpc>
              <a:buNone/>
            </a:pPr>
            <a:r>
              <a:rPr lang="en-US" sz="1600" b="1" dirty="0">
                <a:solidFill>
                  <a:schemeClr val="tx1"/>
                </a:solidFill>
              </a:rPr>
              <a:t>Sign up free at your leisure centre or Students’ Union</a:t>
            </a:r>
            <a:endParaRPr lang="en-US" sz="1600" dirty="0"/>
          </a:p>
        </p:txBody>
      </p:sp>
      <p:sp>
        <p:nvSpPr>
          <p:cNvPr id="40"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Partners: national and local</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5" name="Text 3"/>
          <p:cNvSpPr txBox="1"/>
          <p:nvPr/>
        </p:nvSpPr>
        <p:spPr>
          <a:xfrm>
            <a:off x="548640" y="1325880"/>
            <a:ext cx="5394960" cy="411480"/>
          </a:xfrm>
          <a:prstGeom prst="rect">
            <a:avLst/>
          </a:prstGeom>
          <a:noFill/>
          <a:ln/>
        </p:spPr>
        <p:txBody>
          <a:bodyPr wrap="square" lIns="0" tIns="0" rIns="0" bIns="0" rtlCol="0" anchor="t"/>
          <a:lstStyle/>
          <a:p>
            <a:pPr marL="0" indent="0">
              <a:lnSpc>
                <a:spcPct val="100000"/>
              </a:lnSpc>
              <a:buNone/>
            </a:pPr>
            <a:r>
              <a:rPr lang="en-US" sz="2200" b="1" dirty="0">
                <a:solidFill>
                  <a:schemeClr val="tx2"/>
                </a:solidFill>
              </a:rPr>
              <a:t>National campaigns</a:t>
            </a:r>
            <a:endParaRPr lang="en-US" sz="2200" dirty="0"/>
          </a:p>
        </p:txBody>
      </p:sp>
      <p:sp>
        <p:nvSpPr>
          <p:cNvPr id="6" name="partner-row"/>
          <p:cNvSpPr/>
          <p:nvPr/>
        </p:nvSpPr>
        <p:spPr>
          <a:xfrm>
            <a:off x="548640" y="1874520"/>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7" name="logo-badge"/>
          <p:cNvSpPr/>
          <p:nvPr/>
        </p:nvSpPr>
        <p:spPr>
          <a:xfrm>
            <a:off x="685800" y="2011680"/>
            <a:ext cx="1920240" cy="749808"/>
          </a:xfrm>
          <a:prstGeom prst="roundRect">
            <a:avLst>
              <a:gd name="adj" fmla="val 18293"/>
            </a:avLst>
          </a:prstGeom>
          <a:solidFill>
            <a:schemeClr val="accent1"/>
          </a:solidFill>
          <a:ln w="12700">
            <a:solidFill>
              <a:schemeClr val="accent1"/>
            </a:solidFill>
            <a:prstDash val="solid"/>
          </a:ln>
        </p:spPr>
        <p:txBody>
          <a:bodyPr/>
          <a:lstStyle/>
          <a:p>
            <a:endParaRPr lang="en-GB"/>
          </a:p>
        </p:txBody>
      </p:sp>
      <p:sp>
        <p:nvSpPr>
          <p:cNvPr id="8" name="Text 6"/>
          <p:cNvSpPr txBox="1"/>
          <p:nvPr/>
        </p:nvSpPr>
        <p:spPr>
          <a:xfrm>
            <a:off x="731520" y="2011680"/>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THIS GIRL CAN</a:t>
            </a:r>
            <a:endParaRPr lang="en-US" sz="1400" dirty="0"/>
          </a:p>
        </p:txBody>
      </p:sp>
      <p:sp>
        <p:nvSpPr>
          <p:cNvPr id="9" name="Text 7"/>
          <p:cNvSpPr txBox="1"/>
          <p:nvPr/>
        </p:nvSpPr>
        <p:spPr>
          <a:xfrm>
            <a:off x="2743200" y="1901952"/>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Women: active, free of judgement (Sport England, no date)</a:t>
            </a:r>
            <a:endParaRPr lang="en-US" sz="1800" dirty="0"/>
          </a:p>
        </p:txBody>
      </p:sp>
      <p:sp>
        <p:nvSpPr>
          <p:cNvPr id="10" name="partner-row"/>
          <p:cNvSpPr/>
          <p:nvPr/>
        </p:nvSpPr>
        <p:spPr>
          <a:xfrm>
            <a:off x="548640" y="2990088"/>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11" name="logo-badge"/>
          <p:cNvSpPr/>
          <p:nvPr/>
        </p:nvSpPr>
        <p:spPr>
          <a:xfrm>
            <a:off x="685800" y="3127248"/>
            <a:ext cx="1920240" cy="749808"/>
          </a:xfrm>
          <a:prstGeom prst="roundRect">
            <a:avLst>
              <a:gd name="adj" fmla="val 18293"/>
            </a:avLst>
          </a:prstGeom>
          <a:solidFill>
            <a:schemeClr val="accent3"/>
          </a:solidFill>
          <a:ln w="12700">
            <a:solidFill>
              <a:schemeClr val="accent3"/>
            </a:solidFill>
            <a:prstDash val="solid"/>
          </a:ln>
        </p:spPr>
        <p:txBody>
          <a:bodyPr/>
          <a:lstStyle/>
          <a:p>
            <a:endParaRPr lang="en-GB"/>
          </a:p>
        </p:txBody>
      </p:sp>
      <p:sp>
        <p:nvSpPr>
          <p:cNvPr id="12" name="Text 10"/>
          <p:cNvSpPr txBox="1"/>
          <p:nvPr/>
        </p:nvSpPr>
        <p:spPr>
          <a:xfrm>
            <a:off x="731520" y="3127248"/>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bg1"/>
                </a:solidFill>
              </a:rPr>
              <a:t>NHS Couch to 5K</a:t>
            </a:r>
            <a:endParaRPr lang="en-US" sz="1400" dirty="0"/>
          </a:p>
        </p:txBody>
      </p:sp>
      <p:sp>
        <p:nvSpPr>
          <p:cNvPr id="13" name="Text 11"/>
          <p:cNvSpPr txBox="1"/>
          <p:nvPr/>
        </p:nvSpPr>
        <p:spPr>
          <a:xfrm>
            <a:off x="2743200" y="3017520"/>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Beginners to 5K in 9 weeks (NHS, no date)</a:t>
            </a:r>
            <a:endParaRPr lang="en-US" sz="1800" dirty="0"/>
          </a:p>
        </p:txBody>
      </p:sp>
      <p:sp>
        <p:nvSpPr>
          <p:cNvPr id="14" name="partner-row"/>
          <p:cNvSpPr/>
          <p:nvPr/>
        </p:nvSpPr>
        <p:spPr>
          <a:xfrm>
            <a:off x="548640" y="4105656"/>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15" name="logo-badge"/>
          <p:cNvSpPr/>
          <p:nvPr/>
        </p:nvSpPr>
        <p:spPr>
          <a:xfrm>
            <a:off x="685800" y="4242816"/>
            <a:ext cx="1920240" cy="749808"/>
          </a:xfrm>
          <a:prstGeom prst="roundRect">
            <a:avLst>
              <a:gd name="adj" fmla="val 18293"/>
            </a:avLst>
          </a:prstGeom>
          <a:solidFill>
            <a:schemeClr val="accent4"/>
          </a:solidFill>
          <a:ln w="12700">
            <a:solidFill>
              <a:schemeClr val="accent4"/>
            </a:solidFill>
            <a:prstDash val="solid"/>
          </a:ln>
        </p:spPr>
        <p:txBody>
          <a:bodyPr/>
          <a:lstStyle/>
          <a:p>
            <a:endParaRPr lang="en-GB"/>
          </a:p>
        </p:txBody>
      </p:sp>
      <p:sp>
        <p:nvSpPr>
          <p:cNvPr id="16" name="Text 14"/>
          <p:cNvSpPr txBox="1"/>
          <p:nvPr/>
        </p:nvSpPr>
        <p:spPr>
          <a:xfrm>
            <a:off x="731520" y="4242816"/>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parkrun</a:t>
            </a:r>
            <a:endParaRPr lang="en-US" sz="1400" dirty="0"/>
          </a:p>
        </p:txBody>
      </p:sp>
      <p:sp>
        <p:nvSpPr>
          <p:cNvPr id="17" name="Text 15"/>
          <p:cNvSpPr txBox="1"/>
          <p:nvPr/>
        </p:nvSpPr>
        <p:spPr>
          <a:xfrm>
            <a:off x="2743200" y="4133088"/>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Free weekly 5K, run or walk (parkrun UK, no date)</a:t>
            </a:r>
            <a:endParaRPr lang="en-US" sz="1800" dirty="0"/>
          </a:p>
        </p:txBody>
      </p:sp>
      <p:sp>
        <p:nvSpPr>
          <p:cNvPr id="18" name="partner-row"/>
          <p:cNvSpPr/>
          <p:nvPr/>
        </p:nvSpPr>
        <p:spPr>
          <a:xfrm>
            <a:off x="548640" y="5221224"/>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19" name="logo-badge"/>
          <p:cNvSpPr/>
          <p:nvPr/>
        </p:nvSpPr>
        <p:spPr>
          <a:xfrm>
            <a:off x="685800" y="5358384"/>
            <a:ext cx="1920240" cy="749808"/>
          </a:xfrm>
          <a:prstGeom prst="roundRect">
            <a:avLst>
              <a:gd name="adj" fmla="val 18293"/>
            </a:avLst>
          </a:prstGeom>
          <a:solidFill>
            <a:schemeClr val="accent5"/>
          </a:solidFill>
          <a:ln w="12700">
            <a:solidFill>
              <a:schemeClr val="accent5"/>
            </a:solidFill>
            <a:prstDash val="solid"/>
          </a:ln>
        </p:spPr>
        <p:txBody>
          <a:bodyPr/>
          <a:lstStyle/>
          <a:p>
            <a:endParaRPr lang="en-GB"/>
          </a:p>
        </p:txBody>
      </p:sp>
      <p:sp>
        <p:nvSpPr>
          <p:cNvPr id="20" name="Text 18"/>
          <p:cNvSpPr txBox="1"/>
          <p:nvPr/>
        </p:nvSpPr>
        <p:spPr>
          <a:xfrm>
            <a:off x="731520" y="5358384"/>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bg1"/>
                </a:solidFill>
              </a:rPr>
              <a:t>Mind</a:t>
            </a:r>
            <a:endParaRPr lang="en-US" sz="1400" dirty="0"/>
          </a:p>
        </p:txBody>
      </p:sp>
      <p:sp>
        <p:nvSpPr>
          <p:cNvPr id="21" name="Text 19"/>
          <p:cNvSpPr txBox="1"/>
          <p:nvPr/>
        </p:nvSpPr>
        <p:spPr>
          <a:xfrm>
            <a:off x="2743200" y="5248656"/>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Mental health support via activity (Mind, no date)</a:t>
            </a:r>
            <a:endParaRPr lang="en-US" sz="1800" dirty="0"/>
          </a:p>
        </p:txBody>
      </p:sp>
      <p:sp>
        <p:nvSpPr>
          <p:cNvPr id="22" name="Text 20"/>
          <p:cNvSpPr txBox="1"/>
          <p:nvPr/>
        </p:nvSpPr>
        <p:spPr>
          <a:xfrm>
            <a:off x="6245352" y="1325880"/>
            <a:ext cx="5394960" cy="411480"/>
          </a:xfrm>
          <a:prstGeom prst="rect">
            <a:avLst/>
          </a:prstGeom>
          <a:noFill/>
          <a:ln/>
        </p:spPr>
        <p:txBody>
          <a:bodyPr wrap="square" lIns="0" tIns="0" rIns="0" bIns="0" rtlCol="0" anchor="t"/>
          <a:lstStyle/>
          <a:p>
            <a:pPr marL="0" indent="0">
              <a:lnSpc>
                <a:spcPct val="100000"/>
              </a:lnSpc>
              <a:buNone/>
            </a:pPr>
            <a:r>
              <a:rPr lang="en-US" sz="2200" b="1" dirty="0">
                <a:solidFill>
                  <a:schemeClr val="tx2"/>
                </a:solidFill>
              </a:rPr>
              <a:t>Local partners</a:t>
            </a:r>
            <a:endParaRPr lang="en-US" sz="2200" dirty="0"/>
          </a:p>
        </p:txBody>
      </p:sp>
      <p:sp>
        <p:nvSpPr>
          <p:cNvPr id="23" name="partner-row"/>
          <p:cNvSpPr/>
          <p:nvPr/>
        </p:nvSpPr>
        <p:spPr>
          <a:xfrm>
            <a:off x="6245352" y="1874520"/>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24" name="logo-badge"/>
          <p:cNvSpPr/>
          <p:nvPr/>
        </p:nvSpPr>
        <p:spPr>
          <a:xfrm>
            <a:off x="6382512" y="2011680"/>
            <a:ext cx="1920240" cy="749808"/>
          </a:xfrm>
          <a:prstGeom prst="roundRect">
            <a:avLst>
              <a:gd name="adj" fmla="val 18293"/>
            </a:avLst>
          </a:prstGeom>
          <a:solidFill>
            <a:schemeClr val="accent3"/>
          </a:solidFill>
          <a:ln w="12700">
            <a:solidFill>
              <a:schemeClr val="accent3"/>
            </a:solidFill>
            <a:prstDash val="solid"/>
          </a:ln>
        </p:spPr>
        <p:txBody>
          <a:bodyPr/>
          <a:lstStyle/>
          <a:p>
            <a:endParaRPr lang="en-GB"/>
          </a:p>
        </p:txBody>
      </p:sp>
      <p:sp>
        <p:nvSpPr>
          <p:cNvPr id="25" name="Text 23"/>
          <p:cNvSpPr txBox="1"/>
          <p:nvPr/>
        </p:nvSpPr>
        <p:spPr>
          <a:xfrm>
            <a:off x="6428232" y="2011680"/>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bg1"/>
                </a:solidFill>
              </a:rPr>
              <a:t>Council leisure centres</a:t>
            </a:r>
            <a:endParaRPr lang="en-US" sz="1400" dirty="0"/>
          </a:p>
        </p:txBody>
      </p:sp>
      <p:sp>
        <p:nvSpPr>
          <p:cNvPr id="26" name="Text 24"/>
          <p:cNvSpPr txBox="1"/>
          <p:nvPr/>
        </p:nvSpPr>
        <p:spPr>
          <a:xfrm>
            <a:off x="8439912" y="1901952"/>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Venues, instructors, concession passes</a:t>
            </a:r>
            <a:endParaRPr lang="en-US" sz="1800" dirty="0"/>
          </a:p>
        </p:txBody>
      </p:sp>
      <p:sp>
        <p:nvSpPr>
          <p:cNvPr id="27" name="partner-row"/>
          <p:cNvSpPr/>
          <p:nvPr/>
        </p:nvSpPr>
        <p:spPr>
          <a:xfrm>
            <a:off x="6245352" y="2990088"/>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28" name="logo-badge"/>
          <p:cNvSpPr/>
          <p:nvPr/>
        </p:nvSpPr>
        <p:spPr>
          <a:xfrm>
            <a:off x="6382512" y="3127248"/>
            <a:ext cx="1920240" cy="749808"/>
          </a:xfrm>
          <a:prstGeom prst="roundRect">
            <a:avLst>
              <a:gd name="adj" fmla="val 18293"/>
            </a:avLst>
          </a:prstGeom>
          <a:solidFill>
            <a:schemeClr val="accent2"/>
          </a:solidFill>
          <a:ln w="12700">
            <a:solidFill>
              <a:schemeClr val="accent2"/>
            </a:solidFill>
            <a:prstDash val="solid"/>
          </a:ln>
        </p:spPr>
        <p:txBody>
          <a:bodyPr/>
          <a:lstStyle/>
          <a:p>
            <a:endParaRPr lang="en-GB"/>
          </a:p>
        </p:txBody>
      </p:sp>
      <p:sp>
        <p:nvSpPr>
          <p:cNvPr id="29" name="Text 27"/>
          <p:cNvSpPr txBox="1"/>
          <p:nvPr/>
        </p:nvSpPr>
        <p:spPr>
          <a:xfrm>
            <a:off x="6428232" y="3127248"/>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Students’ Union sport</a:t>
            </a:r>
            <a:endParaRPr lang="en-US" sz="1400" dirty="0"/>
          </a:p>
        </p:txBody>
      </p:sp>
      <p:sp>
        <p:nvSpPr>
          <p:cNvPr id="30" name="Text 28"/>
          <p:cNvSpPr txBox="1"/>
          <p:nvPr/>
        </p:nvSpPr>
        <p:spPr>
          <a:xfrm>
            <a:off x="8439912" y="3017520"/>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Recruits 18–30s, hosts sessions, peer leaders</a:t>
            </a:r>
            <a:endParaRPr lang="en-US" sz="1800" dirty="0"/>
          </a:p>
        </p:txBody>
      </p:sp>
      <p:sp>
        <p:nvSpPr>
          <p:cNvPr id="31" name="partner-row"/>
          <p:cNvSpPr/>
          <p:nvPr/>
        </p:nvSpPr>
        <p:spPr>
          <a:xfrm>
            <a:off x="6245352" y="4105656"/>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32" name="logo-badge"/>
          <p:cNvSpPr/>
          <p:nvPr/>
        </p:nvSpPr>
        <p:spPr>
          <a:xfrm>
            <a:off x="6382512" y="4242816"/>
            <a:ext cx="1920240" cy="749808"/>
          </a:xfrm>
          <a:prstGeom prst="roundRect">
            <a:avLst>
              <a:gd name="adj" fmla="val 18293"/>
            </a:avLst>
          </a:prstGeom>
          <a:solidFill>
            <a:schemeClr val="accent4"/>
          </a:solidFill>
          <a:ln w="12700">
            <a:solidFill>
              <a:schemeClr val="accent4"/>
            </a:solidFill>
            <a:prstDash val="solid"/>
          </a:ln>
        </p:spPr>
        <p:txBody>
          <a:bodyPr/>
          <a:lstStyle/>
          <a:p>
            <a:endParaRPr lang="en-GB"/>
          </a:p>
        </p:txBody>
      </p:sp>
      <p:sp>
        <p:nvSpPr>
          <p:cNvPr id="33" name="Text 31"/>
          <p:cNvSpPr txBox="1"/>
          <p:nvPr/>
        </p:nvSpPr>
        <p:spPr>
          <a:xfrm>
            <a:off x="6428232" y="4242816"/>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Active Partnership</a:t>
            </a:r>
            <a:endParaRPr lang="en-US" sz="1400" dirty="0"/>
          </a:p>
        </p:txBody>
      </p:sp>
      <p:sp>
        <p:nvSpPr>
          <p:cNvPr id="34" name="Text 32"/>
          <p:cNvSpPr txBox="1"/>
          <p:nvPr/>
        </p:nvSpPr>
        <p:spPr>
          <a:xfrm>
            <a:off x="8439912" y="4133088"/>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Training, funding and local activity data</a:t>
            </a:r>
            <a:endParaRPr lang="en-US" sz="1800" dirty="0"/>
          </a:p>
        </p:txBody>
      </p:sp>
      <p:sp>
        <p:nvSpPr>
          <p:cNvPr id="3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Resources we can replicate</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29"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11</a:t>
            </a:fld>
            <a:endParaRPr lang="en-US"/>
          </a:p>
        </p:txBody>
      </p:sp>
      <p:graphicFrame>
        <p:nvGraphicFramePr>
          <p:cNvPr id="30" name="Table 29">
            <a:extLst>
              <a:ext uri="{FF2B5EF4-FFF2-40B4-BE49-F238E27FC236}">
                <a16:creationId xmlns:a16="http://schemas.microsoft.com/office/drawing/2014/main" id="{784D0CE2-C2B7-3BE6-854B-7188B1F7DC11}"/>
              </a:ext>
            </a:extLst>
          </p:cNvPr>
          <p:cNvGraphicFramePr>
            <a:graphicFrameLocks noGrp="1"/>
          </p:cNvGraphicFramePr>
          <p:nvPr>
            <p:extLst>
              <p:ext uri="{D42A27DB-BD31-4B8C-83A1-F6EECF244321}">
                <p14:modId xmlns:p14="http://schemas.microsoft.com/office/powerpoint/2010/main" val="2511063683"/>
              </p:ext>
            </p:extLst>
          </p:nvPr>
        </p:nvGraphicFramePr>
        <p:xfrm>
          <a:off x="548640" y="1124045"/>
          <a:ext cx="11480799" cy="5231034"/>
        </p:xfrm>
        <a:graphic>
          <a:graphicData uri="http://schemas.openxmlformats.org/drawingml/2006/table">
            <a:tbl>
              <a:tblPr firstRow="1" firstCol="1" bandRow="1">
                <a:tableStyleId>{5C22544A-7EE6-4342-B048-85BDC9FD1C3A}</a:tableStyleId>
              </a:tblPr>
              <a:tblGrid>
                <a:gridCol w="3826933">
                  <a:extLst>
                    <a:ext uri="{9D8B030D-6E8A-4147-A177-3AD203B41FA5}">
                      <a16:colId xmlns:a16="http://schemas.microsoft.com/office/drawing/2014/main" val="3198021550"/>
                    </a:ext>
                  </a:extLst>
                </a:gridCol>
                <a:gridCol w="3826933">
                  <a:extLst>
                    <a:ext uri="{9D8B030D-6E8A-4147-A177-3AD203B41FA5}">
                      <a16:colId xmlns:a16="http://schemas.microsoft.com/office/drawing/2014/main" val="4142315730"/>
                    </a:ext>
                  </a:extLst>
                </a:gridCol>
                <a:gridCol w="3826933">
                  <a:extLst>
                    <a:ext uri="{9D8B030D-6E8A-4147-A177-3AD203B41FA5}">
                      <a16:colId xmlns:a16="http://schemas.microsoft.com/office/drawing/2014/main" val="3222911981"/>
                    </a:ext>
                  </a:extLst>
                </a:gridCol>
              </a:tblGrid>
              <a:tr h="293502">
                <a:tc>
                  <a:txBody>
                    <a:bodyPr/>
                    <a:lstStyle/>
                    <a:p>
                      <a:pPr algn="just">
                        <a:lnSpc>
                          <a:spcPct val="150000"/>
                        </a:lnSpc>
                        <a:spcAft>
                          <a:spcPts val="800"/>
                        </a:spcAft>
                        <a:buNone/>
                      </a:pPr>
                      <a:r>
                        <a:rPr lang="en-GB" sz="1200">
                          <a:effectLst/>
                        </a:rPr>
                        <a:t>Resource category</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Required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Purpose</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80512531"/>
                  </a:ext>
                </a:extLst>
              </a:tr>
              <a:tr h="293502">
                <a:tc>
                  <a:txBody>
                    <a:bodyPr/>
                    <a:lstStyle/>
                    <a:p>
                      <a:pPr algn="just">
                        <a:lnSpc>
                          <a:spcPct val="150000"/>
                        </a:lnSpc>
                        <a:spcAft>
                          <a:spcPts val="800"/>
                        </a:spcAft>
                        <a:buNone/>
                      </a:pPr>
                      <a:r>
                        <a:rPr lang="en-GB" sz="1200">
                          <a:effectLst/>
                        </a:rPr>
                        <a:t>Human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Programme coordinator</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Scheduling, recruitment, attendance and evaluation</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42021795"/>
                  </a:ext>
                </a:extLst>
              </a:tr>
              <a:tr h="627254">
                <a:tc>
                  <a:txBody>
                    <a:bodyPr/>
                    <a:lstStyle/>
                    <a:p>
                      <a:pPr algn="just">
                        <a:lnSpc>
                          <a:spcPct val="150000"/>
                        </a:lnSpc>
                        <a:spcAft>
                          <a:spcPts val="800"/>
                        </a:spcAft>
                        <a:buNone/>
                      </a:pPr>
                      <a:r>
                        <a:rPr lang="en-GB" sz="1200">
                          <a:effectLst/>
                        </a:rPr>
                        <a:t>Human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Qualified fitness instructor</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Safe warm-ups, exercise demonstrations and adaptations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69060440"/>
                  </a:ext>
                </a:extLst>
              </a:tr>
              <a:tr h="627254">
                <a:tc>
                  <a:txBody>
                    <a:bodyPr/>
                    <a:lstStyle/>
                    <a:p>
                      <a:pPr algn="just">
                        <a:lnSpc>
                          <a:spcPct val="150000"/>
                        </a:lnSpc>
                        <a:spcAft>
                          <a:spcPts val="800"/>
                        </a:spcAft>
                        <a:buNone/>
                      </a:pPr>
                      <a:r>
                        <a:rPr lang="en-GB" sz="1200">
                          <a:effectLst/>
                        </a:rPr>
                        <a:t>Human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Peer leaders and volunteers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Welcome participants, encourage attendance and support group activities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69503642"/>
                  </a:ext>
                </a:extLst>
              </a:tr>
              <a:tr h="627254">
                <a:tc>
                  <a:txBody>
                    <a:bodyPr/>
                    <a:lstStyle/>
                    <a:p>
                      <a:pPr algn="just">
                        <a:lnSpc>
                          <a:spcPct val="150000"/>
                        </a:lnSpc>
                        <a:spcAft>
                          <a:spcPts val="800"/>
                        </a:spcAft>
                        <a:buNone/>
                      </a:pPr>
                      <a:r>
                        <a:rPr lang="en-GB" sz="1200">
                          <a:effectLst/>
                        </a:rPr>
                        <a:t>Human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Evaluation lead</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Collect and analyse baseline, week-eight and follow-up data</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30428815"/>
                  </a:ext>
                </a:extLst>
              </a:tr>
              <a:tr h="293502">
                <a:tc>
                  <a:txBody>
                    <a:bodyPr/>
                    <a:lstStyle/>
                    <a:p>
                      <a:pPr algn="just">
                        <a:lnSpc>
                          <a:spcPct val="150000"/>
                        </a:lnSpc>
                        <a:spcAft>
                          <a:spcPts val="800"/>
                        </a:spcAft>
                        <a:buNone/>
                      </a:pPr>
                      <a:r>
                        <a:rPr lang="en-GB" sz="1200">
                          <a:effectLst/>
                        </a:rPr>
                        <a:t>Physical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Accessible venue and outdoor routes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Deliver indoor sessions and walking/running activities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55503318"/>
                  </a:ext>
                </a:extLst>
              </a:tr>
              <a:tr h="627254">
                <a:tc>
                  <a:txBody>
                    <a:bodyPr/>
                    <a:lstStyle/>
                    <a:p>
                      <a:pPr algn="just">
                        <a:lnSpc>
                          <a:spcPct val="150000"/>
                        </a:lnSpc>
                        <a:spcAft>
                          <a:spcPts val="800"/>
                        </a:spcAft>
                        <a:buNone/>
                      </a:pPr>
                      <a:r>
                        <a:rPr lang="en-GB" sz="1200">
                          <a:effectLst/>
                        </a:rPr>
                        <a:t>Physical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Mats, cones and basic exercise equipment, where needed</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Support strength exercises and group activities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53110028"/>
                  </a:ext>
                </a:extLst>
              </a:tr>
              <a:tr h="293502">
                <a:tc>
                  <a:txBody>
                    <a:bodyPr/>
                    <a:lstStyle/>
                    <a:p>
                      <a:pPr algn="just">
                        <a:lnSpc>
                          <a:spcPct val="150000"/>
                        </a:lnSpc>
                        <a:spcAft>
                          <a:spcPts val="800"/>
                        </a:spcAft>
                        <a:buNone/>
                      </a:pPr>
                      <a:r>
                        <a:rPr lang="en-GB" sz="1200">
                          <a:effectLst/>
                        </a:rPr>
                        <a:t>Physical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Paper, pens, printed posters and registration forms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Recruitment, goal setting and activity logs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27038081"/>
                  </a:ext>
                </a:extLst>
              </a:tr>
              <a:tr h="293502">
                <a:tc>
                  <a:txBody>
                    <a:bodyPr/>
                    <a:lstStyle/>
                    <a:p>
                      <a:pPr algn="just">
                        <a:lnSpc>
                          <a:spcPct val="150000"/>
                        </a:lnSpc>
                        <a:spcAft>
                          <a:spcPts val="800"/>
                        </a:spcAft>
                        <a:buNone/>
                      </a:pPr>
                      <a:r>
                        <a:rPr lang="en-GB" sz="1200">
                          <a:effectLst/>
                        </a:rPr>
                        <a:t>Physical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Step counters or optional activity-tracking tools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Help participants monitor progress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90440970"/>
                  </a:ext>
                </a:extLst>
              </a:tr>
              <a:tr h="627254">
                <a:tc>
                  <a:txBody>
                    <a:bodyPr/>
                    <a:lstStyle/>
                    <a:p>
                      <a:pPr algn="just">
                        <a:lnSpc>
                          <a:spcPct val="150000"/>
                        </a:lnSpc>
                        <a:spcAft>
                          <a:spcPts val="800"/>
                        </a:spcAft>
                        <a:buNone/>
                      </a:pPr>
                      <a:r>
                        <a:rPr lang="en-GB" sz="1200">
                          <a:effectLst/>
                        </a:rPr>
                        <a:t>Administrative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Attendance registers, feedback forms and secure data storage</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Monitor participation and manage evaluation data</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96171277"/>
                  </a:ext>
                </a:extLst>
              </a:tr>
              <a:tr h="627254">
                <a:tc>
                  <a:txBody>
                    <a:bodyPr/>
                    <a:lstStyle/>
                    <a:p>
                      <a:pPr algn="just">
                        <a:lnSpc>
                          <a:spcPct val="150000"/>
                        </a:lnSpc>
                        <a:spcAft>
                          <a:spcPts val="800"/>
                        </a:spcAft>
                        <a:buNone/>
                      </a:pPr>
                      <a:r>
                        <a:rPr lang="en-GB" sz="1200">
                          <a:effectLst/>
                        </a:rPr>
                        <a:t>Financial resources</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a:effectLst/>
                        </a:rPr>
                        <a:t>Venue hire, staff time, printing, equipment and contingency budget</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200" dirty="0">
                          <a:effectLst/>
                        </a:rPr>
                        <a:t>Ensure delivery is feasible and sustainable</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50029231"/>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Benefits of moving more</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BENEFITS</a:t>
            </a:r>
            <a:endParaRPr lang="en-US" sz="1400" dirty="0"/>
          </a:p>
        </p:txBody>
      </p:sp>
      <p:sp>
        <p:nvSpPr>
          <p:cNvPr id="5" name="benefit-card"/>
          <p:cNvSpPr/>
          <p:nvPr/>
        </p:nvSpPr>
        <p:spPr>
          <a:xfrm>
            <a:off x="5486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6" name="benefit-icon"/>
          <p:cNvSpPr/>
          <p:nvPr/>
        </p:nvSpPr>
        <p:spPr>
          <a:xfrm>
            <a:off x="777240" y="1554480"/>
            <a:ext cx="914400" cy="914400"/>
          </a:xfrm>
          <a:prstGeom prst="ellipse">
            <a:avLst/>
          </a:prstGeom>
          <a:solidFill>
            <a:schemeClr val="accent1"/>
          </a:solidFill>
          <a:ln w="12700">
            <a:solidFill>
              <a:schemeClr val="accent1"/>
            </a:solidFill>
            <a:prstDash val="solid"/>
          </a:ln>
        </p:spPr>
        <p:txBody>
          <a:bodyPr/>
          <a:lstStyle/>
          <a:p>
            <a:endParaRPr lang="en-GB"/>
          </a:p>
        </p:txBody>
      </p:sp>
      <p:pic>
        <p:nvPicPr>
          <p:cNvPr id="7" name="Image 0" descr="icon"/>
          <p:cNvPicPr>
            <a:picLocks noChangeAspect="1"/>
          </p:cNvPicPr>
          <p:nvPr/>
        </p:nvPicPr>
        <p:blipFill>
          <a:blip r:embed="rId3"/>
          <a:stretch>
            <a:fillRect/>
          </a:stretch>
        </p:blipFill>
        <p:spPr>
          <a:xfrm>
            <a:off x="996696" y="1773936"/>
            <a:ext cx="475488" cy="475488"/>
          </a:xfrm>
          <a:prstGeom prst="rect">
            <a:avLst/>
          </a:prstGeom>
        </p:spPr>
      </p:pic>
      <p:sp>
        <p:nvSpPr>
          <p:cNvPr id="8" name="Text 5"/>
          <p:cNvSpPr txBox="1"/>
          <p:nvPr/>
        </p:nvSpPr>
        <p:spPr>
          <a:xfrm>
            <a:off x="1828800" y="1554480"/>
            <a:ext cx="2148840" cy="9144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PHYSIOLOGICAL</a:t>
            </a:r>
            <a:endParaRPr lang="en-US" sz="1800" dirty="0"/>
          </a:p>
        </p:txBody>
      </p:sp>
      <p:sp>
        <p:nvSpPr>
          <p:cNvPr id="9" name="Text 6"/>
          <p:cNvSpPr txBox="1"/>
          <p:nvPr/>
        </p:nvSpPr>
        <p:spPr>
          <a:xfrm>
            <a:off x="777240" y="2697480"/>
            <a:ext cx="3108960" cy="3474720"/>
          </a:xfrm>
          <a:prstGeom prst="rect">
            <a:avLst/>
          </a:prstGeom>
          <a:noFill/>
          <a:ln/>
        </p:spPr>
        <p:txBody>
          <a:bodyPr wrap="square" lIns="0" tIns="0" rIns="0" bIns="0" rtlCol="0" anchor="t"/>
          <a:lstStyle/>
          <a:p>
            <a:pPr marL="342900" indent="-342900">
              <a:lnSpc>
                <a:spcPct val="120000"/>
              </a:lnSpc>
              <a:spcAft>
                <a:spcPts val="400"/>
              </a:spcAft>
              <a:buSzPct val="100000"/>
              <a:buChar char="•"/>
            </a:pPr>
            <a:r>
              <a:rPr lang="en-US" sz="1800" dirty="0">
                <a:solidFill>
                  <a:schemeClr val="tx1"/>
                </a:solidFill>
              </a:rPr>
              <a:t>Lower risk of heart disease, type 2 diabetes and some cancers (Warburton et al., 2006)</a:t>
            </a:r>
            <a:endParaRPr lang="en-US" sz="1800" dirty="0"/>
          </a:p>
          <a:p>
            <a:pPr marL="342900" indent="-342900">
              <a:lnSpc>
                <a:spcPct val="120000"/>
              </a:lnSpc>
              <a:spcAft>
                <a:spcPts val="400"/>
              </a:spcAft>
              <a:buSzPct val="100000"/>
              <a:buChar char="•"/>
            </a:pPr>
            <a:r>
              <a:rPr lang="en-US" sz="1800" dirty="0">
                <a:solidFill>
                  <a:schemeClr val="tx1"/>
                </a:solidFill>
              </a:rPr>
              <a:t>Stronger muscles and bones, healthier weight</a:t>
            </a:r>
            <a:endParaRPr lang="en-US" sz="1800" dirty="0"/>
          </a:p>
          <a:p>
            <a:pPr marL="342900" indent="-342900">
              <a:lnSpc>
                <a:spcPct val="120000"/>
              </a:lnSpc>
              <a:spcAft>
                <a:spcPts val="400"/>
              </a:spcAft>
              <a:buSzPct val="100000"/>
              <a:buChar char="•"/>
            </a:pPr>
            <a:r>
              <a:rPr lang="en-US" sz="1800" dirty="0">
                <a:solidFill>
                  <a:schemeClr val="tx1"/>
                </a:solidFill>
              </a:rPr>
              <a:t>About 30% lower all-cause mortality (OHID, 2022)</a:t>
            </a:r>
            <a:endParaRPr lang="en-US" sz="1800" dirty="0"/>
          </a:p>
        </p:txBody>
      </p:sp>
      <p:sp>
        <p:nvSpPr>
          <p:cNvPr id="10" name="benefit-card"/>
          <p:cNvSpPr/>
          <p:nvPr/>
        </p:nvSpPr>
        <p:spPr>
          <a:xfrm>
            <a:off x="43205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1" name="benefit-icon"/>
          <p:cNvSpPr/>
          <p:nvPr/>
        </p:nvSpPr>
        <p:spPr>
          <a:xfrm>
            <a:off x="4549140" y="1554480"/>
            <a:ext cx="914400" cy="914400"/>
          </a:xfrm>
          <a:prstGeom prst="ellipse">
            <a:avLst/>
          </a:prstGeom>
          <a:solidFill>
            <a:schemeClr val="accent2"/>
          </a:solidFill>
          <a:ln w="12700">
            <a:solidFill>
              <a:schemeClr val="accent2"/>
            </a:solidFill>
            <a:prstDash val="solid"/>
          </a:ln>
        </p:spPr>
        <p:txBody>
          <a:bodyPr/>
          <a:lstStyle/>
          <a:p>
            <a:endParaRPr lang="en-GB"/>
          </a:p>
        </p:txBody>
      </p:sp>
      <p:pic>
        <p:nvPicPr>
          <p:cNvPr id="12" name="Image 1" descr="icon"/>
          <p:cNvPicPr>
            <a:picLocks noChangeAspect="1"/>
          </p:cNvPicPr>
          <p:nvPr/>
        </p:nvPicPr>
        <p:blipFill>
          <a:blip r:embed="rId4"/>
          <a:stretch>
            <a:fillRect/>
          </a:stretch>
        </p:blipFill>
        <p:spPr>
          <a:xfrm>
            <a:off x="4768596" y="1773936"/>
            <a:ext cx="475488" cy="475488"/>
          </a:xfrm>
          <a:prstGeom prst="rect">
            <a:avLst/>
          </a:prstGeom>
        </p:spPr>
      </p:pic>
      <p:sp>
        <p:nvSpPr>
          <p:cNvPr id="13" name="Text 9"/>
          <p:cNvSpPr txBox="1"/>
          <p:nvPr/>
        </p:nvSpPr>
        <p:spPr>
          <a:xfrm>
            <a:off x="5600700" y="1554480"/>
            <a:ext cx="2148840" cy="9144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PSYCHOLOGICAL</a:t>
            </a:r>
            <a:endParaRPr lang="en-US" sz="1800" dirty="0"/>
          </a:p>
        </p:txBody>
      </p:sp>
      <p:sp>
        <p:nvSpPr>
          <p:cNvPr id="14" name="Text 10"/>
          <p:cNvSpPr txBox="1"/>
          <p:nvPr/>
        </p:nvSpPr>
        <p:spPr>
          <a:xfrm>
            <a:off x="4549140" y="2697480"/>
            <a:ext cx="3108960" cy="3474720"/>
          </a:xfrm>
          <a:prstGeom prst="rect">
            <a:avLst/>
          </a:prstGeom>
          <a:noFill/>
          <a:ln/>
        </p:spPr>
        <p:txBody>
          <a:bodyPr wrap="square" lIns="0" tIns="0" rIns="0" bIns="0" rtlCol="0" anchor="t"/>
          <a:lstStyle/>
          <a:p>
            <a:pPr marL="342900" indent="-342900">
              <a:lnSpc>
                <a:spcPct val="120000"/>
              </a:lnSpc>
              <a:spcAft>
                <a:spcPts val="400"/>
              </a:spcAft>
              <a:buSzPct val="100000"/>
              <a:buChar char="•"/>
            </a:pPr>
            <a:r>
              <a:rPr lang="en-US" sz="1800" dirty="0">
                <a:solidFill>
                  <a:schemeClr val="tx1"/>
                </a:solidFill>
              </a:rPr>
              <a:t>Fewer symptoms of depression and anxiety (Rebar et al., 2015)</a:t>
            </a:r>
            <a:endParaRPr lang="en-US" sz="1800" dirty="0"/>
          </a:p>
          <a:p>
            <a:pPr marL="342900" indent="-342900">
              <a:lnSpc>
                <a:spcPct val="120000"/>
              </a:lnSpc>
              <a:spcAft>
                <a:spcPts val="400"/>
              </a:spcAft>
              <a:buSzPct val="100000"/>
              <a:buChar char="•"/>
            </a:pPr>
            <a:r>
              <a:rPr lang="en-US" sz="1800" dirty="0">
                <a:solidFill>
                  <a:schemeClr val="tx1"/>
                </a:solidFill>
              </a:rPr>
              <a:t>More confidence and better stress coping</a:t>
            </a:r>
            <a:endParaRPr lang="en-US" sz="1800" dirty="0"/>
          </a:p>
          <a:p>
            <a:pPr marL="342900" indent="-342900">
              <a:lnSpc>
                <a:spcPct val="120000"/>
              </a:lnSpc>
              <a:spcAft>
                <a:spcPts val="400"/>
              </a:spcAft>
              <a:buSzPct val="100000"/>
              <a:buChar char="•"/>
            </a:pPr>
            <a:r>
              <a:rPr lang="en-US" sz="1800" dirty="0">
                <a:solidFill>
                  <a:schemeClr val="tx1"/>
                </a:solidFill>
              </a:rPr>
              <a:t>Active adults report higher happiness and life satisfaction (Sport England, 2026)</a:t>
            </a:r>
            <a:endParaRPr lang="en-US" sz="1800" dirty="0"/>
          </a:p>
        </p:txBody>
      </p:sp>
      <p:sp>
        <p:nvSpPr>
          <p:cNvPr id="15" name="benefit-card"/>
          <p:cNvSpPr/>
          <p:nvPr/>
        </p:nvSpPr>
        <p:spPr>
          <a:xfrm>
            <a:off x="80924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6" name="benefit-icon"/>
          <p:cNvSpPr/>
          <p:nvPr/>
        </p:nvSpPr>
        <p:spPr>
          <a:xfrm>
            <a:off x="8321040" y="1554480"/>
            <a:ext cx="914400" cy="914400"/>
          </a:xfrm>
          <a:prstGeom prst="ellipse">
            <a:avLst/>
          </a:prstGeom>
          <a:solidFill>
            <a:schemeClr val="accent4"/>
          </a:solidFill>
          <a:ln w="12700">
            <a:solidFill>
              <a:schemeClr val="accent4"/>
            </a:solidFill>
            <a:prstDash val="solid"/>
          </a:ln>
        </p:spPr>
        <p:txBody>
          <a:bodyPr/>
          <a:lstStyle/>
          <a:p>
            <a:endParaRPr lang="en-GB"/>
          </a:p>
        </p:txBody>
      </p:sp>
      <p:pic>
        <p:nvPicPr>
          <p:cNvPr id="17" name="Image 2" descr="icon"/>
          <p:cNvPicPr>
            <a:picLocks noChangeAspect="1"/>
          </p:cNvPicPr>
          <p:nvPr/>
        </p:nvPicPr>
        <p:blipFill>
          <a:blip r:embed="rId5"/>
          <a:stretch>
            <a:fillRect/>
          </a:stretch>
        </p:blipFill>
        <p:spPr>
          <a:xfrm>
            <a:off x="8540496" y="1773936"/>
            <a:ext cx="475488" cy="475488"/>
          </a:xfrm>
          <a:prstGeom prst="rect">
            <a:avLst/>
          </a:prstGeom>
        </p:spPr>
      </p:pic>
      <p:sp>
        <p:nvSpPr>
          <p:cNvPr id="18" name="Text 13"/>
          <p:cNvSpPr txBox="1"/>
          <p:nvPr/>
        </p:nvSpPr>
        <p:spPr>
          <a:xfrm>
            <a:off x="9372600" y="1554480"/>
            <a:ext cx="2148840" cy="9144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SOCIOLOGICAL</a:t>
            </a:r>
            <a:endParaRPr lang="en-US" sz="1800" dirty="0"/>
          </a:p>
        </p:txBody>
      </p:sp>
      <p:sp>
        <p:nvSpPr>
          <p:cNvPr id="19" name="Text 14"/>
          <p:cNvSpPr txBox="1"/>
          <p:nvPr/>
        </p:nvSpPr>
        <p:spPr>
          <a:xfrm>
            <a:off x="8321040" y="2697480"/>
            <a:ext cx="3108960" cy="3474720"/>
          </a:xfrm>
          <a:prstGeom prst="rect">
            <a:avLst/>
          </a:prstGeom>
          <a:noFill/>
          <a:ln/>
        </p:spPr>
        <p:txBody>
          <a:bodyPr wrap="square" lIns="0" tIns="0" rIns="0" bIns="0" rtlCol="0" anchor="t"/>
          <a:lstStyle/>
          <a:p>
            <a:pPr marL="342900" indent="-342900">
              <a:lnSpc>
                <a:spcPct val="120000"/>
              </a:lnSpc>
              <a:spcAft>
                <a:spcPts val="400"/>
              </a:spcAft>
              <a:buSzPct val="100000"/>
              <a:buChar char="•"/>
            </a:pPr>
            <a:r>
              <a:rPr lang="en-US" sz="1800" dirty="0">
                <a:solidFill>
                  <a:schemeClr val="tx1"/>
                </a:solidFill>
              </a:rPr>
              <a:t>Friendships and belonging through group activity (Eime et al., 2013)</a:t>
            </a:r>
            <a:endParaRPr lang="en-US" sz="1800" dirty="0"/>
          </a:p>
          <a:p>
            <a:pPr marL="342900" indent="-342900">
              <a:lnSpc>
                <a:spcPct val="120000"/>
              </a:lnSpc>
              <a:spcAft>
                <a:spcPts val="400"/>
              </a:spcAft>
              <a:buSzPct val="100000"/>
              <a:buChar char="•"/>
            </a:pPr>
            <a:r>
              <a:rPr lang="en-US" sz="1800" dirty="0">
                <a:solidFill>
                  <a:schemeClr val="tx1"/>
                </a:solidFill>
              </a:rPr>
              <a:t>Peer support and shared identity</a:t>
            </a:r>
            <a:endParaRPr lang="en-US" sz="1800" dirty="0"/>
          </a:p>
          <a:p>
            <a:pPr marL="342900" indent="-342900">
              <a:lnSpc>
                <a:spcPct val="120000"/>
              </a:lnSpc>
              <a:spcAft>
                <a:spcPts val="400"/>
              </a:spcAft>
              <a:buSzPct val="100000"/>
              <a:buChar char="•"/>
            </a:pPr>
            <a:r>
              <a:rPr lang="en-US" sz="1800" dirty="0">
                <a:solidFill>
                  <a:schemeClr val="tx1"/>
                </a:solidFill>
              </a:rPr>
              <a:t>Community involvement: 22.7% of adults volunteer in sport (Sport England, 2026)</a:t>
            </a:r>
            <a:endParaRPr lang="en-US" sz="18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Why do people stay inactive?</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CHALLENGES</a:t>
            </a:r>
            <a:endParaRPr lang="en-US" sz="1400" dirty="0"/>
          </a:p>
        </p:txBody>
      </p:sp>
      <p:sp>
        <p:nvSpPr>
          <p:cNvPr id="48"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13</a:t>
            </a:fld>
            <a:endParaRPr lang="en-US"/>
          </a:p>
        </p:txBody>
      </p:sp>
      <p:pic>
        <p:nvPicPr>
          <p:cNvPr id="50" name="Picture 49">
            <a:extLst>
              <a:ext uri="{FF2B5EF4-FFF2-40B4-BE49-F238E27FC236}">
                <a16:creationId xmlns:a16="http://schemas.microsoft.com/office/drawing/2014/main" id="{56A69C70-2ECF-96F4-A191-F6DE6B09A96C}"/>
              </a:ext>
            </a:extLst>
          </p:cNvPr>
          <p:cNvPicPr>
            <a:picLocks noChangeAspect="1"/>
          </p:cNvPicPr>
          <p:nvPr/>
        </p:nvPicPr>
        <p:blipFill>
          <a:blip r:embed="rId3"/>
          <a:stretch>
            <a:fillRect/>
          </a:stretch>
        </p:blipFill>
        <p:spPr>
          <a:xfrm>
            <a:off x="68579" y="2036825"/>
            <a:ext cx="5692142" cy="3698749"/>
          </a:xfrm>
          <a:prstGeom prst="rect">
            <a:avLst/>
          </a:prstGeom>
        </p:spPr>
      </p:pic>
      <p:pic>
        <p:nvPicPr>
          <p:cNvPr id="52" name="Picture 51">
            <a:extLst>
              <a:ext uri="{FF2B5EF4-FFF2-40B4-BE49-F238E27FC236}">
                <a16:creationId xmlns:a16="http://schemas.microsoft.com/office/drawing/2014/main" id="{43D90178-6859-CBC1-5262-B571FF3F28C8}"/>
              </a:ext>
            </a:extLst>
          </p:cNvPr>
          <p:cNvPicPr>
            <a:picLocks noChangeAspect="1"/>
          </p:cNvPicPr>
          <p:nvPr/>
        </p:nvPicPr>
        <p:blipFill>
          <a:blip r:embed="rId4"/>
          <a:stretch>
            <a:fillRect/>
          </a:stretch>
        </p:blipFill>
        <p:spPr>
          <a:xfrm>
            <a:off x="5917692" y="1641094"/>
            <a:ext cx="6141720" cy="40944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Our solutions to the barriers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CHALLENGES</a:t>
            </a:r>
            <a:endParaRPr lang="en-US" sz="14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14</a:t>
            </a:fld>
            <a:endParaRPr lang="en-US"/>
          </a:p>
        </p:txBody>
      </p:sp>
      <p:graphicFrame>
        <p:nvGraphicFramePr>
          <p:cNvPr id="5" name="Table 4">
            <a:extLst>
              <a:ext uri="{FF2B5EF4-FFF2-40B4-BE49-F238E27FC236}">
                <a16:creationId xmlns:a16="http://schemas.microsoft.com/office/drawing/2014/main" id="{E8110B81-ADB0-6386-4824-CF8237C7EA12}"/>
              </a:ext>
            </a:extLst>
          </p:cNvPr>
          <p:cNvGraphicFramePr>
            <a:graphicFrameLocks noGrp="1"/>
          </p:cNvGraphicFramePr>
          <p:nvPr>
            <p:extLst>
              <p:ext uri="{D42A27DB-BD31-4B8C-83A1-F6EECF244321}">
                <p14:modId xmlns:p14="http://schemas.microsoft.com/office/powerpoint/2010/main" val="131349756"/>
              </p:ext>
            </p:extLst>
          </p:nvPr>
        </p:nvGraphicFramePr>
        <p:xfrm>
          <a:off x="91440" y="1143001"/>
          <a:ext cx="11948160" cy="5212079"/>
        </p:xfrm>
        <a:graphic>
          <a:graphicData uri="http://schemas.openxmlformats.org/drawingml/2006/table">
            <a:tbl>
              <a:tblPr firstRow="1" firstCol="1" bandRow="1">
                <a:tableStyleId>{5C22544A-7EE6-4342-B048-85BDC9FD1C3A}</a:tableStyleId>
              </a:tblPr>
              <a:tblGrid>
                <a:gridCol w="3982720">
                  <a:extLst>
                    <a:ext uri="{9D8B030D-6E8A-4147-A177-3AD203B41FA5}">
                      <a16:colId xmlns:a16="http://schemas.microsoft.com/office/drawing/2014/main" val="3843050167"/>
                    </a:ext>
                  </a:extLst>
                </a:gridCol>
                <a:gridCol w="3982720">
                  <a:extLst>
                    <a:ext uri="{9D8B030D-6E8A-4147-A177-3AD203B41FA5}">
                      <a16:colId xmlns:a16="http://schemas.microsoft.com/office/drawing/2014/main" val="2718130269"/>
                    </a:ext>
                  </a:extLst>
                </a:gridCol>
                <a:gridCol w="3982720">
                  <a:extLst>
                    <a:ext uri="{9D8B030D-6E8A-4147-A177-3AD203B41FA5}">
                      <a16:colId xmlns:a16="http://schemas.microsoft.com/office/drawing/2014/main" val="1727204568"/>
                    </a:ext>
                  </a:extLst>
                </a:gridCol>
              </a:tblGrid>
              <a:tr h="377063">
                <a:tc>
                  <a:txBody>
                    <a:bodyPr/>
                    <a:lstStyle/>
                    <a:p>
                      <a:pPr algn="just">
                        <a:lnSpc>
                          <a:spcPct val="150000"/>
                        </a:lnSpc>
                        <a:spcAft>
                          <a:spcPts val="800"/>
                        </a:spcAft>
                        <a:buNone/>
                      </a:pPr>
                      <a:r>
                        <a:rPr lang="en-GB" sz="1400">
                          <a:effectLst/>
                        </a:rPr>
                        <a:t>Barrier faced by participants</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Specific campaign response</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Theory application</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73241733"/>
                  </a:ext>
                </a:extLst>
              </a:tr>
              <a:tr h="805836">
                <a:tc>
                  <a:txBody>
                    <a:bodyPr/>
                    <a:lstStyle/>
                    <a:p>
                      <a:pPr algn="just">
                        <a:lnSpc>
                          <a:spcPct val="150000"/>
                        </a:lnSpc>
                        <a:spcAft>
                          <a:spcPts val="800"/>
                        </a:spcAft>
                        <a:buNone/>
                      </a:pPr>
                      <a:r>
                        <a:rPr lang="en-GB" sz="1400">
                          <a:effectLst/>
                        </a:rPr>
                        <a:t>Fear of judgement or social pressure</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Beginner-friendly groups, inclusive messaging and optional buddy participation</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TPB: subjective norms</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27875321"/>
                  </a:ext>
                </a:extLst>
              </a:tr>
              <a:tr h="805836">
                <a:tc>
                  <a:txBody>
                    <a:bodyPr/>
                    <a:lstStyle/>
                    <a:p>
                      <a:pPr algn="just">
                        <a:lnSpc>
                          <a:spcPct val="150000"/>
                        </a:lnSpc>
                        <a:spcAft>
                          <a:spcPts val="800"/>
                        </a:spcAft>
                        <a:buNone/>
                      </a:pPr>
                      <a:r>
                        <a:rPr lang="en-GB" sz="1400">
                          <a:effectLst/>
                        </a:rPr>
                        <a:t>Low exercise confidence or limited skills</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Instructor demonstrations, gradual progression and adapted exercises</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COM-B: psychological and physical capability</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08446747"/>
                  </a:ext>
                </a:extLst>
              </a:tr>
              <a:tr h="805836">
                <a:tc>
                  <a:txBody>
                    <a:bodyPr/>
                    <a:lstStyle/>
                    <a:p>
                      <a:pPr algn="just">
                        <a:lnSpc>
                          <a:spcPct val="150000"/>
                        </a:lnSpc>
                        <a:spcAft>
                          <a:spcPts val="800"/>
                        </a:spcAft>
                        <a:buNone/>
                      </a:pPr>
                      <a:r>
                        <a:rPr lang="en-GB" sz="1400">
                          <a:effectLst/>
                        </a:rPr>
                        <a:t>Limited time because of work or study</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Flexible activity plans, short activity bouts and weekly scheduling goals</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COM-B: opportunity</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63921292"/>
                  </a:ext>
                </a:extLst>
              </a:tr>
              <a:tr h="805836">
                <a:tc>
                  <a:txBody>
                    <a:bodyPr/>
                    <a:lstStyle/>
                    <a:p>
                      <a:pPr algn="just">
                        <a:lnSpc>
                          <a:spcPct val="150000"/>
                        </a:lnSpc>
                        <a:spcAft>
                          <a:spcPts val="800"/>
                        </a:spcAft>
                        <a:buNone/>
                      </a:pPr>
                      <a:r>
                        <a:rPr lang="en-GB" sz="1400">
                          <a:effectLst/>
                        </a:rPr>
                        <a:t>Financial barriers</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Free sessions, walking routes and bodyweight exercises that require no gym membership</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COM-B: opportunity</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84609272"/>
                  </a:ext>
                </a:extLst>
              </a:tr>
              <a:tr h="805836">
                <a:tc>
                  <a:txBody>
                    <a:bodyPr/>
                    <a:lstStyle/>
                    <a:p>
                      <a:pPr algn="just">
                        <a:lnSpc>
                          <a:spcPct val="150000"/>
                        </a:lnSpc>
                        <a:spcAft>
                          <a:spcPts val="800"/>
                        </a:spcAft>
                        <a:buNone/>
                      </a:pPr>
                      <a:r>
                        <a:rPr lang="en-GB" sz="1400">
                          <a:effectLst/>
                        </a:rPr>
                        <a:t>Low motivation or boredom</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Choice of activities, personal goals, progress logs and a team challenge</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TPB: attitudes; COM-B: motivation</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12707658"/>
                  </a:ext>
                </a:extLst>
              </a:tr>
              <a:tr h="805836">
                <a:tc>
                  <a:txBody>
                    <a:bodyPr/>
                    <a:lstStyle/>
                    <a:p>
                      <a:pPr algn="just">
                        <a:lnSpc>
                          <a:spcPct val="150000"/>
                        </a:lnSpc>
                        <a:spcAft>
                          <a:spcPts val="800"/>
                        </a:spcAft>
                        <a:buNone/>
                      </a:pPr>
                      <a:r>
                        <a:rPr lang="en-GB" sz="1400">
                          <a:effectLst/>
                        </a:rPr>
                        <a:t>Difficulty continuing after week eight</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a:effectLst/>
                        </a:rPr>
                        <a:t>Individual action plans, signposting to parkrun and a month-three follow-up</a:t>
                      </a:r>
                      <a:endParaRPr lang="en-GB"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GB" sz="1400" dirty="0">
                          <a:effectLst/>
                        </a:rPr>
                        <a:t>TPB: perceived control; COM-B: motivation and opportunity</a:t>
                      </a:r>
                      <a:endParaRPr lang="en-GB"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76435708"/>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Critical reflection and next steps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CHALLENGES</a:t>
            </a:r>
            <a:endParaRPr lang="en-US" sz="1400" dirty="0"/>
          </a:p>
        </p:txBody>
      </p:sp>
      <p:sp>
        <p:nvSpPr>
          <p:cNvPr id="5" name="reflect-card"/>
          <p:cNvSpPr/>
          <p:nvPr/>
        </p:nvSpPr>
        <p:spPr>
          <a:xfrm>
            <a:off x="548640" y="1371599"/>
            <a:ext cx="5440680" cy="3568263"/>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6" name="reflect-head"/>
          <p:cNvSpPr/>
          <p:nvPr/>
        </p:nvSpPr>
        <p:spPr>
          <a:xfrm>
            <a:off x="548640" y="1371600"/>
            <a:ext cx="5440680" cy="457200"/>
          </a:xfrm>
          <a:prstGeom prst="roundRect">
            <a:avLst>
              <a:gd name="adj" fmla="val 30000"/>
            </a:avLst>
          </a:prstGeom>
          <a:solidFill>
            <a:schemeClr val="accent2"/>
          </a:solidFill>
          <a:ln w="12700">
            <a:solidFill>
              <a:schemeClr val="accent2"/>
            </a:solidFill>
            <a:prstDash val="solid"/>
          </a:ln>
        </p:spPr>
        <p:txBody>
          <a:bodyPr/>
          <a:lstStyle/>
          <a:p>
            <a:endParaRPr lang="en-GB" dirty="0"/>
          </a:p>
        </p:txBody>
      </p:sp>
      <p:sp>
        <p:nvSpPr>
          <p:cNvPr id="7" name="Text 5"/>
          <p:cNvSpPr txBox="1"/>
          <p:nvPr/>
        </p:nvSpPr>
        <p:spPr>
          <a:xfrm>
            <a:off x="630095" y="1371600"/>
            <a:ext cx="5029200" cy="457200"/>
          </a:xfrm>
          <a:prstGeom prst="rect">
            <a:avLst/>
          </a:prstGeom>
          <a:noFill/>
          <a:ln/>
        </p:spPr>
        <p:txBody>
          <a:bodyPr wrap="square" lIns="0" tIns="0" rIns="0" bIns="0" rtlCol="0" anchor="ctr"/>
          <a:lstStyle/>
          <a:p>
            <a:pPr marL="0" indent="0">
              <a:lnSpc>
                <a:spcPct val="100000"/>
              </a:lnSpc>
              <a:buNone/>
            </a:pPr>
            <a:r>
              <a:rPr lang="en-US" b="1" dirty="0"/>
              <a:t>EVIDENCE SUPPORTING THE CAMPAIGN</a:t>
            </a:r>
            <a:endParaRPr lang="en-US" sz="1800" dirty="0"/>
          </a:p>
        </p:txBody>
      </p:sp>
      <p:sp>
        <p:nvSpPr>
          <p:cNvPr id="8" name="Text 6"/>
          <p:cNvSpPr txBox="1"/>
          <p:nvPr/>
        </p:nvSpPr>
        <p:spPr>
          <a:xfrm>
            <a:off x="754380" y="2011679"/>
            <a:ext cx="5029200" cy="2287052"/>
          </a:xfrm>
          <a:prstGeom prst="rect">
            <a:avLst/>
          </a:prstGeom>
          <a:noFill/>
          <a:ln/>
        </p:spPr>
        <p:txBody>
          <a:bodyPr wrap="square" lIns="0" tIns="0" rIns="0" bIns="0" rtlCol="0" anchor="t"/>
          <a:lstStyle/>
          <a:p>
            <a:pPr marL="342900" indent="-342900">
              <a:lnSpc>
                <a:spcPct val="110000"/>
              </a:lnSpc>
              <a:spcAft>
                <a:spcPts val="300"/>
              </a:spcAft>
              <a:buSzPct val="100000"/>
              <a:buChar char="•"/>
            </a:pPr>
            <a:r>
              <a:rPr lang="en-US" sz="1800" dirty="0">
                <a:solidFill>
                  <a:schemeClr val="tx1"/>
                </a:solidFill>
              </a:rPr>
              <a:t>Although </a:t>
            </a:r>
            <a:r>
              <a:rPr lang="en-US" dirty="0"/>
              <a:t>64.6% of adults in England meet recommended activity guidelines, 24.7% remain less active, highlighting the need for accessible activity opportunities</a:t>
            </a:r>
            <a:r>
              <a:rPr lang="en-US" sz="1800" dirty="0">
                <a:solidFill>
                  <a:schemeClr val="tx1"/>
                </a:solidFill>
              </a:rPr>
              <a:t> (Sport England, 2026)</a:t>
            </a:r>
            <a:endParaRPr lang="en-US" sz="1800" dirty="0"/>
          </a:p>
          <a:p>
            <a:pPr marL="342900" indent="-342900">
              <a:lnSpc>
                <a:spcPct val="110000"/>
              </a:lnSpc>
              <a:spcAft>
                <a:spcPts val="300"/>
              </a:spcAft>
              <a:buSzPct val="100000"/>
              <a:buChar char="•"/>
            </a:pPr>
            <a:r>
              <a:rPr lang="en-US" sz="1800" dirty="0">
                <a:solidFill>
                  <a:schemeClr val="tx1"/>
                </a:solidFill>
              </a:rPr>
              <a:t>Physical activity can help reduce symptoms of depression and anxiety, supporting mental wellbeing (Singh et al., 2023)</a:t>
            </a:r>
            <a:endParaRPr lang="en-US" sz="1800" dirty="0"/>
          </a:p>
        </p:txBody>
      </p:sp>
      <p:sp>
        <p:nvSpPr>
          <p:cNvPr id="13" name="reco-card"/>
          <p:cNvSpPr/>
          <p:nvPr/>
        </p:nvSpPr>
        <p:spPr>
          <a:xfrm>
            <a:off x="6199632" y="1371600"/>
            <a:ext cx="5440680" cy="4892040"/>
          </a:xfrm>
          <a:prstGeom prst="roundRect">
            <a:avLst>
              <a:gd name="adj" fmla="val 2804"/>
            </a:avLst>
          </a:prstGeom>
          <a:solidFill>
            <a:schemeClr val="tx2"/>
          </a:solidFill>
          <a:ln w="12700">
            <a:solidFill>
              <a:schemeClr val="tx2"/>
            </a:solidFill>
            <a:prstDash val="solid"/>
          </a:ln>
        </p:spPr>
        <p:txBody>
          <a:bodyPr/>
          <a:lstStyle/>
          <a:p>
            <a:endParaRPr lang="en-GB"/>
          </a:p>
        </p:txBody>
      </p:sp>
      <p:sp>
        <p:nvSpPr>
          <p:cNvPr id="14" name="Text 12"/>
          <p:cNvSpPr txBox="1"/>
          <p:nvPr/>
        </p:nvSpPr>
        <p:spPr>
          <a:xfrm>
            <a:off x="6446520" y="1508760"/>
            <a:ext cx="4937760" cy="411480"/>
          </a:xfrm>
          <a:prstGeom prst="rect">
            <a:avLst/>
          </a:prstGeom>
          <a:noFill/>
          <a:ln/>
        </p:spPr>
        <p:txBody>
          <a:bodyPr wrap="square" lIns="0" tIns="0" rIns="0" bIns="0" rtlCol="0" anchor="t"/>
          <a:lstStyle/>
          <a:p>
            <a:pPr marL="0" indent="0">
              <a:lnSpc>
                <a:spcPct val="100000"/>
              </a:lnSpc>
              <a:buNone/>
            </a:pPr>
            <a:r>
              <a:rPr lang="en-US" b="1" dirty="0">
                <a:solidFill>
                  <a:schemeClr val="accent2"/>
                </a:solidFill>
              </a:rPr>
              <a:t>  NEXT STEPS</a:t>
            </a:r>
            <a:endParaRPr lang="en-US" sz="1800" dirty="0"/>
          </a:p>
        </p:txBody>
      </p:sp>
      <p:sp>
        <p:nvSpPr>
          <p:cNvPr id="15" name="Text 13"/>
          <p:cNvSpPr txBox="1"/>
          <p:nvPr/>
        </p:nvSpPr>
        <p:spPr>
          <a:xfrm>
            <a:off x="6446520" y="2011680"/>
            <a:ext cx="4937760" cy="3200400"/>
          </a:xfrm>
          <a:prstGeom prst="rect">
            <a:avLst/>
          </a:prstGeom>
          <a:noFill/>
          <a:ln/>
        </p:spPr>
        <p:txBody>
          <a:bodyPr wrap="square" lIns="0" tIns="0" rIns="0" bIns="0" rtlCol="0" anchor="t"/>
          <a:lstStyle/>
          <a:p>
            <a:pPr marL="342900" indent="-342900">
              <a:lnSpc>
                <a:spcPct val="110000"/>
              </a:lnSpc>
              <a:spcAft>
                <a:spcPts val="300"/>
              </a:spcAft>
              <a:buSzPct val="100000"/>
              <a:buChar char="•"/>
            </a:pPr>
            <a:r>
              <a:rPr lang="en-US" sz="1800" dirty="0">
                <a:solidFill>
                  <a:schemeClr val="bg1"/>
                </a:solidFill>
              </a:rPr>
              <a:t>Pilot with one cohort of 40–60 and refine</a:t>
            </a:r>
            <a:endParaRPr lang="en-US" sz="1800" dirty="0"/>
          </a:p>
          <a:p>
            <a:pPr marL="342900" indent="-342900">
              <a:lnSpc>
                <a:spcPct val="110000"/>
              </a:lnSpc>
              <a:spcAft>
                <a:spcPts val="300"/>
              </a:spcAft>
              <a:buSzPct val="100000"/>
              <a:buChar char="•"/>
            </a:pPr>
            <a:r>
              <a:rPr lang="en-US" sz="1800" dirty="0">
                <a:solidFill>
                  <a:schemeClr val="bg1"/>
                </a:solidFill>
              </a:rPr>
              <a:t>Extend support to 12 weeks, with a month-3 follow-up</a:t>
            </a:r>
            <a:endParaRPr lang="en-US" sz="1800" dirty="0"/>
          </a:p>
          <a:p>
            <a:pPr marL="342900" indent="-342900">
              <a:lnSpc>
                <a:spcPct val="110000"/>
              </a:lnSpc>
              <a:spcAft>
                <a:spcPts val="300"/>
              </a:spcAft>
              <a:buSzPct val="100000"/>
              <a:buChar char="•"/>
            </a:pPr>
            <a:r>
              <a:rPr lang="en-US" sz="1800" dirty="0">
                <a:solidFill>
                  <a:schemeClr val="bg1"/>
                </a:solidFill>
              </a:rPr>
              <a:t>Work with This Girl Can and community groups to reach women and lower-income 18–30s</a:t>
            </a:r>
            <a:endParaRPr lang="en-US" sz="1800" dirty="0"/>
          </a:p>
          <a:p>
            <a:pPr marL="342900" indent="-342900">
              <a:lnSpc>
                <a:spcPct val="110000"/>
              </a:lnSpc>
              <a:buSzPct val="100000"/>
              <a:buChar char="•"/>
            </a:pPr>
            <a:r>
              <a:rPr lang="en-US" sz="1800" dirty="0">
                <a:solidFill>
                  <a:schemeClr val="bg1"/>
                </a:solidFill>
              </a:rPr>
              <a:t>Add step-count data to reduce self-report bias</a:t>
            </a:r>
            <a:endParaRPr lang="en-US" sz="1800" dirty="0"/>
          </a:p>
        </p:txBody>
      </p:sp>
      <p:sp>
        <p:nvSpPr>
          <p:cNvPr id="16" name="Text 14"/>
          <p:cNvSpPr txBox="1"/>
          <p:nvPr/>
        </p:nvSpPr>
        <p:spPr>
          <a:xfrm>
            <a:off x="6446520" y="5303520"/>
            <a:ext cx="4937760" cy="822960"/>
          </a:xfrm>
          <a:prstGeom prst="rect">
            <a:avLst/>
          </a:prstGeom>
          <a:noFill/>
          <a:ln/>
        </p:spPr>
        <p:txBody>
          <a:bodyPr wrap="square" lIns="0" tIns="0" rIns="0" bIns="0" rtlCol="0" anchor="ctr"/>
          <a:lstStyle/>
          <a:p>
            <a:pPr marL="0" indent="0">
              <a:lnSpc>
                <a:spcPct val="110000"/>
              </a:lnSpc>
              <a:buNone/>
            </a:pPr>
            <a:r>
              <a:rPr lang="en-US" sz="2000" b="1" dirty="0">
                <a:solidFill>
                  <a:schemeClr val="accent2"/>
                </a:solidFill>
              </a:rPr>
              <a:t>Your 150, Your Way: small, social, sustainable.</a:t>
            </a:r>
            <a:endParaRPr lang="en-US" sz="20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References (1/2)</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REFERENCES</a:t>
            </a:r>
            <a:endParaRPr lang="en-US" sz="1400" dirty="0"/>
          </a:p>
        </p:txBody>
      </p:sp>
      <p:sp>
        <p:nvSpPr>
          <p:cNvPr id="5" name="Text 3"/>
          <p:cNvSpPr txBox="1"/>
          <p:nvPr/>
        </p:nvSpPr>
        <p:spPr>
          <a:xfrm>
            <a:off x="54864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Ajzen, I. (1991) ‘The theory of planned behavior’, Organizational Behavior and Human Decision Processes, 50(2), pp. 179–211.</a:t>
            </a:r>
            <a:endParaRPr lang="en-US" sz="1200" dirty="0"/>
          </a:p>
          <a:p>
            <a:pPr marL="0" indent="0">
              <a:lnSpc>
                <a:spcPct val="100000"/>
              </a:lnSpc>
              <a:spcAft>
                <a:spcPts val="500"/>
              </a:spcAft>
              <a:buNone/>
            </a:pPr>
            <a:r>
              <a:rPr lang="en-US" sz="1200" dirty="0">
                <a:solidFill>
                  <a:schemeClr val="tx1"/>
                </a:solidFill>
              </a:rPr>
              <a:t>Bandura, A. (1977) ‘Self-efficacy: toward a unifying theory of behavioral change’, Psychological Review, 84(2), pp. 191–215.</a:t>
            </a:r>
            <a:endParaRPr lang="en-US" sz="1200" dirty="0"/>
          </a:p>
          <a:p>
            <a:pPr marL="0" indent="0">
              <a:lnSpc>
                <a:spcPct val="100000"/>
              </a:lnSpc>
              <a:spcAft>
                <a:spcPts val="500"/>
              </a:spcAft>
              <a:buNone/>
            </a:pPr>
            <a:r>
              <a:rPr lang="en-US" sz="1200" dirty="0">
                <a:solidFill>
                  <a:schemeClr val="tx1"/>
                </a:solidFill>
              </a:rPr>
              <a:t>Deci, E.L. and Ryan, R.M. (2000) ‘The “what” and “why” of goal pursuits: human needs and the self-determination of behavior’, Psychological Inquiry, 11(4), pp. 227–268.</a:t>
            </a:r>
            <a:endParaRPr lang="en-US" sz="1200" dirty="0"/>
          </a:p>
          <a:p>
            <a:pPr marL="0" indent="0">
              <a:lnSpc>
                <a:spcPct val="100000"/>
              </a:lnSpc>
              <a:spcAft>
                <a:spcPts val="500"/>
              </a:spcAft>
              <a:buNone/>
            </a:pPr>
            <a:r>
              <a:rPr lang="en-US" sz="1200" dirty="0">
                <a:solidFill>
                  <a:schemeClr val="tx1"/>
                </a:solidFill>
              </a:rPr>
              <a:t>Department of Health and Social Care (2019) UK Chief Medical Officers’ physical activity guidelines. Available at: https://www.gov.uk/government/publications/physical-activity-guidelines-uk-chief-medical-officers-report (Accessed: 14 October 2026).</a:t>
            </a:r>
            <a:endParaRPr lang="en-US" sz="1200" dirty="0"/>
          </a:p>
          <a:p>
            <a:pPr marL="0" indent="0">
              <a:lnSpc>
                <a:spcPct val="100000"/>
              </a:lnSpc>
              <a:spcAft>
                <a:spcPts val="500"/>
              </a:spcAft>
              <a:buNone/>
            </a:pPr>
            <a:r>
              <a:rPr lang="en-US" sz="1200" dirty="0">
                <a:solidFill>
                  <a:schemeClr val="tx1"/>
                </a:solidFill>
              </a:rPr>
              <a:t>Eime, R.M. et al. (2013) ‘A systematic review of the psychological and social benefits of participation in sport for adults’, International Journal of Behavioral Nutrition and Physical Activity, 10, article 135.</a:t>
            </a:r>
            <a:endParaRPr lang="en-US" sz="1200" dirty="0"/>
          </a:p>
          <a:p>
            <a:pPr marL="0" indent="0">
              <a:lnSpc>
                <a:spcPct val="100000"/>
              </a:lnSpc>
              <a:spcAft>
                <a:spcPts val="500"/>
              </a:spcAft>
              <a:buNone/>
            </a:pPr>
            <a:r>
              <a:rPr lang="en-US" sz="1200" dirty="0">
                <a:solidFill>
                  <a:schemeClr val="tx1"/>
                </a:solidFill>
              </a:rPr>
              <a:t>Gollwitzer, P.M. (1999) ‘Implementation intentions: strong effects of simple plans’, American Psychologist, 54(7), pp. 493–503.</a:t>
            </a:r>
            <a:endParaRPr lang="en-US" sz="1200" dirty="0"/>
          </a:p>
          <a:p>
            <a:pPr marL="0" indent="0">
              <a:lnSpc>
                <a:spcPct val="100000"/>
              </a:lnSpc>
              <a:spcAft>
                <a:spcPts val="500"/>
              </a:spcAft>
              <a:buNone/>
            </a:pPr>
            <a:r>
              <a:rPr lang="en-US" sz="1200" dirty="0">
                <a:solidFill>
                  <a:schemeClr val="tx1"/>
                </a:solidFill>
              </a:rPr>
              <a:t>Health Club Management (2026) Active Lives data shows positive impact from fitness sector. Available at: https://www.healthclubmanagement.co.uk/health-club-management-news/Active-Lives-data-shows-positive-impact-from-fitness-sector/362849 (Accessed: 14 October 2026).</a:t>
            </a:r>
            <a:endParaRPr lang="en-US" sz="1200" dirty="0"/>
          </a:p>
        </p:txBody>
      </p:sp>
      <p:sp>
        <p:nvSpPr>
          <p:cNvPr id="6" name="Text 4"/>
          <p:cNvSpPr txBox="1"/>
          <p:nvPr/>
        </p:nvSpPr>
        <p:spPr>
          <a:xfrm>
            <a:off x="621792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Lally, P. et al. (2010) ‘How are habits formed: modelling habit formation in the real world’, European Journal of Social Psychology, 40(6), pp. 998–1009.</a:t>
            </a:r>
            <a:endParaRPr lang="en-US" sz="1200" dirty="0"/>
          </a:p>
          <a:p>
            <a:pPr marL="0" indent="0">
              <a:lnSpc>
                <a:spcPct val="100000"/>
              </a:lnSpc>
              <a:spcAft>
                <a:spcPts val="500"/>
              </a:spcAft>
              <a:buNone/>
            </a:pPr>
            <a:r>
              <a:rPr lang="en-US" sz="1200" dirty="0">
                <a:solidFill>
                  <a:schemeClr val="tx1"/>
                </a:solidFill>
              </a:rPr>
              <a:t>Lee, I.-M. et al. (2012) ‘Effect of physical inactivity on major non-communicable diseases worldwide’, The Lancet, 380(9838), pp. 219–229.</a:t>
            </a:r>
            <a:endParaRPr lang="en-US" sz="1200" dirty="0"/>
          </a:p>
          <a:p>
            <a:pPr marL="0" indent="0">
              <a:lnSpc>
                <a:spcPct val="100000"/>
              </a:lnSpc>
              <a:spcAft>
                <a:spcPts val="500"/>
              </a:spcAft>
              <a:buNone/>
            </a:pPr>
            <a:r>
              <a:rPr lang="en-US" sz="1200" dirty="0">
                <a:solidFill>
                  <a:schemeClr val="tx1"/>
                </a:solidFill>
              </a:rPr>
              <a:t>Maheswaran, H. et al. (2012) ‘Evaluating the responsiveness of the Warwick Edinburgh Mental Well-being Scale (WEMWBS)’, Health and Quality of Life Outcomes, 10, article 156.</a:t>
            </a:r>
            <a:endParaRPr lang="en-US" sz="1200" dirty="0"/>
          </a:p>
          <a:p>
            <a:pPr marL="0" indent="0">
              <a:lnSpc>
                <a:spcPct val="100000"/>
              </a:lnSpc>
              <a:spcAft>
                <a:spcPts val="500"/>
              </a:spcAft>
              <a:buNone/>
            </a:pPr>
            <a:r>
              <a:rPr lang="en-US" sz="1200" dirty="0">
                <a:solidFill>
                  <a:schemeClr val="tx1"/>
                </a:solidFill>
              </a:rPr>
              <a:t>Mammen, G. and Faulkner, G. (2013) ‘Physical activity and the prevention of depression: a systematic review of prospective studies’, American Journal of Preventive Medicine, 45(5), pp. 649–657.</a:t>
            </a:r>
            <a:endParaRPr lang="en-US" sz="1200" dirty="0"/>
          </a:p>
          <a:p>
            <a:pPr marL="0" indent="0">
              <a:lnSpc>
                <a:spcPct val="100000"/>
              </a:lnSpc>
              <a:spcAft>
                <a:spcPts val="500"/>
              </a:spcAft>
              <a:buNone/>
            </a:pPr>
            <a:r>
              <a:rPr lang="en-US" sz="1200" dirty="0">
                <a:solidFill>
                  <a:schemeClr val="tx1"/>
                </a:solidFill>
              </a:rPr>
              <a:t>Michie, S., van Stralen, M.M. and West, R. (2011) ‘The behaviour change wheel: a new method for characterising and designing behaviour change interventions’, Implementation Science, 6, article 42.</a:t>
            </a:r>
            <a:endParaRPr lang="en-US" sz="1200" dirty="0"/>
          </a:p>
          <a:p>
            <a:pPr marL="0" indent="0">
              <a:lnSpc>
                <a:spcPct val="100000"/>
              </a:lnSpc>
              <a:spcAft>
                <a:spcPts val="500"/>
              </a:spcAft>
              <a:buNone/>
            </a:pPr>
            <a:r>
              <a:rPr lang="en-US" sz="1200" dirty="0">
                <a:solidFill>
                  <a:schemeClr val="tx1"/>
                </a:solidFill>
              </a:rPr>
              <a:t>Mind (no date) Physical activity and your mental health. Available at: https://www.mind.org.uk (Accessed: 14 October 2026).</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References (2/2)</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REFERENCES</a:t>
            </a:r>
            <a:endParaRPr lang="en-US" sz="1400" dirty="0"/>
          </a:p>
        </p:txBody>
      </p:sp>
      <p:sp>
        <p:nvSpPr>
          <p:cNvPr id="5" name="Text 3"/>
          <p:cNvSpPr txBox="1"/>
          <p:nvPr/>
        </p:nvSpPr>
        <p:spPr>
          <a:xfrm>
            <a:off x="54864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NHS (no date) Couch to 5K. Available at: https://www.nhs.uk/better-health/ (Accessed: 14 October 2026).</a:t>
            </a:r>
            <a:endParaRPr lang="en-US" sz="1200" dirty="0"/>
          </a:p>
          <a:p>
            <a:pPr marL="0" indent="0">
              <a:lnSpc>
                <a:spcPct val="100000"/>
              </a:lnSpc>
              <a:spcAft>
                <a:spcPts val="500"/>
              </a:spcAft>
              <a:buNone/>
            </a:pPr>
            <a:r>
              <a:rPr lang="en-US" sz="1200" dirty="0">
                <a:solidFill>
                  <a:schemeClr val="tx1"/>
                </a:solidFill>
              </a:rPr>
              <a:t>Nutbeam, D. (1998) ‘Evaluating health promotion: progress, problems and solutions’, Health Promotion International, 13(1), pp. 27–44.</a:t>
            </a:r>
            <a:endParaRPr lang="en-US" sz="1200" dirty="0"/>
          </a:p>
          <a:p>
            <a:pPr marL="0" indent="0">
              <a:lnSpc>
                <a:spcPct val="100000"/>
              </a:lnSpc>
              <a:spcAft>
                <a:spcPts val="500"/>
              </a:spcAft>
              <a:buNone/>
            </a:pPr>
            <a:r>
              <a:rPr lang="en-US" sz="1200" dirty="0">
                <a:solidFill>
                  <a:schemeClr val="tx1"/>
                </a:solidFill>
              </a:rPr>
              <a:t>Office for Health Improvement and Disparities (2022) Physical activity: applying All Our Health. Available at: https://www.gov.uk/government/publications/physical-activity-applying-all-our-health/physical-activity-applying-all-our-health (Accessed: 14 October 2026).</a:t>
            </a:r>
            <a:endParaRPr lang="en-US" sz="1200" dirty="0"/>
          </a:p>
          <a:p>
            <a:pPr marL="0" indent="0">
              <a:lnSpc>
                <a:spcPct val="100000"/>
              </a:lnSpc>
              <a:spcAft>
                <a:spcPts val="500"/>
              </a:spcAft>
              <a:buNone/>
            </a:pPr>
            <a:r>
              <a:rPr lang="en-US" sz="1200" dirty="0">
                <a:solidFill>
                  <a:schemeClr val="tx1"/>
                </a:solidFill>
              </a:rPr>
              <a:t>parkrun UK (no date) About parkrun. Available at: https://www.parkrun.org.uk (Accessed: 14 October 2026).</a:t>
            </a:r>
            <a:endParaRPr lang="en-US" sz="1200" dirty="0"/>
          </a:p>
          <a:p>
            <a:pPr marL="0" indent="0">
              <a:lnSpc>
                <a:spcPct val="100000"/>
              </a:lnSpc>
              <a:spcAft>
                <a:spcPts val="500"/>
              </a:spcAft>
              <a:buNone/>
            </a:pPr>
            <a:r>
              <a:rPr lang="en-US" sz="1200" dirty="0">
                <a:solidFill>
                  <a:schemeClr val="tx1"/>
                </a:solidFill>
              </a:rPr>
              <a:t>Prochaska, J.O. and DiClemente, C.C. (1983) ‘Stages and processes of self-change of smoking: toward an integrative model of change’, Journal of Consulting and Clinical Psychology, 51(3), pp. 390–395.</a:t>
            </a:r>
            <a:endParaRPr lang="en-US" sz="1200" dirty="0"/>
          </a:p>
          <a:p>
            <a:pPr marL="0" indent="0">
              <a:lnSpc>
                <a:spcPct val="100000"/>
              </a:lnSpc>
              <a:spcAft>
                <a:spcPts val="500"/>
              </a:spcAft>
              <a:buNone/>
            </a:pPr>
            <a:r>
              <a:rPr lang="en-US" sz="1200" dirty="0">
                <a:solidFill>
                  <a:schemeClr val="tx1"/>
                </a:solidFill>
              </a:rPr>
              <a:t>Rebar, A.L. et al. (2015) ‘A meta-meta-analysis of the effect of physical activity on depression and anxiety in non-clinical adult populations’, Health Psychology Review, 9(3), pp. 366–378.</a:t>
            </a:r>
            <a:endParaRPr lang="en-US" sz="1200" dirty="0"/>
          </a:p>
          <a:p>
            <a:pPr marL="0" indent="0">
              <a:lnSpc>
                <a:spcPct val="100000"/>
              </a:lnSpc>
              <a:spcAft>
                <a:spcPts val="500"/>
              </a:spcAft>
              <a:buNone/>
            </a:pPr>
            <a:r>
              <a:rPr lang="en-US" sz="1200" dirty="0">
                <a:solidFill>
                  <a:schemeClr val="tx1"/>
                </a:solidFill>
              </a:rPr>
              <a:t>Rhodes, R.E. and de Bruijn, G.-J. (2013) ‘How big is the physical activity intention–behaviour gap? A meta-analysis using the action control framework’, British Journal of Health Psychology, 18(2), pp. 296–309.</a:t>
            </a:r>
            <a:endParaRPr lang="en-US" sz="1200" dirty="0"/>
          </a:p>
        </p:txBody>
      </p:sp>
      <p:sp>
        <p:nvSpPr>
          <p:cNvPr id="6" name="Text 4"/>
          <p:cNvSpPr txBox="1"/>
          <p:nvPr/>
        </p:nvSpPr>
        <p:spPr>
          <a:xfrm>
            <a:off x="621792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Singh, B. et al. (2023) ‘Effectiveness of physical activity interventions for improving depression, anxiety and distress: an overview of systematic reviews’, British Journal of Sports Medicine, 57(18), pp. 1203–1209.</a:t>
            </a:r>
            <a:endParaRPr lang="en-US" sz="1200" dirty="0"/>
          </a:p>
          <a:p>
            <a:pPr marL="0" indent="0">
              <a:lnSpc>
                <a:spcPct val="100000"/>
              </a:lnSpc>
              <a:spcAft>
                <a:spcPts val="500"/>
              </a:spcAft>
              <a:buNone/>
            </a:pPr>
            <a:r>
              <a:rPr lang="en-US" sz="1200" dirty="0">
                <a:solidFill>
                  <a:schemeClr val="tx1"/>
                </a:solidFill>
              </a:rPr>
              <a:t>Sport England (2026) England is getting more active but not everyone is benefiting. Available at: https://www.sportengland.org/news-and-inspiration/england-getting-more-active-not-everyone-benefiting (Accessed: 14 October 2026).</a:t>
            </a:r>
            <a:endParaRPr lang="en-US" sz="1200" dirty="0"/>
          </a:p>
          <a:p>
            <a:pPr marL="0" indent="0">
              <a:lnSpc>
                <a:spcPct val="100000"/>
              </a:lnSpc>
              <a:spcAft>
                <a:spcPts val="500"/>
              </a:spcAft>
              <a:buNone/>
            </a:pPr>
            <a:r>
              <a:rPr lang="en-US" sz="1200" dirty="0">
                <a:solidFill>
                  <a:schemeClr val="tx1"/>
                </a:solidFill>
              </a:rPr>
              <a:t>Sport England (no date a) This Girl Can. Available at: https://www.sportengland.org/funds-and-campaigns/this-girl-can (Accessed: 14 October 2026).</a:t>
            </a:r>
            <a:endParaRPr lang="en-US" sz="1200" dirty="0"/>
          </a:p>
          <a:p>
            <a:pPr marL="0" indent="0">
              <a:lnSpc>
                <a:spcPct val="100000"/>
              </a:lnSpc>
              <a:spcAft>
                <a:spcPts val="500"/>
              </a:spcAft>
              <a:buNone/>
            </a:pPr>
            <a:r>
              <a:rPr lang="en-US" sz="1200" dirty="0">
                <a:solidFill>
                  <a:schemeClr val="tx1"/>
                </a:solidFill>
              </a:rPr>
              <a:t>Sport England (no date b) Why we now measure strength in Active Lives. Available at: https://www.sportengland.org/blogs/why-we-now-measure-strength-active-lives (Accessed: 14 October 2026).</a:t>
            </a:r>
            <a:endParaRPr lang="en-US" sz="1200" dirty="0"/>
          </a:p>
          <a:p>
            <a:pPr marL="0" indent="0">
              <a:lnSpc>
                <a:spcPct val="100000"/>
              </a:lnSpc>
              <a:spcAft>
                <a:spcPts val="500"/>
              </a:spcAft>
              <a:buNone/>
            </a:pPr>
            <a:r>
              <a:rPr lang="en-US" sz="1200" dirty="0">
                <a:solidFill>
                  <a:schemeClr val="tx1"/>
                </a:solidFill>
              </a:rPr>
              <a:t>Warburton, D.E.R., Nicol, C.W. and Bredin, S.S.D. (2006) ‘Health benefits of physical activity: the evidence’, CMAJ, 174(6), pp. 801–809.</a:t>
            </a:r>
            <a:endParaRPr lang="en-US" sz="1200" dirty="0"/>
          </a:p>
          <a:p>
            <a:pPr marL="0" indent="0">
              <a:lnSpc>
                <a:spcPct val="100000"/>
              </a:lnSpc>
              <a:spcAft>
                <a:spcPts val="500"/>
              </a:spcAft>
              <a:buNone/>
            </a:pPr>
            <a:r>
              <a:rPr lang="en-US" sz="1200" dirty="0">
                <a:solidFill>
                  <a:schemeClr val="tx1"/>
                </a:solidFill>
              </a:rPr>
              <a:t>West, R. (2005) ‘Time for a change: putting the Transtheoretical (Stages of Change) Model to rest’, Addiction, 100(8), pp. 1036–1039.</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17</a:t>
            </a:fld>
            <a:endParaRPr lang="en-US"/>
          </a:p>
        </p:txBody>
      </p:sp>
    </p:spTree>
  </p:cSld>
  <p:clrMapOvr>
    <a:masterClrMapping/>
  </p:clrMapOvr>
</p:sld>
</file>

<file path=ppt/theme/theme1.xml><?xml version="1.0" encoding="utf-8"?>
<a:theme xmlns:a="http://schemas.openxmlformats.org/drawingml/2006/main" name="Your150">
  <a:themeElements>
    <a:clrScheme name="Your150">
      <a:dk1>
        <a:srgbClr val="0B2530"/>
      </a:dk1>
      <a:lt1>
        <a:srgbClr val="FFFFFF"/>
      </a:lt1>
      <a:dk2>
        <a:srgbClr val="0B4F5C"/>
      </a:dk2>
      <a:lt2>
        <a:srgbClr val="E6F1F1"/>
      </a:lt2>
      <a:accent1>
        <a:srgbClr val="FF5A4E"/>
      </a:accent1>
      <a:accent2>
        <a:srgbClr val="C6F135"/>
      </a:accent2>
      <a:accent3>
        <a:srgbClr val="2A9D8F"/>
      </a:accent3>
      <a:accent4>
        <a:srgbClr val="F4A261"/>
      </a:accent4>
      <a:accent5>
        <a:srgbClr val="7B6CF6"/>
      </a:accent5>
      <a:accent6>
        <a:srgbClr val="5C6F7B"/>
      </a:accent6>
      <a:hlink>
        <a:srgbClr val="0B4F5C"/>
      </a:hlink>
      <a:folHlink>
        <a:srgbClr val="5C6F7B"/>
      </a:folHlink>
    </a:clrScheme>
    <a:fontScheme name="Your150">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4792</Words>
  <Application>Microsoft Office PowerPoint</Application>
  <PresentationFormat>Widescreen</PresentationFormat>
  <Paragraphs>317</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Times New Roman</vt:lpstr>
      <vt:lpstr>Your150</vt:lpstr>
      <vt:lpstr>PowerPoint Presentation</vt:lpstr>
      <vt:lpstr>8 weeks, 8 sessions, one goal</vt:lpstr>
      <vt:lpstr>Inside every session</vt:lpstr>
      <vt:lpstr>Why 18–30s, and why now?</vt:lpstr>
      <vt:lpstr>Are 18–30s meeting the guidelines?</vt:lpstr>
      <vt:lpstr>What does inactivity cost?</vt:lpstr>
      <vt:lpstr>Three measurable aims</vt:lpstr>
      <vt:lpstr>How we will evaluate the campaign</vt:lpstr>
      <vt:lpstr>Campaign poster</vt:lpstr>
      <vt:lpstr>Partners: national and local</vt:lpstr>
      <vt:lpstr>Resources we can replicate</vt:lpstr>
      <vt:lpstr>Benefits of moving more</vt:lpstr>
      <vt:lpstr>Why do people stay inactive?</vt:lpstr>
      <vt:lpstr>Our solutions to the barriers</vt:lpstr>
      <vt:lpstr>Critical reflection and next steps</vt:lpstr>
      <vt:lpstr>References (1/2)</vt:lpstr>
      <vt:lpstr>References (2/2)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priyanka bhattrai</dc:creator>
  <cp:lastModifiedBy>priyanka bhattrai</cp:lastModifiedBy>
  <cp:revision>3</cp:revision>
  <dcterms:created xsi:type="dcterms:W3CDTF">2026-10-14T10:01:59Z</dcterms:created>
  <dcterms:modified xsi:type="dcterms:W3CDTF">2026-10-24T16:24:09Z</dcterms:modified>
</cp:coreProperties>
</file>