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844" r:id="rId4"/>
    <p:sldMasterId id="2147483875" r:id="rId5"/>
  </p:sldMasterIdLst>
  <p:notesMasterIdLst>
    <p:notesMasterId r:id="rId15"/>
  </p:notesMasterIdLst>
  <p:handoutMasterIdLst>
    <p:handoutMasterId r:id="rId16"/>
  </p:handoutMasterIdLst>
  <p:sldIdLst>
    <p:sldId id="256" r:id="rId6"/>
    <p:sldId id="258" r:id="rId7"/>
    <p:sldId id="278" r:id="rId8"/>
    <p:sldId id="279" r:id="rId9"/>
    <p:sldId id="280" r:id="rId10"/>
    <p:sldId id="281" r:id="rId11"/>
    <p:sldId id="282" r:id="rId12"/>
    <p:sldId id="283" r:id="rId13"/>
    <p:sldId id="277" r:id="rId14"/>
  </p:sldIdLst>
  <p:sldSz cx="9144000" cy="6858000" type="screen4x3"/>
  <p:notesSz cx="6797675" cy="9926638"/>
  <p:custDataLst>
    <p:tags r:id="rId17"/>
  </p:custDataLst>
  <p:defaultTextStyle>
    <a:defPPr>
      <a:defRPr lang="en-US"/>
    </a:defPPr>
    <a:lvl1pPr marL="0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1pPr>
    <a:lvl2pPr marL="436361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2pPr>
    <a:lvl3pPr marL="872722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3pPr>
    <a:lvl4pPr marL="1309083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4pPr>
    <a:lvl5pPr marL="1745445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5pPr>
    <a:lvl6pPr marL="2181806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7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>
        <p15:guide id="1" orient="horz" pos="3133" userDrawn="1">
          <p15:clr>
            <a:srgbClr val="A4A3A4"/>
          </p15:clr>
        </p15:guide>
        <p15:guide id="2" pos="214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54595"/>
    <a:srgbClr val="CBD5CF"/>
    <a:srgbClr val="999999"/>
    <a:srgbClr val="CCEAE6"/>
    <a:srgbClr val="EA7125"/>
    <a:srgbClr val="36424A"/>
    <a:srgbClr val="000000"/>
    <a:srgbClr val="CF7600"/>
    <a:srgbClr val="0D9B8C"/>
    <a:srgbClr val="719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0" autoAdjust="0"/>
    <p:restoredTop sz="94662" autoAdjust="0"/>
  </p:normalViewPr>
  <p:slideViewPr>
    <p:cSldViewPr snapToObjects="1" showGuides="1">
      <p:cViewPr>
        <p:scale>
          <a:sx n="82" d="100"/>
          <a:sy n="82" d="100"/>
        </p:scale>
        <p:origin x="690" y="-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70" d="100"/>
        <a:sy n="170" d="100"/>
      </p:scale>
      <p:origin x="0" y="2892"/>
    </p:cViewPr>
  </p:sorterViewPr>
  <p:notesViewPr>
    <p:cSldViewPr snapToObjects="1" showGuides="1">
      <p:cViewPr varScale="1">
        <p:scale>
          <a:sx n="59" d="100"/>
          <a:sy n="59" d="100"/>
        </p:scale>
        <p:origin x="-3408" y="-90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gs" Target="tags/tag1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l">
              <a:defRPr sz="1200"/>
            </a:lvl1pPr>
          </a:lstStyle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9" y="2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r">
              <a:defRPr sz="1200"/>
            </a:lvl1pPr>
          </a:lstStyle>
          <a:p>
            <a:fld id="{30BC02D5-E102-4C79-A2FD-3761128DD7AB}" type="datetimeFigureOut">
              <a:rPr lang="en-GB" smtClean="0">
                <a:latin typeface="Arial" panose="020B0604020202020204" pitchFamily="34" charset="0"/>
              </a:rPr>
              <a:pPr/>
              <a:t>04/12/2017</a:t>
            </a:fld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9428711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l">
              <a:defRPr sz="1200"/>
            </a:lvl1pPr>
          </a:lstStyle>
          <a:p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9" y="9428711"/>
            <a:ext cx="2946400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r">
              <a:defRPr sz="1200"/>
            </a:lvl1pPr>
          </a:lstStyle>
          <a:p>
            <a:fld id="{845D9ED5-8DA2-446E-86A1-99AAB6AFFB9F}" type="slidenum">
              <a:rPr lang="en-GB" smtClean="0">
                <a:latin typeface="Arial" panose="020B0604020202020204" pitchFamily="34" charset="0"/>
              </a:rPr>
              <a:pPr/>
              <a:t>‹#›</a:t>
            </a:fld>
            <a:endParaRPr lang="en-GB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99049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7" y="2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F21FF12-3416-43D0-B56D-C0167AEA935A}" type="datetimeFigureOut">
              <a:rPr lang="en-US" smtClean="0"/>
              <a:pPr/>
              <a:t>12/4/2017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0937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7" tIns="45647" rIns="91297" bIns="4564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9"/>
          </a:xfrm>
          <a:prstGeom prst="rect">
            <a:avLst/>
          </a:prstGeom>
        </p:spPr>
        <p:txBody>
          <a:bodyPr vert="horz" lIns="91297" tIns="45647" rIns="91297" bIns="45647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7" y="9428586"/>
            <a:ext cx="2945657" cy="496334"/>
          </a:xfrm>
          <a:prstGeom prst="rect">
            <a:avLst/>
          </a:prstGeom>
        </p:spPr>
        <p:txBody>
          <a:bodyPr vert="horz" lIns="91297" tIns="45647" rIns="91297" bIns="45647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22DBCD6-B5F9-444B-AD53-447C2BE1D2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4509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36361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872722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09083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745445" algn="l" defTabSz="872722" rtl="0" eaLnBrk="1" latinLnBrk="0" hangingPunct="1">
      <a:defRPr sz="1139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181806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6pPr>
    <a:lvl7pPr marL="2618167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7pPr>
    <a:lvl8pPr marL="3054529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8pPr>
    <a:lvl9pPr marL="3490890" algn="l" defTabSz="872722" rtl="0" eaLnBrk="1" latinLnBrk="0" hangingPunct="1">
      <a:defRPr sz="11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2DBCD6-B5F9-444B-AD53-447C2BE1D2B6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98619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ＭＳ Ｐゴシック" pitchFamily="34" charset="-128"/>
            </a:endParaRP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8882" indent="-288031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52127" indent="-230426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12977" indent="-230426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73828" indent="-230426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34678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95528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56379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917230" indent="-23042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1F50A38D-6D93-4D51-99E2-47C30AEA9868}" type="slidenum">
              <a:rPr lang="en-GB" altLang="en-US" sz="1200"/>
              <a:pPr/>
              <a:t>9</a:t>
            </a:fld>
            <a:endParaRPr lang="en-GB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>
            <a:endCxn id="2" idx="1"/>
          </p:cNvCxnSpPr>
          <p:nvPr userDrawn="1"/>
        </p:nvCxnSpPr>
        <p:spPr>
          <a:xfrm>
            <a:off x="385398" y="3418385"/>
            <a:ext cx="375455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9952" y="0"/>
            <a:ext cx="5004048" cy="683677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48868"/>
          </a:xfrm>
        </p:spPr>
        <p:txBody>
          <a:bodyPr/>
          <a:lstStyle>
            <a:lvl1pPr>
              <a:defRPr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71979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pic>
        <p:nvPicPr>
          <p:cNvPr id="9" name="Picture 2" descr="M:\Central Marketing File (2016)\Central Team\Brand\Logos\MASTER LOGOS\Lewis Silkin\Windows\Digital\Png\LewisSilkin_Logo_RGB 300px wide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08" y="5692500"/>
            <a:ext cx="2146911" cy="48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dvertising and Marke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93493" y="0"/>
            <a:ext cx="4850507" cy="68713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edia &amp; Entertain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402626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96815" y="0"/>
            <a:ext cx="4747185" cy="685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ofessional servi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02435" y="0"/>
            <a:ext cx="4941565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etail, fashion &amp; hospita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06370" y="0"/>
            <a:ext cx="4837630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po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330618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39952" y="0"/>
            <a:ext cx="5004048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chnolo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 userDrawn="1"/>
        </p:nvCxnSpPr>
        <p:spPr>
          <a:xfrm>
            <a:off x="385398" y="3418385"/>
            <a:ext cx="4186602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981075"/>
            <a:ext cx="3611027" cy="886397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38609"/>
          </a:xfrm>
        </p:spPr>
        <p:txBody>
          <a:bodyPr/>
          <a:lstStyle>
            <a:lvl1pPr>
              <a:defRPr>
                <a:solidFill>
                  <a:srgbClr val="999999"/>
                </a:solidFill>
              </a:defRPr>
            </a:lvl1pPr>
            <a:lvl2pPr>
              <a:spcBef>
                <a:spcPts val="600"/>
              </a:spcBef>
              <a:defRPr sz="8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646331"/>
          </a:xfrm>
        </p:spPr>
        <p:txBody>
          <a:bodyPr/>
          <a:lstStyle>
            <a:lvl1pPr marL="0" indent="0" defTabSz="179388">
              <a:buClr>
                <a:srgbClr val="999999"/>
              </a:buClr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1pPr>
            <a:lvl2pPr>
              <a:spcBef>
                <a:spcPts val="600"/>
              </a:spcBef>
              <a:defRPr sz="1600" i="1">
                <a:solidFill>
                  <a:schemeClr val="tx1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>
            <a:off x="381000" y="3573088"/>
            <a:ext cx="126205" cy="244521"/>
          </a:xfrm>
          <a:custGeom>
            <a:avLst/>
            <a:gdLst>
              <a:gd name="T0" fmla="*/ 0 w 51"/>
              <a:gd name="T1" fmla="*/ 102 h 102"/>
              <a:gd name="T2" fmla="*/ 51 w 51"/>
              <a:gd name="T3" fmla="*/ 51 h 102"/>
              <a:gd name="T4" fmla="*/ 0 w 51"/>
              <a:gd name="T5" fmla="*/ 0 h 102"/>
              <a:gd name="T6" fmla="*/ 0 w 51"/>
              <a:gd name="T7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1" h="102">
                <a:moveTo>
                  <a:pt x="0" y="102"/>
                </a:moveTo>
                <a:cubicBezTo>
                  <a:pt x="51" y="51"/>
                  <a:pt x="51" y="51"/>
                  <a:pt x="51" y="51"/>
                </a:cubicBezTo>
                <a:cubicBezTo>
                  <a:pt x="0" y="0"/>
                  <a:pt x="0" y="0"/>
                  <a:pt x="0" y="0"/>
                </a:cubicBezTo>
                <a:cubicBezTo>
                  <a:pt x="23" y="30"/>
                  <a:pt x="23" y="72"/>
                  <a:pt x="0" y="102"/>
                </a:cubicBezTo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151287" y="0"/>
            <a:ext cx="4992713" cy="687131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9" y="5504902"/>
            <a:ext cx="2546051" cy="872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46224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0"/>
            <a:ext cx="4572000" cy="45612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5398" y="2814424"/>
            <a:ext cx="4186602" cy="886397"/>
          </a:xfrm>
        </p:spPr>
        <p:txBody>
          <a:bodyPr anchor="b" anchorCtr="0"/>
          <a:lstStyle>
            <a:lvl1pPr>
              <a:defRPr sz="3200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81001" y="3884798"/>
            <a:ext cx="4190999" cy="246221"/>
          </a:xfrm>
        </p:spPr>
        <p:txBody>
          <a:bodyPr/>
          <a:lstStyle>
            <a:lvl1pPr>
              <a:defRPr b="0">
                <a:solidFill>
                  <a:schemeClr val="bg2"/>
                </a:solidFill>
              </a:defRPr>
            </a:lvl1pPr>
            <a:lvl2pPr>
              <a:spcBef>
                <a:spcPts val="3000"/>
              </a:spcBef>
              <a:defRPr sz="1000">
                <a:solidFill>
                  <a:srgbClr val="999999"/>
                </a:solidFill>
              </a:defRPr>
            </a:lvl2pPr>
            <a:lvl3pPr marL="0" indent="0">
              <a:buNone/>
              <a:defRPr sz="140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381001" y="-1"/>
            <a:ext cx="2822847" cy="24371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b" anchorCtr="0"/>
          <a:lstStyle/>
          <a:p>
            <a:pPr algn="l"/>
            <a:endParaRPr lang="en-GB" sz="7200" b="1" dirty="0">
              <a:solidFill>
                <a:schemeClr val="bg1"/>
              </a:solidFill>
            </a:endParaRPr>
          </a:p>
        </p:txBody>
      </p:sp>
      <p:sp>
        <p:nvSpPr>
          <p:cNvPr id="10" name="Footer Placeholder 4"/>
          <p:cNvSpPr txBox="1">
            <a:spLocks/>
          </p:cNvSpPr>
          <p:nvPr userDrawn="1"/>
        </p:nvSpPr>
        <p:spPr>
          <a:xfrm>
            <a:off x="2555776" y="6674877"/>
            <a:ext cx="6202829" cy="1384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95690" rtl="0" eaLnBrk="1" latinLnBrk="0" hangingPunct="1">
              <a:defRPr sz="9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9784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922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707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4916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82761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27100"/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Copyright 2016 © Lewis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Silkin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LLP. All Rights Reserved. Lorem ipsum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dolore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odio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magna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lewissilkin.com	</a:t>
            </a:r>
            <a:fld id="{8997EE35-0505-4E8B-8EED-B674149DBCD9}" type="slidenum">
              <a:rPr lang="en-GB" sz="9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927100"/>
              <a:t>‹#›</a:t>
            </a:fld>
            <a:endParaRPr lang="en-GB" sz="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1329181"/>
            <a:ext cx="1171328" cy="1107996"/>
          </a:xfrm>
        </p:spPr>
        <p:txBody>
          <a:bodyPr wrap="none" lIns="144000" tIns="0" bIns="0" anchor="b" anchorCtr="0"/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##</a:t>
            </a:r>
          </a:p>
        </p:txBody>
      </p:sp>
    </p:spTree>
    <p:extLst>
      <p:ext uri="{BB962C8B-B14F-4D97-AF65-F5344CB8AC3E}">
        <p14:creationId xmlns:p14="http://schemas.microsoft.com/office/powerpoint/2010/main" val="380494410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1" orient="horz" pos="184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227349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5763" y="1963866"/>
            <a:ext cx="8377237" cy="42941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1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513416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695135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7234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268689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11192" y="1963866"/>
            <a:ext cx="2647411" cy="178829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4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675469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and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4695135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4995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c and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7" y="1963866"/>
            <a:ext cx="4063468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NZ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92928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s and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5396" y="1963866"/>
            <a:ext cx="4618651" cy="257157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5360204" y="1944688"/>
            <a:ext cx="3398400" cy="136207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5360204" y="4116114"/>
            <a:ext cx="3398400" cy="136207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10" name="Text Placeholder 8"/>
          <p:cNvSpPr txBox="1">
            <a:spLocks/>
          </p:cNvSpPr>
          <p:nvPr userDrawn="1"/>
        </p:nvSpPr>
        <p:spPr>
          <a:xfrm>
            <a:off x="5360204" y="5478189"/>
            <a:ext cx="3398400" cy="4570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514886" y="5605542"/>
            <a:ext cx="3248114" cy="2154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11" name="Text Placeholder 8"/>
          <p:cNvSpPr txBox="1">
            <a:spLocks/>
          </p:cNvSpPr>
          <p:nvPr userDrawn="1"/>
        </p:nvSpPr>
        <p:spPr>
          <a:xfrm>
            <a:off x="5360204" y="3307337"/>
            <a:ext cx="3398400" cy="4570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0" tIns="0" rIns="0" bIns="0" rtlCol="0">
            <a:noAutofit/>
          </a:bodyPr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5514886" y="3412738"/>
            <a:ext cx="3248114" cy="215444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 dirty="0" smtClean="0"/>
              <a:t>Name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385762" y="1396506"/>
            <a:ext cx="8373600" cy="246221"/>
          </a:xfrm>
        </p:spPr>
        <p:txBody>
          <a:bodyPr/>
          <a:lstStyle>
            <a:lvl1pPr>
              <a:defRPr b="0" baseline="0"/>
            </a:lvl1pPr>
          </a:lstStyle>
          <a:p>
            <a:pPr lvl="0"/>
            <a:r>
              <a:rPr lang="en-US" dirty="0" smtClean="0"/>
              <a:t>Click to edit Master </a:t>
            </a:r>
            <a:r>
              <a:rPr lang="en-US" dirty="0" err="1" smtClean="0"/>
              <a:t>SubHeading</a:t>
            </a:r>
            <a:r>
              <a:rPr lang="en-US" dirty="0" smtClean="0"/>
              <a:t>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6068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10"/>
          <p:cNvGraphicFramePr>
            <a:graphicFrameLocks noChangeAspect="1"/>
          </p:cNvGraphicFramePr>
          <p:nvPr userDrawn="1"/>
        </p:nvGraphicFramePr>
        <p:xfrm>
          <a:off x="1049867" y="1046748"/>
          <a:ext cx="8094133" cy="3609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9" name="Image" r:id="rId3" imgW="10933333" imgH="622003" progId="Photoshop.Image.6">
                  <p:embed/>
                </p:oleObj>
              </mc:Choice>
              <mc:Fallback>
                <p:oleObj name="Image" r:id="rId3" imgW="10933333" imgH="622003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110"/>
                      <a:stretch>
                        <a:fillRect/>
                      </a:stretch>
                    </p:blipFill>
                    <p:spPr bwMode="auto">
                      <a:xfrm>
                        <a:off x="1049867" y="1046748"/>
                        <a:ext cx="8094133" cy="3609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Picture 12" descr="LSlogo1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6" t="24869" r="8469" b="28699"/>
          <a:stretch>
            <a:fillRect/>
          </a:stretch>
        </p:blipFill>
        <p:spPr bwMode="auto">
          <a:xfrm>
            <a:off x="7254523" y="6041358"/>
            <a:ext cx="1635477" cy="454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397" y="1963866"/>
            <a:ext cx="8373207" cy="1641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507083"/>
      </p:ext>
    </p:extLst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6459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488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0988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0667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129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824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04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295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4487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854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396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  <a:prstGeom prst="rect">
            <a:avLst/>
          </a:prstGeom>
        </p:spPr>
        <p:txBody>
          <a:bodyPr vert="horz" lIns="0" tIns="0" rIns="0" bIns="0" rtlCol="0" anchor="t" anchorCtr="0">
            <a:spAutoFit/>
          </a:bodyPr>
          <a:lstStyle/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5397" y="1963866"/>
            <a:ext cx="8373207" cy="233910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n-US" dirty="0" smtClean="0"/>
              <a:t>Heading</a:t>
            </a:r>
          </a:p>
          <a:p>
            <a:pPr lvl="1"/>
            <a:r>
              <a:rPr lang="en-US" dirty="0" smtClean="0"/>
              <a:t>Body text</a:t>
            </a:r>
          </a:p>
          <a:p>
            <a:pPr lvl="2"/>
            <a:r>
              <a:rPr lang="en-US" dirty="0" smtClean="0"/>
              <a:t>Bullet (level 1)</a:t>
            </a:r>
          </a:p>
          <a:p>
            <a:pPr lvl="3"/>
            <a:r>
              <a:rPr lang="en-US" dirty="0" smtClean="0"/>
              <a:t>Bullet (level 2)</a:t>
            </a:r>
          </a:p>
          <a:p>
            <a:pPr lvl="4"/>
            <a:r>
              <a:rPr lang="en-US" dirty="0" smtClean="0"/>
              <a:t>Bullet (level 3)</a:t>
            </a:r>
          </a:p>
          <a:p>
            <a:pPr lvl="5"/>
            <a:r>
              <a:rPr lang="en-US" dirty="0" smtClean="0"/>
              <a:t>Bullet (level 4)</a:t>
            </a:r>
          </a:p>
          <a:p>
            <a:pPr lvl="6"/>
            <a:r>
              <a:rPr lang="en-US" dirty="0" smtClean="0"/>
              <a:t>Key message text</a:t>
            </a:r>
            <a:endParaRPr lang="en-GB" dirty="0"/>
          </a:p>
        </p:txBody>
      </p:sp>
      <p:sp>
        <p:nvSpPr>
          <p:cNvPr id="15" name="Footer Placeholder 4"/>
          <p:cNvSpPr txBox="1">
            <a:spLocks/>
          </p:cNvSpPr>
          <p:nvPr userDrawn="1"/>
        </p:nvSpPr>
        <p:spPr>
          <a:xfrm>
            <a:off x="2555776" y="6453336"/>
            <a:ext cx="6202829" cy="1384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95690" rtl="0" eaLnBrk="1" latinLnBrk="0" hangingPunct="1">
              <a:defRPr sz="900" b="1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9784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69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9353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9138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89225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87070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84916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82761" algn="l" defTabSz="995690" rtl="0" eaLnBrk="1" latinLnBrk="0" hangingPunct="1"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927100"/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Lewis </a:t>
            </a:r>
            <a:r>
              <a:rPr lang="en-GB" sz="700" b="0" dirty="0" err="1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Silkin</a:t>
            </a:r>
            <a:r>
              <a:rPr lang="en-GB" sz="700" b="0" dirty="0" smtClean="0">
                <a:solidFill>
                  <a:srgbClr val="9999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LLP 2017. All Rights Reserved	</a:t>
            </a:r>
            <a:fld id="{8997EE35-0505-4E8B-8EED-B674149DBCD9}" type="slidenum">
              <a:rPr lang="en-GB" sz="9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 defTabSz="927100"/>
              <a:t>‹#›</a:t>
            </a:fld>
            <a:endParaRPr lang="en-GB" sz="9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80999" y="1788536"/>
            <a:ext cx="8382001" cy="0"/>
          </a:xfrm>
          <a:prstGeom prst="line">
            <a:avLst/>
          </a:prstGeom>
          <a:ln>
            <a:solidFill>
              <a:srgbClr val="CBD5C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 userDrawn="1"/>
        </p:nvGrpSpPr>
        <p:grpSpPr>
          <a:xfrm>
            <a:off x="380999" y="361950"/>
            <a:ext cx="8382000" cy="361950"/>
            <a:chOff x="380999" y="361950"/>
            <a:chExt cx="8382000" cy="361950"/>
          </a:xfrm>
        </p:grpSpPr>
        <p:pic>
          <p:nvPicPr>
            <p:cNvPr id="4" name="Picture 3"/>
            <p:cNvPicPr>
              <a:picLocks noChangeAspect="1"/>
            </p:cNvPicPr>
            <p:nvPr userDrawn="1"/>
          </p:nvPicPr>
          <p:blipFill rotWithShape="1"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2928" r="-6561"/>
            <a:stretch/>
          </p:blipFill>
          <p:spPr>
            <a:xfrm>
              <a:off x="380999" y="361950"/>
              <a:ext cx="8377605" cy="361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6"/>
            <p:cNvPicPr>
              <a:picLocks noChangeAspect="1"/>
            </p:cNvPicPr>
            <p:nvPr userDrawn="1"/>
          </p:nvPicPr>
          <p:blipFill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1001" y="361950"/>
              <a:ext cx="3110880" cy="36195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Picture 8"/>
            <p:cNvPicPr>
              <a:picLocks noChangeAspect="1"/>
            </p:cNvPicPr>
            <p:nvPr userDrawn="1"/>
          </p:nvPicPr>
          <p:blipFill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88280" y="361950"/>
              <a:ext cx="3474719" cy="36195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753168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67" r:id="rId8"/>
    <p:sldLayoutId id="2147483848" r:id="rId9"/>
    <p:sldLayoutId id="2147483846" r:id="rId10"/>
    <p:sldLayoutId id="2147483847" r:id="rId11"/>
    <p:sldLayoutId id="2147483849" r:id="rId12"/>
    <p:sldLayoutId id="2147483865" r:id="rId13"/>
    <p:sldLayoutId id="2147483868" r:id="rId14"/>
    <p:sldLayoutId id="2147483864" r:id="rId15"/>
    <p:sldLayoutId id="2147483888" r:id="rId16"/>
  </p:sldLayoutIdLst>
  <p:timing>
    <p:tnLst>
      <p:par>
        <p:cTn id="1" dur="indefinite" restart="never" nodeType="tmRoot"/>
      </p:par>
    </p:tnLst>
  </p:timing>
  <p:txStyles>
    <p:titleStyle>
      <a:lvl1pPr algn="l" defTabSz="781903" rtl="0" eaLnBrk="1" latinLnBrk="0" hangingPunct="1">
        <a:lnSpc>
          <a:spcPct val="90000"/>
        </a:lnSpc>
        <a:spcBef>
          <a:spcPct val="0"/>
        </a:spcBef>
        <a:buNone/>
        <a:defRPr sz="2800" b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b="1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tabLst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27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Wingdings" panose="05000000000000000000" pitchFamily="2" charset="2"/>
        <a:buChar char="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54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Arial" panose="020B0604020202020204" pitchFamily="34" charset="0"/>
        <a:buChar char="–"/>
        <a:tabLst/>
        <a:defRPr sz="1600" kern="1200" baseline="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81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chemeClr val="bg2"/>
        </a:buClr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70000" indent="-27000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+mj-lt"/>
        <a:buAutoNum type="arabicPeriod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0" indent="0" algn="l" defTabSz="781903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2932138" indent="-195476" algn="l" defTabSz="781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8pPr>
      <a:lvl9pPr marL="3323090" indent="-195476" algn="l" defTabSz="781903" rtl="0" eaLnBrk="1" latinLnBrk="0" hangingPunct="1">
        <a:spcBef>
          <a:spcPct val="20000"/>
        </a:spcBef>
        <a:buFont typeface="Arial" panose="020B0604020202020204" pitchFamily="34" charset="0"/>
        <a:buChar char="•"/>
        <a:defRPr sz="171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1pPr>
      <a:lvl2pPr marL="390952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2pPr>
      <a:lvl3pPr marL="781903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3pPr>
      <a:lvl4pPr marL="1172855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63807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54759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345710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736662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3127614" algn="l" defTabSz="781903" rtl="0" eaLnBrk="1" latinLnBrk="0" hangingPunct="1"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240" userDrawn="1">
          <p15:clr>
            <a:srgbClr val="F26B43"/>
          </p15:clr>
        </p15:guide>
        <p15:guide id="6" pos="5520" userDrawn="1">
          <p15:clr>
            <a:srgbClr val="F26B43"/>
          </p15:clr>
        </p15:guide>
        <p15:guide id="7" orient="horz" pos="3930" userDrawn="1">
          <p15:clr>
            <a:srgbClr val="F26B43"/>
          </p15:clr>
        </p15:guide>
        <p15:guide id="8" orient="horz" pos="848" userDrawn="1">
          <p15:clr>
            <a:srgbClr val="F26B43"/>
          </p15:clr>
        </p15:guide>
        <p15:guide id="9" orient="horz" pos="1225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2FAEE-91C2-476B-8617-756669FF951F}" type="datetimeFigureOut">
              <a:rPr lang="en-GB" smtClean="0"/>
              <a:t>04/12/2017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7370-8B37-493B-9D4C-7F902DFFA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7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81075"/>
            <a:ext cx="5256584" cy="775597"/>
          </a:xfrm>
        </p:spPr>
        <p:txBody>
          <a:bodyPr/>
          <a:lstStyle/>
          <a:p>
            <a:r>
              <a:rPr lang="en-GB" dirty="0" smtClean="0"/>
              <a:t>Artist </a:t>
            </a:r>
            <a:r>
              <a:rPr lang="en-GB" dirty="0"/>
              <a:t>Development and </a:t>
            </a:r>
            <a:r>
              <a:rPr lang="en-GB" dirty="0" smtClean="0"/>
              <a:t>Self </a:t>
            </a:r>
            <a:r>
              <a:rPr lang="en-GB" dirty="0"/>
              <a:t>P</a:t>
            </a:r>
            <a:r>
              <a:rPr lang="en-GB" dirty="0" smtClean="0"/>
              <a:t>romotion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1" y="2133600"/>
            <a:ext cx="3615423" cy="548868"/>
          </a:xfrm>
        </p:spPr>
        <p:txBody>
          <a:bodyPr/>
          <a:lstStyle/>
          <a:p>
            <a:r>
              <a:rPr lang="en-GB" dirty="0" smtClean="0"/>
              <a:t>4</a:t>
            </a:r>
            <a:r>
              <a:rPr lang="en-GB" baseline="30000" dirty="0" smtClean="0"/>
              <a:t>th</a:t>
            </a:r>
            <a:r>
              <a:rPr lang="en-GB" dirty="0" smtClean="0"/>
              <a:t> December 2017</a:t>
            </a:r>
          </a:p>
          <a:p>
            <a:pPr lvl="1"/>
            <a:r>
              <a:rPr lang="en-GB" dirty="0" smtClean="0"/>
              <a:t>© Lewis </a:t>
            </a:r>
            <a:r>
              <a:rPr lang="en-GB" dirty="0" err="1" smtClean="0"/>
              <a:t>Silkin</a:t>
            </a:r>
            <a:r>
              <a:rPr lang="en-GB" dirty="0" smtClean="0"/>
              <a:t> LLP 2017</a:t>
            </a:r>
            <a:r>
              <a:rPr lang="en-GB" dirty="0"/>
              <a:t> </a:t>
            </a:r>
            <a:r>
              <a:rPr lang="en-GB" dirty="0" smtClean="0"/>
              <a:t> All Rights Reserved.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71500" y="3576791"/>
            <a:ext cx="3424436" cy="595035"/>
          </a:xfrm>
        </p:spPr>
        <p:txBody>
          <a:bodyPr/>
          <a:lstStyle/>
          <a:p>
            <a:r>
              <a:rPr lang="en-GB" dirty="0" smtClean="0"/>
              <a:t>Nigel Dewar Gibb</a:t>
            </a:r>
          </a:p>
          <a:p>
            <a:r>
              <a:rPr lang="en-GB" dirty="0" smtClean="0"/>
              <a:t>Lewis Silkin LLP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1" y="0"/>
            <a:ext cx="2822847" cy="836712"/>
          </a:xfrm>
          <a:prstGeom prst="rect">
            <a:avLst/>
          </a:prstGeom>
          <a:solidFill>
            <a:srgbClr val="EDEDED"/>
          </a:solidFill>
        </p:spPr>
        <p:txBody>
          <a:bodyPr wrap="square" lIns="72000" tIns="0" rIns="0" bIns="72000" rtlCol="0" anchor="b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lewissilkin.com</a:t>
            </a:r>
            <a:endParaRPr kumimoji="0" lang="en-US" sz="9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498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AWAL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772816"/>
            <a:ext cx="8377237" cy="423132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What is it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/>
              <a:t>Digital distribution platform – distributes music to streaming services (Spotify, amazon, apply, </a:t>
            </a:r>
            <a:r>
              <a:rPr lang="en-GB" sz="2000" b="0" dirty="0" err="1"/>
              <a:t>deezer</a:t>
            </a:r>
            <a:r>
              <a:rPr lang="en-GB" sz="2000" b="0" dirty="0"/>
              <a:t>, google play, </a:t>
            </a:r>
            <a:r>
              <a:rPr lang="en-GB" sz="2000" b="0" dirty="0" err="1"/>
              <a:t>itunes</a:t>
            </a:r>
            <a:r>
              <a:rPr lang="en-GB" sz="2000" b="0" dirty="0"/>
              <a:t>, </a:t>
            </a:r>
            <a:r>
              <a:rPr lang="en-GB" sz="2000" b="0" dirty="0" err="1"/>
              <a:t>napster</a:t>
            </a:r>
            <a:r>
              <a:rPr lang="en-GB" sz="2000" b="0" dirty="0"/>
              <a:t>, Pandora, tidal, </a:t>
            </a:r>
            <a:r>
              <a:rPr lang="en-GB" sz="2000" b="0" dirty="0" err="1" smtClean="0"/>
              <a:t>youtubered</a:t>
            </a:r>
            <a:r>
              <a:rPr lang="en-GB" sz="2000" b="0" dirty="0" smtClean="0"/>
              <a:t>)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A&amp;R </a:t>
            </a:r>
            <a:r>
              <a:rPr lang="en-GB" sz="2000" b="0" dirty="0"/>
              <a:t>+ Marketing – store promotions, editorial coverage, playlist placement with revenue- driving digital music </a:t>
            </a:r>
            <a:r>
              <a:rPr lang="en-GB" sz="2000" b="0" dirty="0" smtClean="0"/>
              <a:t>services.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Data </a:t>
            </a:r>
            <a:r>
              <a:rPr lang="en-GB" sz="2000" b="0" dirty="0"/>
              <a:t>Analysis – income by product, artist, territory, retailer, real-time downloads, streams and video views.</a:t>
            </a:r>
          </a:p>
          <a:p>
            <a:r>
              <a:rPr lang="en-GB" sz="2000" dirty="0" smtClean="0"/>
              <a:t>How </a:t>
            </a:r>
            <a:r>
              <a:rPr lang="en-GB" sz="2000" dirty="0"/>
              <a:t>does it </a:t>
            </a:r>
            <a:r>
              <a:rPr lang="en-GB" sz="2000" dirty="0" smtClean="0"/>
              <a:t>work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Digital </a:t>
            </a:r>
            <a:r>
              <a:rPr lang="en-GB" sz="2000" b="0" dirty="0"/>
              <a:t>distribution licence with 30 day rolling term. </a:t>
            </a:r>
            <a:endParaRPr lang="en-GB" sz="2000" b="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Termination </a:t>
            </a:r>
            <a:r>
              <a:rPr lang="en-GB" sz="2000" b="0" dirty="0"/>
              <a:t>on 30 days’ notice. If terminated, catalogue removed within 30 days.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AWAL </a:t>
            </a:r>
            <a:r>
              <a:rPr lang="en-GB" sz="2000" b="0" dirty="0"/>
              <a:t>takes 15% share of revenues. Payment within 45 days of the end of the calendar month.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23348268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Musicglue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What is </a:t>
            </a:r>
            <a:r>
              <a:rPr lang="en-GB" sz="2000" dirty="0" smtClean="0"/>
              <a:t>it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E-commerce </a:t>
            </a:r>
            <a:r>
              <a:rPr lang="en-GB" sz="2000" b="0" dirty="0"/>
              <a:t>platform allowing fans to buy music, merchandise, tickets etc. plus website and order fulfilment services.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Contracts </a:t>
            </a:r>
            <a:r>
              <a:rPr lang="en-GB" sz="2000" b="0" dirty="0"/>
              <a:t>for sale are directly between artists and customers, </a:t>
            </a:r>
            <a:r>
              <a:rPr lang="en-GB" sz="2000" b="0" dirty="0" err="1"/>
              <a:t>musicglue</a:t>
            </a:r>
            <a:r>
              <a:rPr lang="en-GB" sz="2000" b="0" dirty="0"/>
              <a:t> is just the platform.</a:t>
            </a:r>
          </a:p>
          <a:p>
            <a:r>
              <a:rPr lang="en-GB" sz="2000" b="0" dirty="0"/>
              <a:t> </a:t>
            </a:r>
          </a:p>
          <a:p>
            <a:r>
              <a:rPr lang="en-GB" sz="2000" dirty="0"/>
              <a:t>How does it work</a:t>
            </a:r>
          </a:p>
          <a:p>
            <a:r>
              <a:rPr lang="en-GB" sz="2000" b="0" dirty="0"/>
              <a:t>10% commission on sales, no monthly fee, no set up fee. </a:t>
            </a:r>
          </a:p>
          <a:p>
            <a:pPr marL="417424" indent="-417424">
              <a:lnSpc>
                <a:spcPct val="125000"/>
              </a:lnSpc>
              <a:spcBef>
                <a:spcPct val="0"/>
              </a:spcBef>
              <a:spcAft>
                <a:spcPts val="600"/>
              </a:spcAft>
              <a:buClr>
                <a:srgbClr val="EE752D"/>
              </a:buClr>
              <a:buFont typeface="Arial" panose="020B0604020202020204" pitchFamily="34" charset="0"/>
              <a:buChar char="•"/>
            </a:pPr>
            <a:endParaRPr lang="en-US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23528641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pPr lvl="0"/>
            <a:r>
              <a:rPr lang="en-GB" dirty="0" err="1"/>
              <a:t>Soundcloud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What </a:t>
            </a:r>
            <a:r>
              <a:rPr lang="en-GB" sz="2000" dirty="0"/>
              <a:t>is it</a:t>
            </a:r>
          </a:p>
          <a:p>
            <a:r>
              <a:rPr lang="en-GB" sz="2000" b="0" dirty="0"/>
              <a:t>Music streaming service - 180 minutes of free uploads and access to 175 million subscribed listeners. </a:t>
            </a:r>
          </a:p>
          <a:p>
            <a:r>
              <a:rPr lang="en-GB" sz="2000" dirty="0"/>
              <a:t> </a:t>
            </a:r>
          </a:p>
          <a:p>
            <a:r>
              <a:rPr lang="en-GB" sz="2000" dirty="0"/>
              <a:t>How does it work</a:t>
            </a:r>
          </a:p>
          <a:p>
            <a:r>
              <a:rPr lang="en-GB" sz="2000" b="0" dirty="0" smtClean="0"/>
              <a:t>Subscription Options: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Free - allows </a:t>
            </a:r>
            <a:r>
              <a:rPr lang="en-GB" sz="2000" b="0" dirty="0"/>
              <a:t>180 minutes of uploads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Pro - </a:t>
            </a:r>
            <a:r>
              <a:rPr lang="en-GB" sz="2000" b="0" dirty="0"/>
              <a:t>costs £5 per month and gives you 360 minutes of free uploads and </a:t>
            </a:r>
            <a:r>
              <a:rPr lang="en-GB" sz="2000" b="0" dirty="0" smtClean="0"/>
              <a:t>stats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‘Pro Unlimited</a:t>
            </a:r>
            <a:r>
              <a:rPr lang="en-GB" sz="2000" b="0" dirty="0"/>
              <a:t>’ </a:t>
            </a:r>
            <a:r>
              <a:rPr lang="en-GB" sz="2000" b="0" dirty="0" smtClean="0"/>
              <a:t>– costs £8 </a:t>
            </a:r>
            <a:r>
              <a:rPr lang="en-GB" sz="2000" b="0" dirty="0"/>
              <a:t>per </a:t>
            </a:r>
            <a:r>
              <a:rPr lang="en-GB" sz="2000" b="0" dirty="0" smtClean="0"/>
              <a:t>month, unlimited uploads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Premier -  </a:t>
            </a:r>
            <a:r>
              <a:rPr lang="en-GB" sz="2000" b="0" dirty="0"/>
              <a:t>allows artists to monetise content through revenue sharing</a:t>
            </a:r>
          </a:p>
          <a:p>
            <a:pPr marL="417424" indent="-417424">
              <a:lnSpc>
                <a:spcPct val="125000"/>
              </a:lnSpc>
              <a:spcBef>
                <a:spcPct val="0"/>
              </a:spcBef>
              <a:spcAft>
                <a:spcPts val="600"/>
              </a:spcAft>
              <a:buClr>
                <a:srgbClr val="EE752D"/>
              </a:buClr>
              <a:buFont typeface="Arial" panose="020B0604020202020204" pitchFamily="34" charset="0"/>
              <a:buChar char="•"/>
            </a:pPr>
            <a:endParaRPr lang="en-US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2605438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pPr lvl="0"/>
            <a:r>
              <a:rPr lang="en-GB" dirty="0" smtClean="0"/>
              <a:t>Tidal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What </a:t>
            </a:r>
            <a:r>
              <a:rPr lang="en-GB" sz="2000" dirty="0"/>
              <a:t>is it</a:t>
            </a:r>
          </a:p>
          <a:p>
            <a:r>
              <a:rPr lang="en-GB" sz="2000" b="0" dirty="0"/>
              <a:t>Subscription based music streaming service (similar to Spotify)</a:t>
            </a:r>
          </a:p>
          <a:p>
            <a:r>
              <a:rPr lang="en-GB" sz="2000" dirty="0"/>
              <a:t> </a:t>
            </a:r>
          </a:p>
          <a:p>
            <a:r>
              <a:rPr lang="en-GB" sz="2000" dirty="0"/>
              <a:t>How does it work</a:t>
            </a:r>
          </a:p>
          <a:p>
            <a:r>
              <a:rPr lang="en-GB" sz="2000" b="0" dirty="0"/>
              <a:t>Claims to pay the highest royalty percentage of any music streaming </a:t>
            </a:r>
            <a:r>
              <a:rPr lang="en-GB" sz="2000" b="0" dirty="0" smtClean="0"/>
              <a:t>company (supposedly 75% of subscription fees go to the artist)</a:t>
            </a:r>
            <a:endParaRPr lang="en-GB" sz="2000" b="0" dirty="0"/>
          </a:p>
          <a:p>
            <a:r>
              <a:rPr lang="en-GB" sz="20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50482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pPr lvl="0"/>
            <a:r>
              <a:rPr lang="en-GB" dirty="0" err="1" smtClean="0"/>
              <a:t>Bandcamp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79513" y="1772816"/>
            <a:ext cx="8784976" cy="4752528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dirty="0"/>
              <a:t>What is it</a:t>
            </a:r>
          </a:p>
          <a:p>
            <a:r>
              <a:rPr lang="en-GB" sz="1800" b="0" dirty="0"/>
              <a:t>Sells music through a streaming service where artists decide the price of their music or whether to give it away in exchange for an email address. Also sells physical goods – t-shirts, vinyl, posters.</a:t>
            </a:r>
          </a:p>
          <a:p>
            <a:r>
              <a:rPr lang="en-GB" sz="1800" dirty="0"/>
              <a:t> </a:t>
            </a:r>
          </a:p>
          <a:p>
            <a:r>
              <a:rPr lang="en-GB" sz="1800" dirty="0"/>
              <a:t>How does it work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800" b="0" dirty="0" smtClean="0"/>
              <a:t>Free signup, revenue share on first $100 of an item of 15</a:t>
            </a:r>
            <a:r>
              <a:rPr lang="en-GB" sz="1800" b="0" dirty="0"/>
              <a:t>% for </a:t>
            </a:r>
            <a:r>
              <a:rPr lang="en-GB" sz="1800" b="0" dirty="0" smtClean="0"/>
              <a:t>digital (dropping to 10% when $5,000 of sales is reached), </a:t>
            </a:r>
            <a:r>
              <a:rPr lang="en-GB" sz="1800" b="0" dirty="0"/>
              <a:t>10% for </a:t>
            </a:r>
            <a:r>
              <a:rPr lang="en-GB" sz="1800" b="0" dirty="0" smtClean="0"/>
              <a:t>merchandise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800" b="0" dirty="0" smtClean="0"/>
              <a:t>Payment </a:t>
            </a:r>
            <a:r>
              <a:rPr lang="en-GB" sz="1800" b="0" dirty="0"/>
              <a:t>is transferred to </a:t>
            </a:r>
            <a:r>
              <a:rPr lang="en-GB" sz="1800" b="0" dirty="0" err="1"/>
              <a:t>paypal</a:t>
            </a:r>
            <a:r>
              <a:rPr lang="en-GB" sz="1800" b="0" dirty="0"/>
              <a:t> account 24 – 48 hours after a </a:t>
            </a:r>
            <a:r>
              <a:rPr lang="en-GB" sz="1800" b="0" dirty="0" smtClean="0"/>
              <a:t>sale.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800" b="0" dirty="0" smtClean="0"/>
              <a:t>Values </a:t>
            </a:r>
            <a:r>
              <a:rPr lang="en-GB" sz="1800" b="0" dirty="0"/>
              <a:t>of $500 or over are manually reviewed and take up to 14 days</a:t>
            </a:r>
            <a:r>
              <a:rPr lang="en-GB" sz="1800" b="0" dirty="0" smtClean="0"/>
              <a:t>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800" b="0" dirty="0" err="1"/>
              <a:t>Bandcamp</a:t>
            </a:r>
            <a:r>
              <a:rPr lang="en-GB" sz="1800" b="0" dirty="0"/>
              <a:t> </a:t>
            </a:r>
            <a:r>
              <a:rPr lang="en-GB" sz="1800" b="0" dirty="0" smtClean="0"/>
              <a:t>Pro costs </a:t>
            </a:r>
            <a:r>
              <a:rPr lang="en-GB" sz="1800" b="0" dirty="0"/>
              <a:t>$10 per </a:t>
            </a:r>
            <a:r>
              <a:rPr lang="en-GB" sz="1800" b="0" dirty="0" smtClean="0"/>
              <a:t>month and gives deeper stats, private streaming, batch upload, video, </a:t>
            </a:r>
            <a:r>
              <a:rPr lang="en-GB" sz="1800" b="0" smtClean="0"/>
              <a:t>ad-free hosting</a:t>
            </a:r>
            <a:endParaRPr lang="en-GB" sz="1800" b="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1800" b="0" dirty="0" err="1" smtClean="0"/>
              <a:t>Bandcamp</a:t>
            </a:r>
            <a:r>
              <a:rPr lang="en-GB" sz="1800" b="0" dirty="0" smtClean="0"/>
              <a:t> for Labels: $20 per month for up to 15 artists, $50 per month unlimited</a:t>
            </a:r>
            <a:endParaRPr lang="en-GB" sz="1800" b="0" dirty="0"/>
          </a:p>
          <a:p>
            <a:endParaRPr lang="en-GB" sz="1800" b="0" dirty="0"/>
          </a:p>
        </p:txBody>
      </p:sp>
    </p:spTree>
    <p:extLst>
      <p:ext uri="{BB962C8B-B14F-4D97-AF65-F5344CB8AC3E}">
        <p14:creationId xmlns:p14="http://schemas.microsoft.com/office/powerpoint/2010/main" val="28733204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r>
              <a:rPr lang="en-GB" dirty="0" smtClean="0"/>
              <a:t>Orchard </a:t>
            </a:r>
            <a:r>
              <a:rPr lang="en-GB" dirty="0"/>
              <a:t>label </a:t>
            </a:r>
            <a:r>
              <a:rPr lang="en-GB" dirty="0" smtClean="0"/>
              <a:t>services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What </a:t>
            </a:r>
            <a:r>
              <a:rPr lang="en-GB" sz="2000" dirty="0"/>
              <a:t>is it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/>
              <a:t>Owned by Sony Music. </a:t>
            </a:r>
            <a:endParaRPr lang="en-GB" sz="2000" b="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Music</a:t>
            </a:r>
            <a:r>
              <a:rPr lang="en-GB" sz="2000" b="0" dirty="0"/>
              <a:t>, film and TV distribution with representatives in 30 markets. </a:t>
            </a:r>
            <a:endParaRPr lang="en-GB" sz="2000" b="0" dirty="0" smtClean="0"/>
          </a:p>
        </p:txBody>
      </p:sp>
    </p:spTree>
    <p:extLst>
      <p:ext uri="{BB962C8B-B14F-4D97-AF65-F5344CB8AC3E}">
        <p14:creationId xmlns:p14="http://schemas.microsoft.com/office/powerpoint/2010/main" val="4218519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85397" y="952970"/>
            <a:ext cx="8373207" cy="387798"/>
          </a:xfrm>
        </p:spPr>
        <p:txBody>
          <a:bodyPr/>
          <a:lstStyle/>
          <a:p>
            <a:r>
              <a:rPr lang="en-GB" dirty="0" err="1" smtClean="0"/>
              <a:t>Kobalt</a:t>
            </a:r>
            <a:r>
              <a:rPr lang="en-GB" dirty="0" smtClean="0"/>
              <a:t> </a:t>
            </a:r>
            <a:r>
              <a:rPr lang="en-GB" dirty="0"/>
              <a:t>label </a:t>
            </a:r>
            <a:r>
              <a:rPr lang="en-GB" dirty="0" smtClean="0"/>
              <a:t>services</a:t>
            </a:r>
            <a:endParaRPr lang="en-GB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85763" y="1963866"/>
            <a:ext cx="8377237" cy="4040273"/>
          </a:xfrm>
          <a:prstGeom prst="rect">
            <a:avLst/>
          </a:prstGeom>
        </p:spPr>
        <p:txBody>
          <a:bodyPr/>
          <a:lstStyle>
            <a:lvl1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tabLst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Wingdings" panose="05000000000000000000" pitchFamily="2" charset="2"/>
              <a:buChar char="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54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tabLst/>
              <a:defRPr sz="1600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81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chemeClr val="bg2"/>
              </a:buClr>
              <a:buFont typeface="Arial" panose="020B0604020202020204" pitchFamily="34" charset="0"/>
              <a:buChar char="–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70000" indent="-27000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0" indent="0" algn="l" defTabSz="781903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2932138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23090" indent="-195476" algn="l" defTabSz="78190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7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/>
              <a:t>What </a:t>
            </a:r>
            <a:r>
              <a:rPr lang="en-GB" sz="2000" dirty="0"/>
              <a:t>is it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/>
              <a:t>Recording service allowing artists to retain 100% </a:t>
            </a:r>
            <a:r>
              <a:rPr lang="en-GB" sz="2000" b="0" dirty="0" smtClean="0"/>
              <a:t>ownership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Publishing</a:t>
            </a:r>
            <a:endParaRPr lang="en-GB" sz="2000" b="0" dirty="0"/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000" b="0" dirty="0" smtClean="0"/>
              <a:t>Neighbouring </a:t>
            </a:r>
            <a:r>
              <a:rPr lang="en-GB" sz="2000" b="0" dirty="0"/>
              <a:t>Rights (i.e. collection) – allow artists to access financial data in real </a:t>
            </a:r>
            <a:r>
              <a:rPr lang="en-GB" sz="2000" b="0" dirty="0" smtClean="0"/>
              <a:t>time</a:t>
            </a:r>
            <a:endParaRPr lang="en-GB" sz="2000" b="0" dirty="0"/>
          </a:p>
        </p:txBody>
      </p:sp>
    </p:spTree>
    <p:extLst>
      <p:ext uri="{BB962C8B-B14F-4D97-AF65-F5344CB8AC3E}">
        <p14:creationId xmlns:p14="http://schemas.microsoft.com/office/powerpoint/2010/main" val="568704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96752"/>
            <a:ext cx="8373207" cy="387798"/>
          </a:xfrm>
        </p:spPr>
        <p:txBody>
          <a:bodyPr/>
          <a:lstStyle/>
          <a:p>
            <a:pPr algn="ctr"/>
            <a:r>
              <a:rPr lang="en-GB" altLang="en-US" dirty="0">
                <a:ea typeface="ＭＳ Ｐゴシック" pitchFamily="34" charset="-128"/>
              </a:rPr>
              <a:t>Interactive Session</a:t>
            </a:r>
            <a:endParaRPr lang="en-GB" altLang="en-US" dirty="0" smtClean="0">
              <a:ea typeface="ＭＳ Ｐゴシック" pitchFamily="34" charset="-128"/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quarter" idx="10"/>
          </p:nvPr>
        </p:nvSpPr>
        <p:spPr>
          <a:xfrm>
            <a:off x="385763" y="4725144"/>
            <a:ext cx="8377237" cy="246221"/>
          </a:xfrm>
        </p:spPr>
        <p:txBody>
          <a:bodyPr/>
          <a:lstStyle/>
          <a:p>
            <a:pPr marL="311619" indent="-311619" algn="ctr" defTabSz="833398">
              <a:lnSpc>
                <a:spcPct val="80000"/>
              </a:lnSpc>
            </a:pPr>
            <a:endParaRPr lang="en-GB" altLang="en-US" sz="2000" b="0" dirty="0"/>
          </a:p>
        </p:txBody>
      </p:sp>
    </p:spTree>
    <p:extLst>
      <p:ext uri="{BB962C8B-B14F-4D97-AF65-F5344CB8AC3E}">
        <p14:creationId xmlns:p14="http://schemas.microsoft.com/office/powerpoint/2010/main" val="34546969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97"/>
</p:tagLst>
</file>

<file path=ppt/theme/theme1.xml><?xml version="1.0" encoding="utf-8"?>
<a:theme xmlns:a="http://schemas.openxmlformats.org/drawingml/2006/main" name="Investec 4x3 Template">
  <a:themeElements>
    <a:clrScheme name="Lewis Silkin">
      <a:dk1>
        <a:srgbClr val="1D252D"/>
      </a:dk1>
      <a:lt1>
        <a:srgbClr val="FFFFFF"/>
      </a:lt1>
      <a:dk2>
        <a:srgbClr val="BCC9C5"/>
      </a:dk2>
      <a:lt2>
        <a:srgbClr val="00A9E0"/>
      </a:lt2>
      <a:accent1>
        <a:srgbClr val="E1CD00"/>
      </a:accent1>
      <a:accent2>
        <a:srgbClr val="FF6900"/>
      </a:accent2>
      <a:accent3>
        <a:srgbClr val="DA1884"/>
      </a:accent3>
      <a:accent4>
        <a:srgbClr val="DA291C"/>
      </a:accent4>
      <a:accent5>
        <a:srgbClr val="97D700"/>
      </a:accent5>
      <a:accent6>
        <a:srgbClr val="00C7B1"/>
      </a:accent6>
      <a:hlink>
        <a:srgbClr val="9678D3"/>
      </a:hlink>
      <a:folHlink>
        <a:srgbClr val="00629B"/>
      </a:folHlink>
    </a:clrScheme>
    <a:fontScheme name="Lewis Silkin PP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nvestec_Full template v3.pptx" id="{296B17CE-D50A-4617-960C-557784FA0F05}" vid="{572E794A-3B52-4396-9683-722D9436EFA2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Legal" ma:contentTypeID="0x010100F9A77F4E0D574C8F99D317968D7EBC560500E5A2C76CA316E34FA1E0CAB731E4B79B" ma:contentTypeVersion="1" ma:contentTypeDescription="Content Type used for storing Legal Content" ma:contentTypeScope="" ma:versionID="e7cb7e7f87fc7ead888b0db4df0ac6bf">
  <xsd:schema xmlns:xsd="http://www.w3.org/2001/XMLSchema" xmlns:p="http://schemas.microsoft.com/office/2006/metadata/properties" xmlns:ns1="http://schemas.microsoft.com/sharepoint/v3" targetNamespace="http://schemas.microsoft.com/office/2006/metadata/properties" ma:root="true" ma:fieldsID="5a73e8923727facbf7dc19fc892de36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Doc_x0020_No" minOccurs="0"/>
                <xsd:element ref="ns1:DM_Descript" minOccurs="0"/>
                <xsd:element ref="ns1:DM_Author"/>
                <xsd:element ref="ns1:Document_x0020_Type"/>
                <xsd:element ref="ns1:Dept_x0020_Name"/>
                <xsd:element ref="ns1:Client_x0020_ID"/>
                <xsd:element ref="ns1:Client_x0020_Name"/>
                <xsd:element ref="ns1:Matter_x0020_ID"/>
                <xsd:element ref="ns1:Matter_x0020_Name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Doc_x0020_No" ma:index="0" nillable="true" ma:displayName="Doc No" ma:internalName="Doc_x0020_No">
      <xsd:simpleType>
        <xsd:restriction base="dms:Number"/>
      </xsd:simpleType>
    </xsd:element>
    <xsd:element name="DM_Descript" ma:index="1" nillable="true" ma:displayName="Description" ma:internalName="DM_Descript">
      <xsd:simpleType>
        <xsd:restriction base="dms:Note">
          <xsd:maxLength value="255"/>
        </xsd:restriction>
      </xsd:simpleType>
    </xsd:element>
    <xsd:element name="DM_Author" ma:index="2" ma:displayName="Author" ma:list="UserInfo" ma:internalName="DM_Autho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ocument_x0020_Type" ma:index="3" ma:displayName="Document Type" ma:internalName="Document_x0020_Type" ma:readOnly="false">
      <xsd:simpleType>
        <xsd:restriction base="dms:Unknown">
          <xsd:maxLength value="255"/>
        </xsd:restriction>
      </xsd:simpleType>
    </xsd:element>
    <xsd:element name="Dept_x0020_Name" ma:index="4" ma:displayName="Dept Name" ma:internalName="Dept_x0020_Name" ma:readOnly="false">
      <xsd:simpleType>
        <xsd:restriction base="dms:Unknown">
          <xsd:maxLength value="255"/>
        </xsd:restriction>
      </xsd:simpleType>
    </xsd:element>
    <xsd:element name="Client_x0020_ID" ma:index="13" ma:displayName="Client ID" ma:internalName="Client_x0020_ID" ma:readOnly="false">
      <xsd:simpleType>
        <xsd:restriction base="dms:Unknown">
          <xsd:maxLength value="255"/>
        </xsd:restriction>
      </xsd:simpleType>
    </xsd:element>
    <xsd:element name="Client_x0020_Name" ma:index="14" ma:displayName="Client Name" ma:internalName="Client_x0020_Name" ma:readOnly="false">
      <xsd:simpleType>
        <xsd:restriction base="dms:Unknown">
          <xsd:maxLength value="255"/>
        </xsd:restriction>
      </xsd:simpleType>
    </xsd:element>
    <xsd:element name="Matter_x0020_ID" ma:index="15" ma:displayName="Matter ID" ma:internalName="Matter_x0020_ID" ma:readOnly="false">
      <xsd:simpleType>
        <xsd:restriction base="dms:Unknown">
          <xsd:maxLength value="255"/>
        </xsd:restriction>
      </xsd:simpleType>
    </xsd:element>
    <xsd:element name="Matter_x0020_Name" ma:index="16" ma:displayName="Matter Name" ma:internalName="Matter_x0020_Name" ma:readOnly="false">
      <xsd:simpleType>
        <xsd:restriction base="dms:Unknown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5" ma:displayName="Content Type"/>
        <xsd:element ref="dc:title" maxOccurs="1" ma:index="1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Doc_x0020_No xmlns="http://schemas.microsoft.com/sharepoint/v3">4675259</Doc_x0020_No>
    <Dept_x0020_Name xmlns="http://schemas.microsoft.com/sharepoint/v3">Creators, Makers and Innovators</Dept_x0020_Name>
    <DM_Descript xmlns="http://schemas.microsoft.com/sharepoint/v3" xsi:nil="true"/>
    <DM_Author xmlns="http://schemas.microsoft.com/sharepoint/v3">
      <UserInfo>
        <DisplayName/>
        <AccountId>1507</AccountId>
        <AccountType/>
      </UserInfo>
    </DM_Author>
    <Document_x0020_Type xmlns="http://schemas.microsoft.com/sharepoint/v3">Powerpoint Presentation</Document_x0020_Type>
    <Client_x0020_ID xmlns="http://schemas.microsoft.com/sharepoint/v3">99999999</Client_x0020_ID>
    <Matter_x0020_Name xmlns="http://schemas.microsoft.com/sharepoint/v3">General</Matter_x0020_Name>
    <Client_x0020_Name xmlns="http://schemas.microsoft.com/sharepoint/v3">Lewis Silkin Non-Billable Time</Client_x0020_Name>
    <Matter_x0020_ID xmlns="http://schemas.microsoft.com/sharepoint/v3">99999999</Matter_x0020_ID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C171F2-C89F-4DD5-B05B-E67805FCD992}"/>
</file>

<file path=customXml/itemProps2.xml><?xml version="1.0" encoding="utf-8"?>
<ds:datastoreItem xmlns:ds="http://schemas.openxmlformats.org/officeDocument/2006/customXml" ds:itemID="{8C16C959-E258-454F-AD9B-403F3B150D1E}"/>
</file>

<file path=customXml/itemProps3.xml><?xml version="1.0" encoding="utf-8"?>
<ds:datastoreItem xmlns:ds="http://schemas.openxmlformats.org/officeDocument/2006/customXml" ds:itemID="{8EAB4708-26BD-48BC-A301-DD63939C8F6E}"/>
</file>

<file path=docProps/app.xml><?xml version="1.0" encoding="utf-8"?>
<Properties xmlns="http://schemas.openxmlformats.org/officeDocument/2006/extended-properties" xmlns:vt="http://schemas.openxmlformats.org/officeDocument/2006/docPropsVTypes">
  <Template>Onscreen_4_3 Template</Template>
  <TotalTime>257</TotalTime>
  <Words>331</Words>
  <Application>Microsoft Office PowerPoint</Application>
  <PresentationFormat>On-screen Show (4:3)</PresentationFormat>
  <Paragraphs>67</Paragraphs>
  <Slides>9</Slides>
  <Notes>8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Investec 4x3 Template</vt:lpstr>
      <vt:lpstr>Custom Design</vt:lpstr>
      <vt:lpstr>Image</vt:lpstr>
      <vt:lpstr>Artist Development and Self Promotion </vt:lpstr>
      <vt:lpstr>AWAL</vt:lpstr>
      <vt:lpstr>Musicglue</vt:lpstr>
      <vt:lpstr>Soundcloud</vt:lpstr>
      <vt:lpstr>Tidal</vt:lpstr>
      <vt:lpstr>Bandcamp</vt:lpstr>
      <vt:lpstr>Orchard label services</vt:lpstr>
      <vt:lpstr>Kobalt label services</vt:lpstr>
      <vt:lpstr>Interactive Session</vt:lpstr>
    </vt:vector>
  </TitlesOfParts>
  <Company>Lewis Silkin PPT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ARTIST DEVELOPMENT AND SELF PROMOTION - Tileyard Education 4.12.17</dc:title>
  <dc:subject>LG100037</dc:subject>
  <dc:creator>David Lawrence</dc:creator>
  <cp:keywords>Template</cp:keywords>
  <dc:description>Do not save over this - As soon as this template opens please save as a new document with a new filename.</dc:description>
  <cp:lastModifiedBy>Nigel Dewar Gibb</cp:lastModifiedBy>
  <cp:revision>61</cp:revision>
  <cp:lastPrinted>2016-10-12T11:00:04Z</cp:lastPrinted>
  <dcterms:created xsi:type="dcterms:W3CDTF">2016-03-11T09:12:50Z</dcterms:created>
  <dcterms:modified xsi:type="dcterms:W3CDTF">2017-12-04T08:07:01Z</dcterms:modified>
  <cp:contentType>Legal</cp:contentTyp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">
    <vt:lpwstr>1507</vt:lpwstr>
  </property>
  <property fmtid="{D5CDD505-2E9C-101B-9397-08002B2CF9AE}" pid="3" name="Modified By">
    <vt:lpwstr>1507</vt:lpwstr>
  </property>
  <property fmtid="{D5CDD505-2E9C-101B-9397-08002B2CF9AE}" pid="4" name="Admin Area">
    <vt:lpwstr>Sector Focus Groups</vt:lpwstr>
  </property>
  <property fmtid="{D5CDD505-2E9C-101B-9397-08002B2CF9AE}" pid="5" name="Doc No">
    <vt:lpwstr>4671222</vt:lpwstr>
  </property>
  <property fmtid="{D5CDD505-2E9C-101B-9397-08002B2CF9AE}" pid="6" name="Admin Category">
    <vt:lpwstr>Media and Entertainment</vt:lpwstr>
  </property>
  <property fmtid="{D5CDD505-2E9C-101B-9397-08002B2CF9AE}" pid="7" name="Dept Name">
    <vt:lpwstr>Creators, Makers and Innovators</vt:lpwstr>
  </property>
  <property fmtid="{D5CDD505-2E9C-101B-9397-08002B2CF9AE}" pid="8" name="DM_Author">
    <vt:lpwstr>Alicia Mietus1561</vt:lpwstr>
  </property>
  <property fmtid="{D5CDD505-2E9C-101B-9397-08002B2CF9AE}" pid="9" name="Client ID">
    <vt:lpwstr>112781</vt:lpwstr>
  </property>
  <property fmtid="{D5CDD505-2E9C-101B-9397-08002B2CF9AE}" pid="10" name="Matter ID">
    <vt:lpwstr>0</vt:lpwstr>
  </property>
  <property fmtid="{D5CDD505-2E9C-101B-9397-08002B2CF9AE}" pid="11" name="Matter Name">
    <vt:lpwstr>Client Care &amp; Management</vt:lpwstr>
  </property>
  <property fmtid="{D5CDD505-2E9C-101B-9397-08002B2CF9AE}" pid="12" name="Client Name">
    <vt:lpwstr>Goodstuff Holdings Limited t/a Goodstuff Communications</vt:lpwstr>
  </property>
  <property fmtid="{D5CDD505-2E9C-101B-9397-08002B2CF9AE}" pid="13" name="ContentTypeId">
    <vt:lpwstr>0x010100F9A77F4E0D574C8F99D317968D7EBC560500E5A2C76CA316E34FA1E0CAB731E4B79B</vt:lpwstr>
  </property>
  <property fmtid="{D5CDD505-2E9C-101B-9397-08002B2CF9AE}" pid="14" name="DocNo">
    <vt:lpwstr>(offline)</vt:lpwstr>
  </property>
  <property fmtid="{D5CDD505-2E9C-101B-9397-08002B2CF9AE}" pid="15" name="DocumentType">
    <vt:lpwstr>PowerpointPresentation</vt:lpwstr>
  </property>
  <property fmtid="{D5CDD505-2E9C-101B-9397-08002B2CF9AE}" pid="16" name="DocumentProfile">
    <vt:lpwstr>1|Powerpoint Presentation|-8586892321106506153</vt:lpwstr>
  </property>
  <property fmtid="{D5CDD505-2E9C-101B-9397-08002B2CF9AE}" pid="17" name="Category">
    <vt:lpwstr>99999999</vt:lpwstr>
  </property>
  <property fmtid="{D5CDD505-2E9C-101B-9397-08002B2CF9AE}" pid="18" name="ClientName">
    <vt:lpwstr>Lewis Silkin Non-Billable Time</vt:lpwstr>
  </property>
  <property fmtid="{D5CDD505-2E9C-101B-9397-08002B2CF9AE}" pid="19" name="CategorySub">
    <vt:lpwstr>/99999999/</vt:lpwstr>
  </property>
  <property fmtid="{D5CDD505-2E9C-101B-9397-08002B2CF9AE}" pid="20" name="MatterName">
    <vt:lpwstr>/General</vt:lpwstr>
  </property>
</Properties>
</file>