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83784" autoAdjust="0"/>
  </p:normalViewPr>
  <p:slideViewPr>
    <p:cSldViewPr snapToGrid="0" snapToObjects="1">
      <p:cViewPr varScale="1">
        <p:scale>
          <a:sx n="69" d="100"/>
          <a:sy n="69" d="100"/>
        </p:scale>
        <p:origin x="1205"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70674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presentation is structured in seven short modules: case background, evidence inventory, methodology, the acquisition walkthrough, the artefact analysis, the reconstructed timeline, and — finally — findings and recommendations.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Quantum Tech's IT security team detected unauthorised access to the QT-AI-2025 patent record — a next-generation AI chip design.</a:t>
            </a:r>
          </a:p>
          <a:p>
            <a:r>
              <a:rPr lang="en-GB" sz="1200" kern="1200" dirty="0">
                <a:solidFill>
                  <a:schemeClr val="tx1"/>
                </a:solidFill>
                <a:effectLst/>
                <a:latin typeface="+mn-lt"/>
                <a:ea typeface="+mn-ea"/>
                <a:cs typeface="+mn-cs"/>
              </a:rPr>
              <a:t>Three suspects were identified. Emma, a senior engineer recently hired by Quantum Tech, is the alleged seller. Joe is alleged to have acted as intermediary. Norman, representing the competitor NexGen Circuits, is alleged to be the buyer.</a:t>
            </a:r>
          </a:p>
          <a:p>
            <a:r>
              <a:rPr lang="en-GB" sz="1200" kern="1200" dirty="0">
                <a:solidFill>
                  <a:schemeClr val="tx1"/>
                </a:solidFill>
                <a:effectLst/>
                <a:latin typeface="+mn-lt"/>
                <a:ea typeface="+mn-ea"/>
                <a:cs typeface="+mn-cs"/>
              </a:rPr>
              <a:t>The investigative scope covers corporate espionage, theft of trade secrets, unauthorised database access, and conspiracy between the three parties.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Three handsets were submitted: a Huawei POT-LX1 from Emma, a Samsung Galaxy A13 from Joe, and a Nokia Android from Norman. All three were acquired using Advanced Logical extractions and all three images were verified.</a:t>
            </a:r>
          </a:p>
          <a:p>
            <a:r>
              <a:rPr lang="en-GB" sz="1200" kern="1200" dirty="0">
                <a:solidFill>
                  <a:schemeClr val="tx1"/>
                </a:solidFill>
                <a:effectLst/>
                <a:latin typeface="+mn-lt"/>
                <a:ea typeface="+mn-ea"/>
                <a:cs typeface="+mn-cs"/>
              </a:rPr>
              <a:t>Chain of custody was documented at each transfer. The handsets were supplied unlocked, with passcodes provided by Quantum Tech. A USB flash drive mentioned in the original brief was excluded from this investigation by the lecturer.</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Four pillars underpin the methodology.</a:t>
            </a:r>
          </a:p>
          <a:p>
            <a:r>
              <a:rPr lang="en-GB" sz="1200" kern="1200" dirty="0">
                <a:solidFill>
                  <a:schemeClr val="tx1"/>
                </a:solidFill>
                <a:effectLst/>
                <a:latin typeface="+mn-lt"/>
                <a:ea typeface="+mn-ea"/>
                <a:cs typeface="+mn-cs"/>
              </a:rPr>
              <a:t>Cellebrite UFED, version 7.76, was used for Advanced Logical acquisition. Advanced Logical was chosen because the devices were unlocked and the evidential targets — chats, media, call logs — are reliably returned by this profile, without the risks of a full physical extraction.</a:t>
            </a:r>
          </a:p>
          <a:p>
            <a:r>
              <a:rPr lang="en-GB" sz="1200" kern="1200" dirty="0">
                <a:solidFill>
                  <a:schemeClr val="tx1"/>
                </a:solidFill>
                <a:effectLst/>
                <a:latin typeface="+mn-lt"/>
                <a:ea typeface="+mn-ea"/>
                <a:cs typeface="+mn-cs"/>
              </a:rPr>
              <a:t>Cellebrite Physical Analyzer, version 7.74, was used for parsing and analysis. Every image was hash-verified with MD5 and SHA-1 immediately after acquisition. And procedural write-blocking was observed throughout — the suspect devices were treated as read-only at every stage.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UFED first prompts for a target folder on the workstation. The destination must be isolated — no other processes writing to it — so that hashes can be computed and the image locked immediately after extraction.</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Each device was prepared identically: screen timeout disabled, auto-lock set to Never, USB debugging enabled, device fully charged, and connected using the original manufacturer cable. Only when all conditions were met did the extraction begin.</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On connection, UFED automatically records the device name, UDID, operating-system version, and backup-encryption flag — these values enter the extraction log, not a handwritten note. UFED then reads container and application data from the handset.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At completion, UFED produced an Advanced Logical File System image, calculated the hash values automatically, and wrote the output to the target folder. The resulting UFD and binary files were then opened in Physical Analyzer for review.</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Emma's Huawei held over two hundred and fifty applications, and the hash verification passed. Joe's Samsung returned documents, databases, and image caches. Norman's Nokia returned contacts, chats, and call logs.</a:t>
            </a:r>
          </a:p>
          <a:p>
            <a:r>
              <a:rPr lang="en-GB" sz="1200" kern="1200" dirty="0">
                <a:solidFill>
                  <a:schemeClr val="tx1"/>
                </a:solidFill>
                <a:effectLst/>
                <a:latin typeface="+mn-lt"/>
                <a:ea typeface="+mn-ea"/>
                <a:cs typeface="+mn-cs"/>
              </a:rPr>
              <a:t>The critical line on this slide is that each report bears the confirmation — produced by Physical Analyzer — that the extraction images were verified. Without that, the analysis that follows would not be evidentially sound.</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slide shows the first WhatsApp exchange recovered from Emma's handset.</a:t>
            </a:r>
          </a:p>
          <a:p>
            <a:r>
              <a:rPr lang="en-GB" sz="1200" kern="1200" dirty="0">
                <a:solidFill>
                  <a:schemeClr val="tx1"/>
                </a:solidFill>
                <a:effectLst/>
                <a:latin typeface="+mn-lt"/>
                <a:ea typeface="+mn-ea"/>
                <a:cs typeface="+mn-cs"/>
              </a:rPr>
              <a:t>It is Emma who initiates contact. The language is deliberately oblique — she speaks of, in her words, something valuable at work. Joe responds with interest and offers to help her find a buyer. The oblique phrasing is itself consistent with awareness of later scrutiny.</a:t>
            </a:r>
          </a:p>
          <a:p>
            <a:r>
              <a:rPr lang="en-GB" sz="1200" kern="1200" dirty="0">
                <a:solidFill>
                  <a:schemeClr val="tx1"/>
                </a:solidFill>
                <a:effectLst/>
                <a:latin typeface="+mn-lt"/>
                <a:ea typeface="+mn-ea"/>
                <a:cs typeface="+mn-cs"/>
              </a:rPr>
              <a:t>Timestamps and participant identifiers are preserved, which allows each message to be cross-referenced against Joe's handset — corroboration across two independent images.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three consecutive message screens on this slide are, in my submission, the core of the conspiracy evidence on Emma's device. Joe reassures her, promises to connect her with an interested party, and discussion turns to payment, discretion, and a physical meeting.</a:t>
            </a:r>
          </a:p>
          <a:p>
            <a:r>
              <a:rPr lang="en-GB" sz="1200" kern="1200" dirty="0">
                <a:solidFill>
                  <a:schemeClr val="tx1"/>
                </a:solidFill>
                <a:effectLst/>
                <a:latin typeface="+mn-lt"/>
                <a:ea typeface="+mn-ea"/>
                <a:cs typeface="+mn-cs"/>
              </a:rPr>
              <a:t>For the purpose of proving conspiracy, these screens establish intent, agreement, and a shared plan of action.</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Joe's role as broker is established by four points visible on this slide: an explicit payment figure for the patent sample; agreement to send a preview ahead of full transfer; a proposed meeting venue — indicating planning, not loose talk; and Joe's confirmation that he will introduce Emma to the buyer.</a:t>
            </a:r>
          </a:p>
          <a:p>
            <a:r>
              <a:rPr lang="en-GB" sz="1200" kern="1200" dirty="0">
                <a:solidFill>
                  <a:schemeClr val="tx1"/>
                </a:solidFill>
                <a:effectLst/>
                <a:latin typeface="+mn-lt"/>
                <a:ea typeface="+mn-ea"/>
                <a:cs typeface="+mn-cs"/>
              </a:rPr>
              <a:t>Joe is not a passive participant. He actively brokered the sale.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Norman's handset yielded a parallel Facebook Messenger thread with Joe. The topics are telling: references to the blueprint, payment on delivery, and coordination of a face-to-face meeting.</a:t>
            </a:r>
          </a:p>
          <a:p>
            <a:r>
              <a:rPr lang="en-GB" sz="1200" kern="1200" dirty="0">
                <a:solidFill>
                  <a:schemeClr val="tx1"/>
                </a:solidFill>
                <a:effectLst/>
                <a:latin typeface="+mn-lt"/>
                <a:ea typeface="+mn-ea"/>
                <a:cs typeface="+mn-cs"/>
              </a:rPr>
              <a:t>This thread closes the triangle. Emma-to-Joe is proven from Emma's device; Joe-to-Norman is proven from Norman's device. Norman is confirmed as a direct party to the conspiracy — not a peripheral contact.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Over fifteen thousand images were recovered from the gallery alone — volume which, in itself, proves nothing. One photograph, however, is decisive.</a:t>
            </a:r>
          </a:p>
          <a:p>
            <a:r>
              <a:rPr lang="en-GB" sz="1200" kern="1200" dirty="0">
                <a:solidFill>
                  <a:schemeClr val="tx1"/>
                </a:solidFill>
                <a:effectLst/>
                <a:latin typeface="+mn-lt"/>
                <a:ea typeface="+mn-ea"/>
                <a:cs typeface="+mn-cs"/>
              </a:rPr>
              <a:t>That image retains full EXIF metadata: camera model consistent with the suspect handset, capture date, and an embedded GPS coordinate. Physical Analyzer plots that coordinate on a map, and the location corresponds to the meeting venue referenced in the Messenger thread.</a:t>
            </a:r>
          </a:p>
          <a:p>
            <a:r>
              <a:rPr lang="en-GB" sz="1200" kern="1200" dirty="0">
                <a:solidFill>
                  <a:schemeClr val="tx1"/>
                </a:solidFill>
                <a:effectLst/>
                <a:latin typeface="+mn-lt"/>
                <a:ea typeface="+mn-ea"/>
                <a:cs typeface="+mn-cs"/>
              </a:rPr>
              <a:t>The metadata places the handset — and by reasonable extension its owner — at the meeting location on the date in question.</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Supporting photographs — indoor scenes, the handset itself, and the meeting-area surroundings — reinforce the GPS-tagged image and form a coherent visual record of the suspects' movements. All media was handled read-only inside Physical Analyzer.</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Two correlations on this slide close the evidential loop. First, the call-log frequency peaks align with the WhatsApp negotiation timeline — voice calls were used to confirm points the parties were reluctant to commit to text.</a:t>
            </a:r>
          </a:p>
          <a:p>
            <a:r>
              <a:rPr lang="en-GB" sz="1200" kern="1200" dirty="0">
                <a:solidFill>
                  <a:schemeClr val="tx1"/>
                </a:solidFill>
                <a:effectLst/>
                <a:latin typeface="+mn-lt"/>
                <a:ea typeface="+mn-ea"/>
                <a:cs typeface="+mn-cs"/>
              </a:rPr>
              <a:t>Second, the contact entries show that Emma, Joe, and Norman had one another saved under recognisable names — providing direct attribution for every communication event.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At T-zero, Emma accesses the patent database internally. At T-one, she opens the WhatsApp conversation with Joe. At T-two, Joe brokers the introduction and negotiates price. At T-three, Joe coordinates with Norman on Messenger. At T-four, the GPS-tagged photographs are captured at the meeting location. At T-five, a final cluster of confirmation calls is logged between the three parties.</a:t>
            </a:r>
          </a:p>
          <a:p>
            <a:r>
              <a:rPr lang="en-GB" sz="1200" b="1" i="1" kern="1200" dirty="0">
                <a:solidFill>
                  <a:schemeClr val="tx1"/>
                </a:solidFill>
                <a:effectLst/>
                <a:latin typeface="+mn-lt"/>
                <a:ea typeface="+mn-ea"/>
                <a:cs typeface="+mn-cs"/>
              </a:rPr>
              <a:t>Suspect profiles</a:t>
            </a:r>
          </a:p>
          <a:p>
            <a:r>
              <a:rPr lang="en-GB" sz="1200" kern="1200" dirty="0">
                <a:solidFill>
                  <a:schemeClr val="tx1"/>
                </a:solidFill>
                <a:effectLst/>
                <a:latin typeface="+mn-lt"/>
                <a:ea typeface="+mn-ea"/>
                <a:cs typeface="+mn-cs"/>
              </a:rPr>
              <a:t>Emma: seller and perpetrator, motivated by monetary gain, exploiting her recent employment access. Joe: intermediary, motivated by a commission or cut. Norman: buyer, motivated by competitive advantage for NexGen Circuits.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8600" y="1524000"/>
            <a:ext cx="7315200" cy="4114800"/>
          </a:xfrm>
          <a:prstGeom prst="rect">
            <a:avLst/>
          </a:prstGeom>
          <a:noFill/>
          <a:ln w="12700">
            <a:solidFill>
              <a:prstClr val="black"/>
            </a:solidFill>
          </a:ln>
        </p:spPr>
      </p:sp>
      <p:sp>
        <p:nvSpPr>
          <p:cNvPr id="3" name="Notes Placeholder 2"/>
          <p:cNvSpPr>
            <a:spLocks noGrp="1"/>
          </p:cNvSpPr>
          <p:nvPr>
            <p:ph type="body" idx="1"/>
          </p:nvPr>
        </p:nvSpPr>
        <p:spPr>
          <a:xfrm>
            <a:off x="685800" y="5867400"/>
            <a:ext cx="5486400" cy="4800600"/>
          </a:xfrm>
          <a:prstGeom prst="rect">
            <a:avLst/>
          </a:prstGeom>
        </p:spPr>
        <p:txBody>
          <a:bodyPr/>
          <a:lstStyle/>
          <a:p>
            <a:r>
              <a:rPr lang="en-GB" sz="1200" kern="1200" dirty="0">
                <a:solidFill>
                  <a:schemeClr val="tx1"/>
                </a:solidFill>
                <a:effectLst/>
                <a:latin typeface="+mn-lt"/>
                <a:ea typeface="+mn-ea"/>
                <a:cs typeface="+mn-cs"/>
              </a:rPr>
              <a:t>Four findings are submitted: three verified forensic images with matching hashes; recovered chats proving direct conspiracy between the three suspects; GPS-tagged photographs placing the suspects at the meeting location; and call-log frequency peaks aligning with the chat negotiation timeline.</a:t>
            </a:r>
          </a:p>
          <a:p>
            <a:r>
              <a:rPr lang="en-GB" sz="1200" b="1" i="1" kern="1200" dirty="0">
                <a:solidFill>
                  <a:schemeClr val="tx1"/>
                </a:solidFill>
                <a:effectLst/>
                <a:latin typeface="+mn-lt"/>
                <a:ea typeface="+mn-ea"/>
                <a:cs typeface="+mn-cs"/>
              </a:rPr>
              <a:t>Conclusion</a:t>
            </a:r>
          </a:p>
          <a:p>
            <a:r>
              <a:rPr lang="en-GB" sz="1200" kern="1200" dirty="0">
                <a:solidFill>
                  <a:schemeClr val="tx1"/>
                </a:solidFill>
                <a:effectLst/>
                <a:latin typeface="+mn-lt"/>
                <a:ea typeface="+mn-ea"/>
                <a:cs typeface="+mn-cs"/>
              </a:rPr>
              <a:t>The evidence supports the attempted theft and sale of QT-AI-2025. The roles are unambiguous: Emma seller, Joe intermediary, Norman buyer. No additional illegal content was identified. The findings are admissible under the chain-of-custody protocols observed throughout.</a:t>
            </a:r>
          </a:p>
          <a:p>
            <a:r>
              <a:rPr lang="en-GB" sz="1200" b="1" i="1" kern="1200" dirty="0">
                <a:solidFill>
                  <a:schemeClr val="tx1"/>
                </a:solidFill>
                <a:effectLst/>
                <a:latin typeface="+mn-lt"/>
                <a:ea typeface="+mn-ea"/>
                <a:cs typeface="+mn-cs"/>
              </a:rPr>
              <a:t>Recommendations</a:t>
            </a:r>
          </a:p>
          <a:p>
            <a:r>
              <a:rPr lang="en-GB" sz="1200" kern="1200" dirty="0">
                <a:solidFill>
                  <a:schemeClr val="tx1"/>
                </a:solidFill>
                <a:effectLst/>
                <a:latin typeface="+mn-lt"/>
                <a:ea typeface="+mn-ea"/>
                <a:cs typeface="+mn-cs"/>
              </a:rPr>
              <a:t>Refer the case to law enforcement for charges of corporate espionage and theft of trade secrets. Advise Quantum Tech to revoke access, audit database logs, and tighten data loss prevention controls. Preserve the original forensic images under secure storage pending legal action. Coordinate with NexGen Circuits' legal counsel regarding Norman's position.</a:t>
            </a:r>
          </a:p>
          <a:p>
            <a:endParaRPr lang="en-GB" dirty="0"/>
          </a:p>
        </p:txBody>
      </p:sp>
    </p:spTree>
    <p:extLst>
      <p:ext uri="{BB962C8B-B14F-4D97-AF65-F5344CB8AC3E}">
        <p14:creationId xmlns:p14="http://schemas.microsoft.com/office/powerpoint/2010/main" val="15134586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1.xml"/><Relationship Id="rId5" Type="http://schemas.openxmlformats.org/officeDocument/2006/relationships/image" Target="../media/image13.png"/><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19.png"/></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image" Target="../media/image22.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E2761"/>
        </a:solidFill>
        <a:effectLst/>
      </p:bgPr>
    </p:bg>
    <p:spTree>
      <p:nvGrpSpPr>
        <p:cNvPr id="1" name=""/>
        <p:cNvGrpSpPr/>
        <p:nvPr/>
      </p:nvGrpSpPr>
      <p:grpSpPr>
        <a:xfrm>
          <a:off x="0" y="0"/>
          <a:ext cx="0" cy="0"/>
          <a:chOff x="0" y="0"/>
          <a:chExt cx="0" cy="0"/>
        </a:xfrm>
      </p:grpSpPr>
      <p:sp>
        <p:nvSpPr>
          <p:cNvPr id="2" name="Shape 0"/>
          <p:cNvSpPr/>
          <p:nvPr/>
        </p:nvSpPr>
        <p:spPr>
          <a:xfrm>
            <a:off x="0" y="0"/>
            <a:ext cx="12161520" cy="228600"/>
          </a:xfrm>
          <a:prstGeom prst="rect">
            <a:avLst/>
          </a:prstGeom>
          <a:solidFill>
            <a:srgbClr val="F59E0B"/>
          </a:solidFill>
          <a:ln w="12700">
            <a:solidFill>
              <a:srgbClr val="F59E0B"/>
            </a:solidFill>
            <a:prstDash val="solid"/>
          </a:ln>
        </p:spPr>
        <p:txBody>
          <a:bodyPr/>
          <a:lstStyle/>
          <a:p>
            <a:endParaRPr lang="en-IN"/>
          </a:p>
        </p:txBody>
      </p:sp>
      <p:sp>
        <p:nvSpPr>
          <p:cNvPr id="3" name="Shape 1"/>
          <p:cNvSpPr/>
          <p:nvPr/>
        </p:nvSpPr>
        <p:spPr>
          <a:xfrm>
            <a:off x="0" y="6629400"/>
            <a:ext cx="12161520" cy="228600"/>
          </a:xfrm>
          <a:prstGeom prst="rect">
            <a:avLst/>
          </a:prstGeom>
          <a:solidFill>
            <a:srgbClr val="F59E0B"/>
          </a:solidFill>
          <a:ln w="12700">
            <a:solidFill>
              <a:srgbClr val="F59E0B"/>
            </a:solidFill>
            <a:prstDash val="solid"/>
          </a:ln>
        </p:spPr>
        <p:txBody>
          <a:bodyPr/>
          <a:lstStyle/>
          <a:p>
            <a:endParaRPr lang="en-IN"/>
          </a:p>
        </p:txBody>
      </p:sp>
      <p:sp>
        <p:nvSpPr>
          <p:cNvPr id="4" name="Text 2"/>
          <p:cNvSpPr/>
          <p:nvPr/>
        </p:nvSpPr>
        <p:spPr>
          <a:xfrm>
            <a:off x="731520" y="1097280"/>
            <a:ext cx="10698480" cy="457200"/>
          </a:xfrm>
          <a:prstGeom prst="rect">
            <a:avLst/>
          </a:prstGeom>
          <a:noFill/>
          <a:ln/>
        </p:spPr>
        <p:txBody>
          <a:bodyPr wrap="square" rtlCol="0" anchor="ctr"/>
          <a:lstStyle/>
          <a:p>
            <a:pPr marL="0" indent="0">
              <a:buNone/>
            </a:pPr>
            <a:r>
              <a:rPr lang="en-US" sz="1600" b="1" kern="0" spc="800" dirty="0">
                <a:solidFill>
                  <a:srgbClr val="CADCFC"/>
                </a:solidFill>
                <a:latin typeface="Calibri" pitchFamily="34" charset="0"/>
                <a:ea typeface="Calibri" pitchFamily="34" charset="-122"/>
                <a:cs typeface="Calibri" pitchFamily="34" charset="-120"/>
              </a:rPr>
              <a:t>DIGITAL FORENSICS ANALYSIS</a:t>
            </a:r>
            <a:endParaRPr lang="en-US" sz="1600" dirty="0"/>
          </a:p>
        </p:txBody>
      </p:sp>
      <p:sp>
        <p:nvSpPr>
          <p:cNvPr id="5" name="Text 3"/>
          <p:cNvSpPr/>
          <p:nvPr/>
        </p:nvSpPr>
        <p:spPr>
          <a:xfrm>
            <a:off x="731520" y="1737360"/>
            <a:ext cx="10698480" cy="914400"/>
          </a:xfrm>
          <a:prstGeom prst="rect">
            <a:avLst/>
          </a:prstGeom>
          <a:noFill/>
          <a:ln/>
        </p:spPr>
        <p:txBody>
          <a:bodyPr wrap="square" rtlCol="0" anchor="ctr"/>
          <a:lstStyle/>
          <a:p>
            <a:pPr marL="0" indent="0">
              <a:buNone/>
            </a:pPr>
            <a:r>
              <a:rPr lang="en-US" sz="4800" b="1" dirty="0">
                <a:solidFill>
                  <a:srgbClr val="FFFFFF"/>
                </a:solidFill>
                <a:latin typeface="Georgia" pitchFamily="34" charset="0"/>
                <a:ea typeface="Georgia" pitchFamily="34" charset="-122"/>
                <a:cs typeface="Georgia" pitchFamily="34" charset="-120"/>
              </a:rPr>
              <a:t>Quantum Tech Patent Theft</a:t>
            </a:r>
            <a:endParaRPr lang="en-US" sz="4800" dirty="0"/>
          </a:p>
        </p:txBody>
      </p:sp>
      <p:sp>
        <p:nvSpPr>
          <p:cNvPr id="6" name="Text 4"/>
          <p:cNvSpPr/>
          <p:nvPr/>
        </p:nvSpPr>
        <p:spPr>
          <a:xfrm>
            <a:off x="731520" y="2743200"/>
            <a:ext cx="10698480" cy="548640"/>
          </a:xfrm>
          <a:prstGeom prst="rect">
            <a:avLst/>
          </a:prstGeom>
          <a:noFill/>
          <a:ln/>
        </p:spPr>
        <p:txBody>
          <a:bodyPr wrap="square" rtlCol="0" anchor="ctr"/>
          <a:lstStyle/>
          <a:p>
            <a:pPr marL="0" indent="0">
              <a:buNone/>
            </a:pPr>
            <a:r>
              <a:rPr lang="en-US" sz="2200" i="1" dirty="0">
                <a:solidFill>
                  <a:srgbClr val="CADCFC"/>
                </a:solidFill>
                <a:latin typeface="Georgia" pitchFamily="34" charset="0"/>
                <a:ea typeface="Georgia" pitchFamily="34" charset="-122"/>
                <a:cs typeface="Georgia" pitchFamily="34" charset="-120"/>
              </a:rPr>
              <a:t>A Mobile Forensic Investigation of the QT-AI-2025 Patent Leak</a:t>
            </a:r>
            <a:endParaRPr lang="en-US" sz="2200" dirty="0"/>
          </a:p>
        </p:txBody>
      </p:sp>
      <p:sp>
        <p:nvSpPr>
          <p:cNvPr id="7" name="Shape 5"/>
          <p:cNvSpPr/>
          <p:nvPr/>
        </p:nvSpPr>
        <p:spPr>
          <a:xfrm>
            <a:off x="731520" y="3474720"/>
            <a:ext cx="2011680" cy="0"/>
          </a:xfrm>
          <a:prstGeom prst="line">
            <a:avLst/>
          </a:prstGeom>
          <a:noFill/>
          <a:ln w="38100">
            <a:solidFill>
              <a:srgbClr val="F59E0B"/>
            </a:solidFill>
            <a:prstDash val="solid"/>
          </a:ln>
        </p:spPr>
        <p:txBody>
          <a:bodyPr/>
          <a:lstStyle/>
          <a:p>
            <a:endParaRPr lang="en-IN"/>
          </a:p>
        </p:txBody>
      </p:sp>
      <p:sp>
        <p:nvSpPr>
          <p:cNvPr id="8" name="Text 6"/>
          <p:cNvSpPr/>
          <p:nvPr/>
        </p:nvSpPr>
        <p:spPr>
          <a:xfrm>
            <a:off x="731520" y="3749040"/>
            <a:ext cx="10698480" cy="1645920"/>
          </a:xfrm>
          <a:prstGeom prst="rect">
            <a:avLst/>
          </a:prstGeom>
          <a:noFill/>
          <a:ln/>
        </p:spPr>
        <p:txBody>
          <a:bodyPr wrap="square" rtlCol="0" anchor="t"/>
          <a:lstStyle/>
          <a:p>
            <a:pPr marL="0" indent="0">
              <a:buNone/>
            </a:pPr>
            <a:r>
              <a:rPr lang="en-US" sz="1600" b="1" dirty="0">
                <a:solidFill>
                  <a:srgbClr val="CADCFC"/>
                </a:solidFill>
                <a:latin typeface="Calibri" pitchFamily="34" charset="0"/>
                <a:ea typeface="Calibri" pitchFamily="34" charset="-122"/>
                <a:cs typeface="Calibri" pitchFamily="34" charset="-120"/>
              </a:rPr>
              <a:t>Module: </a:t>
            </a:r>
            <a:r>
              <a:rPr lang="en-US" sz="1600" dirty="0">
                <a:solidFill>
                  <a:srgbClr val="FFFFFF"/>
                </a:solidFill>
                <a:latin typeface="Calibri" pitchFamily="34" charset="0"/>
                <a:ea typeface="Calibri" pitchFamily="34" charset="-122"/>
                <a:cs typeface="Calibri" pitchFamily="34" charset="-120"/>
              </a:rPr>
              <a:t>ACCA7031, Digital Forensics Analysis</a:t>
            </a:r>
            <a:endParaRPr lang="en-US" sz="1600" dirty="0"/>
          </a:p>
          <a:p>
            <a:pPr marL="0" indent="0">
              <a:buNone/>
            </a:pPr>
            <a:r>
              <a:rPr lang="en-US" sz="1600" b="1" dirty="0">
                <a:solidFill>
                  <a:srgbClr val="CADCFC"/>
                </a:solidFill>
                <a:latin typeface="Calibri" pitchFamily="34" charset="0"/>
                <a:ea typeface="Calibri" pitchFamily="34" charset="-122"/>
                <a:cs typeface="Calibri" pitchFamily="34" charset="-120"/>
              </a:rPr>
              <a:t>Programme: </a:t>
            </a:r>
            <a:r>
              <a:rPr lang="en-US" sz="1600" dirty="0">
                <a:solidFill>
                  <a:srgbClr val="FFFFFF"/>
                </a:solidFill>
                <a:latin typeface="Calibri" pitchFamily="34" charset="0"/>
                <a:ea typeface="Calibri" pitchFamily="34" charset="-122"/>
                <a:cs typeface="Calibri" pitchFamily="34" charset="-120"/>
              </a:rPr>
              <a:t>MSc Cybersecurity and Digital Forensics</a:t>
            </a:r>
            <a:endParaRPr lang="en-US" sz="1600" dirty="0"/>
          </a:p>
          <a:p>
            <a:pPr marL="0" indent="0">
              <a:buNone/>
            </a:pPr>
            <a:r>
              <a:rPr lang="en-US" sz="1600" b="1" dirty="0">
                <a:solidFill>
                  <a:srgbClr val="CADCFC"/>
                </a:solidFill>
                <a:latin typeface="Calibri" pitchFamily="34" charset="0"/>
                <a:ea typeface="Calibri" pitchFamily="34" charset="-122"/>
                <a:cs typeface="Calibri" pitchFamily="34" charset="-120"/>
              </a:rPr>
              <a:t>Lecturer: </a:t>
            </a:r>
            <a:r>
              <a:rPr lang="en-US" sz="1600" dirty="0">
                <a:solidFill>
                  <a:srgbClr val="FFFFFF"/>
                </a:solidFill>
                <a:latin typeface="Calibri" pitchFamily="34" charset="0"/>
                <a:ea typeface="Calibri" pitchFamily="34" charset="-122"/>
                <a:cs typeface="Calibri" pitchFamily="34" charset="-120"/>
              </a:rPr>
              <a:t>Dr. Mohamed Ghanem</a:t>
            </a:r>
            <a:endParaRPr lang="en-US" sz="1600" dirty="0"/>
          </a:p>
        </p:txBody>
      </p:sp>
      <p:sp>
        <p:nvSpPr>
          <p:cNvPr id="10" name="Text 8"/>
          <p:cNvSpPr/>
          <p:nvPr/>
        </p:nvSpPr>
        <p:spPr>
          <a:xfrm>
            <a:off x="731520" y="5532119"/>
            <a:ext cx="10698480" cy="1002495"/>
          </a:xfrm>
          <a:prstGeom prst="rect">
            <a:avLst/>
          </a:prstGeom>
          <a:noFill/>
          <a:ln/>
        </p:spPr>
        <p:txBody>
          <a:bodyPr wrap="square" rtlCol="0" anchor="ctr"/>
          <a:lstStyle/>
          <a:p>
            <a:pPr marL="0" indent="0">
              <a:buNone/>
            </a:pPr>
            <a:r>
              <a:rPr lang="en-US" sz="2000" dirty="0">
                <a:solidFill>
                  <a:srgbClr val="CADCFC"/>
                </a:solidFill>
                <a:latin typeface="Calibri" pitchFamily="34" charset="0"/>
                <a:ea typeface="Calibri" pitchFamily="34" charset="-122"/>
                <a:cs typeface="Calibri" pitchFamily="34" charset="-120"/>
              </a:rPr>
              <a:t>Presented by:  Sohanur Rahman</a:t>
            </a:r>
          </a:p>
          <a:p>
            <a:pPr marL="0" indent="0">
              <a:buNone/>
            </a:pPr>
            <a:r>
              <a:rPr lang="en-US" sz="2000" dirty="0">
                <a:solidFill>
                  <a:srgbClr val="CADCFC"/>
                </a:solidFill>
                <a:latin typeface="Calibri" pitchFamily="34" charset="0"/>
                <a:ea typeface="Calibri" pitchFamily="34" charset="-122"/>
                <a:cs typeface="Calibri" pitchFamily="34" charset="-120"/>
              </a:rPr>
              <a:t> ID: 2434329</a:t>
            </a:r>
          </a:p>
          <a:p>
            <a:pPr marL="0" indent="0">
              <a:buNone/>
            </a:pPr>
            <a:r>
              <a:rPr lang="en-US" sz="2000" dirty="0">
                <a:solidFill>
                  <a:srgbClr val="CADCFC"/>
                </a:solidFill>
                <a:latin typeface="Calibri" pitchFamily="34" charset="0"/>
                <a:ea typeface="Calibri" pitchFamily="34" charset="-122"/>
                <a:cs typeface="Calibri" pitchFamily="34" charset="-120"/>
              </a:rPr>
              <a:t> University of Wales Trinity Saint David, London Campus</a:t>
            </a:r>
            <a:endParaRPr lang="en-US" sz="2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F59E0B"/>
          </a:solidFill>
          <a:ln w="12700">
            <a:solidFill>
              <a:srgbClr val="F59E0B"/>
            </a:solidFill>
            <a:prstDash val="solid"/>
          </a:ln>
        </p:spPr>
        <p:txBody>
          <a:bodyPr/>
          <a:lstStyle/>
          <a:p>
            <a:endParaRPr lang="en-IN"/>
          </a:p>
        </p:txBody>
      </p:sp>
      <p:sp>
        <p:nvSpPr>
          <p:cNvPr id="3" name="Text 1"/>
          <p:cNvSpPr/>
          <p:nvPr/>
        </p:nvSpPr>
        <p:spPr>
          <a:xfrm>
            <a:off x="457200" y="228600"/>
            <a:ext cx="10972800" cy="320040"/>
          </a:xfrm>
          <a:prstGeom prst="rect">
            <a:avLst/>
          </a:prstGeom>
          <a:noFill/>
          <a:ln/>
        </p:spPr>
        <p:txBody>
          <a:bodyPr wrap="square" lIns="0" tIns="0" rIns="0" bIns="0" rtlCol="0" anchor="ctr"/>
          <a:lstStyle/>
          <a:p>
            <a:pPr marL="0" indent="0">
              <a:buNone/>
            </a:pPr>
            <a:r>
              <a:rPr lang="en-US" sz="1100" b="1" kern="0" spc="400" dirty="0">
                <a:solidFill>
                  <a:srgbClr val="F59E0B"/>
                </a:solidFill>
                <a:latin typeface="Calibri" pitchFamily="34" charset="0"/>
                <a:ea typeface="Calibri" pitchFamily="34" charset="-122"/>
                <a:cs typeface="Calibri" pitchFamily="34" charset="-120"/>
              </a:rPr>
              <a:t>AGENDA</a:t>
            </a:r>
            <a:endParaRPr lang="en-US" sz="1100" dirty="0"/>
          </a:p>
        </p:txBody>
      </p:sp>
      <p:sp>
        <p:nvSpPr>
          <p:cNvPr id="4" name="Text 2"/>
          <p:cNvSpPr/>
          <p:nvPr/>
        </p:nvSpPr>
        <p:spPr>
          <a:xfrm>
            <a:off x="457200" y="548640"/>
            <a:ext cx="10972800" cy="731520"/>
          </a:xfrm>
          <a:prstGeom prst="rect">
            <a:avLst/>
          </a:prstGeom>
          <a:noFill/>
          <a:ln/>
        </p:spPr>
        <p:txBody>
          <a:bodyPr wrap="square" lIns="0" tIns="0" rIns="0" bIns="0" rtlCol="0" anchor="ctr"/>
          <a:lstStyle/>
          <a:p>
            <a:pPr marL="0" indent="0">
              <a:buNone/>
            </a:pPr>
            <a:r>
              <a:rPr lang="en-US" sz="2800" b="1" dirty="0">
                <a:solidFill>
                  <a:srgbClr val="1E2761"/>
                </a:solidFill>
                <a:latin typeface="Georgia" pitchFamily="34" charset="0"/>
                <a:ea typeface="Georgia" pitchFamily="34" charset="-122"/>
                <a:cs typeface="Georgia" pitchFamily="34" charset="-120"/>
              </a:rPr>
              <a:t>What I Will Demonstrate Today</a:t>
            </a:r>
            <a:endParaRPr lang="en-US" sz="2800" dirty="0"/>
          </a:p>
        </p:txBody>
      </p:sp>
      <p:sp>
        <p:nvSpPr>
          <p:cNvPr id="5" name="Shape 3"/>
          <p:cNvSpPr/>
          <p:nvPr/>
        </p:nvSpPr>
        <p:spPr>
          <a:xfrm>
            <a:off x="457200" y="1298448"/>
            <a:ext cx="1371600" cy="0"/>
          </a:xfrm>
          <a:prstGeom prst="line">
            <a:avLst/>
          </a:prstGeom>
          <a:noFill/>
          <a:ln w="31750">
            <a:solidFill>
              <a:srgbClr val="F59E0B"/>
            </a:solidFill>
            <a:prstDash val="solid"/>
          </a:ln>
        </p:spPr>
        <p:txBody>
          <a:bodyPr/>
          <a:lstStyle/>
          <a:p>
            <a:endParaRPr lang="en-IN"/>
          </a:p>
        </p:txBody>
      </p:sp>
      <p:sp>
        <p:nvSpPr>
          <p:cNvPr id="6" name="Shape 4"/>
          <p:cNvSpPr/>
          <p:nvPr/>
        </p:nvSpPr>
        <p:spPr>
          <a:xfrm>
            <a:off x="548640" y="1554480"/>
            <a:ext cx="822960" cy="822960"/>
          </a:xfrm>
          <a:prstGeom prst="ellipse">
            <a:avLst/>
          </a:prstGeom>
          <a:solidFill>
            <a:srgbClr val="1E2761"/>
          </a:solidFill>
          <a:ln w="12700">
            <a:solidFill>
              <a:srgbClr val="1E2761"/>
            </a:solidFill>
            <a:prstDash val="solid"/>
          </a:ln>
        </p:spPr>
        <p:txBody>
          <a:bodyPr/>
          <a:lstStyle/>
          <a:p>
            <a:endParaRPr lang="en-IN"/>
          </a:p>
        </p:txBody>
      </p:sp>
      <p:sp>
        <p:nvSpPr>
          <p:cNvPr id="7" name="Text 5"/>
          <p:cNvSpPr/>
          <p:nvPr/>
        </p:nvSpPr>
        <p:spPr>
          <a:xfrm>
            <a:off x="548640" y="1554480"/>
            <a:ext cx="822960" cy="822960"/>
          </a:xfrm>
          <a:prstGeom prst="rect">
            <a:avLst/>
          </a:prstGeom>
          <a:noFill/>
          <a:ln/>
        </p:spPr>
        <p:txBody>
          <a:bodyPr wrap="square" lIns="0" tIns="0" rIns="0" bIns="0" rtlCol="0" anchor="ctr"/>
          <a:lstStyle/>
          <a:p>
            <a:pPr marL="0" indent="0" algn="ctr">
              <a:buNone/>
            </a:pPr>
            <a:r>
              <a:rPr lang="en-US" sz="1800" b="1" dirty="0">
                <a:solidFill>
                  <a:srgbClr val="F59E0B"/>
                </a:solidFill>
                <a:latin typeface="Georgia" pitchFamily="34" charset="0"/>
                <a:ea typeface="Georgia" pitchFamily="34" charset="-122"/>
                <a:cs typeface="Georgia" pitchFamily="34" charset="-120"/>
              </a:rPr>
              <a:t>01</a:t>
            </a:r>
            <a:endParaRPr lang="en-US" sz="1800" dirty="0"/>
          </a:p>
        </p:txBody>
      </p:sp>
      <p:sp>
        <p:nvSpPr>
          <p:cNvPr id="8" name="Text 6"/>
          <p:cNvSpPr/>
          <p:nvPr/>
        </p:nvSpPr>
        <p:spPr>
          <a:xfrm>
            <a:off x="1554480" y="1600200"/>
            <a:ext cx="4572000" cy="365760"/>
          </a:xfrm>
          <a:prstGeom prst="rect">
            <a:avLst/>
          </a:prstGeom>
          <a:noFill/>
          <a:ln/>
        </p:spPr>
        <p:txBody>
          <a:bodyPr wrap="square" lIns="0" tIns="0" rIns="0" bIns="0" rtlCol="0" anchor="ctr"/>
          <a:lstStyle/>
          <a:p>
            <a:pPr marL="0" indent="0">
              <a:buNone/>
            </a:pPr>
            <a:r>
              <a:rPr lang="en-US" sz="1600" b="1" dirty="0">
                <a:solidFill>
                  <a:srgbClr val="1E2761"/>
                </a:solidFill>
                <a:latin typeface="Calibri" pitchFamily="34" charset="0"/>
                <a:ea typeface="Calibri" pitchFamily="34" charset="-122"/>
                <a:cs typeface="Calibri" pitchFamily="34" charset="-120"/>
              </a:rPr>
              <a:t>Case Background</a:t>
            </a:r>
            <a:endParaRPr lang="en-US" sz="1600" dirty="0"/>
          </a:p>
        </p:txBody>
      </p:sp>
      <p:sp>
        <p:nvSpPr>
          <p:cNvPr id="9" name="Text 7"/>
          <p:cNvSpPr/>
          <p:nvPr/>
        </p:nvSpPr>
        <p:spPr>
          <a:xfrm>
            <a:off x="1554480" y="1965960"/>
            <a:ext cx="4572000" cy="457200"/>
          </a:xfrm>
          <a:prstGeom prst="rect">
            <a:avLst/>
          </a:prstGeom>
          <a:noFill/>
          <a:ln/>
        </p:spPr>
        <p:txBody>
          <a:bodyPr wrap="square" lIns="0" tIns="0" rIns="0" bIns="0" rtlCol="0" anchor="ctr"/>
          <a:lstStyle/>
          <a:p>
            <a:pPr marL="0" indent="0">
              <a:buNone/>
            </a:pPr>
            <a:r>
              <a:rPr lang="en-US" sz="1200" dirty="0">
                <a:solidFill>
                  <a:srgbClr val="64748B"/>
                </a:solidFill>
                <a:latin typeface="Calibri" pitchFamily="34" charset="0"/>
                <a:ea typeface="Calibri" pitchFamily="34" charset="-122"/>
                <a:cs typeface="Calibri" pitchFamily="34" charset="-120"/>
              </a:rPr>
              <a:t>The Quantum Tech incident and investigation scope</a:t>
            </a:r>
            <a:endParaRPr lang="en-US" sz="1200" dirty="0"/>
          </a:p>
        </p:txBody>
      </p:sp>
      <p:sp>
        <p:nvSpPr>
          <p:cNvPr id="10" name="Shape 8"/>
          <p:cNvSpPr/>
          <p:nvPr/>
        </p:nvSpPr>
        <p:spPr>
          <a:xfrm>
            <a:off x="548640" y="2697480"/>
            <a:ext cx="822960" cy="822960"/>
          </a:xfrm>
          <a:prstGeom prst="ellipse">
            <a:avLst/>
          </a:prstGeom>
          <a:solidFill>
            <a:srgbClr val="1E2761"/>
          </a:solidFill>
          <a:ln w="12700">
            <a:solidFill>
              <a:srgbClr val="1E2761"/>
            </a:solidFill>
            <a:prstDash val="solid"/>
          </a:ln>
        </p:spPr>
        <p:txBody>
          <a:bodyPr/>
          <a:lstStyle/>
          <a:p>
            <a:endParaRPr lang="en-IN"/>
          </a:p>
        </p:txBody>
      </p:sp>
      <p:sp>
        <p:nvSpPr>
          <p:cNvPr id="11" name="Text 9"/>
          <p:cNvSpPr/>
          <p:nvPr/>
        </p:nvSpPr>
        <p:spPr>
          <a:xfrm>
            <a:off x="548640" y="2697480"/>
            <a:ext cx="822960" cy="822960"/>
          </a:xfrm>
          <a:prstGeom prst="rect">
            <a:avLst/>
          </a:prstGeom>
          <a:noFill/>
          <a:ln/>
        </p:spPr>
        <p:txBody>
          <a:bodyPr wrap="square" lIns="0" tIns="0" rIns="0" bIns="0" rtlCol="0" anchor="ctr"/>
          <a:lstStyle/>
          <a:p>
            <a:pPr marL="0" indent="0" algn="ctr">
              <a:buNone/>
            </a:pPr>
            <a:r>
              <a:rPr lang="en-US" sz="1800" b="1" dirty="0">
                <a:solidFill>
                  <a:srgbClr val="F59E0B"/>
                </a:solidFill>
                <a:latin typeface="Georgia" pitchFamily="34" charset="0"/>
                <a:ea typeface="Georgia" pitchFamily="34" charset="-122"/>
                <a:cs typeface="Georgia" pitchFamily="34" charset="-120"/>
              </a:rPr>
              <a:t>02</a:t>
            </a:r>
            <a:endParaRPr lang="en-US" sz="1800" dirty="0"/>
          </a:p>
        </p:txBody>
      </p:sp>
      <p:sp>
        <p:nvSpPr>
          <p:cNvPr id="12" name="Text 10"/>
          <p:cNvSpPr/>
          <p:nvPr/>
        </p:nvSpPr>
        <p:spPr>
          <a:xfrm>
            <a:off x="1554480" y="2743200"/>
            <a:ext cx="4572000" cy="365760"/>
          </a:xfrm>
          <a:prstGeom prst="rect">
            <a:avLst/>
          </a:prstGeom>
          <a:noFill/>
          <a:ln/>
        </p:spPr>
        <p:txBody>
          <a:bodyPr wrap="square" lIns="0" tIns="0" rIns="0" bIns="0" rtlCol="0" anchor="ctr"/>
          <a:lstStyle/>
          <a:p>
            <a:pPr marL="0" indent="0">
              <a:buNone/>
            </a:pPr>
            <a:r>
              <a:rPr lang="en-US" sz="1600" b="1" dirty="0">
                <a:solidFill>
                  <a:srgbClr val="1E2761"/>
                </a:solidFill>
                <a:latin typeface="Calibri" pitchFamily="34" charset="0"/>
                <a:ea typeface="Calibri" pitchFamily="34" charset="-122"/>
                <a:cs typeface="Calibri" pitchFamily="34" charset="-120"/>
              </a:rPr>
              <a:t>Evidence Inventory</a:t>
            </a:r>
            <a:endParaRPr lang="en-US" sz="1600" dirty="0"/>
          </a:p>
        </p:txBody>
      </p:sp>
      <p:sp>
        <p:nvSpPr>
          <p:cNvPr id="13" name="Text 11"/>
          <p:cNvSpPr/>
          <p:nvPr/>
        </p:nvSpPr>
        <p:spPr>
          <a:xfrm>
            <a:off x="1554480" y="3108960"/>
            <a:ext cx="4572000" cy="457200"/>
          </a:xfrm>
          <a:prstGeom prst="rect">
            <a:avLst/>
          </a:prstGeom>
          <a:noFill/>
          <a:ln/>
        </p:spPr>
        <p:txBody>
          <a:bodyPr wrap="square" lIns="0" tIns="0" rIns="0" bIns="0" rtlCol="0" anchor="ctr"/>
          <a:lstStyle/>
          <a:p>
            <a:pPr marL="0" indent="0">
              <a:buNone/>
            </a:pPr>
            <a:r>
              <a:rPr lang="en-US" sz="1200" dirty="0">
                <a:solidFill>
                  <a:srgbClr val="64748B"/>
                </a:solidFill>
                <a:latin typeface="Calibri" pitchFamily="34" charset="0"/>
                <a:ea typeface="Calibri" pitchFamily="34" charset="-122"/>
                <a:cs typeface="Calibri" pitchFamily="34" charset="-120"/>
              </a:rPr>
              <a:t>Devices received and chain-of-custody overview</a:t>
            </a:r>
            <a:endParaRPr lang="en-US" sz="1200" dirty="0"/>
          </a:p>
        </p:txBody>
      </p:sp>
      <p:sp>
        <p:nvSpPr>
          <p:cNvPr id="14" name="Shape 12"/>
          <p:cNvSpPr/>
          <p:nvPr/>
        </p:nvSpPr>
        <p:spPr>
          <a:xfrm>
            <a:off x="548640" y="3840480"/>
            <a:ext cx="822960" cy="822960"/>
          </a:xfrm>
          <a:prstGeom prst="ellipse">
            <a:avLst/>
          </a:prstGeom>
          <a:solidFill>
            <a:srgbClr val="1E2761"/>
          </a:solidFill>
          <a:ln w="12700">
            <a:solidFill>
              <a:srgbClr val="1E2761"/>
            </a:solidFill>
            <a:prstDash val="solid"/>
          </a:ln>
        </p:spPr>
        <p:txBody>
          <a:bodyPr/>
          <a:lstStyle/>
          <a:p>
            <a:endParaRPr lang="en-IN"/>
          </a:p>
        </p:txBody>
      </p:sp>
      <p:sp>
        <p:nvSpPr>
          <p:cNvPr id="15" name="Text 13"/>
          <p:cNvSpPr/>
          <p:nvPr/>
        </p:nvSpPr>
        <p:spPr>
          <a:xfrm>
            <a:off x="548640" y="3840480"/>
            <a:ext cx="822960" cy="822960"/>
          </a:xfrm>
          <a:prstGeom prst="rect">
            <a:avLst/>
          </a:prstGeom>
          <a:noFill/>
          <a:ln/>
        </p:spPr>
        <p:txBody>
          <a:bodyPr wrap="square" lIns="0" tIns="0" rIns="0" bIns="0" rtlCol="0" anchor="ctr"/>
          <a:lstStyle/>
          <a:p>
            <a:pPr marL="0" indent="0" algn="ctr">
              <a:buNone/>
            </a:pPr>
            <a:r>
              <a:rPr lang="en-US" sz="1800" b="1" dirty="0">
                <a:solidFill>
                  <a:srgbClr val="F59E0B"/>
                </a:solidFill>
                <a:latin typeface="Georgia" pitchFamily="34" charset="0"/>
                <a:ea typeface="Georgia" pitchFamily="34" charset="-122"/>
                <a:cs typeface="Georgia" pitchFamily="34" charset="-120"/>
              </a:rPr>
              <a:t>03</a:t>
            </a:r>
            <a:endParaRPr lang="en-US" sz="1800" dirty="0"/>
          </a:p>
        </p:txBody>
      </p:sp>
      <p:sp>
        <p:nvSpPr>
          <p:cNvPr id="16" name="Text 14"/>
          <p:cNvSpPr/>
          <p:nvPr/>
        </p:nvSpPr>
        <p:spPr>
          <a:xfrm>
            <a:off x="1554480" y="3886200"/>
            <a:ext cx="4572000" cy="365760"/>
          </a:xfrm>
          <a:prstGeom prst="rect">
            <a:avLst/>
          </a:prstGeom>
          <a:noFill/>
          <a:ln/>
        </p:spPr>
        <p:txBody>
          <a:bodyPr wrap="square" lIns="0" tIns="0" rIns="0" bIns="0" rtlCol="0" anchor="ctr"/>
          <a:lstStyle/>
          <a:p>
            <a:pPr marL="0" indent="0">
              <a:buNone/>
            </a:pPr>
            <a:r>
              <a:rPr lang="en-US" sz="1600" b="1" dirty="0">
                <a:solidFill>
                  <a:srgbClr val="1E2761"/>
                </a:solidFill>
                <a:latin typeface="Calibri" pitchFamily="34" charset="0"/>
                <a:ea typeface="Calibri" pitchFamily="34" charset="-122"/>
                <a:cs typeface="Calibri" pitchFamily="34" charset="-120"/>
              </a:rPr>
              <a:t>Methodology &amp; Tools</a:t>
            </a:r>
            <a:endParaRPr lang="en-US" sz="1600" dirty="0"/>
          </a:p>
        </p:txBody>
      </p:sp>
      <p:sp>
        <p:nvSpPr>
          <p:cNvPr id="17" name="Text 15"/>
          <p:cNvSpPr/>
          <p:nvPr/>
        </p:nvSpPr>
        <p:spPr>
          <a:xfrm>
            <a:off x="1554480" y="4251960"/>
            <a:ext cx="4572000" cy="457200"/>
          </a:xfrm>
          <a:prstGeom prst="rect">
            <a:avLst/>
          </a:prstGeom>
          <a:noFill/>
          <a:ln/>
        </p:spPr>
        <p:txBody>
          <a:bodyPr wrap="square" lIns="0" tIns="0" rIns="0" bIns="0" rtlCol="0" anchor="ctr"/>
          <a:lstStyle/>
          <a:p>
            <a:pPr marL="0" indent="0">
              <a:buNone/>
            </a:pPr>
            <a:r>
              <a:rPr lang="en-US" sz="1200" dirty="0">
                <a:solidFill>
                  <a:srgbClr val="64748B"/>
                </a:solidFill>
                <a:latin typeface="Calibri" pitchFamily="34" charset="0"/>
                <a:ea typeface="Calibri" pitchFamily="34" charset="-122"/>
                <a:cs typeface="Calibri" pitchFamily="34" charset="-120"/>
              </a:rPr>
              <a:t>Cellebrite UFED acquisition + Physical Analyzer</a:t>
            </a:r>
            <a:endParaRPr lang="en-US" sz="1200" dirty="0"/>
          </a:p>
        </p:txBody>
      </p:sp>
      <p:sp>
        <p:nvSpPr>
          <p:cNvPr id="18" name="Shape 16"/>
          <p:cNvSpPr/>
          <p:nvPr/>
        </p:nvSpPr>
        <p:spPr>
          <a:xfrm>
            <a:off x="548640" y="4983480"/>
            <a:ext cx="822960" cy="822960"/>
          </a:xfrm>
          <a:prstGeom prst="ellipse">
            <a:avLst/>
          </a:prstGeom>
          <a:solidFill>
            <a:srgbClr val="1E2761"/>
          </a:solidFill>
          <a:ln w="12700">
            <a:solidFill>
              <a:srgbClr val="1E2761"/>
            </a:solidFill>
            <a:prstDash val="solid"/>
          </a:ln>
        </p:spPr>
        <p:txBody>
          <a:bodyPr/>
          <a:lstStyle/>
          <a:p>
            <a:endParaRPr lang="en-IN"/>
          </a:p>
        </p:txBody>
      </p:sp>
      <p:sp>
        <p:nvSpPr>
          <p:cNvPr id="19" name="Text 17"/>
          <p:cNvSpPr/>
          <p:nvPr/>
        </p:nvSpPr>
        <p:spPr>
          <a:xfrm>
            <a:off x="548640" y="4983480"/>
            <a:ext cx="822960" cy="822960"/>
          </a:xfrm>
          <a:prstGeom prst="rect">
            <a:avLst/>
          </a:prstGeom>
          <a:noFill/>
          <a:ln/>
        </p:spPr>
        <p:txBody>
          <a:bodyPr wrap="square" lIns="0" tIns="0" rIns="0" bIns="0" rtlCol="0" anchor="ctr"/>
          <a:lstStyle/>
          <a:p>
            <a:pPr marL="0" indent="0" algn="ctr">
              <a:buNone/>
            </a:pPr>
            <a:r>
              <a:rPr lang="en-US" sz="1800" b="1" dirty="0">
                <a:solidFill>
                  <a:srgbClr val="F59E0B"/>
                </a:solidFill>
                <a:latin typeface="Georgia" pitchFamily="34" charset="0"/>
                <a:ea typeface="Georgia" pitchFamily="34" charset="-122"/>
                <a:cs typeface="Georgia" pitchFamily="34" charset="-120"/>
              </a:rPr>
              <a:t>04</a:t>
            </a:r>
            <a:endParaRPr lang="en-US" sz="1800" dirty="0"/>
          </a:p>
        </p:txBody>
      </p:sp>
      <p:sp>
        <p:nvSpPr>
          <p:cNvPr id="20" name="Text 18"/>
          <p:cNvSpPr/>
          <p:nvPr/>
        </p:nvSpPr>
        <p:spPr>
          <a:xfrm>
            <a:off x="1554480" y="5029200"/>
            <a:ext cx="4572000" cy="365760"/>
          </a:xfrm>
          <a:prstGeom prst="rect">
            <a:avLst/>
          </a:prstGeom>
          <a:noFill/>
          <a:ln/>
        </p:spPr>
        <p:txBody>
          <a:bodyPr wrap="square" lIns="0" tIns="0" rIns="0" bIns="0" rtlCol="0" anchor="ctr"/>
          <a:lstStyle/>
          <a:p>
            <a:pPr marL="0" indent="0">
              <a:buNone/>
            </a:pPr>
            <a:r>
              <a:rPr lang="en-US" sz="1600" b="1" dirty="0">
                <a:solidFill>
                  <a:srgbClr val="1E2761"/>
                </a:solidFill>
                <a:latin typeface="Calibri" pitchFamily="34" charset="0"/>
                <a:ea typeface="Calibri" pitchFamily="34" charset="-122"/>
                <a:cs typeface="Calibri" pitchFamily="34" charset="-120"/>
              </a:rPr>
              <a:t>Acquisition Walkthrough</a:t>
            </a:r>
            <a:endParaRPr lang="en-US" sz="1600" dirty="0"/>
          </a:p>
        </p:txBody>
      </p:sp>
      <p:sp>
        <p:nvSpPr>
          <p:cNvPr id="21" name="Text 19"/>
          <p:cNvSpPr/>
          <p:nvPr/>
        </p:nvSpPr>
        <p:spPr>
          <a:xfrm>
            <a:off x="1554480" y="5394960"/>
            <a:ext cx="4572000" cy="457200"/>
          </a:xfrm>
          <a:prstGeom prst="rect">
            <a:avLst/>
          </a:prstGeom>
          <a:noFill/>
          <a:ln/>
        </p:spPr>
        <p:txBody>
          <a:bodyPr wrap="square" lIns="0" tIns="0" rIns="0" bIns="0" rtlCol="0" anchor="ctr"/>
          <a:lstStyle/>
          <a:p>
            <a:pPr marL="0" indent="0">
              <a:buNone/>
            </a:pPr>
            <a:r>
              <a:rPr lang="en-US" sz="1200" dirty="0">
                <a:solidFill>
                  <a:srgbClr val="64748B"/>
                </a:solidFill>
                <a:latin typeface="Calibri" pitchFamily="34" charset="0"/>
                <a:ea typeface="Calibri" pitchFamily="34" charset="-122"/>
                <a:cs typeface="Calibri" pitchFamily="34" charset="-120"/>
              </a:rPr>
              <a:t>Step-by-step extraction performed in the lab</a:t>
            </a:r>
            <a:endParaRPr lang="en-US" sz="1200" dirty="0"/>
          </a:p>
        </p:txBody>
      </p:sp>
      <p:sp>
        <p:nvSpPr>
          <p:cNvPr id="22" name="Shape 20"/>
          <p:cNvSpPr/>
          <p:nvPr/>
        </p:nvSpPr>
        <p:spPr>
          <a:xfrm>
            <a:off x="6309360" y="1554480"/>
            <a:ext cx="822960" cy="822960"/>
          </a:xfrm>
          <a:prstGeom prst="ellipse">
            <a:avLst/>
          </a:prstGeom>
          <a:solidFill>
            <a:srgbClr val="1E2761"/>
          </a:solidFill>
          <a:ln w="12700">
            <a:solidFill>
              <a:srgbClr val="1E2761"/>
            </a:solidFill>
            <a:prstDash val="solid"/>
          </a:ln>
        </p:spPr>
        <p:txBody>
          <a:bodyPr/>
          <a:lstStyle/>
          <a:p>
            <a:endParaRPr lang="en-IN"/>
          </a:p>
        </p:txBody>
      </p:sp>
      <p:sp>
        <p:nvSpPr>
          <p:cNvPr id="23" name="Text 21"/>
          <p:cNvSpPr/>
          <p:nvPr/>
        </p:nvSpPr>
        <p:spPr>
          <a:xfrm>
            <a:off x="6309360" y="1554480"/>
            <a:ext cx="822960" cy="822960"/>
          </a:xfrm>
          <a:prstGeom prst="rect">
            <a:avLst/>
          </a:prstGeom>
          <a:noFill/>
          <a:ln/>
        </p:spPr>
        <p:txBody>
          <a:bodyPr wrap="square" lIns="0" tIns="0" rIns="0" bIns="0" rtlCol="0" anchor="ctr"/>
          <a:lstStyle/>
          <a:p>
            <a:pPr marL="0" indent="0" algn="ctr">
              <a:buNone/>
            </a:pPr>
            <a:r>
              <a:rPr lang="en-US" sz="1800" b="1" dirty="0">
                <a:solidFill>
                  <a:srgbClr val="F59E0B"/>
                </a:solidFill>
                <a:latin typeface="Georgia" pitchFamily="34" charset="0"/>
                <a:ea typeface="Georgia" pitchFamily="34" charset="-122"/>
                <a:cs typeface="Georgia" pitchFamily="34" charset="-120"/>
              </a:rPr>
              <a:t>05</a:t>
            </a:r>
            <a:endParaRPr lang="en-US" sz="1800" dirty="0"/>
          </a:p>
        </p:txBody>
      </p:sp>
      <p:sp>
        <p:nvSpPr>
          <p:cNvPr id="24" name="Text 22"/>
          <p:cNvSpPr/>
          <p:nvPr/>
        </p:nvSpPr>
        <p:spPr>
          <a:xfrm>
            <a:off x="7315200" y="1600200"/>
            <a:ext cx="4572000" cy="365760"/>
          </a:xfrm>
          <a:prstGeom prst="rect">
            <a:avLst/>
          </a:prstGeom>
          <a:noFill/>
          <a:ln/>
        </p:spPr>
        <p:txBody>
          <a:bodyPr wrap="square" lIns="0" tIns="0" rIns="0" bIns="0" rtlCol="0" anchor="ctr"/>
          <a:lstStyle/>
          <a:p>
            <a:pPr marL="0" indent="0">
              <a:buNone/>
            </a:pPr>
            <a:r>
              <a:rPr lang="en-US" sz="1600" b="1" dirty="0">
                <a:solidFill>
                  <a:srgbClr val="1E2761"/>
                </a:solidFill>
                <a:latin typeface="Calibri" pitchFamily="34" charset="0"/>
                <a:ea typeface="Calibri" pitchFamily="34" charset="-122"/>
                <a:cs typeface="Calibri" pitchFamily="34" charset="-120"/>
              </a:rPr>
              <a:t>Analysis of Artefacts</a:t>
            </a:r>
            <a:endParaRPr lang="en-US" sz="1600" dirty="0"/>
          </a:p>
        </p:txBody>
      </p:sp>
      <p:sp>
        <p:nvSpPr>
          <p:cNvPr id="25" name="Text 23"/>
          <p:cNvSpPr/>
          <p:nvPr/>
        </p:nvSpPr>
        <p:spPr>
          <a:xfrm>
            <a:off x="7315200" y="1965960"/>
            <a:ext cx="4572000" cy="457200"/>
          </a:xfrm>
          <a:prstGeom prst="rect">
            <a:avLst/>
          </a:prstGeom>
          <a:noFill/>
          <a:ln/>
        </p:spPr>
        <p:txBody>
          <a:bodyPr wrap="square" lIns="0" tIns="0" rIns="0" bIns="0" rtlCol="0" anchor="ctr"/>
          <a:lstStyle/>
          <a:p>
            <a:pPr marL="0" indent="0">
              <a:buNone/>
            </a:pPr>
            <a:r>
              <a:rPr lang="en-US" sz="1200" dirty="0">
                <a:solidFill>
                  <a:srgbClr val="64748B"/>
                </a:solidFill>
                <a:latin typeface="Calibri" pitchFamily="34" charset="0"/>
                <a:ea typeface="Calibri" pitchFamily="34" charset="-122"/>
                <a:cs typeface="Calibri" pitchFamily="34" charset="-120"/>
              </a:rPr>
              <a:t>Chats, media, call logs, contacts across 3 phones</a:t>
            </a:r>
            <a:endParaRPr lang="en-US" sz="1200" dirty="0"/>
          </a:p>
        </p:txBody>
      </p:sp>
      <p:sp>
        <p:nvSpPr>
          <p:cNvPr id="26" name="Shape 24"/>
          <p:cNvSpPr/>
          <p:nvPr/>
        </p:nvSpPr>
        <p:spPr>
          <a:xfrm>
            <a:off x="6309360" y="2697480"/>
            <a:ext cx="822960" cy="822960"/>
          </a:xfrm>
          <a:prstGeom prst="ellipse">
            <a:avLst/>
          </a:prstGeom>
          <a:solidFill>
            <a:srgbClr val="1E2761"/>
          </a:solidFill>
          <a:ln w="12700">
            <a:solidFill>
              <a:srgbClr val="1E2761"/>
            </a:solidFill>
            <a:prstDash val="solid"/>
          </a:ln>
        </p:spPr>
        <p:txBody>
          <a:bodyPr/>
          <a:lstStyle/>
          <a:p>
            <a:endParaRPr lang="en-IN"/>
          </a:p>
        </p:txBody>
      </p:sp>
      <p:sp>
        <p:nvSpPr>
          <p:cNvPr id="27" name="Text 25"/>
          <p:cNvSpPr/>
          <p:nvPr/>
        </p:nvSpPr>
        <p:spPr>
          <a:xfrm>
            <a:off x="6309360" y="2697480"/>
            <a:ext cx="822960" cy="822960"/>
          </a:xfrm>
          <a:prstGeom prst="rect">
            <a:avLst/>
          </a:prstGeom>
          <a:noFill/>
          <a:ln/>
        </p:spPr>
        <p:txBody>
          <a:bodyPr wrap="square" lIns="0" tIns="0" rIns="0" bIns="0" rtlCol="0" anchor="ctr"/>
          <a:lstStyle/>
          <a:p>
            <a:pPr marL="0" indent="0" algn="ctr">
              <a:buNone/>
            </a:pPr>
            <a:r>
              <a:rPr lang="en-US" sz="1800" b="1" dirty="0">
                <a:solidFill>
                  <a:srgbClr val="F59E0B"/>
                </a:solidFill>
                <a:latin typeface="Georgia" pitchFamily="34" charset="0"/>
                <a:ea typeface="Georgia" pitchFamily="34" charset="-122"/>
                <a:cs typeface="Georgia" pitchFamily="34" charset="-120"/>
              </a:rPr>
              <a:t>06</a:t>
            </a:r>
            <a:endParaRPr lang="en-US" sz="1800" dirty="0"/>
          </a:p>
        </p:txBody>
      </p:sp>
      <p:sp>
        <p:nvSpPr>
          <p:cNvPr id="28" name="Text 26"/>
          <p:cNvSpPr/>
          <p:nvPr/>
        </p:nvSpPr>
        <p:spPr>
          <a:xfrm>
            <a:off x="7315200" y="2743200"/>
            <a:ext cx="4572000" cy="365760"/>
          </a:xfrm>
          <a:prstGeom prst="rect">
            <a:avLst/>
          </a:prstGeom>
          <a:noFill/>
          <a:ln/>
        </p:spPr>
        <p:txBody>
          <a:bodyPr wrap="square" lIns="0" tIns="0" rIns="0" bIns="0" rtlCol="0" anchor="ctr"/>
          <a:lstStyle/>
          <a:p>
            <a:pPr marL="0" indent="0">
              <a:buNone/>
            </a:pPr>
            <a:r>
              <a:rPr lang="en-US" sz="1600" b="1" dirty="0">
                <a:solidFill>
                  <a:srgbClr val="1E2761"/>
                </a:solidFill>
                <a:latin typeface="Calibri" pitchFamily="34" charset="0"/>
                <a:ea typeface="Calibri" pitchFamily="34" charset="-122"/>
                <a:cs typeface="Calibri" pitchFamily="34" charset="-120"/>
              </a:rPr>
              <a:t>Timeline &amp; Suspect Profiling</a:t>
            </a:r>
            <a:endParaRPr lang="en-US" sz="1600" dirty="0"/>
          </a:p>
        </p:txBody>
      </p:sp>
      <p:sp>
        <p:nvSpPr>
          <p:cNvPr id="29" name="Text 27"/>
          <p:cNvSpPr/>
          <p:nvPr/>
        </p:nvSpPr>
        <p:spPr>
          <a:xfrm>
            <a:off x="7315200" y="3108960"/>
            <a:ext cx="4572000" cy="457200"/>
          </a:xfrm>
          <a:prstGeom prst="rect">
            <a:avLst/>
          </a:prstGeom>
          <a:noFill/>
          <a:ln/>
        </p:spPr>
        <p:txBody>
          <a:bodyPr wrap="square" lIns="0" tIns="0" rIns="0" bIns="0" rtlCol="0" anchor="ctr"/>
          <a:lstStyle/>
          <a:p>
            <a:pPr marL="0" indent="0">
              <a:buNone/>
            </a:pPr>
            <a:r>
              <a:rPr lang="en-US" sz="1200" dirty="0">
                <a:solidFill>
                  <a:srgbClr val="64748B"/>
                </a:solidFill>
                <a:latin typeface="Calibri" pitchFamily="34" charset="0"/>
                <a:ea typeface="Calibri" pitchFamily="34" charset="-122"/>
                <a:cs typeface="Calibri" pitchFamily="34" charset="-120"/>
              </a:rPr>
              <a:t>Reconstructed events — Emma, Joe, Norman</a:t>
            </a:r>
            <a:endParaRPr lang="en-US" sz="1200" dirty="0"/>
          </a:p>
        </p:txBody>
      </p:sp>
      <p:sp>
        <p:nvSpPr>
          <p:cNvPr id="30" name="Shape 28"/>
          <p:cNvSpPr/>
          <p:nvPr/>
        </p:nvSpPr>
        <p:spPr>
          <a:xfrm>
            <a:off x="6309360" y="3840480"/>
            <a:ext cx="822960" cy="822960"/>
          </a:xfrm>
          <a:prstGeom prst="ellipse">
            <a:avLst/>
          </a:prstGeom>
          <a:solidFill>
            <a:srgbClr val="1E2761"/>
          </a:solidFill>
          <a:ln w="12700">
            <a:solidFill>
              <a:srgbClr val="1E2761"/>
            </a:solidFill>
            <a:prstDash val="solid"/>
          </a:ln>
        </p:spPr>
        <p:txBody>
          <a:bodyPr/>
          <a:lstStyle/>
          <a:p>
            <a:endParaRPr lang="en-IN"/>
          </a:p>
        </p:txBody>
      </p:sp>
      <p:sp>
        <p:nvSpPr>
          <p:cNvPr id="31" name="Text 29"/>
          <p:cNvSpPr/>
          <p:nvPr/>
        </p:nvSpPr>
        <p:spPr>
          <a:xfrm>
            <a:off x="6309360" y="3840480"/>
            <a:ext cx="822960" cy="822960"/>
          </a:xfrm>
          <a:prstGeom prst="rect">
            <a:avLst/>
          </a:prstGeom>
          <a:noFill/>
          <a:ln/>
        </p:spPr>
        <p:txBody>
          <a:bodyPr wrap="square" lIns="0" tIns="0" rIns="0" bIns="0" rtlCol="0" anchor="ctr"/>
          <a:lstStyle/>
          <a:p>
            <a:pPr marL="0" indent="0" algn="ctr">
              <a:buNone/>
            </a:pPr>
            <a:r>
              <a:rPr lang="en-US" sz="1800" b="1" dirty="0">
                <a:solidFill>
                  <a:srgbClr val="F59E0B"/>
                </a:solidFill>
                <a:latin typeface="Georgia" pitchFamily="34" charset="0"/>
                <a:ea typeface="Georgia" pitchFamily="34" charset="-122"/>
                <a:cs typeface="Georgia" pitchFamily="34" charset="-120"/>
              </a:rPr>
              <a:t>07</a:t>
            </a:r>
            <a:endParaRPr lang="en-US" sz="1800" dirty="0"/>
          </a:p>
        </p:txBody>
      </p:sp>
      <p:sp>
        <p:nvSpPr>
          <p:cNvPr id="32" name="Text 30"/>
          <p:cNvSpPr/>
          <p:nvPr/>
        </p:nvSpPr>
        <p:spPr>
          <a:xfrm>
            <a:off x="7315200" y="3886200"/>
            <a:ext cx="4572000" cy="365760"/>
          </a:xfrm>
          <a:prstGeom prst="rect">
            <a:avLst/>
          </a:prstGeom>
          <a:noFill/>
          <a:ln/>
        </p:spPr>
        <p:txBody>
          <a:bodyPr wrap="square" lIns="0" tIns="0" rIns="0" bIns="0" rtlCol="0" anchor="ctr"/>
          <a:lstStyle/>
          <a:p>
            <a:pPr marL="0" indent="0">
              <a:buNone/>
            </a:pPr>
            <a:r>
              <a:rPr lang="en-US" sz="1600" b="1" dirty="0">
                <a:solidFill>
                  <a:srgbClr val="1E2761"/>
                </a:solidFill>
                <a:latin typeface="Calibri" pitchFamily="34" charset="0"/>
                <a:ea typeface="Calibri" pitchFamily="34" charset="-122"/>
                <a:cs typeface="Calibri" pitchFamily="34" charset="-120"/>
              </a:rPr>
              <a:t>Findings &amp; Recommendations</a:t>
            </a:r>
            <a:endParaRPr lang="en-US" sz="1600" dirty="0"/>
          </a:p>
        </p:txBody>
      </p:sp>
      <p:sp>
        <p:nvSpPr>
          <p:cNvPr id="33" name="Text 31"/>
          <p:cNvSpPr/>
          <p:nvPr/>
        </p:nvSpPr>
        <p:spPr>
          <a:xfrm>
            <a:off x="7315200" y="4251960"/>
            <a:ext cx="4572000" cy="457200"/>
          </a:xfrm>
          <a:prstGeom prst="rect">
            <a:avLst/>
          </a:prstGeom>
          <a:noFill/>
          <a:ln/>
        </p:spPr>
        <p:txBody>
          <a:bodyPr wrap="square" lIns="0" tIns="0" rIns="0" bIns="0" rtlCol="0" anchor="ctr"/>
          <a:lstStyle/>
          <a:p>
            <a:pPr marL="0" indent="0">
              <a:buNone/>
            </a:pPr>
            <a:r>
              <a:rPr lang="en-US" sz="1200" dirty="0">
                <a:solidFill>
                  <a:srgbClr val="64748B"/>
                </a:solidFill>
                <a:latin typeface="Calibri" pitchFamily="34" charset="0"/>
                <a:ea typeface="Calibri" pitchFamily="34" charset="-122"/>
                <a:cs typeface="Calibri" pitchFamily="34" charset="-120"/>
              </a:rPr>
              <a:t>What the evidence proves and legal next steps</a:t>
            </a:r>
            <a:endParaRPr lang="en-US" sz="1200" dirty="0"/>
          </a:p>
        </p:txBody>
      </p:sp>
      <p:sp>
        <p:nvSpPr>
          <p:cNvPr id="34" name="Shape 32"/>
          <p:cNvSpPr/>
          <p:nvPr/>
        </p:nvSpPr>
        <p:spPr>
          <a:xfrm>
            <a:off x="0" y="6583680"/>
            <a:ext cx="12161520" cy="274320"/>
          </a:xfrm>
          <a:prstGeom prst="rect">
            <a:avLst/>
          </a:prstGeom>
          <a:solidFill>
            <a:srgbClr val="1E2761"/>
          </a:solidFill>
          <a:ln w="12700">
            <a:solidFill>
              <a:srgbClr val="1E2761"/>
            </a:solidFill>
            <a:prstDash val="solid"/>
          </a:ln>
        </p:spPr>
        <p:txBody>
          <a:bodyPr/>
          <a:lstStyle/>
          <a:p>
            <a:endParaRPr lang="en-IN"/>
          </a:p>
        </p:txBody>
      </p:sp>
      <p:sp>
        <p:nvSpPr>
          <p:cNvPr id="35" name="Text 33"/>
          <p:cNvSpPr/>
          <p:nvPr/>
        </p:nvSpPr>
        <p:spPr>
          <a:xfrm>
            <a:off x="274320" y="6601968"/>
            <a:ext cx="8229600" cy="237744"/>
          </a:xfrm>
          <a:prstGeom prst="rect">
            <a:avLst/>
          </a:prstGeom>
          <a:noFill/>
          <a:ln/>
        </p:spPr>
        <p:txBody>
          <a:bodyPr wrap="square" lIns="0" tIns="0" rIns="0" bIns="0" rtlCol="0" anchor="ctr"/>
          <a:lstStyle/>
          <a:p>
            <a:pPr marL="0" indent="0">
              <a:buNone/>
            </a:pPr>
            <a:r>
              <a:rPr lang="en-US" sz="900" dirty="0">
                <a:solidFill>
                  <a:srgbClr val="CADCFC"/>
                </a:solidFill>
                <a:latin typeface="Calibri" pitchFamily="34" charset="0"/>
                <a:ea typeface="Calibri" pitchFamily="34" charset="-122"/>
                <a:cs typeface="Calibri" pitchFamily="34" charset="-120"/>
              </a:rPr>
              <a:t>ACCA7031 | Digital Forensics Analysis | Quantum Tech Case</a:t>
            </a:r>
            <a:endParaRPr lang="en-US" sz="900" dirty="0"/>
          </a:p>
        </p:txBody>
      </p:sp>
      <p:sp>
        <p:nvSpPr>
          <p:cNvPr id="36" name="Text 34"/>
          <p:cNvSpPr/>
          <p:nvPr/>
        </p:nvSpPr>
        <p:spPr>
          <a:xfrm>
            <a:off x="11247120" y="6601968"/>
            <a:ext cx="731520" cy="237744"/>
          </a:xfrm>
          <a:prstGeom prst="rect">
            <a:avLst/>
          </a:prstGeom>
          <a:noFill/>
          <a:ln/>
        </p:spPr>
        <p:txBody>
          <a:bodyPr wrap="square" lIns="0" tIns="0" rIns="0" bIns="0" rtlCol="0" anchor="ctr"/>
          <a:lstStyle/>
          <a:p>
            <a:pPr marL="0" indent="0" algn="r">
              <a:buNone/>
            </a:pPr>
            <a:r>
              <a:rPr lang="en-US" sz="900" dirty="0">
                <a:solidFill>
                  <a:srgbClr val="CADCFC"/>
                </a:solidFill>
                <a:latin typeface="Calibri" pitchFamily="34" charset="0"/>
                <a:ea typeface="Calibri" pitchFamily="34" charset="-122"/>
                <a:cs typeface="Calibri" pitchFamily="34" charset="-120"/>
              </a:rPr>
              <a:t>2 / 19</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F59E0B"/>
          </a:solidFill>
          <a:ln w="12700">
            <a:solidFill>
              <a:srgbClr val="F59E0B"/>
            </a:solidFill>
            <a:prstDash val="solid"/>
          </a:ln>
        </p:spPr>
        <p:txBody>
          <a:bodyPr/>
          <a:lstStyle/>
          <a:p>
            <a:endParaRPr lang="en-IN"/>
          </a:p>
        </p:txBody>
      </p:sp>
      <p:sp>
        <p:nvSpPr>
          <p:cNvPr id="3" name="Text 1"/>
          <p:cNvSpPr/>
          <p:nvPr/>
        </p:nvSpPr>
        <p:spPr>
          <a:xfrm>
            <a:off x="457200" y="228600"/>
            <a:ext cx="10972800" cy="320040"/>
          </a:xfrm>
          <a:prstGeom prst="rect">
            <a:avLst/>
          </a:prstGeom>
          <a:noFill/>
          <a:ln/>
        </p:spPr>
        <p:txBody>
          <a:bodyPr wrap="square" lIns="0" tIns="0" rIns="0" bIns="0" rtlCol="0" anchor="ctr"/>
          <a:lstStyle/>
          <a:p>
            <a:pPr marL="0" indent="0">
              <a:buNone/>
            </a:pPr>
            <a:r>
              <a:rPr lang="en-US" sz="1100" b="1" kern="0" spc="400" dirty="0">
                <a:solidFill>
                  <a:srgbClr val="F59E0B"/>
                </a:solidFill>
                <a:latin typeface="Calibri" pitchFamily="34" charset="0"/>
                <a:ea typeface="Calibri" pitchFamily="34" charset="-122"/>
                <a:cs typeface="Calibri" pitchFamily="34" charset="-120"/>
              </a:rPr>
              <a:t>MODULE 01 — THE INCIDENT</a:t>
            </a:r>
            <a:endParaRPr lang="en-US" sz="1100" dirty="0"/>
          </a:p>
        </p:txBody>
      </p:sp>
      <p:sp>
        <p:nvSpPr>
          <p:cNvPr id="4" name="Text 2"/>
          <p:cNvSpPr/>
          <p:nvPr/>
        </p:nvSpPr>
        <p:spPr>
          <a:xfrm>
            <a:off x="457200" y="548640"/>
            <a:ext cx="10972800" cy="731520"/>
          </a:xfrm>
          <a:prstGeom prst="rect">
            <a:avLst/>
          </a:prstGeom>
          <a:noFill/>
          <a:ln/>
        </p:spPr>
        <p:txBody>
          <a:bodyPr wrap="square" lIns="0" tIns="0" rIns="0" bIns="0" rtlCol="0" anchor="ctr"/>
          <a:lstStyle/>
          <a:p>
            <a:pPr marL="0" indent="0">
              <a:buNone/>
            </a:pPr>
            <a:r>
              <a:rPr lang="en-US" sz="2800" b="1" dirty="0">
                <a:solidFill>
                  <a:srgbClr val="1E2761"/>
                </a:solidFill>
                <a:latin typeface="Georgia" pitchFamily="34" charset="0"/>
                <a:ea typeface="Georgia" pitchFamily="34" charset="-122"/>
                <a:cs typeface="Georgia" pitchFamily="34" charset="-120"/>
              </a:rPr>
              <a:t>Case Background</a:t>
            </a:r>
            <a:endParaRPr lang="en-US" sz="2800" dirty="0"/>
          </a:p>
        </p:txBody>
      </p:sp>
      <p:sp>
        <p:nvSpPr>
          <p:cNvPr id="5" name="Shape 3"/>
          <p:cNvSpPr/>
          <p:nvPr/>
        </p:nvSpPr>
        <p:spPr>
          <a:xfrm>
            <a:off x="457200" y="1298448"/>
            <a:ext cx="1371600" cy="0"/>
          </a:xfrm>
          <a:prstGeom prst="line">
            <a:avLst/>
          </a:prstGeom>
          <a:noFill/>
          <a:ln w="31750">
            <a:solidFill>
              <a:srgbClr val="F59E0B"/>
            </a:solidFill>
            <a:prstDash val="solid"/>
          </a:ln>
        </p:spPr>
        <p:txBody>
          <a:bodyPr/>
          <a:lstStyle/>
          <a:p>
            <a:endParaRPr lang="en-IN"/>
          </a:p>
        </p:txBody>
      </p:sp>
      <p:sp>
        <p:nvSpPr>
          <p:cNvPr id="6" name="Text 4"/>
          <p:cNvSpPr/>
          <p:nvPr/>
        </p:nvSpPr>
        <p:spPr>
          <a:xfrm>
            <a:off x="548640" y="1645920"/>
            <a:ext cx="6858000" cy="914400"/>
          </a:xfrm>
          <a:prstGeom prst="rect">
            <a:avLst/>
          </a:prstGeom>
          <a:noFill/>
          <a:ln/>
        </p:spPr>
        <p:txBody>
          <a:bodyPr wrap="square" rtlCol="0" anchor="ctr"/>
          <a:lstStyle/>
          <a:p>
            <a:pPr marL="0" indent="0">
              <a:buNone/>
            </a:pPr>
            <a:r>
              <a:rPr lang="en-US" sz="1400" dirty="0">
                <a:solidFill>
                  <a:srgbClr val="0F172A"/>
                </a:solidFill>
                <a:latin typeface="Calibri" pitchFamily="34" charset="0"/>
                <a:ea typeface="Calibri" pitchFamily="34" charset="-122"/>
                <a:cs typeface="Calibri" pitchFamily="34" charset="-120"/>
              </a:rPr>
              <a:t>Quantum Tech's IT security team detected unauthorised access to their proprietary patent database, specifically the </a:t>
            </a:r>
            <a:r>
              <a:rPr lang="en-US" sz="1400" b="1" dirty="0">
                <a:solidFill>
                  <a:srgbClr val="B91C1C"/>
                </a:solidFill>
                <a:latin typeface="Calibri" pitchFamily="34" charset="0"/>
                <a:ea typeface="Calibri" pitchFamily="34" charset="-122"/>
                <a:cs typeface="Calibri" pitchFamily="34" charset="-120"/>
              </a:rPr>
              <a:t>AI chip design patent (QT-AI-2025)</a:t>
            </a:r>
            <a:r>
              <a:rPr lang="en-US" sz="1400" dirty="0">
                <a:solidFill>
                  <a:srgbClr val="0F172A"/>
                </a:solidFill>
                <a:latin typeface="Calibri" pitchFamily="34" charset="0"/>
                <a:ea typeface="Calibri" pitchFamily="34" charset="-122"/>
                <a:cs typeface="Calibri" pitchFamily="34" charset="-120"/>
              </a:rPr>
              <a:t>.</a:t>
            </a:r>
            <a:endParaRPr lang="en-US" sz="1400" dirty="0"/>
          </a:p>
        </p:txBody>
      </p:sp>
      <p:sp>
        <p:nvSpPr>
          <p:cNvPr id="7" name="Text 5"/>
          <p:cNvSpPr/>
          <p:nvPr/>
        </p:nvSpPr>
        <p:spPr>
          <a:xfrm>
            <a:off x="548640" y="2560320"/>
            <a:ext cx="6858000" cy="2743200"/>
          </a:xfrm>
          <a:prstGeom prst="rect">
            <a:avLst/>
          </a:prstGeom>
          <a:noFill/>
          <a:ln/>
        </p:spPr>
        <p:txBody>
          <a:bodyPr wrap="square" rtlCol="0" anchor="ctr"/>
          <a:lstStyle/>
          <a:p>
            <a:pPr marL="0" indent="0">
              <a:spcAft>
                <a:spcPts val="400"/>
              </a:spcAft>
              <a:buNone/>
            </a:pPr>
            <a:r>
              <a:rPr lang="en-US" sz="1300" b="1" dirty="0">
                <a:solidFill>
                  <a:srgbClr val="1E2761"/>
                </a:solidFill>
                <a:latin typeface="Calibri" pitchFamily="34" charset="0"/>
                <a:ea typeface="Calibri" pitchFamily="34" charset="-122"/>
                <a:cs typeface="Calibri" pitchFamily="34" charset="-120"/>
              </a:rPr>
              <a:t>Primary Suspect: </a:t>
            </a:r>
            <a:endParaRPr lang="en-US" sz="1300" dirty="0"/>
          </a:p>
          <a:p>
            <a:pPr marL="0" indent="0">
              <a:spcAft>
                <a:spcPts val="400"/>
              </a:spcAft>
              <a:buNone/>
            </a:pPr>
            <a:r>
              <a:rPr lang="en-US" sz="1300" dirty="0">
                <a:solidFill>
                  <a:srgbClr val="0F172A"/>
                </a:solidFill>
                <a:latin typeface="Calibri" pitchFamily="34" charset="0"/>
                <a:ea typeface="Calibri" pitchFamily="34" charset="-122"/>
                <a:cs typeface="Calibri" pitchFamily="34" charset="-120"/>
              </a:rPr>
              <a:t>Emma — a senior engineer recently hired by Quantum Tech.</a:t>
            </a:r>
            <a:endParaRPr lang="en-US" sz="1300" dirty="0"/>
          </a:p>
          <a:p>
            <a:pPr marL="0" indent="0">
              <a:spcAft>
                <a:spcPts val="400"/>
              </a:spcAft>
              <a:buNone/>
            </a:pPr>
            <a:r>
              <a:rPr lang="en-US" sz="1300" dirty="0">
                <a:solidFill>
                  <a:srgbClr val="000000"/>
                </a:solidFill>
                <a:latin typeface="Calibri" pitchFamily="34" charset="0"/>
                <a:ea typeface="Calibri" pitchFamily="34" charset="-122"/>
                <a:cs typeface="Calibri" pitchFamily="34" charset="-120"/>
              </a:rPr>
              <a:t> </a:t>
            </a:r>
            <a:endParaRPr lang="en-US" sz="1300" dirty="0"/>
          </a:p>
          <a:p>
            <a:pPr marL="0" indent="0">
              <a:spcAft>
                <a:spcPts val="400"/>
              </a:spcAft>
              <a:buNone/>
            </a:pPr>
            <a:r>
              <a:rPr lang="en-US" sz="1300" b="1" dirty="0">
                <a:solidFill>
                  <a:srgbClr val="1E2761"/>
                </a:solidFill>
                <a:latin typeface="Calibri" pitchFamily="34" charset="0"/>
                <a:ea typeface="Calibri" pitchFamily="34" charset="-122"/>
                <a:cs typeface="Calibri" pitchFamily="34" charset="-120"/>
              </a:rPr>
              <a:t>Suspected Intermediary: </a:t>
            </a:r>
            <a:endParaRPr lang="en-US" sz="1300" dirty="0"/>
          </a:p>
          <a:p>
            <a:pPr marL="0" indent="0">
              <a:spcAft>
                <a:spcPts val="400"/>
              </a:spcAft>
              <a:buNone/>
            </a:pPr>
            <a:r>
              <a:rPr lang="en-US" sz="1300" dirty="0">
                <a:solidFill>
                  <a:srgbClr val="0F172A"/>
                </a:solidFill>
                <a:latin typeface="Calibri" pitchFamily="34" charset="0"/>
                <a:ea typeface="Calibri" pitchFamily="34" charset="-122"/>
                <a:cs typeface="Calibri" pitchFamily="34" charset="-120"/>
              </a:rPr>
              <a:t>Joe — alleged go-between who arranged contact with the buyer.</a:t>
            </a:r>
            <a:endParaRPr lang="en-US" sz="1300" dirty="0"/>
          </a:p>
          <a:p>
            <a:pPr marL="0" indent="0">
              <a:spcAft>
                <a:spcPts val="400"/>
              </a:spcAft>
              <a:buNone/>
            </a:pPr>
            <a:r>
              <a:rPr lang="en-US" sz="1300" dirty="0">
                <a:solidFill>
                  <a:srgbClr val="000000"/>
                </a:solidFill>
                <a:latin typeface="Calibri" pitchFamily="34" charset="0"/>
                <a:ea typeface="Calibri" pitchFamily="34" charset="-122"/>
                <a:cs typeface="Calibri" pitchFamily="34" charset="-120"/>
              </a:rPr>
              <a:t> </a:t>
            </a:r>
            <a:endParaRPr lang="en-US" sz="1300" dirty="0"/>
          </a:p>
          <a:p>
            <a:pPr marL="0" indent="0">
              <a:spcAft>
                <a:spcPts val="400"/>
              </a:spcAft>
              <a:buNone/>
            </a:pPr>
            <a:r>
              <a:rPr lang="en-US" sz="1300" b="1" dirty="0">
                <a:solidFill>
                  <a:srgbClr val="1E2761"/>
                </a:solidFill>
                <a:latin typeface="Calibri" pitchFamily="34" charset="0"/>
                <a:ea typeface="Calibri" pitchFamily="34" charset="-122"/>
                <a:cs typeface="Calibri" pitchFamily="34" charset="-120"/>
              </a:rPr>
              <a:t>Suspected Buyer: </a:t>
            </a:r>
            <a:endParaRPr lang="en-US" sz="1300" dirty="0"/>
          </a:p>
          <a:p>
            <a:pPr marL="0" indent="0">
              <a:spcAft>
                <a:spcPts val="400"/>
              </a:spcAft>
              <a:buNone/>
            </a:pPr>
            <a:r>
              <a:rPr lang="en-US" sz="1300" dirty="0">
                <a:solidFill>
                  <a:srgbClr val="0F172A"/>
                </a:solidFill>
                <a:latin typeface="Calibri" pitchFamily="34" charset="0"/>
                <a:ea typeface="Calibri" pitchFamily="34" charset="-122"/>
                <a:cs typeface="Calibri" pitchFamily="34" charset="-120"/>
              </a:rPr>
              <a:t>Norman — representing NexGen Circuits (competitor).</a:t>
            </a:r>
            <a:endParaRPr lang="en-US" sz="1300" dirty="0"/>
          </a:p>
        </p:txBody>
      </p:sp>
      <p:sp>
        <p:nvSpPr>
          <p:cNvPr id="8" name="Shape 6"/>
          <p:cNvSpPr/>
          <p:nvPr/>
        </p:nvSpPr>
        <p:spPr>
          <a:xfrm>
            <a:off x="7863840" y="1645920"/>
            <a:ext cx="3840480" cy="4572000"/>
          </a:xfrm>
          <a:prstGeom prst="rect">
            <a:avLst/>
          </a:prstGeom>
          <a:solidFill>
            <a:srgbClr val="1E2761"/>
          </a:solidFill>
          <a:ln w="12700">
            <a:solidFill>
              <a:srgbClr val="1E2761"/>
            </a:solidFill>
            <a:prstDash val="solid"/>
          </a:ln>
        </p:spPr>
        <p:txBody>
          <a:bodyPr/>
          <a:lstStyle/>
          <a:p>
            <a:endParaRPr lang="en-IN"/>
          </a:p>
        </p:txBody>
      </p:sp>
      <p:sp>
        <p:nvSpPr>
          <p:cNvPr id="9" name="Shape 7"/>
          <p:cNvSpPr/>
          <p:nvPr/>
        </p:nvSpPr>
        <p:spPr>
          <a:xfrm>
            <a:off x="7863840" y="1645920"/>
            <a:ext cx="3840480" cy="109728"/>
          </a:xfrm>
          <a:prstGeom prst="rect">
            <a:avLst/>
          </a:prstGeom>
          <a:solidFill>
            <a:srgbClr val="F59E0B"/>
          </a:solidFill>
          <a:ln w="12700">
            <a:solidFill>
              <a:srgbClr val="F59E0B"/>
            </a:solidFill>
            <a:prstDash val="solid"/>
          </a:ln>
        </p:spPr>
        <p:txBody>
          <a:bodyPr/>
          <a:lstStyle/>
          <a:p>
            <a:endParaRPr lang="en-IN"/>
          </a:p>
        </p:txBody>
      </p:sp>
      <p:sp>
        <p:nvSpPr>
          <p:cNvPr id="10" name="Text 8"/>
          <p:cNvSpPr/>
          <p:nvPr/>
        </p:nvSpPr>
        <p:spPr>
          <a:xfrm>
            <a:off x="8092440" y="1828800"/>
            <a:ext cx="3383280" cy="365760"/>
          </a:xfrm>
          <a:prstGeom prst="rect">
            <a:avLst/>
          </a:prstGeom>
          <a:noFill/>
          <a:ln/>
        </p:spPr>
        <p:txBody>
          <a:bodyPr wrap="square" rtlCol="0" anchor="ctr"/>
          <a:lstStyle/>
          <a:p>
            <a:pPr marL="0" indent="0">
              <a:buNone/>
            </a:pPr>
            <a:r>
              <a:rPr lang="en-US" sz="1100" b="1" kern="0" spc="300" dirty="0">
                <a:solidFill>
                  <a:srgbClr val="F59E0B"/>
                </a:solidFill>
                <a:latin typeface="Calibri" pitchFamily="34" charset="0"/>
                <a:ea typeface="Calibri" pitchFamily="34" charset="-122"/>
                <a:cs typeface="Calibri" pitchFamily="34" charset="-120"/>
              </a:rPr>
              <a:t>INVESTIGATION SCOPE</a:t>
            </a:r>
            <a:endParaRPr lang="en-US" sz="1100" dirty="0"/>
          </a:p>
        </p:txBody>
      </p:sp>
      <p:sp>
        <p:nvSpPr>
          <p:cNvPr id="11" name="Text 9"/>
          <p:cNvSpPr/>
          <p:nvPr/>
        </p:nvSpPr>
        <p:spPr>
          <a:xfrm>
            <a:off x="8092440" y="2286000"/>
            <a:ext cx="3383280" cy="3657600"/>
          </a:xfrm>
          <a:prstGeom prst="rect">
            <a:avLst/>
          </a:prstGeom>
          <a:noFill/>
          <a:ln/>
        </p:spPr>
        <p:txBody>
          <a:bodyPr wrap="square" rtlCol="0" anchor="ctr"/>
          <a:lstStyle/>
          <a:p>
            <a:pPr marL="342900" indent="-342900">
              <a:spcAft>
                <a:spcPts val="800"/>
              </a:spcAft>
              <a:buSzPct val="100000"/>
              <a:buChar char="■"/>
            </a:pPr>
            <a:r>
              <a:rPr lang="en-US" sz="1300" b="1" dirty="0">
                <a:solidFill>
                  <a:srgbClr val="FFFFFF"/>
                </a:solidFill>
                <a:latin typeface="Calibri" pitchFamily="34" charset="0"/>
                <a:ea typeface="Calibri" pitchFamily="34" charset="-122"/>
                <a:cs typeface="Calibri" pitchFamily="34" charset="-120"/>
              </a:rPr>
              <a:t>Corporate espionage</a:t>
            </a:r>
            <a:endParaRPr lang="en-US" sz="1300" dirty="0"/>
          </a:p>
          <a:p>
            <a:pPr marL="342900" indent="-342900">
              <a:spcAft>
                <a:spcPts val="800"/>
              </a:spcAft>
              <a:buSzPct val="100000"/>
              <a:buChar char="■"/>
            </a:pPr>
            <a:r>
              <a:rPr lang="en-US" sz="1300" b="1" dirty="0">
                <a:solidFill>
                  <a:srgbClr val="FFFFFF"/>
                </a:solidFill>
                <a:latin typeface="Calibri" pitchFamily="34" charset="0"/>
                <a:ea typeface="Calibri" pitchFamily="34" charset="-122"/>
                <a:cs typeface="Calibri" pitchFamily="34" charset="-120"/>
              </a:rPr>
              <a:t>Theft of trade secrets</a:t>
            </a:r>
            <a:endParaRPr lang="en-US" sz="1300" dirty="0"/>
          </a:p>
          <a:p>
            <a:pPr marL="342900" indent="-342900">
              <a:spcAft>
                <a:spcPts val="800"/>
              </a:spcAft>
              <a:buSzPct val="100000"/>
              <a:buChar char="■"/>
            </a:pPr>
            <a:r>
              <a:rPr lang="en-US" sz="1300" b="1" dirty="0">
                <a:solidFill>
                  <a:srgbClr val="FFFFFF"/>
                </a:solidFill>
                <a:latin typeface="Calibri" pitchFamily="34" charset="0"/>
                <a:ea typeface="Calibri" pitchFamily="34" charset="-122"/>
                <a:cs typeface="Calibri" pitchFamily="34" charset="-120"/>
              </a:rPr>
              <a:t>Unauthorised access to proprietary database</a:t>
            </a:r>
            <a:endParaRPr lang="en-US" sz="1300" dirty="0"/>
          </a:p>
          <a:p>
            <a:pPr marL="342900" indent="-342900">
              <a:spcAft>
                <a:spcPts val="800"/>
              </a:spcAft>
              <a:buSzPct val="100000"/>
              <a:buChar char="■"/>
            </a:pPr>
            <a:r>
              <a:rPr lang="en-US" sz="1300" b="1" dirty="0">
                <a:solidFill>
                  <a:srgbClr val="FFFFFF"/>
                </a:solidFill>
                <a:latin typeface="Calibri" pitchFamily="34" charset="0"/>
                <a:ea typeface="Calibri" pitchFamily="34" charset="-122"/>
                <a:cs typeface="Calibri" pitchFamily="34" charset="-120"/>
              </a:rPr>
              <a:t>Conspiracy between three suspects</a:t>
            </a:r>
            <a:endParaRPr lang="en-US" sz="1300" dirty="0"/>
          </a:p>
          <a:p>
            <a:pPr marL="342900" indent="-342900">
              <a:spcAft>
                <a:spcPts val="800"/>
              </a:spcAft>
              <a:buSzPct val="100000"/>
              <a:buChar char="■"/>
            </a:pPr>
            <a:r>
              <a:rPr lang="en-US" sz="1300" b="1" dirty="0">
                <a:solidFill>
                  <a:srgbClr val="FFFFFF"/>
                </a:solidFill>
                <a:latin typeface="Calibri" pitchFamily="34" charset="0"/>
                <a:ea typeface="Calibri" pitchFamily="34" charset="-122"/>
                <a:cs typeface="Calibri" pitchFamily="34" charset="-120"/>
              </a:rPr>
              <a:t>Any additional criminal artefacts present on devices</a:t>
            </a:r>
            <a:endParaRPr lang="en-US" sz="1300" dirty="0"/>
          </a:p>
        </p:txBody>
      </p:sp>
      <p:sp>
        <p:nvSpPr>
          <p:cNvPr id="12" name="Shape 10"/>
          <p:cNvSpPr/>
          <p:nvPr/>
        </p:nvSpPr>
        <p:spPr>
          <a:xfrm>
            <a:off x="0" y="6583680"/>
            <a:ext cx="12161520" cy="274320"/>
          </a:xfrm>
          <a:prstGeom prst="rect">
            <a:avLst/>
          </a:prstGeom>
          <a:solidFill>
            <a:srgbClr val="1E2761"/>
          </a:solidFill>
          <a:ln w="12700">
            <a:solidFill>
              <a:srgbClr val="1E2761"/>
            </a:solidFill>
            <a:prstDash val="solid"/>
          </a:ln>
        </p:spPr>
        <p:txBody>
          <a:bodyPr/>
          <a:lstStyle/>
          <a:p>
            <a:endParaRPr lang="en-IN"/>
          </a:p>
        </p:txBody>
      </p:sp>
      <p:sp>
        <p:nvSpPr>
          <p:cNvPr id="13" name="Text 11"/>
          <p:cNvSpPr/>
          <p:nvPr/>
        </p:nvSpPr>
        <p:spPr>
          <a:xfrm>
            <a:off x="274320" y="6601968"/>
            <a:ext cx="8229600" cy="237744"/>
          </a:xfrm>
          <a:prstGeom prst="rect">
            <a:avLst/>
          </a:prstGeom>
          <a:noFill/>
          <a:ln/>
        </p:spPr>
        <p:txBody>
          <a:bodyPr wrap="square" lIns="0" tIns="0" rIns="0" bIns="0" rtlCol="0" anchor="ctr"/>
          <a:lstStyle/>
          <a:p>
            <a:pPr marL="0" indent="0">
              <a:buNone/>
            </a:pPr>
            <a:r>
              <a:rPr lang="en-US" sz="900" dirty="0">
                <a:solidFill>
                  <a:srgbClr val="CADCFC"/>
                </a:solidFill>
                <a:latin typeface="Calibri" pitchFamily="34" charset="0"/>
                <a:ea typeface="Calibri" pitchFamily="34" charset="-122"/>
                <a:cs typeface="Calibri" pitchFamily="34" charset="-120"/>
              </a:rPr>
              <a:t>ACCA7031 | Digital Forensics Analysis | Quantum Tech Case</a:t>
            </a:r>
            <a:endParaRPr lang="en-US" sz="900" dirty="0"/>
          </a:p>
        </p:txBody>
      </p:sp>
      <p:sp>
        <p:nvSpPr>
          <p:cNvPr id="14" name="Text 12"/>
          <p:cNvSpPr/>
          <p:nvPr/>
        </p:nvSpPr>
        <p:spPr>
          <a:xfrm>
            <a:off x="11247120" y="6601968"/>
            <a:ext cx="731520" cy="237744"/>
          </a:xfrm>
          <a:prstGeom prst="rect">
            <a:avLst/>
          </a:prstGeom>
          <a:noFill/>
          <a:ln/>
        </p:spPr>
        <p:txBody>
          <a:bodyPr wrap="square" lIns="0" tIns="0" rIns="0" bIns="0" rtlCol="0" anchor="ctr"/>
          <a:lstStyle/>
          <a:p>
            <a:pPr marL="0" indent="0" algn="r">
              <a:buNone/>
            </a:pPr>
            <a:r>
              <a:rPr lang="en-US" sz="900" dirty="0">
                <a:solidFill>
                  <a:srgbClr val="CADCFC"/>
                </a:solidFill>
                <a:latin typeface="Calibri" pitchFamily="34" charset="0"/>
                <a:ea typeface="Calibri" pitchFamily="34" charset="-122"/>
                <a:cs typeface="Calibri" pitchFamily="34" charset="-120"/>
              </a:rPr>
              <a:t>3 / 19</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F59E0B"/>
          </a:solidFill>
          <a:ln w="12700">
            <a:solidFill>
              <a:srgbClr val="F59E0B"/>
            </a:solidFill>
            <a:prstDash val="solid"/>
          </a:ln>
        </p:spPr>
        <p:txBody>
          <a:bodyPr/>
          <a:lstStyle/>
          <a:p>
            <a:endParaRPr lang="en-IN"/>
          </a:p>
        </p:txBody>
      </p:sp>
      <p:sp>
        <p:nvSpPr>
          <p:cNvPr id="3" name="Text 1"/>
          <p:cNvSpPr/>
          <p:nvPr/>
        </p:nvSpPr>
        <p:spPr>
          <a:xfrm>
            <a:off x="457200" y="228600"/>
            <a:ext cx="10972800" cy="320040"/>
          </a:xfrm>
          <a:prstGeom prst="rect">
            <a:avLst/>
          </a:prstGeom>
          <a:noFill/>
          <a:ln/>
        </p:spPr>
        <p:txBody>
          <a:bodyPr wrap="square" lIns="0" tIns="0" rIns="0" bIns="0" rtlCol="0" anchor="ctr"/>
          <a:lstStyle/>
          <a:p>
            <a:pPr marL="0" indent="0">
              <a:buNone/>
            </a:pPr>
            <a:r>
              <a:rPr lang="en-US" sz="1100" b="1" kern="0" spc="400" dirty="0">
                <a:solidFill>
                  <a:srgbClr val="F59E0B"/>
                </a:solidFill>
                <a:latin typeface="Calibri" pitchFamily="34" charset="0"/>
                <a:ea typeface="Calibri" pitchFamily="34" charset="-122"/>
                <a:cs typeface="Calibri" pitchFamily="34" charset="-120"/>
              </a:rPr>
              <a:t>MODULE 02 — DEVICES RECEIVED</a:t>
            </a:r>
            <a:endParaRPr lang="en-US" sz="1100" dirty="0"/>
          </a:p>
        </p:txBody>
      </p:sp>
      <p:sp>
        <p:nvSpPr>
          <p:cNvPr id="4" name="Text 2"/>
          <p:cNvSpPr/>
          <p:nvPr/>
        </p:nvSpPr>
        <p:spPr>
          <a:xfrm>
            <a:off x="457200" y="548640"/>
            <a:ext cx="10972800" cy="731520"/>
          </a:xfrm>
          <a:prstGeom prst="rect">
            <a:avLst/>
          </a:prstGeom>
          <a:noFill/>
          <a:ln/>
        </p:spPr>
        <p:txBody>
          <a:bodyPr wrap="square" lIns="0" tIns="0" rIns="0" bIns="0" rtlCol="0" anchor="ctr"/>
          <a:lstStyle/>
          <a:p>
            <a:pPr marL="0" indent="0">
              <a:buNone/>
            </a:pPr>
            <a:r>
              <a:rPr lang="en-US" sz="2800" b="1" dirty="0">
                <a:solidFill>
                  <a:srgbClr val="1E2761"/>
                </a:solidFill>
                <a:latin typeface="Georgia" pitchFamily="34" charset="0"/>
                <a:ea typeface="Georgia" pitchFamily="34" charset="-122"/>
                <a:cs typeface="Georgia" pitchFamily="34" charset="-120"/>
              </a:rPr>
              <a:t>Evidence Inventory</a:t>
            </a:r>
            <a:endParaRPr lang="en-US" sz="2800" dirty="0"/>
          </a:p>
        </p:txBody>
      </p:sp>
      <p:sp>
        <p:nvSpPr>
          <p:cNvPr id="5" name="Shape 3"/>
          <p:cNvSpPr/>
          <p:nvPr/>
        </p:nvSpPr>
        <p:spPr>
          <a:xfrm>
            <a:off x="457200" y="1298448"/>
            <a:ext cx="1371600" cy="0"/>
          </a:xfrm>
          <a:prstGeom prst="line">
            <a:avLst/>
          </a:prstGeom>
          <a:noFill/>
          <a:ln w="31750">
            <a:solidFill>
              <a:srgbClr val="F59E0B"/>
            </a:solidFill>
            <a:prstDash val="solid"/>
          </a:ln>
        </p:spPr>
        <p:txBody>
          <a:bodyPr/>
          <a:lstStyle/>
          <a:p>
            <a:endParaRPr lang="en-IN"/>
          </a:p>
        </p:txBody>
      </p:sp>
      <p:graphicFrame>
        <p:nvGraphicFramePr>
          <p:cNvPr id="6" name="Table 0"/>
          <p:cNvGraphicFramePr>
            <a:graphicFrameLocks noGrp="1"/>
          </p:cNvGraphicFramePr>
          <p:nvPr>
            <p:extLst>
              <p:ext uri="{D42A27DB-BD31-4B8C-83A1-F6EECF244321}">
                <p14:modId xmlns:p14="http://schemas.microsoft.com/office/powerpoint/2010/main" val="1579011935"/>
              </p:ext>
            </p:extLst>
          </p:nvPr>
        </p:nvGraphicFramePr>
        <p:xfrm>
          <a:off x="548640" y="1645920"/>
          <a:ext cx="11064240" cy="1874520"/>
        </p:xfrm>
        <a:graphic>
          <a:graphicData uri="http://schemas.openxmlformats.org/drawingml/2006/table">
            <a:tbl>
              <a:tblPr/>
              <a:tblGrid>
                <a:gridCol w="2377440">
                  <a:extLst>
                    <a:ext uri="{9D8B030D-6E8A-4147-A177-3AD203B41FA5}">
                      <a16:colId xmlns:a16="http://schemas.microsoft.com/office/drawing/2014/main" val="20000"/>
                    </a:ext>
                  </a:extLst>
                </a:gridCol>
                <a:gridCol w="2743200">
                  <a:extLst>
                    <a:ext uri="{9D8B030D-6E8A-4147-A177-3AD203B41FA5}">
                      <a16:colId xmlns:a16="http://schemas.microsoft.com/office/drawing/2014/main" val="20001"/>
                    </a:ext>
                  </a:extLst>
                </a:gridCol>
                <a:gridCol w="2468880">
                  <a:extLst>
                    <a:ext uri="{9D8B030D-6E8A-4147-A177-3AD203B41FA5}">
                      <a16:colId xmlns:a16="http://schemas.microsoft.com/office/drawing/2014/main" val="20002"/>
                    </a:ext>
                  </a:extLst>
                </a:gridCol>
                <a:gridCol w="1828800">
                  <a:extLst>
                    <a:ext uri="{9D8B030D-6E8A-4147-A177-3AD203B41FA5}">
                      <a16:colId xmlns:a16="http://schemas.microsoft.com/office/drawing/2014/main" val="20003"/>
                    </a:ext>
                  </a:extLst>
                </a:gridCol>
                <a:gridCol w="1645920">
                  <a:extLst>
                    <a:ext uri="{9D8B030D-6E8A-4147-A177-3AD203B41FA5}">
                      <a16:colId xmlns:a16="http://schemas.microsoft.com/office/drawing/2014/main" val="20004"/>
                    </a:ext>
                  </a:extLst>
                </a:gridCol>
              </a:tblGrid>
              <a:tr h="502920">
                <a:tc>
                  <a:txBody>
                    <a:bodyPr/>
                    <a:lstStyle/>
                    <a:p>
                      <a:pPr marL="0" indent="0" algn="l">
                        <a:buNone/>
                      </a:pPr>
                      <a:r>
                        <a:rPr lang="en-US" sz="1200" b="1" dirty="0">
                          <a:solidFill>
                            <a:srgbClr val="FFFFFF"/>
                          </a:solidFill>
                          <a:latin typeface="Calibri" pitchFamily="34" charset="0"/>
                          <a:ea typeface="Calibri" pitchFamily="34" charset="-122"/>
                          <a:cs typeface="Calibri" pitchFamily="34" charset="-120"/>
                        </a:rPr>
                        <a:t>Owner / Role</a:t>
                      </a:r>
                      <a:endParaRPr lang="en-US" sz="1200" dirty="0">
                        <a:latin typeface="Calibri" charset="0"/>
                        <a:ea typeface="Calibri" charset="0"/>
                        <a:cs typeface="Calibri" charset="0"/>
                      </a:endParaRPr>
                    </a:p>
                  </a:txBody>
                  <a:tcPr anchor="ct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1E2761"/>
                    </a:solidFill>
                  </a:tcPr>
                </a:tc>
                <a:tc>
                  <a:txBody>
                    <a:bodyPr/>
                    <a:lstStyle/>
                    <a:p>
                      <a:pPr marL="0" indent="0" algn="l">
                        <a:buNone/>
                      </a:pPr>
                      <a:r>
                        <a:rPr lang="en-US" sz="1200" b="1" dirty="0">
                          <a:solidFill>
                            <a:srgbClr val="FFFFFF"/>
                          </a:solidFill>
                          <a:latin typeface="Calibri" pitchFamily="34" charset="0"/>
                          <a:ea typeface="Calibri" pitchFamily="34" charset="-122"/>
                          <a:cs typeface="Calibri" pitchFamily="34" charset="-120"/>
                        </a:rPr>
                        <a:t>Device</a:t>
                      </a:r>
                      <a:endParaRPr lang="en-US" sz="1200" dirty="0">
                        <a:latin typeface="Calibri" charset="0"/>
                        <a:ea typeface="Calibri" charset="0"/>
                        <a:cs typeface="Calibri" charset="0"/>
                      </a:endParaRPr>
                    </a:p>
                  </a:txBody>
                  <a:tcPr anchor="ct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1E2761"/>
                    </a:solidFill>
                  </a:tcPr>
                </a:tc>
                <a:tc>
                  <a:txBody>
                    <a:bodyPr/>
                    <a:lstStyle/>
                    <a:p>
                      <a:pPr marL="0" indent="0" algn="l">
                        <a:buNone/>
                      </a:pPr>
                      <a:r>
                        <a:rPr lang="en-US" sz="1200" b="1" dirty="0">
                          <a:solidFill>
                            <a:srgbClr val="FFFFFF"/>
                          </a:solidFill>
                          <a:latin typeface="Calibri" pitchFamily="34" charset="0"/>
                          <a:ea typeface="Calibri" pitchFamily="34" charset="-122"/>
                          <a:cs typeface="Calibri" pitchFamily="34" charset="-120"/>
                        </a:rPr>
                        <a:t>IMEI / Identifier</a:t>
                      </a:r>
                      <a:endParaRPr lang="en-US" sz="1200" dirty="0">
                        <a:latin typeface="Calibri" charset="0"/>
                        <a:ea typeface="Calibri" charset="0"/>
                        <a:cs typeface="Calibri" charset="0"/>
                      </a:endParaRPr>
                    </a:p>
                  </a:txBody>
                  <a:tcPr anchor="ct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1E2761"/>
                    </a:solidFill>
                  </a:tcPr>
                </a:tc>
                <a:tc>
                  <a:txBody>
                    <a:bodyPr/>
                    <a:lstStyle/>
                    <a:p>
                      <a:pPr marL="0" indent="0" algn="l">
                        <a:buNone/>
                      </a:pPr>
                      <a:r>
                        <a:rPr lang="en-US" sz="1200" b="1" dirty="0">
                          <a:solidFill>
                            <a:srgbClr val="FFFFFF"/>
                          </a:solidFill>
                          <a:latin typeface="Calibri" pitchFamily="34" charset="0"/>
                          <a:ea typeface="Calibri" pitchFamily="34" charset="-122"/>
                          <a:cs typeface="Calibri" pitchFamily="34" charset="-120"/>
                        </a:rPr>
                        <a:t>Acquisition Type</a:t>
                      </a:r>
                      <a:endParaRPr lang="en-US" sz="1200" dirty="0">
                        <a:latin typeface="Calibri" charset="0"/>
                        <a:ea typeface="Calibri" charset="0"/>
                        <a:cs typeface="Calibri" charset="0"/>
                      </a:endParaRPr>
                    </a:p>
                  </a:txBody>
                  <a:tcPr anchor="ct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1E2761"/>
                    </a:solidFill>
                  </a:tcPr>
                </a:tc>
                <a:tc>
                  <a:txBody>
                    <a:bodyPr/>
                    <a:lstStyle/>
                    <a:p>
                      <a:pPr marL="0" indent="0" algn="l">
                        <a:buNone/>
                      </a:pPr>
                      <a:r>
                        <a:rPr lang="en-US" sz="1200" b="1" dirty="0">
                          <a:solidFill>
                            <a:srgbClr val="FFFFFF"/>
                          </a:solidFill>
                          <a:latin typeface="Calibri" pitchFamily="34" charset="0"/>
                          <a:ea typeface="Calibri" pitchFamily="34" charset="-122"/>
                          <a:cs typeface="Calibri" pitchFamily="34" charset="-120"/>
                        </a:rPr>
                        <a:t>Status</a:t>
                      </a:r>
                      <a:endParaRPr lang="en-US" sz="1200" dirty="0">
                        <a:latin typeface="Calibri" charset="0"/>
                        <a:ea typeface="Calibri" charset="0"/>
                        <a:cs typeface="Calibri" charset="0"/>
                      </a:endParaRPr>
                    </a:p>
                  </a:txBody>
                  <a:tcPr anchor="ct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1E2761"/>
                    </a:solidFill>
                  </a:tcPr>
                </a:tc>
                <a:extLst>
                  <a:ext uri="{0D108BD9-81ED-4DB2-BD59-A6C34878D82A}">
                    <a16:rowId xmlns:a16="http://schemas.microsoft.com/office/drawing/2014/main" val="10000"/>
                  </a:ext>
                </a:extLst>
              </a:tr>
              <a:tr h="457200">
                <a:tc>
                  <a:txBody>
                    <a:bodyPr/>
                    <a:lstStyle/>
                    <a:p>
                      <a:pPr marL="0" indent="0">
                        <a:buNone/>
                      </a:pPr>
                      <a:r>
                        <a:rPr lang="en-US" sz="1200" b="1" dirty="0">
                          <a:solidFill>
                            <a:srgbClr val="B91C1C"/>
                          </a:solidFill>
                          <a:latin typeface="Calibri" pitchFamily="34" charset="0"/>
                          <a:ea typeface="Calibri" pitchFamily="34" charset="-122"/>
                          <a:cs typeface="Calibri" pitchFamily="34" charset="-120"/>
                        </a:rPr>
                        <a:t>Emma  (Seller)</a:t>
                      </a:r>
                      <a:endParaRPr lang="en-US" sz="1200" dirty="0">
                        <a:latin typeface="Calibri" charset="0"/>
                        <a:ea typeface="Calibri" charset="0"/>
                        <a:cs typeface="Calibri" charset="0"/>
                      </a:endParaRPr>
                    </a:p>
                  </a:txBody>
                  <a:tcPr anchor="ct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tcPr>
                </a:tc>
                <a:tc>
                  <a:txBody>
                    <a:bodyPr/>
                    <a:lstStyle/>
                    <a:p>
                      <a:pPr marL="0" indent="0">
                        <a:buNone/>
                      </a:pPr>
                      <a:r>
                        <a:rPr lang="en-US" sz="1200" dirty="0">
                          <a:solidFill>
                            <a:srgbClr val="000000"/>
                          </a:solidFill>
                          <a:latin typeface="Calibri" pitchFamily="34" charset="0"/>
                          <a:ea typeface="Calibri" pitchFamily="34" charset="-122"/>
                          <a:cs typeface="Calibri" pitchFamily="34" charset="-120"/>
                        </a:rPr>
                        <a:t>Huawei POT-LX1 (F Smart)</a:t>
                      </a:r>
                      <a:endParaRPr lang="en-US" sz="1200" dirty="0">
                        <a:latin typeface="Calibri" charset="0"/>
                        <a:ea typeface="Calibri" charset="0"/>
                        <a:cs typeface="Calibri" charset="0"/>
                      </a:endParaRPr>
                    </a:p>
                  </a:txBody>
                  <a:tcPr anchor="ct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tcPr>
                </a:tc>
                <a:tc>
                  <a:txBody>
                    <a:bodyPr/>
                    <a:lstStyle/>
                    <a:p>
                      <a:pPr marL="0" indent="0">
                        <a:buNone/>
                      </a:pPr>
                      <a:r>
                        <a:rPr lang="en-US" sz="1200" dirty="0">
                          <a:solidFill>
                            <a:srgbClr val="000000"/>
                          </a:solidFill>
                          <a:latin typeface="Calibri" pitchFamily="34" charset="0"/>
                          <a:ea typeface="Calibri" pitchFamily="34" charset="-122"/>
                          <a:cs typeface="Calibri" pitchFamily="34" charset="-120"/>
                        </a:rPr>
                        <a:t>See extraction summary</a:t>
                      </a:r>
                      <a:endParaRPr lang="en-US" sz="1200" dirty="0">
                        <a:latin typeface="Calibri" charset="0"/>
                        <a:ea typeface="Calibri" charset="0"/>
                        <a:cs typeface="Calibri" charset="0"/>
                      </a:endParaRPr>
                    </a:p>
                  </a:txBody>
                  <a:tcPr anchor="ct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tcPr>
                </a:tc>
                <a:tc>
                  <a:txBody>
                    <a:bodyPr/>
                    <a:lstStyle/>
                    <a:p>
                      <a:pPr marL="0" indent="0">
                        <a:buNone/>
                      </a:pPr>
                      <a:r>
                        <a:rPr lang="en-US" sz="1200" dirty="0">
                          <a:solidFill>
                            <a:srgbClr val="000000"/>
                          </a:solidFill>
                          <a:latin typeface="Calibri" pitchFamily="34" charset="0"/>
                          <a:ea typeface="Calibri" pitchFamily="34" charset="-122"/>
                          <a:cs typeface="Calibri" pitchFamily="34" charset="-120"/>
                        </a:rPr>
                        <a:t>Advanced Logical</a:t>
                      </a:r>
                      <a:endParaRPr lang="en-US" sz="1200" dirty="0">
                        <a:latin typeface="Calibri" charset="0"/>
                        <a:ea typeface="Calibri" charset="0"/>
                        <a:cs typeface="Calibri" charset="0"/>
                      </a:endParaRPr>
                    </a:p>
                  </a:txBody>
                  <a:tcPr anchor="ct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tcPr>
                </a:tc>
                <a:tc>
                  <a:txBody>
                    <a:bodyPr/>
                    <a:lstStyle/>
                    <a:p>
                      <a:pPr marL="0" indent="0">
                        <a:buNone/>
                      </a:pPr>
                      <a:r>
                        <a:rPr lang="en-US" sz="1200" b="1" dirty="0">
                          <a:solidFill>
                            <a:srgbClr val="15803D"/>
                          </a:solidFill>
                          <a:latin typeface="Calibri" pitchFamily="34" charset="0"/>
                          <a:ea typeface="Calibri" pitchFamily="34" charset="-122"/>
                          <a:cs typeface="Calibri" pitchFamily="34" charset="-120"/>
                        </a:rPr>
                        <a:t>Image verified</a:t>
                      </a:r>
                      <a:endParaRPr lang="en-US" sz="1200" dirty="0">
                        <a:latin typeface="Calibri" charset="0"/>
                        <a:ea typeface="Calibri" charset="0"/>
                        <a:cs typeface="Calibri" charset="0"/>
                      </a:endParaRPr>
                    </a:p>
                  </a:txBody>
                  <a:tcPr anchor="ct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tcPr>
                </a:tc>
                <a:extLst>
                  <a:ext uri="{0D108BD9-81ED-4DB2-BD59-A6C34878D82A}">
                    <a16:rowId xmlns:a16="http://schemas.microsoft.com/office/drawing/2014/main" val="10001"/>
                  </a:ext>
                </a:extLst>
              </a:tr>
              <a:tr h="457200">
                <a:tc>
                  <a:txBody>
                    <a:bodyPr/>
                    <a:lstStyle/>
                    <a:p>
                      <a:pPr marL="0" indent="0">
                        <a:buNone/>
                      </a:pPr>
                      <a:r>
                        <a:rPr lang="en-US" sz="1200" b="1" dirty="0">
                          <a:solidFill>
                            <a:srgbClr val="1E2761"/>
                          </a:solidFill>
                          <a:latin typeface="Calibri" pitchFamily="34" charset="0"/>
                          <a:ea typeface="Calibri" pitchFamily="34" charset="-122"/>
                          <a:cs typeface="Calibri" pitchFamily="34" charset="-120"/>
                        </a:rPr>
                        <a:t>Joe  (Intermediary)</a:t>
                      </a:r>
                      <a:endParaRPr lang="en-US" sz="1200" dirty="0">
                        <a:latin typeface="Calibri" charset="0"/>
                        <a:ea typeface="Calibri" charset="0"/>
                        <a:cs typeface="Calibri" charset="0"/>
                      </a:endParaRPr>
                    </a:p>
                  </a:txBody>
                  <a:tcPr anchor="ct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tcPr>
                </a:tc>
                <a:tc>
                  <a:txBody>
                    <a:bodyPr/>
                    <a:lstStyle/>
                    <a:p>
                      <a:pPr marL="0" indent="0">
                        <a:buNone/>
                      </a:pPr>
                      <a:r>
                        <a:rPr lang="en-US" sz="1200" dirty="0">
                          <a:solidFill>
                            <a:srgbClr val="000000"/>
                          </a:solidFill>
                          <a:latin typeface="Calibri" pitchFamily="34" charset="0"/>
                          <a:ea typeface="Calibri" pitchFamily="34" charset="-122"/>
                          <a:cs typeface="Calibri" pitchFamily="34" charset="-120"/>
                        </a:rPr>
                        <a:t>Samsung Galaxy A13 (SM-A137F)</a:t>
                      </a:r>
                      <a:endParaRPr lang="en-US" sz="1200" dirty="0">
                        <a:latin typeface="Calibri" charset="0"/>
                        <a:ea typeface="Calibri" charset="0"/>
                        <a:cs typeface="Calibri" charset="0"/>
                      </a:endParaRPr>
                    </a:p>
                  </a:txBody>
                  <a:tcPr anchor="ct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tcPr>
                </a:tc>
                <a:tc>
                  <a:txBody>
                    <a:bodyPr/>
                    <a:lstStyle/>
                    <a:p>
                      <a:pPr marL="0" indent="0">
                        <a:buNone/>
                      </a:pPr>
                      <a:r>
                        <a:rPr lang="en-US" sz="1200" dirty="0">
                          <a:solidFill>
                            <a:srgbClr val="000000"/>
                          </a:solidFill>
                          <a:latin typeface="Calibri" pitchFamily="34" charset="0"/>
                          <a:ea typeface="Calibri" pitchFamily="34" charset="-122"/>
                          <a:cs typeface="Calibri" pitchFamily="34" charset="-120"/>
                        </a:rPr>
                        <a:t>Captured during extraction</a:t>
                      </a:r>
                      <a:endParaRPr lang="en-US" sz="1200" dirty="0">
                        <a:latin typeface="Calibri" charset="0"/>
                        <a:ea typeface="Calibri" charset="0"/>
                        <a:cs typeface="Calibri" charset="0"/>
                      </a:endParaRPr>
                    </a:p>
                  </a:txBody>
                  <a:tcPr anchor="ct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tcPr>
                </a:tc>
                <a:tc>
                  <a:txBody>
                    <a:bodyPr/>
                    <a:lstStyle/>
                    <a:p>
                      <a:pPr marL="0" indent="0">
                        <a:buNone/>
                      </a:pPr>
                      <a:r>
                        <a:rPr lang="en-US" sz="1200" dirty="0">
                          <a:solidFill>
                            <a:srgbClr val="000000"/>
                          </a:solidFill>
                          <a:latin typeface="Calibri" pitchFamily="34" charset="0"/>
                          <a:ea typeface="Calibri" pitchFamily="34" charset="-122"/>
                          <a:cs typeface="Calibri" pitchFamily="34" charset="-120"/>
                        </a:rPr>
                        <a:t>Advanced Logical</a:t>
                      </a:r>
                      <a:endParaRPr lang="en-US" sz="1200" dirty="0">
                        <a:latin typeface="Calibri" charset="0"/>
                        <a:ea typeface="Calibri" charset="0"/>
                        <a:cs typeface="Calibri" charset="0"/>
                      </a:endParaRPr>
                    </a:p>
                  </a:txBody>
                  <a:tcPr anchor="ct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tcPr>
                </a:tc>
                <a:tc>
                  <a:txBody>
                    <a:bodyPr/>
                    <a:lstStyle/>
                    <a:p>
                      <a:pPr marL="0" indent="0">
                        <a:buNone/>
                      </a:pPr>
                      <a:r>
                        <a:rPr lang="en-US" sz="1200" b="1" dirty="0">
                          <a:solidFill>
                            <a:srgbClr val="15803D"/>
                          </a:solidFill>
                          <a:latin typeface="Calibri" pitchFamily="34" charset="0"/>
                          <a:ea typeface="Calibri" pitchFamily="34" charset="-122"/>
                          <a:cs typeface="Calibri" pitchFamily="34" charset="-120"/>
                        </a:rPr>
                        <a:t>Image verified</a:t>
                      </a:r>
                      <a:endParaRPr lang="en-US" sz="1200" dirty="0">
                        <a:latin typeface="Calibri" charset="0"/>
                        <a:ea typeface="Calibri" charset="0"/>
                        <a:cs typeface="Calibri" charset="0"/>
                      </a:endParaRPr>
                    </a:p>
                  </a:txBody>
                  <a:tcPr anchor="ct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tcPr>
                </a:tc>
                <a:extLst>
                  <a:ext uri="{0D108BD9-81ED-4DB2-BD59-A6C34878D82A}">
                    <a16:rowId xmlns:a16="http://schemas.microsoft.com/office/drawing/2014/main" val="10002"/>
                  </a:ext>
                </a:extLst>
              </a:tr>
              <a:tr h="457200">
                <a:tc>
                  <a:txBody>
                    <a:bodyPr/>
                    <a:lstStyle/>
                    <a:p>
                      <a:pPr marL="0" indent="0">
                        <a:buNone/>
                      </a:pPr>
                      <a:r>
                        <a:rPr lang="en-US" sz="1200" b="1" dirty="0">
                          <a:solidFill>
                            <a:srgbClr val="1E2761"/>
                          </a:solidFill>
                          <a:latin typeface="Calibri" pitchFamily="34" charset="0"/>
                          <a:ea typeface="Calibri" pitchFamily="34" charset="-122"/>
                          <a:cs typeface="Calibri" pitchFamily="34" charset="-120"/>
                        </a:rPr>
                        <a:t>Norman  (Buyer)</a:t>
                      </a:r>
                      <a:endParaRPr lang="en-US" sz="1200" dirty="0">
                        <a:latin typeface="Calibri" charset="0"/>
                        <a:ea typeface="Calibri" charset="0"/>
                        <a:cs typeface="Calibri" charset="0"/>
                      </a:endParaRPr>
                    </a:p>
                  </a:txBody>
                  <a:tcPr anchor="ct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tcPr>
                </a:tc>
                <a:tc>
                  <a:txBody>
                    <a:bodyPr/>
                    <a:lstStyle/>
                    <a:p>
                      <a:pPr marL="0" indent="0">
                        <a:buNone/>
                      </a:pPr>
                      <a:r>
                        <a:rPr lang="en-US" sz="1200" dirty="0">
                          <a:solidFill>
                            <a:srgbClr val="000000"/>
                          </a:solidFill>
                          <a:latin typeface="Calibri" pitchFamily="34" charset="0"/>
                          <a:ea typeface="Calibri" pitchFamily="34" charset="-122"/>
                          <a:cs typeface="Calibri" pitchFamily="34" charset="-120"/>
                        </a:rPr>
                        <a:t>Nokia Android device</a:t>
                      </a:r>
                      <a:endParaRPr lang="en-US" sz="1200" dirty="0">
                        <a:latin typeface="Calibri" charset="0"/>
                        <a:ea typeface="Calibri" charset="0"/>
                        <a:cs typeface="Calibri" charset="0"/>
                      </a:endParaRPr>
                    </a:p>
                  </a:txBody>
                  <a:tcPr anchor="ct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tcPr>
                </a:tc>
                <a:tc>
                  <a:txBody>
                    <a:bodyPr/>
                    <a:lstStyle/>
                    <a:p>
                      <a:pPr marL="0" indent="0">
                        <a:buNone/>
                      </a:pPr>
                      <a:r>
                        <a:rPr lang="en-US" sz="1200" dirty="0">
                          <a:solidFill>
                            <a:srgbClr val="000000"/>
                          </a:solidFill>
                          <a:latin typeface="Calibri" pitchFamily="34" charset="0"/>
                          <a:ea typeface="Calibri" pitchFamily="34" charset="-122"/>
                          <a:cs typeface="Calibri" pitchFamily="34" charset="-120"/>
                        </a:rPr>
                        <a:t>Captured during extraction</a:t>
                      </a:r>
                      <a:endParaRPr lang="en-US" sz="1200" dirty="0">
                        <a:latin typeface="Calibri" charset="0"/>
                        <a:ea typeface="Calibri" charset="0"/>
                        <a:cs typeface="Calibri" charset="0"/>
                      </a:endParaRPr>
                    </a:p>
                  </a:txBody>
                  <a:tcPr anchor="ct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tcPr>
                </a:tc>
                <a:tc>
                  <a:txBody>
                    <a:bodyPr/>
                    <a:lstStyle/>
                    <a:p>
                      <a:pPr marL="0" indent="0">
                        <a:buNone/>
                      </a:pPr>
                      <a:r>
                        <a:rPr lang="en-US" sz="1200" dirty="0">
                          <a:solidFill>
                            <a:srgbClr val="000000"/>
                          </a:solidFill>
                          <a:latin typeface="Calibri" pitchFamily="34" charset="0"/>
                          <a:ea typeface="Calibri" pitchFamily="34" charset="-122"/>
                          <a:cs typeface="Calibri" pitchFamily="34" charset="-120"/>
                        </a:rPr>
                        <a:t>Advanced Logical</a:t>
                      </a:r>
                      <a:endParaRPr lang="en-US" sz="1200" dirty="0">
                        <a:latin typeface="Calibri" charset="0"/>
                        <a:ea typeface="Calibri" charset="0"/>
                        <a:cs typeface="Calibri" charset="0"/>
                      </a:endParaRPr>
                    </a:p>
                  </a:txBody>
                  <a:tcPr anchor="ct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tcPr>
                </a:tc>
                <a:tc>
                  <a:txBody>
                    <a:bodyPr/>
                    <a:lstStyle/>
                    <a:p>
                      <a:pPr marL="0" indent="0">
                        <a:buNone/>
                      </a:pPr>
                      <a:r>
                        <a:rPr lang="en-US" sz="1200" b="1" dirty="0">
                          <a:solidFill>
                            <a:srgbClr val="15803D"/>
                          </a:solidFill>
                          <a:latin typeface="Calibri" pitchFamily="34" charset="0"/>
                          <a:ea typeface="Calibri" pitchFamily="34" charset="-122"/>
                          <a:cs typeface="Calibri" pitchFamily="34" charset="-120"/>
                        </a:rPr>
                        <a:t>Image verified</a:t>
                      </a:r>
                      <a:endParaRPr lang="en-US" sz="1200" dirty="0">
                        <a:latin typeface="Calibri" charset="0"/>
                        <a:ea typeface="Calibri" charset="0"/>
                        <a:cs typeface="Calibri" charset="0"/>
                      </a:endParaRPr>
                    </a:p>
                  </a:txBody>
                  <a:tcPr anchor="ct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7" name="Shape 4"/>
          <p:cNvSpPr/>
          <p:nvPr/>
        </p:nvSpPr>
        <p:spPr>
          <a:xfrm>
            <a:off x="548640" y="4023360"/>
            <a:ext cx="11064240" cy="2194560"/>
          </a:xfrm>
          <a:prstGeom prst="rect">
            <a:avLst/>
          </a:prstGeom>
          <a:solidFill>
            <a:srgbClr val="F8FAFC"/>
          </a:solidFill>
          <a:ln w="12700">
            <a:solidFill>
              <a:srgbClr val="E2E8F0"/>
            </a:solidFill>
            <a:prstDash val="solid"/>
          </a:ln>
        </p:spPr>
        <p:txBody>
          <a:bodyPr/>
          <a:lstStyle/>
          <a:p>
            <a:endParaRPr lang="en-IN"/>
          </a:p>
        </p:txBody>
      </p:sp>
      <p:sp>
        <p:nvSpPr>
          <p:cNvPr id="8" name="Shape 5"/>
          <p:cNvSpPr/>
          <p:nvPr/>
        </p:nvSpPr>
        <p:spPr>
          <a:xfrm>
            <a:off x="548640" y="4023360"/>
            <a:ext cx="109728" cy="2194560"/>
          </a:xfrm>
          <a:prstGeom prst="rect">
            <a:avLst/>
          </a:prstGeom>
          <a:solidFill>
            <a:srgbClr val="F59E0B"/>
          </a:solidFill>
          <a:ln w="12700">
            <a:solidFill>
              <a:srgbClr val="F59E0B"/>
            </a:solidFill>
            <a:prstDash val="solid"/>
          </a:ln>
        </p:spPr>
        <p:txBody>
          <a:bodyPr/>
          <a:lstStyle/>
          <a:p>
            <a:endParaRPr lang="en-IN"/>
          </a:p>
        </p:txBody>
      </p:sp>
      <p:sp>
        <p:nvSpPr>
          <p:cNvPr id="9" name="Text 6"/>
          <p:cNvSpPr/>
          <p:nvPr/>
        </p:nvSpPr>
        <p:spPr>
          <a:xfrm>
            <a:off x="822960" y="4160520"/>
            <a:ext cx="10515600" cy="365760"/>
          </a:xfrm>
          <a:prstGeom prst="rect">
            <a:avLst/>
          </a:prstGeom>
          <a:noFill/>
          <a:ln/>
        </p:spPr>
        <p:txBody>
          <a:bodyPr wrap="square" lIns="0" tIns="0" rIns="0" bIns="0" rtlCol="0" anchor="ctr"/>
          <a:lstStyle/>
          <a:p>
            <a:pPr marL="0" indent="0">
              <a:buNone/>
            </a:pPr>
            <a:r>
              <a:rPr lang="en-US" sz="1600" b="1" dirty="0">
                <a:solidFill>
                  <a:srgbClr val="1E2761"/>
                </a:solidFill>
                <a:latin typeface="Georgia" pitchFamily="34" charset="0"/>
                <a:ea typeface="Georgia" pitchFamily="34" charset="-122"/>
                <a:cs typeface="Georgia" pitchFamily="34" charset="-120"/>
              </a:rPr>
              <a:t>Continuity of Evidence</a:t>
            </a:r>
            <a:endParaRPr lang="en-US" sz="1600" dirty="0"/>
          </a:p>
        </p:txBody>
      </p:sp>
      <p:sp>
        <p:nvSpPr>
          <p:cNvPr id="10" name="Text 7"/>
          <p:cNvSpPr/>
          <p:nvPr/>
        </p:nvSpPr>
        <p:spPr>
          <a:xfrm>
            <a:off x="822960" y="4526280"/>
            <a:ext cx="10515600" cy="1645920"/>
          </a:xfrm>
          <a:prstGeom prst="rect">
            <a:avLst/>
          </a:prstGeom>
          <a:noFill/>
          <a:ln/>
        </p:spPr>
        <p:txBody>
          <a:bodyPr wrap="square" rtlCol="0" anchor="ctr"/>
          <a:lstStyle/>
          <a:p>
            <a:pPr marL="0" indent="0">
              <a:spcAft>
                <a:spcPts val="400"/>
              </a:spcAft>
              <a:buNone/>
            </a:pPr>
            <a:r>
              <a:rPr lang="en-US" sz="1200" dirty="0">
                <a:solidFill>
                  <a:srgbClr val="0F172A"/>
                </a:solidFill>
                <a:latin typeface="Calibri" pitchFamily="34" charset="0"/>
                <a:ea typeface="Calibri" pitchFamily="34" charset="-122"/>
                <a:cs typeface="Calibri" pitchFamily="34" charset="-120"/>
              </a:rPr>
              <a:t>All three devices were seized under proper continuity-of-evidence protocols provided by Quantum Tech.</a:t>
            </a:r>
            <a:endParaRPr lang="en-US" sz="1200" dirty="0"/>
          </a:p>
          <a:p>
            <a:pPr marL="0" indent="0">
              <a:spcAft>
                <a:spcPts val="400"/>
              </a:spcAft>
              <a:buNone/>
            </a:pPr>
            <a:r>
              <a:rPr lang="en-US" sz="1200" dirty="0">
                <a:solidFill>
                  <a:srgbClr val="0F172A"/>
                </a:solidFill>
                <a:latin typeface="Calibri" pitchFamily="34" charset="0"/>
                <a:ea typeface="Calibri" pitchFamily="34" charset="-122"/>
                <a:cs typeface="Calibri" pitchFamily="34" charset="-120"/>
              </a:rPr>
              <a:t>Chain of custody documented at each transfer: seizure → lab intake → examiner → storage.</a:t>
            </a:r>
            <a:endParaRPr lang="en-US" sz="1200" dirty="0"/>
          </a:p>
          <a:p>
            <a:pPr marL="0" indent="0">
              <a:spcAft>
                <a:spcPts val="400"/>
              </a:spcAft>
              <a:buNone/>
            </a:pPr>
            <a:r>
              <a:rPr lang="en-US" sz="1200" dirty="0">
                <a:solidFill>
                  <a:srgbClr val="0F172A"/>
                </a:solidFill>
                <a:latin typeface="Calibri" pitchFamily="34" charset="0"/>
                <a:ea typeface="Calibri" pitchFamily="34" charset="-122"/>
                <a:cs typeface="Calibri" pitchFamily="34" charset="-120"/>
              </a:rPr>
              <a:t>Devices were assumed to be unlocked (passcodes supplied by Quantum Tech per case brief).</a:t>
            </a:r>
            <a:endParaRPr lang="en-US" sz="1200" dirty="0"/>
          </a:p>
          <a:p>
            <a:pPr marL="0" indent="0">
              <a:spcAft>
                <a:spcPts val="400"/>
              </a:spcAft>
              <a:buNone/>
            </a:pPr>
            <a:r>
              <a:rPr lang="en-US" sz="1200" i="1" dirty="0">
                <a:solidFill>
                  <a:srgbClr val="64748B"/>
                </a:solidFill>
                <a:latin typeface="Calibri" pitchFamily="34" charset="0"/>
                <a:ea typeface="Calibri" pitchFamily="34" charset="-122"/>
                <a:cs typeface="Calibri" pitchFamily="34" charset="-120"/>
              </a:rPr>
              <a:t>USB flash drive referenced in original brief was excluded from this investigation by the lecturer.</a:t>
            </a:r>
            <a:endParaRPr lang="en-US" sz="1200" dirty="0"/>
          </a:p>
        </p:txBody>
      </p:sp>
      <p:sp>
        <p:nvSpPr>
          <p:cNvPr id="11" name="Shape 8"/>
          <p:cNvSpPr/>
          <p:nvPr/>
        </p:nvSpPr>
        <p:spPr>
          <a:xfrm>
            <a:off x="0" y="6583680"/>
            <a:ext cx="12161520" cy="274320"/>
          </a:xfrm>
          <a:prstGeom prst="rect">
            <a:avLst/>
          </a:prstGeom>
          <a:solidFill>
            <a:srgbClr val="1E2761"/>
          </a:solidFill>
          <a:ln w="12700">
            <a:solidFill>
              <a:srgbClr val="1E2761"/>
            </a:solidFill>
            <a:prstDash val="solid"/>
          </a:ln>
        </p:spPr>
        <p:txBody>
          <a:bodyPr/>
          <a:lstStyle/>
          <a:p>
            <a:endParaRPr lang="en-IN"/>
          </a:p>
        </p:txBody>
      </p:sp>
      <p:sp>
        <p:nvSpPr>
          <p:cNvPr id="12" name="Text 9"/>
          <p:cNvSpPr/>
          <p:nvPr/>
        </p:nvSpPr>
        <p:spPr>
          <a:xfrm>
            <a:off x="274320" y="6601968"/>
            <a:ext cx="8229600" cy="237744"/>
          </a:xfrm>
          <a:prstGeom prst="rect">
            <a:avLst/>
          </a:prstGeom>
          <a:noFill/>
          <a:ln/>
        </p:spPr>
        <p:txBody>
          <a:bodyPr wrap="square" lIns="0" tIns="0" rIns="0" bIns="0" rtlCol="0" anchor="ctr"/>
          <a:lstStyle/>
          <a:p>
            <a:pPr marL="0" indent="0">
              <a:buNone/>
            </a:pPr>
            <a:r>
              <a:rPr lang="en-US" sz="900" dirty="0">
                <a:solidFill>
                  <a:srgbClr val="CADCFC"/>
                </a:solidFill>
                <a:latin typeface="Calibri" pitchFamily="34" charset="0"/>
                <a:ea typeface="Calibri" pitchFamily="34" charset="-122"/>
                <a:cs typeface="Calibri" pitchFamily="34" charset="-120"/>
              </a:rPr>
              <a:t>ACCA7031 | Digital Forensics Analysis | Quantum Tech Case</a:t>
            </a:r>
            <a:endParaRPr lang="en-US" sz="900" dirty="0"/>
          </a:p>
        </p:txBody>
      </p:sp>
      <p:sp>
        <p:nvSpPr>
          <p:cNvPr id="13" name="Text 10"/>
          <p:cNvSpPr/>
          <p:nvPr/>
        </p:nvSpPr>
        <p:spPr>
          <a:xfrm>
            <a:off x="11247120" y="6601968"/>
            <a:ext cx="731520" cy="237744"/>
          </a:xfrm>
          <a:prstGeom prst="rect">
            <a:avLst/>
          </a:prstGeom>
          <a:noFill/>
          <a:ln/>
        </p:spPr>
        <p:txBody>
          <a:bodyPr wrap="square" lIns="0" tIns="0" rIns="0" bIns="0" rtlCol="0" anchor="ctr"/>
          <a:lstStyle/>
          <a:p>
            <a:pPr marL="0" indent="0" algn="r">
              <a:buNone/>
            </a:pPr>
            <a:r>
              <a:rPr lang="en-US" sz="900" dirty="0">
                <a:solidFill>
                  <a:srgbClr val="CADCFC"/>
                </a:solidFill>
                <a:latin typeface="Calibri" pitchFamily="34" charset="0"/>
                <a:ea typeface="Calibri" pitchFamily="34" charset="-122"/>
                <a:cs typeface="Calibri" pitchFamily="34" charset="-120"/>
              </a:rPr>
              <a:t>4 / 19</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F59E0B"/>
          </a:solidFill>
          <a:ln w="12700">
            <a:solidFill>
              <a:srgbClr val="F59E0B"/>
            </a:solidFill>
            <a:prstDash val="solid"/>
          </a:ln>
        </p:spPr>
        <p:txBody>
          <a:bodyPr/>
          <a:lstStyle/>
          <a:p>
            <a:endParaRPr lang="en-IN"/>
          </a:p>
        </p:txBody>
      </p:sp>
      <p:sp>
        <p:nvSpPr>
          <p:cNvPr id="3" name="Text 1"/>
          <p:cNvSpPr/>
          <p:nvPr/>
        </p:nvSpPr>
        <p:spPr>
          <a:xfrm>
            <a:off x="457200" y="228600"/>
            <a:ext cx="10972800" cy="320040"/>
          </a:xfrm>
          <a:prstGeom prst="rect">
            <a:avLst/>
          </a:prstGeom>
          <a:noFill/>
          <a:ln/>
        </p:spPr>
        <p:txBody>
          <a:bodyPr wrap="square" lIns="0" tIns="0" rIns="0" bIns="0" rtlCol="0" anchor="ctr"/>
          <a:lstStyle/>
          <a:p>
            <a:pPr marL="0" indent="0">
              <a:buNone/>
            </a:pPr>
            <a:r>
              <a:rPr lang="en-US" sz="1100" b="1" kern="0" spc="400" dirty="0">
                <a:solidFill>
                  <a:srgbClr val="F59E0B"/>
                </a:solidFill>
                <a:latin typeface="Calibri" pitchFamily="34" charset="0"/>
                <a:ea typeface="Calibri" pitchFamily="34" charset="-122"/>
                <a:cs typeface="Calibri" pitchFamily="34" charset="-120"/>
              </a:rPr>
              <a:t>MODULE 03 — HOW THE ANALYSIS WAS CONDUCTED</a:t>
            </a:r>
            <a:endParaRPr lang="en-US" sz="1100" dirty="0"/>
          </a:p>
        </p:txBody>
      </p:sp>
      <p:sp>
        <p:nvSpPr>
          <p:cNvPr id="4" name="Text 2"/>
          <p:cNvSpPr/>
          <p:nvPr/>
        </p:nvSpPr>
        <p:spPr>
          <a:xfrm>
            <a:off x="457200" y="548640"/>
            <a:ext cx="10972800" cy="731520"/>
          </a:xfrm>
          <a:prstGeom prst="rect">
            <a:avLst/>
          </a:prstGeom>
          <a:noFill/>
          <a:ln/>
        </p:spPr>
        <p:txBody>
          <a:bodyPr wrap="square" lIns="0" tIns="0" rIns="0" bIns="0" rtlCol="0" anchor="ctr"/>
          <a:lstStyle/>
          <a:p>
            <a:pPr marL="0" indent="0">
              <a:buNone/>
            </a:pPr>
            <a:r>
              <a:rPr lang="en-US" sz="2800" b="1" dirty="0">
                <a:solidFill>
                  <a:srgbClr val="1E2761"/>
                </a:solidFill>
                <a:latin typeface="Georgia" pitchFamily="34" charset="0"/>
                <a:ea typeface="Georgia" pitchFamily="34" charset="-122"/>
                <a:cs typeface="Georgia" pitchFamily="34" charset="-120"/>
              </a:rPr>
              <a:t>Methodology &amp; Tools</a:t>
            </a:r>
            <a:endParaRPr lang="en-US" sz="2800" dirty="0"/>
          </a:p>
        </p:txBody>
      </p:sp>
      <p:sp>
        <p:nvSpPr>
          <p:cNvPr id="5" name="Shape 3"/>
          <p:cNvSpPr/>
          <p:nvPr/>
        </p:nvSpPr>
        <p:spPr>
          <a:xfrm>
            <a:off x="457200" y="1298448"/>
            <a:ext cx="1371600" cy="0"/>
          </a:xfrm>
          <a:prstGeom prst="line">
            <a:avLst/>
          </a:prstGeom>
          <a:noFill/>
          <a:ln w="31750">
            <a:solidFill>
              <a:srgbClr val="F59E0B"/>
            </a:solidFill>
            <a:prstDash val="solid"/>
          </a:ln>
        </p:spPr>
        <p:txBody>
          <a:bodyPr/>
          <a:lstStyle/>
          <a:p>
            <a:endParaRPr lang="en-IN"/>
          </a:p>
        </p:txBody>
      </p:sp>
      <p:sp>
        <p:nvSpPr>
          <p:cNvPr id="6" name="Shape 4"/>
          <p:cNvSpPr/>
          <p:nvPr/>
        </p:nvSpPr>
        <p:spPr>
          <a:xfrm>
            <a:off x="548640" y="1600200"/>
            <a:ext cx="11064240" cy="1005840"/>
          </a:xfrm>
          <a:prstGeom prst="rect">
            <a:avLst/>
          </a:prstGeom>
          <a:solidFill>
            <a:srgbClr val="F8FAFC"/>
          </a:solidFill>
          <a:ln w="12700">
            <a:solidFill>
              <a:srgbClr val="E2E8F0"/>
            </a:solidFill>
            <a:prstDash val="solid"/>
          </a:ln>
        </p:spPr>
        <p:txBody>
          <a:bodyPr/>
          <a:lstStyle/>
          <a:p>
            <a:endParaRPr lang="en-IN"/>
          </a:p>
        </p:txBody>
      </p:sp>
      <p:sp>
        <p:nvSpPr>
          <p:cNvPr id="7" name="Shape 5"/>
          <p:cNvSpPr/>
          <p:nvPr/>
        </p:nvSpPr>
        <p:spPr>
          <a:xfrm>
            <a:off x="548640" y="1600200"/>
            <a:ext cx="109728" cy="1005840"/>
          </a:xfrm>
          <a:prstGeom prst="rect">
            <a:avLst/>
          </a:prstGeom>
          <a:solidFill>
            <a:srgbClr val="1E2761"/>
          </a:solidFill>
          <a:ln w="12700">
            <a:solidFill>
              <a:srgbClr val="1E2761"/>
            </a:solidFill>
            <a:prstDash val="solid"/>
          </a:ln>
        </p:spPr>
        <p:txBody>
          <a:bodyPr/>
          <a:lstStyle/>
          <a:p>
            <a:endParaRPr lang="en-IN"/>
          </a:p>
        </p:txBody>
      </p:sp>
      <p:sp>
        <p:nvSpPr>
          <p:cNvPr id="8" name="Text 6"/>
          <p:cNvSpPr/>
          <p:nvPr/>
        </p:nvSpPr>
        <p:spPr>
          <a:xfrm>
            <a:off x="822960" y="1691640"/>
            <a:ext cx="4114800" cy="365760"/>
          </a:xfrm>
          <a:prstGeom prst="rect">
            <a:avLst/>
          </a:prstGeom>
          <a:noFill/>
          <a:ln/>
        </p:spPr>
        <p:txBody>
          <a:bodyPr wrap="square" lIns="0" tIns="0" rIns="0" bIns="0" rtlCol="0" anchor="ctr"/>
          <a:lstStyle/>
          <a:p>
            <a:pPr marL="0" indent="0">
              <a:buNone/>
            </a:pPr>
            <a:r>
              <a:rPr lang="en-US" sz="1600" b="1" dirty="0">
                <a:solidFill>
                  <a:srgbClr val="1E2761"/>
                </a:solidFill>
                <a:latin typeface="Georgia" pitchFamily="34" charset="0"/>
                <a:ea typeface="Georgia" pitchFamily="34" charset="-122"/>
                <a:cs typeface="Georgia" pitchFamily="34" charset="-120"/>
              </a:rPr>
              <a:t>Cellebrite UFED</a:t>
            </a:r>
            <a:endParaRPr lang="en-US" sz="1600" dirty="0"/>
          </a:p>
        </p:txBody>
      </p:sp>
      <p:sp>
        <p:nvSpPr>
          <p:cNvPr id="9" name="Text 7"/>
          <p:cNvSpPr/>
          <p:nvPr/>
        </p:nvSpPr>
        <p:spPr>
          <a:xfrm>
            <a:off x="822960" y="2057400"/>
            <a:ext cx="4114800" cy="320040"/>
          </a:xfrm>
          <a:prstGeom prst="rect">
            <a:avLst/>
          </a:prstGeom>
          <a:noFill/>
          <a:ln/>
        </p:spPr>
        <p:txBody>
          <a:bodyPr wrap="square" lIns="0" tIns="0" rIns="0" bIns="0" rtlCol="0" anchor="ctr"/>
          <a:lstStyle/>
          <a:p>
            <a:pPr marL="0" indent="0">
              <a:buNone/>
            </a:pPr>
            <a:r>
              <a:rPr lang="en-US" sz="1100" b="1" dirty="0">
                <a:solidFill>
                  <a:srgbClr val="F59E0B"/>
                </a:solidFill>
                <a:latin typeface="Calibri" pitchFamily="34" charset="0"/>
                <a:ea typeface="Calibri" pitchFamily="34" charset="-122"/>
                <a:cs typeface="Calibri" pitchFamily="34" charset="-120"/>
              </a:rPr>
              <a:t>v7.76</a:t>
            </a:r>
            <a:endParaRPr lang="en-US" sz="1100" dirty="0"/>
          </a:p>
        </p:txBody>
      </p:sp>
      <p:sp>
        <p:nvSpPr>
          <p:cNvPr id="10" name="Text 8"/>
          <p:cNvSpPr/>
          <p:nvPr/>
        </p:nvSpPr>
        <p:spPr>
          <a:xfrm>
            <a:off x="5120640" y="1737360"/>
            <a:ext cx="6400800" cy="777240"/>
          </a:xfrm>
          <a:prstGeom prst="rect">
            <a:avLst/>
          </a:prstGeom>
          <a:noFill/>
          <a:ln/>
        </p:spPr>
        <p:txBody>
          <a:bodyPr wrap="square" lIns="0" tIns="0" rIns="0" bIns="0" rtlCol="0" anchor="ctr"/>
          <a:lstStyle/>
          <a:p>
            <a:pPr marL="0" indent="0">
              <a:buNone/>
            </a:pPr>
            <a:r>
              <a:rPr lang="en-US" sz="1200" dirty="0">
                <a:solidFill>
                  <a:srgbClr val="0F172A"/>
                </a:solidFill>
                <a:latin typeface="Calibri" pitchFamily="34" charset="0"/>
                <a:ea typeface="Calibri" pitchFamily="34" charset="-122"/>
                <a:cs typeface="Calibri" pitchFamily="34" charset="-120"/>
              </a:rPr>
              <a:t>Industry-standard forensic acquisition tool used to take Advanced Logical extractions of each Android device.</a:t>
            </a:r>
            <a:endParaRPr lang="en-US" sz="1200" dirty="0"/>
          </a:p>
        </p:txBody>
      </p:sp>
      <p:sp>
        <p:nvSpPr>
          <p:cNvPr id="11" name="Shape 9"/>
          <p:cNvSpPr/>
          <p:nvPr/>
        </p:nvSpPr>
        <p:spPr>
          <a:xfrm>
            <a:off x="548640" y="2788920"/>
            <a:ext cx="11064240" cy="1005840"/>
          </a:xfrm>
          <a:prstGeom prst="rect">
            <a:avLst/>
          </a:prstGeom>
          <a:solidFill>
            <a:srgbClr val="F8FAFC"/>
          </a:solidFill>
          <a:ln w="12700">
            <a:solidFill>
              <a:srgbClr val="E2E8F0"/>
            </a:solidFill>
            <a:prstDash val="solid"/>
          </a:ln>
        </p:spPr>
        <p:txBody>
          <a:bodyPr/>
          <a:lstStyle/>
          <a:p>
            <a:endParaRPr lang="en-IN"/>
          </a:p>
        </p:txBody>
      </p:sp>
      <p:sp>
        <p:nvSpPr>
          <p:cNvPr id="12" name="Shape 10"/>
          <p:cNvSpPr/>
          <p:nvPr/>
        </p:nvSpPr>
        <p:spPr>
          <a:xfrm>
            <a:off x="548640" y="2788920"/>
            <a:ext cx="109728" cy="1005840"/>
          </a:xfrm>
          <a:prstGeom prst="rect">
            <a:avLst/>
          </a:prstGeom>
          <a:solidFill>
            <a:srgbClr val="1E2761"/>
          </a:solidFill>
          <a:ln w="12700">
            <a:solidFill>
              <a:srgbClr val="1E2761"/>
            </a:solidFill>
            <a:prstDash val="solid"/>
          </a:ln>
        </p:spPr>
        <p:txBody>
          <a:bodyPr/>
          <a:lstStyle/>
          <a:p>
            <a:endParaRPr lang="en-IN"/>
          </a:p>
        </p:txBody>
      </p:sp>
      <p:sp>
        <p:nvSpPr>
          <p:cNvPr id="13" name="Text 11"/>
          <p:cNvSpPr/>
          <p:nvPr/>
        </p:nvSpPr>
        <p:spPr>
          <a:xfrm>
            <a:off x="822960" y="2880360"/>
            <a:ext cx="4114800" cy="365760"/>
          </a:xfrm>
          <a:prstGeom prst="rect">
            <a:avLst/>
          </a:prstGeom>
          <a:noFill/>
          <a:ln/>
        </p:spPr>
        <p:txBody>
          <a:bodyPr wrap="square" lIns="0" tIns="0" rIns="0" bIns="0" rtlCol="0" anchor="ctr"/>
          <a:lstStyle/>
          <a:p>
            <a:pPr marL="0" indent="0">
              <a:buNone/>
            </a:pPr>
            <a:r>
              <a:rPr lang="en-US" sz="1600" b="1" dirty="0">
                <a:solidFill>
                  <a:srgbClr val="1E2761"/>
                </a:solidFill>
                <a:latin typeface="Georgia" pitchFamily="34" charset="0"/>
                <a:ea typeface="Georgia" pitchFamily="34" charset="-122"/>
                <a:cs typeface="Georgia" pitchFamily="34" charset="-120"/>
              </a:rPr>
              <a:t>Cellebrite Physical Analyzer</a:t>
            </a:r>
            <a:endParaRPr lang="en-US" sz="1600" dirty="0"/>
          </a:p>
        </p:txBody>
      </p:sp>
      <p:sp>
        <p:nvSpPr>
          <p:cNvPr id="14" name="Text 12"/>
          <p:cNvSpPr/>
          <p:nvPr/>
        </p:nvSpPr>
        <p:spPr>
          <a:xfrm>
            <a:off x="822960" y="3246120"/>
            <a:ext cx="4114800" cy="320040"/>
          </a:xfrm>
          <a:prstGeom prst="rect">
            <a:avLst/>
          </a:prstGeom>
          <a:noFill/>
          <a:ln/>
        </p:spPr>
        <p:txBody>
          <a:bodyPr wrap="square" lIns="0" tIns="0" rIns="0" bIns="0" rtlCol="0" anchor="ctr"/>
          <a:lstStyle/>
          <a:p>
            <a:pPr marL="0" indent="0">
              <a:buNone/>
            </a:pPr>
            <a:r>
              <a:rPr lang="en-US" sz="1100" b="1" dirty="0">
                <a:solidFill>
                  <a:srgbClr val="F59E0B"/>
                </a:solidFill>
                <a:latin typeface="Calibri" pitchFamily="34" charset="0"/>
                <a:ea typeface="Calibri" pitchFamily="34" charset="-122"/>
                <a:cs typeface="Calibri" pitchFamily="34" charset="-120"/>
              </a:rPr>
              <a:t>v7.74.0.11</a:t>
            </a:r>
            <a:endParaRPr lang="en-US" sz="1100" dirty="0"/>
          </a:p>
        </p:txBody>
      </p:sp>
      <p:sp>
        <p:nvSpPr>
          <p:cNvPr id="15" name="Text 13"/>
          <p:cNvSpPr/>
          <p:nvPr/>
        </p:nvSpPr>
        <p:spPr>
          <a:xfrm>
            <a:off x="5120640" y="2926080"/>
            <a:ext cx="6400800" cy="777240"/>
          </a:xfrm>
          <a:prstGeom prst="rect">
            <a:avLst/>
          </a:prstGeom>
          <a:noFill/>
          <a:ln/>
        </p:spPr>
        <p:txBody>
          <a:bodyPr wrap="square" lIns="0" tIns="0" rIns="0" bIns="0" rtlCol="0" anchor="ctr"/>
          <a:lstStyle/>
          <a:p>
            <a:pPr marL="0" indent="0">
              <a:buNone/>
            </a:pPr>
            <a:r>
              <a:rPr lang="en-US" sz="1200" dirty="0">
                <a:solidFill>
                  <a:srgbClr val="0F172A"/>
                </a:solidFill>
                <a:latin typeface="Calibri" pitchFamily="34" charset="0"/>
                <a:ea typeface="Calibri" pitchFamily="34" charset="-122"/>
                <a:cs typeface="Calibri" pitchFamily="34" charset="-120"/>
              </a:rPr>
              <a:t>Parsing, decoding and analysis platform — used to review chats, media, calls, contacts and metadata.</a:t>
            </a:r>
            <a:endParaRPr lang="en-US" sz="1200" dirty="0"/>
          </a:p>
        </p:txBody>
      </p:sp>
      <p:sp>
        <p:nvSpPr>
          <p:cNvPr id="16" name="Shape 14"/>
          <p:cNvSpPr/>
          <p:nvPr/>
        </p:nvSpPr>
        <p:spPr>
          <a:xfrm>
            <a:off x="548640" y="3977640"/>
            <a:ext cx="11064240" cy="1005840"/>
          </a:xfrm>
          <a:prstGeom prst="rect">
            <a:avLst/>
          </a:prstGeom>
          <a:solidFill>
            <a:srgbClr val="F8FAFC"/>
          </a:solidFill>
          <a:ln w="12700">
            <a:solidFill>
              <a:srgbClr val="E2E8F0"/>
            </a:solidFill>
            <a:prstDash val="solid"/>
          </a:ln>
        </p:spPr>
        <p:txBody>
          <a:bodyPr/>
          <a:lstStyle/>
          <a:p>
            <a:endParaRPr lang="en-IN"/>
          </a:p>
        </p:txBody>
      </p:sp>
      <p:sp>
        <p:nvSpPr>
          <p:cNvPr id="17" name="Shape 15"/>
          <p:cNvSpPr/>
          <p:nvPr/>
        </p:nvSpPr>
        <p:spPr>
          <a:xfrm>
            <a:off x="548640" y="3977640"/>
            <a:ext cx="109728" cy="1005840"/>
          </a:xfrm>
          <a:prstGeom prst="rect">
            <a:avLst/>
          </a:prstGeom>
          <a:solidFill>
            <a:srgbClr val="1E2761"/>
          </a:solidFill>
          <a:ln w="12700">
            <a:solidFill>
              <a:srgbClr val="1E2761"/>
            </a:solidFill>
            <a:prstDash val="solid"/>
          </a:ln>
        </p:spPr>
        <p:txBody>
          <a:bodyPr/>
          <a:lstStyle/>
          <a:p>
            <a:endParaRPr lang="en-IN"/>
          </a:p>
        </p:txBody>
      </p:sp>
      <p:sp>
        <p:nvSpPr>
          <p:cNvPr id="18" name="Text 16"/>
          <p:cNvSpPr/>
          <p:nvPr/>
        </p:nvSpPr>
        <p:spPr>
          <a:xfrm>
            <a:off x="822960" y="4069080"/>
            <a:ext cx="4114800" cy="365760"/>
          </a:xfrm>
          <a:prstGeom prst="rect">
            <a:avLst/>
          </a:prstGeom>
          <a:noFill/>
          <a:ln/>
        </p:spPr>
        <p:txBody>
          <a:bodyPr wrap="square" lIns="0" tIns="0" rIns="0" bIns="0" rtlCol="0" anchor="ctr"/>
          <a:lstStyle/>
          <a:p>
            <a:pPr marL="0" indent="0">
              <a:buNone/>
            </a:pPr>
            <a:r>
              <a:rPr lang="en-US" sz="1600" b="1" dirty="0">
                <a:solidFill>
                  <a:srgbClr val="1E2761"/>
                </a:solidFill>
                <a:latin typeface="Georgia" pitchFamily="34" charset="0"/>
                <a:ea typeface="Georgia" pitchFamily="34" charset="-122"/>
                <a:cs typeface="Georgia" pitchFamily="34" charset="-120"/>
              </a:rPr>
              <a:t>Hash Verification</a:t>
            </a:r>
            <a:endParaRPr lang="en-US" sz="1600" dirty="0"/>
          </a:p>
        </p:txBody>
      </p:sp>
      <p:sp>
        <p:nvSpPr>
          <p:cNvPr id="19" name="Text 17"/>
          <p:cNvSpPr/>
          <p:nvPr/>
        </p:nvSpPr>
        <p:spPr>
          <a:xfrm>
            <a:off x="822960" y="4434840"/>
            <a:ext cx="4114800" cy="320040"/>
          </a:xfrm>
          <a:prstGeom prst="rect">
            <a:avLst/>
          </a:prstGeom>
          <a:noFill/>
          <a:ln/>
        </p:spPr>
        <p:txBody>
          <a:bodyPr wrap="square" lIns="0" tIns="0" rIns="0" bIns="0" rtlCol="0" anchor="ctr"/>
          <a:lstStyle/>
          <a:p>
            <a:pPr marL="0" indent="0">
              <a:buNone/>
            </a:pPr>
            <a:r>
              <a:rPr lang="en-US" sz="1100" b="1" dirty="0">
                <a:solidFill>
                  <a:srgbClr val="F59E0B"/>
                </a:solidFill>
                <a:latin typeface="Calibri" pitchFamily="34" charset="0"/>
                <a:ea typeface="Calibri" pitchFamily="34" charset="-122"/>
                <a:cs typeface="Calibri" pitchFamily="34" charset="-120"/>
              </a:rPr>
              <a:t>MD5 / SHA-1</a:t>
            </a:r>
            <a:endParaRPr lang="en-US" sz="1100" dirty="0"/>
          </a:p>
        </p:txBody>
      </p:sp>
      <p:sp>
        <p:nvSpPr>
          <p:cNvPr id="20" name="Text 18"/>
          <p:cNvSpPr/>
          <p:nvPr/>
        </p:nvSpPr>
        <p:spPr>
          <a:xfrm>
            <a:off x="5120640" y="4114800"/>
            <a:ext cx="6400800" cy="777240"/>
          </a:xfrm>
          <a:prstGeom prst="rect">
            <a:avLst/>
          </a:prstGeom>
          <a:noFill/>
          <a:ln/>
        </p:spPr>
        <p:txBody>
          <a:bodyPr wrap="square" lIns="0" tIns="0" rIns="0" bIns="0" rtlCol="0" anchor="ctr"/>
          <a:lstStyle/>
          <a:p>
            <a:pPr marL="0" indent="0">
              <a:buNone/>
            </a:pPr>
            <a:r>
              <a:rPr lang="en-US" sz="1200" dirty="0">
                <a:solidFill>
                  <a:srgbClr val="0F172A"/>
                </a:solidFill>
                <a:latin typeface="Calibri" pitchFamily="34" charset="0"/>
                <a:ea typeface="Calibri" pitchFamily="34" charset="-122"/>
                <a:cs typeface="Calibri" pitchFamily="34" charset="-120"/>
              </a:rPr>
              <a:t>Image integrity verified after every extraction to ensure evidence has not been tampered with.</a:t>
            </a:r>
            <a:endParaRPr lang="en-US" sz="1200" dirty="0"/>
          </a:p>
        </p:txBody>
      </p:sp>
      <p:sp>
        <p:nvSpPr>
          <p:cNvPr id="21" name="Shape 19"/>
          <p:cNvSpPr/>
          <p:nvPr/>
        </p:nvSpPr>
        <p:spPr>
          <a:xfrm>
            <a:off x="548640" y="5166360"/>
            <a:ext cx="11064240" cy="1005840"/>
          </a:xfrm>
          <a:prstGeom prst="rect">
            <a:avLst/>
          </a:prstGeom>
          <a:solidFill>
            <a:srgbClr val="F8FAFC"/>
          </a:solidFill>
          <a:ln w="12700">
            <a:solidFill>
              <a:srgbClr val="E2E8F0"/>
            </a:solidFill>
            <a:prstDash val="solid"/>
          </a:ln>
        </p:spPr>
        <p:txBody>
          <a:bodyPr/>
          <a:lstStyle/>
          <a:p>
            <a:endParaRPr lang="en-IN"/>
          </a:p>
        </p:txBody>
      </p:sp>
      <p:sp>
        <p:nvSpPr>
          <p:cNvPr id="22" name="Shape 20"/>
          <p:cNvSpPr/>
          <p:nvPr/>
        </p:nvSpPr>
        <p:spPr>
          <a:xfrm>
            <a:off x="548640" y="5166360"/>
            <a:ext cx="109728" cy="1005840"/>
          </a:xfrm>
          <a:prstGeom prst="rect">
            <a:avLst/>
          </a:prstGeom>
          <a:solidFill>
            <a:srgbClr val="1E2761"/>
          </a:solidFill>
          <a:ln w="12700">
            <a:solidFill>
              <a:srgbClr val="1E2761"/>
            </a:solidFill>
            <a:prstDash val="solid"/>
          </a:ln>
        </p:spPr>
        <p:txBody>
          <a:bodyPr/>
          <a:lstStyle/>
          <a:p>
            <a:endParaRPr lang="en-IN"/>
          </a:p>
        </p:txBody>
      </p:sp>
      <p:sp>
        <p:nvSpPr>
          <p:cNvPr id="23" name="Text 21"/>
          <p:cNvSpPr/>
          <p:nvPr/>
        </p:nvSpPr>
        <p:spPr>
          <a:xfrm>
            <a:off x="822960" y="5257800"/>
            <a:ext cx="4114800" cy="365760"/>
          </a:xfrm>
          <a:prstGeom prst="rect">
            <a:avLst/>
          </a:prstGeom>
          <a:noFill/>
          <a:ln/>
        </p:spPr>
        <p:txBody>
          <a:bodyPr wrap="square" lIns="0" tIns="0" rIns="0" bIns="0" rtlCol="0" anchor="ctr"/>
          <a:lstStyle/>
          <a:p>
            <a:pPr marL="0" indent="0">
              <a:buNone/>
            </a:pPr>
            <a:r>
              <a:rPr lang="en-US" sz="1600" b="1" dirty="0">
                <a:solidFill>
                  <a:srgbClr val="1E2761"/>
                </a:solidFill>
                <a:latin typeface="Georgia" pitchFamily="34" charset="0"/>
                <a:ea typeface="Georgia" pitchFamily="34" charset="-122"/>
                <a:cs typeface="Georgia" pitchFamily="34" charset="-120"/>
              </a:rPr>
              <a:t>Write-Blocking Discipline</a:t>
            </a:r>
            <a:endParaRPr lang="en-US" sz="1600" dirty="0"/>
          </a:p>
        </p:txBody>
      </p:sp>
      <p:sp>
        <p:nvSpPr>
          <p:cNvPr id="24" name="Text 22"/>
          <p:cNvSpPr/>
          <p:nvPr/>
        </p:nvSpPr>
        <p:spPr>
          <a:xfrm>
            <a:off x="822960" y="5623560"/>
            <a:ext cx="4114800" cy="320040"/>
          </a:xfrm>
          <a:prstGeom prst="rect">
            <a:avLst/>
          </a:prstGeom>
          <a:noFill/>
          <a:ln/>
        </p:spPr>
        <p:txBody>
          <a:bodyPr wrap="square" lIns="0" tIns="0" rIns="0" bIns="0" rtlCol="0" anchor="ctr"/>
          <a:lstStyle/>
          <a:p>
            <a:pPr marL="0" indent="0">
              <a:buNone/>
            </a:pPr>
            <a:r>
              <a:rPr lang="en-US" sz="1100" b="1" dirty="0">
                <a:solidFill>
                  <a:srgbClr val="F59E0B"/>
                </a:solidFill>
                <a:latin typeface="Calibri" pitchFamily="34" charset="0"/>
                <a:ea typeface="Calibri" pitchFamily="34" charset="-122"/>
                <a:cs typeface="Calibri" pitchFamily="34" charset="-120"/>
              </a:rPr>
              <a:t>Procedural</a:t>
            </a:r>
            <a:endParaRPr lang="en-US" sz="1100" dirty="0"/>
          </a:p>
        </p:txBody>
      </p:sp>
      <p:sp>
        <p:nvSpPr>
          <p:cNvPr id="25" name="Text 23"/>
          <p:cNvSpPr/>
          <p:nvPr/>
        </p:nvSpPr>
        <p:spPr>
          <a:xfrm>
            <a:off x="5120640" y="5303520"/>
            <a:ext cx="6400800" cy="777240"/>
          </a:xfrm>
          <a:prstGeom prst="rect">
            <a:avLst/>
          </a:prstGeom>
          <a:noFill/>
          <a:ln/>
        </p:spPr>
        <p:txBody>
          <a:bodyPr wrap="square" lIns="0" tIns="0" rIns="0" bIns="0" rtlCol="0" anchor="ctr"/>
          <a:lstStyle/>
          <a:p>
            <a:pPr marL="0" indent="0">
              <a:buNone/>
            </a:pPr>
            <a:r>
              <a:rPr lang="en-US" sz="1200" dirty="0">
                <a:solidFill>
                  <a:srgbClr val="0F172A"/>
                </a:solidFill>
                <a:latin typeface="Calibri" pitchFamily="34" charset="0"/>
                <a:ea typeface="Calibri" pitchFamily="34" charset="-122"/>
                <a:cs typeface="Calibri" pitchFamily="34" charset="-120"/>
              </a:rPr>
              <a:t>Source devices handled read-only; no data written to suspect media during or after acquisition.</a:t>
            </a:r>
            <a:endParaRPr lang="en-US" sz="1200" dirty="0"/>
          </a:p>
        </p:txBody>
      </p:sp>
      <p:sp>
        <p:nvSpPr>
          <p:cNvPr id="26" name="Shape 24"/>
          <p:cNvSpPr/>
          <p:nvPr/>
        </p:nvSpPr>
        <p:spPr>
          <a:xfrm>
            <a:off x="0" y="6583680"/>
            <a:ext cx="12161520" cy="274320"/>
          </a:xfrm>
          <a:prstGeom prst="rect">
            <a:avLst/>
          </a:prstGeom>
          <a:solidFill>
            <a:srgbClr val="1E2761"/>
          </a:solidFill>
          <a:ln w="12700">
            <a:solidFill>
              <a:srgbClr val="1E2761"/>
            </a:solidFill>
            <a:prstDash val="solid"/>
          </a:ln>
        </p:spPr>
        <p:txBody>
          <a:bodyPr/>
          <a:lstStyle/>
          <a:p>
            <a:endParaRPr lang="en-IN"/>
          </a:p>
        </p:txBody>
      </p:sp>
      <p:sp>
        <p:nvSpPr>
          <p:cNvPr id="27" name="Text 25"/>
          <p:cNvSpPr/>
          <p:nvPr/>
        </p:nvSpPr>
        <p:spPr>
          <a:xfrm>
            <a:off x="274320" y="6601968"/>
            <a:ext cx="8229600" cy="237744"/>
          </a:xfrm>
          <a:prstGeom prst="rect">
            <a:avLst/>
          </a:prstGeom>
          <a:noFill/>
          <a:ln/>
        </p:spPr>
        <p:txBody>
          <a:bodyPr wrap="square" lIns="0" tIns="0" rIns="0" bIns="0" rtlCol="0" anchor="ctr"/>
          <a:lstStyle/>
          <a:p>
            <a:pPr marL="0" indent="0">
              <a:buNone/>
            </a:pPr>
            <a:r>
              <a:rPr lang="en-US" sz="900" dirty="0">
                <a:solidFill>
                  <a:srgbClr val="CADCFC"/>
                </a:solidFill>
                <a:latin typeface="Calibri" pitchFamily="34" charset="0"/>
                <a:ea typeface="Calibri" pitchFamily="34" charset="-122"/>
                <a:cs typeface="Calibri" pitchFamily="34" charset="-120"/>
              </a:rPr>
              <a:t>ACCA7031 | Digital Forensics Analysis | Quantum Tech Case</a:t>
            </a:r>
            <a:endParaRPr lang="en-US" sz="900" dirty="0"/>
          </a:p>
        </p:txBody>
      </p:sp>
      <p:sp>
        <p:nvSpPr>
          <p:cNvPr id="28" name="Text 26"/>
          <p:cNvSpPr/>
          <p:nvPr/>
        </p:nvSpPr>
        <p:spPr>
          <a:xfrm>
            <a:off x="11247120" y="6601968"/>
            <a:ext cx="731520" cy="237744"/>
          </a:xfrm>
          <a:prstGeom prst="rect">
            <a:avLst/>
          </a:prstGeom>
          <a:noFill/>
          <a:ln/>
        </p:spPr>
        <p:txBody>
          <a:bodyPr wrap="square" lIns="0" tIns="0" rIns="0" bIns="0" rtlCol="0" anchor="ctr"/>
          <a:lstStyle/>
          <a:p>
            <a:pPr marL="0" indent="0" algn="r">
              <a:buNone/>
            </a:pPr>
            <a:r>
              <a:rPr lang="en-US" sz="900" dirty="0">
                <a:solidFill>
                  <a:srgbClr val="CADCFC"/>
                </a:solidFill>
                <a:latin typeface="Calibri" pitchFamily="34" charset="0"/>
                <a:ea typeface="Calibri" pitchFamily="34" charset="-122"/>
                <a:cs typeface="Calibri" pitchFamily="34" charset="-120"/>
              </a:rPr>
              <a:t>5 / 19</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F59E0B"/>
          </a:solidFill>
          <a:ln w="12700">
            <a:solidFill>
              <a:srgbClr val="F59E0B"/>
            </a:solidFill>
            <a:prstDash val="solid"/>
          </a:ln>
        </p:spPr>
        <p:txBody>
          <a:bodyPr/>
          <a:lstStyle/>
          <a:p>
            <a:endParaRPr lang="en-IN"/>
          </a:p>
        </p:txBody>
      </p:sp>
      <p:sp>
        <p:nvSpPr>
          <p:cNvPr id="3" name="Text 1"/>
          <p:cNvSpPr/>
          <p:nvPr/>
        </p:nvSpPr>
        <p:spPr>
          <a:xfrm>
            <a:off x="457200" y="228600"/>
            <a:ext cx="10972800" cy="320040"/>
          </a:xfrm>
          <a:prstGeom prst="rect">
            <a:avLst/>
          </a:prstGeom>
          <a:noFill/>
          <a:ln/>
        </p:spPr>
        <p:txBody>
          <a:bodyPr wrap="square" lIns="0" tIns="0" rIns="0" bIns="0" rtlCol="0" anchor="ctr"/>
          <a:lstStyle/>
          <a:p>
            <a:pPr marL="0" indent="0">
              <a:buNone/>
            </a:pPr>
            <a:r>
              <a:rPr lang="en-US" sz="1100" b="1" kern="0" spc="400" dirty="0">
                <a:solidFill>
                  <a:srgbClr val="F59E0B"/>
                </a:solidFill>
                <a:latin typeface="Calibri" pitchFamily="34" charset="0"/>
                <a:ea typeface="Calibri" pitchFamily="34" charset="-122"/>
                <a:cs typeface="Calibri" pitchFamily="34" charset="-120"/>
              </a:rPr>
              <a:t>MODULE 04 — ACQUISITION WALKTHROUGH</a:t>
            </a:r>
            <a:endParaRPr lang="en-US" sz="1100" dirty="0"/>
          </a:p>
        </p:txBody>
      </p:sp>
      <p:sp>
        <p:nvSpPr>
          <p:cNvPr id="4" name="Text 2"/>
          <p:cNvSpPr/>
          <p:nvPr/>
        </p:nvSpPr>
        <p:spPr>
          <a:xfrm>
            <a:off x="457200" y="548640"/>
            <a:ext cx="10972800" cy="731520"/>
          </a:xfrm>
          <a:prstGeom prst="rect">
            <a:avLst/>
          </a:prstGeom>
          <a:noFill/>
          <a:ln/>
        </p:spPr>
        <p:txBody>
          <a:bodyPr wrap="square" lIns="0" tIns="0" rIns="0" bIns="0" rtlCol="0" anchor="ctr"/>
          <a:lstStyle/>
          <a:p>
            <a:pPr marL="0" indent="0">
              <a:buNone/>
            </a:pPr>
            <a:r>
              <a:rPr lang="en-US" sz="2800" b="1" dirty="0">
                <a:solidFill>
                  <a:srgbClr val="1E2761"/>
                </a:solidFill>
                <a:latin typeface="Georgia" pitchFamily="34" charset="0"/>
                <a:ea typeface="Georgia" pitchFamily="34" charset="-122"/>
                <a:cs typeface="Georgia" pitchFamily="34" charset="-120"/>
              </a:rPr>
              <a:t>Step 1 — Select Extraction Location</a:t>
            </a:r>
            <a:endParaRPr lang="en-US" sz="2800" dirty="0"/>
          </a:p>
        </p:txBody>
      </p:sp>
      <p:sp>
        <p:nvSpPr>
          <p:cNvPr id="5" name="Shape 3"/>
          <p:cNvSpPr/>
          <p:nvPr/>
        </p:nvSpPr>
        <p:spPr>
          <a:xfrm>
            <a:off x="457200" y="1298448"/>
            <a:ext cx="1371600" cy="0"/>
          </a:xfrm>
          <a:prstGeom prst="line">
            <a:avLst/>
          </a:prstGeom>
          <a:noFill/>
          <a:ln w="31750">
            <a:solidFill>
              <a:srgbClr val="F59E0B"/>
            </a:solidFill>
            <a:prstDash val="solid"/>
          </a:ln>
        </p:spPr>
        <p:txBody>
          <a:bodyPr/>
          <a:lstStyle/>
          <a:p>
            <a:endParaRPr lang="en-IN"/>
          </a:p>
        </p:txBody>
      </p:sp>
      <p:pic>
        <p:nvPicPr>
          <p:cNvPr id="6" name="Image 0" descr="/sessions/determined-practical-brahmagupta/mnt/outputs/demo_deck/images/cellebrite_22.png"/>
          <p:cNvPicPr>
            <a:picLocks noChangeAspect="1"/>
          </p:cNvPicPr>
          <p:nvPr/>
        </p:nvPicPr>
        <p:blipFill>
          <a:blip r:embed="rId3"/>
          <a:srcRect/>
          <a:stretch/>
        </p:blipFill>
        <p:spPr>
          <a:xfrm>
            <a:off x="548640" y="1645920"/>
            <a:ext cx="7040880" cy="4389120"/>
          </a:xfrm>
          <a:prstGeom prst="rect">
            <a:avLst/>
          </a:prstGeom>
        </p:spPr>
      </p:pic>
      <p:sp>
        <p:nvSpPr>
          <p:cNvPr id="7" name="Shape 4"/>
          <p:cNvSpPr/>
          <p:nvPr/>
        </p:nvSpPr>
        <p:spPr>
          <a:xfrm>
            <a:off x="7863840" y="1645920"/>
            <a:ext cx="3840480" cy="4389120"/>
          </a:xfrm>
          <a:prstGeom prst="rect">
            <a:avLst/>
          </a:prstGeom>
          <a:solidFill>
            <a:srgbClr val="F8FAFC"/>
          </a:solidFill>
          <a:ln w="12700">
            <a:solidFill>
              <a:srgbClr val="E2E8F0"/>
            </a:solidFill>
            <a:prstDash val="solid"/>
          </a:ln>
        </p:spPr>
        <p:txBody>
          <a:bodyPr/>
          <a:lstStyle/>
          <a:p>
            <a:endParaRPr lang="en-IN"/>
          </a:p>
        </p:txBody>
      </p:sp>
      <p:sp>
        <p:nvSpPr>
          <p:cNvPr id="8" name="Shape 5"/>
          <p:cNvSpPr/>
          <p:nvPr/>
        </p:nvSpPr>
        <p:spPr>
          <a:xfrm>
            <a:off x="7863840" y="1645920"/>
            <a:ext cx="3840480" cy="109728"/>
          </a:xfrm>
          <a:prstGeom prst="rect">
            <a:avLst/>
          </a:prstGeom>
          <a:solidFill>
            <a:srgbClr val="F59E0B"/>
          </a:solidFill>
          <a:ln w="12700">
            <a:solidFill>
              <a:srgbClr val="F59E0B"/>
            </a:solidFill>
            <a:prstDash val="solid"/>
          </a:ln>
        </p:spPr>
        <p:txBody>
          <a:bodyPr/>
          <a:lstStyle/>
          <a:p>
            <a:endParaRPr lang="en-IN"/>
          </a:p>
        </p:txBody>
      </p:sp>
      <p:sp>
        <p:nvSpPr>
          <p:cNvPr id="9" name="Text 6"/>
          <p:cNvSpPr/>
          <p:nvPr/>
        </p:nvSpPr>
        <p:spPr>
          <a:xfrm>
            <a:off x="8046720" y="1783080"/>
            <a:ext cx="3566160" cy="320040"/>
          </a:xfrm>
          <a:prstGeom prst="rect">
            <a:avLst/>
          </a:prstGeom>
          <a:noFill/>
          <a:ln/>
        </p:spPr>
        <p:txBody>
          <a:bodyPr wrap="square" rtlCol="0" anchor="ctr"/>
          <a:lstStyle/>
          <a:p>
            <a:pPr marL="0" indent="0">
              <a:buNone/>
            </a:pPr>
            <a:r>
              <a:rPr lang="en-US" sz="1300" b="1" kern="0" spc="300" dirty="0">
                <a:solidFill>
                  <a:srgbClr val="1E2761"/>
                </a:solidFill>
                <a:latin typeface="Calibri" pitchFamily="34" charset="0"/>
                <a:ea typeface="Calibri" pitchFamily="34" charset="-122"/>
                <a:cs typeface="Calibri" pitchFamily="34" charset="-120"/>
              </a:rPr>
              <a:t>What is happening</a:t>
            </a:r>
            <a:endParaRPr lang="en-US" sz="1300" dirty="0"/>
          </a:p>
        </p:txBody>
      </p:sp>
      <p:sp>
        <p:nvSpPr>
          <p:cNvPr id="10" name="Text 7"/>
          <p:cNvSpPr/>
          <p:nvPr/>
        </p:nvSpPr>
        <p:spPr>
          <a:xfrm>
            <a:off x="8046720" y="2194560"/>
            <a:ext cx="3566160" cy="3657600"/>
          </a:xfrm>
          <a:prstGeom prst="rect">
            <a:avLst/>
          </a:prstGeom>
          <a:noFill/>
          <a:ln/>
        </p:spPr>
        <p:txBody>
          <a:bodyPr wrap="square" rtlCol="0" anchor="ctr"/>
          <a:lstStyle/>
          <a:p>
            <a:pPr marL="0" indent="0">
              <a:spcAft>
                <a:spcPts val="400"/>
              </a:spcAft>
              <a:buNone/>
            </a:pPr>
            <a:r>
              <a:rPr lang="en-US" sz="1200" dirty="0">
                <a:solidFill>
                  <a:srgbClr val="0F172A"/>
                </a:solidFill>
                <a:latin typeface="Calibri" pitchFamily="34" charset="0"/>
                <a:ea typeface="Calibri" pitchFamily="34" charset="-122"/>
                <a:cs typeface="Calibri" pitchFamily="34" charset="-120"/>
              </a:rPr>
              <a:t>UFED prompts the examiner to choose a target folder on the workstation for the forensic image.</a:t>
            </a:r>
            <a:endParaRPr lang="en-US" sz="1200" dirty="0"/>
          </a:p>
          <a:p>
            <a:pPr marL="0" indent="0">
              <a:spcAft>
                <a:spcPts val="400"/>
              </a:spcAft>
              <a:buNone/>
            </a:pPr>
            <a:r>
              <a:rPr lang="en-US" sz="1200" dirty="0">
                <a:solidFill>
                  <a:srgbClr val="0F172A"/>
                </a:solidFill>
                <a:latin typeface="Calibri" pitchFamily="34" charset="0"/>
                <a:ea typeface="Calibri" pitchFamily="34" charset="-122"/>
                <a:cs typeface="Calibri" pitchFamily="34" charset="-120"/>
              </a:rPr>
              <a:t> </a:t>
            </a:r>
            <a:endParaRPr lang="en-US" sz="1200" dirty="0"/>
          </a:p>
          <a:p>
            <a:pPr marL="0" indent="0">
              <a:spcAft>
                <a:spcPts val="400"/>
              </a:spcAft>
              <a:buNone/>
            </a:pPr>
            <a:r>
              <a:rPr lang="en-US" sz="1200" b="1" dirty="0">
                <a:solidFill>
                  <a:srgbClr val="0F172A"/>
                </a:solidFill>
                <a:latin typeface="Calibri" pitchFamily="34" charset="0"/>
                <a:ea typeface="Calibri" pitchFamily="34" charset="-122"/>
                <a:cs typeface="Calibri" pitchFamily="34" charset="-120"/>
              </a:rPr>
              <a:t>Target: </a:t>
            </a:r>
            <a:r>
              <a:rPr lang="en-US" sz="1200" dirty="0">
                <a:solidFill>
                  <a:srgbClr val="1E2761"/>
                </a:solidFill>
                <a:latin typeface="Consolas" pitchFamily="34" charset="0"/>
                <a:ea typeface="Consolas" pitchFamily="34" charset="-122"/>
                <a:cs typeface="Consolas" pitchFamily="34" charset="-120"/>
              </a:rPr>
              <a:t>C:\Users\Admin\AppData\Local\My UFED\...</a:t>
            </a:r>
            <a:endParaRPr lang="en-US" sz="1200" dirty="0"/>
          </a:p>
          <a:p>
            <a:pPr marL="0" indent="0">
              <a:spcAft>
                <a:spcPts val="400"/>
              </a:spcAft>
              <a:buNone/>
            </a:pPr>
            <a:r>
              <a:rPr lang="en-US" sz="1200" dirty="0">
                <a:solidFill>
                  <a:srgbClr val="0F172A"/>
                </a:solidFill>
                <a:latin typeface="Calibri" pitchFamily="34" charset="0"/>
                <a:ea typeface="Calibri" pitchFamily="34" charset="-122"/>
                <a:cs typeface="Calibri" pitchFamily="34" charset="-120"/>
              </a:rPr>
              <a:t> </a:t>
            </a:r>
            <a:endParaRPr lang="en-US" sz="1200" dirty="0"/>
          </a:p>
          <a:p>
            <a:pPr marL="0" indent="0">
              <a:spcAft>
                <a:spcPts val="400"/>
              </a:spcAft>
              <a:buNone/>
            </a:pPr>
            <a:r>
              <a:rPr lang="en-US" sz="1200" dirty="0">
                <a:solidFill>
                  <a:srgbClr val="0F172A"/>
                </a:solidFill>
                <a:latin typeface="Calibri" pitchFamily="34" charset="0"/>
                <a:ea typeface="Calibri" pitchFamily="34" charset="-122"/>
                <a:cs typeface="Calibri" pitchFamily="34" charset="-120"/>
              </a:rPr>
              <a:t>The destination folder is isolated so the examiner can compute hashes and lock the image immediately after extraction.</a:t>
            </a:r>
            <a:endParaRPr lang="en-US" sz="1200" dirty="0"/>
          </a:p>
        </p:txBody>
      </p:sp>
      <p:sp>
        <p:nvSpPr>
          <p:cNvPr id="11" name="Shape 8"/>
          <p:cNvSpPr/>
          <p:nvPr/>
        </p:nvSpPr>
        <p:spPr>
          <a:xfrm>
            <a:off x="0" y="6583680"/>
            <a:ext cx="12161520" cy="274320"/>
          </a:xfrm>
          <a:prstGeom prst="rect">
            <a:avLst/>
          </a:prstGeom>
          <a:solidFill>
            <a:srgbClr val="1E2761"/>
          </a:solidFill>
          <a:ln w="12700">
            <a:solidFill>
              <a:srgbClr val="1E2761"/>
            </a:solidFill>
            <a:prstDash val="solid"/>
          </a:ln>
        </p:spPr>
        <p:txBody>
          <a:bodyPr/>
          <a:lstStyle/>
          <a:p>
            <a:endParaRPr lang="en-IN"/>
          </a:p>
        </p:txBody>
      </p:sp>
      <p:sp>
        <p:nvSpPr>
          <p:cNvPr id="12" name="Text 9"/>
          <p:cNvSpPr/>
          <p:nvPr/>
        </p:nvSpPr>
        <p:spPr>
          <a:xfrm>
            <a:off x="274320" y="6601968"/>
            <a:ext cx="8229600" cy="237744"/>
          </a:xfrm>
          <a:prstGeom prst="rect">
            <a:avLst/>
          </a:prstGeom>
          <a:noFill/>
          <a:ln/>
        </p:spPr>
        <p:txBody>
          <a:bodyPr wrap="square" lIns="0" tIns="0" rIns="0" bIns="0" rtlCol="0" anchor="ctr"/>
          <a:lstStyle/>
          <a:p>
            <a:pPr marL="0" indent="0">
              <a:buNone/>
            </a:pPr>
            <a:r>
              <a:rPr lang="en-US" sz="900" dirty="0">
                <a:solidFill>
                  <a:srgbClr val="CADCFC"/>
                </a:solidFill>
                <a:latin typeface="Calibri" pitchFamily="34" charset="0"/>
                <a:ea typeface="Calibri" pitchFamily="34" charset="-122"/>
                <a:cs typeface="Calibri" pitchFamily="34" charset="-120"/>
              </a:rPr>
              <a:t>ACCA7031 | Digital Forensics Analysis | Quantum Tech Case</a:t>
            </a:r>
            <a:endParaRPr lang="en-US" sz="900" dirty="0"/>
          </a:p>
        </p:txBody>
      </p:sp>
      <p:sp>
        <p:nvSpPr>
          <p:cNvPr id="13" name="Text 10"/>
          <p:cNvSpPr/>
          <p:nvPr/>
        </p:nvSpPr>
        <p:spPr>
          <a:xfrm>
            <a:off x="11247120" y="6601968"/>
            <a:ext cx="731520" cy="237744"/>
          </a:xfrm>
          <a:prstGeom prst="rect">
            <a:avLst/>
          </a:prstGeom>
          <a:noFill/>
          <a:ln/>
        </p:spPr>
        <p:txBody>
          <a:bodyPr wrap="square" lIns="0" tIns="0" rIns="0" bIns="0" rtlCol="0" anchor="ctr"/>
          <a:lstStyle/>
          <a:p>
            <a:pPr marL="0" indent="0" algn="r">
              <a:buNone/>
            </a:pPr>
            <a:r>
              <a:rPr lang="en-US" sz="900" dirty="0">
                <a:solidFill>
                  <a:srgbClr val="CADCFC"/>
                </a:solidFill>
                <a:latin typeface="Calibri" pitchFamily="34" charset="0"/>
                <a:ea typeface="Calibri" pitchFamily="34" charset="-122"/>
                <a:cs typeface="Calibri" pitchFamily="34" charset="-120"/>
              </a:rPr>
              <a:t>6 / 19</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F59E0B"/>
          </a:solidFill>
          <a:ln w="12700">
            <a:solidFill>
              <a:srgbClr val="F59E0B"/>
            </a:solidFill>
            <a:prstDash val="solid"/>
          </a:ln>
        </p:spPr>
        <p:txBody>
          <a:bodyPr/>
          <a:lstStyle/>
          <a:p>
            <a:endParaRPr lang="en-IN"/>
          </a:p>
        </p:txBody>
      </p:sp>
      <p:sp>
        <p:nvSpPr>
          <p:cNvPr id="3" name="Text 1"/>
          <p:cNvSpPr/>
          <p:nvPr/>
        </p:nvSpPr>
        <p:spPr>
          <a:xfrm>
            <a:off x="457200" y="228600"/>
            <a:ext cx="10972800" cy="320040"/>
          </a:xfrm>
          <a:prstGeom prst="rect">
            <a:avLst/>
          </a:prstGeom>
          <a:noFill/>
          <a:ln/>
        </p:spPr>
        <p:txBody>
          <a:bodyPr wrap="square" lIns="0" tIns="0" rIns="0" bIns="0" rtlCol="0" anchor="ctr"/>
          <a:lstStyle/>
          <a:p>
            <a:pPr marL="0" indent="0">
              <a:buNone/>
            </a:pPr>
            <a:r>
              <a:rPr lang="en-US" sz="1100" b="1" kern="0" spc="400" dirty="0">
                <a:solidFill>
                  <a:srgbClr val="F59E0B"/>
                </a:solidFill>
                <a:latin typeface="Calibri" pitchFamily="34" charset="0"/>
                <a:ea typeface="Calibri" pitchFamily="34" charset="-122"/>
                <a:cs typeface="Calibri" pitchFamily="34" charset="-120"/>
              </a:rPr>
              <a:t>MODULE 04 — ACQUISITION WALKTHROUGH</a:t>
            </a:r>
            <a:endParaRPr lang="en-US" sz="1100" dirty="0"/>
          </a:p>
        </p:txBody>
      </p:sp>
      <p:sp>
        <p:nvSpPr>
          <p:cNvPr id="4" name="Text 2"/>
          <p:cNvSpPr/>
          <p:nvPr/>
        </p:nvSpPr>
        <p:spPr>
          <a:xfrm>
            <a:off x="457200" y="548640"/>
            <a:ext cx="10972800" cy="731520"/>
          </a:xfrm>
          <a:prstGeom prst="rect">
            <a:avLst/>
          </a:prstGeom>
          <a:noFill/>
          <a:ln/>
        </p:spPr>
        <p:txBody>
          <a:bodyPr wrap="square" lIns="0" tIns="0" rIns="0" bIns="0" rtlCol="0" anchor="ctr"/>
          <a:lstStyle/>
          <a:p>
            <a:pPr marL="0" indent="0">
              <a:buNone/>
            </a:pPr>
            <a:r>
              <a:rPr lang="en-US" sz="2800" b="1" dirty="0">
                <a:solidFill>
                  <a:srgbClr val="1E2761"/>
                </a:solidFill>
                <a:latin typeface="Georgia" pitchFamily="34" charset="0"/>
                <a:ea typeface="Georgia" pitchFamily="34" charset="-122"/>
                <a:cs typeface="Georgia" pitchFamily="34" charset="-120"/>
              </a:rPr>
              <a:t>Step 2 — Prepare Device &amp; Waiting for Connection</a:t>
            </a:r>
            <a:endParaRPr lang="en-US" sz="2800" dirty="0"/>
          </a:p>
        </p:txBody>
      </p:sp>
      <p:sp>
        <p:nvSpPr>
          <p:cNvPr id="5" name="Shape 3"/>
          <p:cNvSpPr/>
          <p:nvPr/>
        </p:nvSpPr>
        <p:spPr>
          <a:xfrm>
            <a:off x="457200" y="1298448"/>
            <a:ext cx="1371600" cy="0"/>
          </a:xfrm>
          <a:prstGeom prst="line">
            <a:avLst/>
          </a:prstGeom>
          <a:noFill/>
          <a:ln w="31750">
            <a:solidFill>
              <a:srgbClr val="F59E0B"/>
            </a:solidFill>
            <a:prstDash val="solid"/>
          </a:ln>
        </p:spPr>
        <p:txBody>
          <a:bodyPr/>
          <a:lstStyle/>
          <a:p>
            <a:endParaRPr lang="en-IN"/>
          </a:p>
        </p:txBody>
      </p:sp>
      <p:pic>
        <p:nvPicPr>
          <p:cNvPr id="6" name="Image 0" descr="/sessions/determined-practical-brahmagupta/mnt/outputs/demo_deck/images/cellebrite_23.png"/>
          <p:cNvPicPr>
            <a:picLocks noChangeAspect="1"/>
          </p:cNvPicPr>
          <p:nvPr/>
        </p:nvPicPr>
        <p:blipFill>
          <a:blip r:embed="rId3"/>
          <a:srcRect/>
          <a:stretch/>
        </p:blipFill>
        <p:spPr>
          <a:xfrm>
            <a:off x="548640" y="1645920"/>
            <a:ext cx="7040880" cy="4389120"/>
          </a:xfrm>
          <a:prstGeom prst="rect">
            <a:avLst/>
          </a:prstGeom>
        </p:spPr>
      </p:pic>
      <p:sp>
        <p:nvSpPr>
          <p:cNvPr id="7" name="Shape 4"/>
          <p:cNvSpPr/>
          <p:nvPr/>
        </p:nvSpPr>
        <p:spPr>
          <a:xfrm>
            <a:off x="7863840" y="1645920"/>
            <a:ext cx="3840480" cy="4389120"/>
          </a:xfrm>
          <a:prstGeom prst="rect">
            <a:avLst/>
          </a:prstGeom>
          <a:solidFill>
            <a:srgbClr val="F8FAFC"/>
          </a:solidFill>
          <a:ln w="12700">
            <a:solidFill>
              <a:srgbClr val="E2E8F0"/>
            </a:solidFill>
            <a:prstDash val="solid"/>
          </a:ln>
        </p:spPr>
        <p:txBody>
          <a:bodyPr/>
          <a:lstStyle/>
          <a:p>
            <a:endParaRPr lang="en-IN"/>
          </a:p>
        </p:txBody>
      </p:sp>
      <p:sp>
        <p:nvSpPr>
          <p:cNvPr id="8" name="Shape 5"/>
          <p:cNvSpPr/>
          <p:nvPr/>
        </p:nvSpPr>
        <p:spPr>
          <a:xfrm>
            <a:off x="7863840" y="1645920"/>
            <a:ext cx="3840480" cy="109728"/>
          </a:xfrm>
          <a:prstGeom prst="rect">
            <a:avLst/>
          </a:prstGeom>
          <a:solidFill>
            <a:srgbClr val="F59E0B"/>
          </a:solidFill>
          <a:ln w="12700">
            <a:solidFill>
              <a:srgbClr val="F59E0B"/>
            </a:solidFill>
            <a:prstDash val="solid"/>
          </a:ln>
        </p:spPr>
        <p:txBody>
          <a:bodyPr/>
          <a:lstStyle/>
          <a:p>
            <a:endParaRPr lang="en-IN"/>
          </a:p>
        </p:txBody>
      </p:sp>
      <p:sp>
        <p:nvSpPr>
          <p:cNvPr id="9" name="Text 6"/>
          <p:cNvSpPr/>
          <p:nvPr/>
        </p:nvSpPr>
        <p:spPr>
          <a:xfrm>
            <a:off x="8046720" y="1783080"/>
            <a:ext cx="3566160" cy="320040"/>
          </a:xfrm>
          <a:prstGeom prst="rect">
            <a:avLst/>
          </a:prstGeom>
          <a:noFill/>
          <a:ln/>
        </p:spPr>
        <p:txBody>
          <a:bodyPr wrap="square" rtlCol="0" anchor="ctr"/>
          <a:lstStyle/>
          <a:p>
            <a:pPr marL="0" indent="0">
              <a:buNone/>
            </a:pPr>
            <a:r>
              <a:rPr lang="en-US" sz="1300" b="1" kern="0" spc="300" dirty="0">
                <a:solidFill>
                  <a:srgbClr val="1E2761"/>
                </a:solidFill>
                <a:latin typeface="Calibri" pitchFamily="34" charset="0"/>
                <a:ea typeface="Calibri" pitchFamily="34" charset="-122"/>
                <a:cs typeface="Calibri" pitchFamily="34" charset="-120"/>
              </a:rPr>
              <a:t>Pre-extraction checklist</a:t>
            </a:r>
            <a:endParaRPr lang="en-US" sz="1300" dirty="0"/>
          </a:p>
        </p:txBody>
      </p:sp>
      <p:sp>
        <p:nvSpPr>
          <p:cNvPr id="10" name="Text 7"/>
          <p:cNvSpPr/>
          <p:nvPr/>
        </p:nvSpPr>
        <p:spPr>
          <a:xfrm>
            <a:off x="8046720" y="2194560"/>
            <a:ext cx="3566160" cy="3657600"/>
          </a:xfrm>
          <a:prstGeom prst="rect">
            <a:avLst/>
          </a:prstGeom>
          <a:noFill/>
          <a:ln/>
        </p:spPr>
        <p:txBody>
          <a:bodyPr wrap="square" rtlCol="0" anchor="ctr"/>
          <a:lstStyle/>
          <a:p>
            <a:pPr marL="342900" indent="-342900">
              <a:spcAft>
                <a:spcPts val="300"/>
              </a:spcAft>
              <a:buSzPct val="100000"/>
              <a:buChar char="•"/>
            </a:pPr>
            <a:r>
              <a:rPr lang="en-US" sz="1200" dirty="0">
                <a:solidFill>
                  <a:srgbClr val="0F172A"/>
                </a:solidFill>
                <a:latin typeface="Calibri" pitchFamily="34" charset="0"/>
                <a:ea typeface="Calibri" pitchFamily="34" charset="-122"/>
                <a:cs typeface="Calibri" pitchFamily="34" charset="-120"/>
              </a:rPr>
              <a:t>Screen timeout disabled</a:t>
            </a:r>
            <a:endParaRPr lang="en-US" sz="1200" dirty="0"/>
          </a:p>
          <a:p>
            <a:pPr marL="342900" indent="-342900">
              <a:spcAft>
                <a:spcPts val="300"/>
              </a:spcAft>
              <a:buSzPct val="100000"/>
              <a:buChar char="•"/>
            </a:pPr>
            <a:r>
              <a:rPr lang="en-US" sz="1200" dirty="0">
                <a:solidFill>
                  <a:srgbClr val="0F172A"/>
                </a:solidFill>
                <a:latin typeface="Calibri" pitchFamily="34" charset="0"/>
                <a:ea typeface="Calibri" pitchFamily="34" charset="-122"/>
                <a:cs typeface="Calibri" pitchFamily="34" charset="-120"/>
              </a:rPr>
              <a:t>USB debugging enabled</a:t>
            </a:r>
            <a:endParaRPr lang="en-US" sz="1200" dirty="0"/>
          </a:p>
          <a:p>
            <a:pPr marL="342900" indent="-342900">
              <a:spcAft>
                <a:spcPts val="300"/>
              </a:spcAft>
              <a:buSzPct val="100000"/>
              <a:buChar char="•"/>
            </a:pPr>
            <a:r>
              <a:rPr lang="en-US" sz="1200" dirty="0">
                <a:solidFill>
                  <a:srgbClr val="0F172A"/>
                </a:solidFill>
                <a:latin typeface="Calibri" pitchFamily="34" charset="0"/>
                <a:ea typeface="Calibri" pitchFamily="34" charset="-122"/>
                <a:cs typeface="Calibri" pitchFamily="34" charset="-120"/>
              </a:rPr>
              <a:t>Auto-lock set to Never</a:t>
            </a:r>
            <a:endParaRPr lang="en-US" sz="1200" dirty="0"/>
          </a:p>
          <a:p>
            <a:pPr marL="342900" indent="-342900">
              <a:spcAft>
                <a:spcPts val="300"/>
              </a:spcAft>
              <a:buSzPct val="100000"/>
              <a:buChar char="•"/>
            </a:pPr>
            <a:r>
              <a:rPr lang="en-US" sz="1200" dirty="0">
                <a:solidFill>
                  <a:srgbClr val="0F172A"/>
                </a:solidFill>
                <a:latin typeface="Calibri" pitchFamily="34" charset="0"/>
                <a:ea typeface="Calibri" pitchFamily="34" charset="-122"/>
                <a:cs typeface="Calibri" pitchFamily="34" charset="-120"/>
              </a:rPr>
              <a:t>Device fully charged</a:t>
            </a:r>
            <a:endParaRPr lang="en-US" sz="1200" dirty="0"/>
          </a:p>
          <a:p>
            <a:pPr marL="342900" indent="-342900">
              <a:spcAft>
                <a:spcPts val="300"/>
              </a:spcAft>
              <a:buSzPct val="100000"/>
              <a:buChar char="•"/>
            </a:pPr>
            <a:r>
              <a:rPr lang="en-US" sz="1200" dirty="0">
                <a:solidFill>
                  <a:srgbClr val="0F172A"/>
                </a:solidFill>
                <a:latin typeface="Calibri" pitchFamily="34" charset="0"/>
                <a:ea typeface="Calibri" pitchFamily="34" charset="-122"/>
                <a:cs typeface="Calibri" pitchFamily="34" charset="-120"/>
              </a:rPr>
              <a:t>SIM card and passcode provided by Quantum Tech</a:t>
            </a:r>
            <a:endParaRPr lang="en-US" sz="1200" dirty="0"/>
          </a:p>
          <a:p>
            <a:pPr marL="342900" indent="-342900">
              <a:spcAft>
                <a:spcPts val="300"/>
              </a:spcAft>
              <a:buSzPct val="100000"/>
              <a:buChar char="•"/>
            </a:pPr>
            <a:r>
              <a:rPr lang="en-US" sz="1200" dirty="0">
                <a:solidFill>
                  <a:srgbClr val="0F172A"/>
                </a:solidFill>
                <a:latin typeface="Calibri" pitchFamily="34" charset="0"/>
                <a:ea typeface="Calibri" pitchFamily="34" charset="-122"/>
                <a:cs typeface="Calibri" pitchFamily="34" charset="-120"/>
              </a:rPr>
              <a:t>Device connected via original cable</a:t>
            </a:r>
            <a:endParaRPr lang="en-US" sz="1200" dirty="0"/>
          </a:p>
        </p:txBody>
      </p:sp>
      <p:sp>
        <p:nvSpPr>
          <p:cNvPr id="11" name="Shape 8"/>
          <p:cNvSpPr/>
          <p:nvPr/>
        </p:nvSpPr>
        <p:spPr>
          <a:xfrm>
            <a:off x="0" y="6583680"/>
            <a:ext cx="12161520" cy="274320"/>
          </a:xfrm>
          <a:prstGeom prst="rect">
            <a:avLst/>
          </a:prstGeom>
          <a:solidFill>
            <a:srgbClr val="1E2761"/>
          </a:solidFill>
          <a:ln w="12700">
            <a:solidFill>
              <a:srgbClr val="1E2761"/>
            </a:solidFill>
            <a:prstDash val="solid"/>
          </a:ln>
        </p:spPr>
        <p:txBody>
          <a:bodyPr/>
          <a:lstStyle/>
          <a:p>
            <a:endParaRPr lang="en-IN"/>
          </a:p>
        </p:txBody>
      </p:sp>
      <p:sp>
        <p:nvSpPr>
          <p:cNvPr id="12" name="Text 9"/>
          <p:cNvSpPr/>
          <p:nvPr/>
        </p:nvSpPr>
        <p:spPr>
          <a:xfrm>
            <a:off x="274320" y="6601968"/>
            <a:ext cx="8229600" cy="237744"/>
          </a:xfrm>
          <a:prstGeom prst="rect">
            <a:avLst/>
          </a:prstGeom>
          <a:noFill/>
          <a:ln/>
        </p:spPr>
        <p:txBody>
          <a:bodyPr wrap="square" lIns="0" tIns="0" rIns="0" bIns="0" rtlCol="0" anchor="ctr"/>
          <a:lstStyle/>
          <a:p>
            <a:pPr marL="0" indent="0">
              <a:buNone/>
            </a:pPr>
            <a:r>
              <a:rPr lang="en-US" sz="900" dirty="0">
                <a:solidFill>
                  <a:srgbClr val="CADCFC"/>
                </a:solidFill>
                <a:latin typeface="Calibri" pitchFamily="34" charset="0"/>
                <a:ea typeface="Calibri" pitchFamily="34" charset="-122"/>
                <a:cs typeface="Calibri" pitchFamily="34" charset="-120"/>
              </a:rPr>
              <a:t>ACCA7031 | Digital Forensics Analysis | Quantum Tech Case</a:t>
            </a:r>
            <a:endParaRPr lang="en-US" sz="900" dirty="0"/>
          </a:p>
        </p:txBody>
      </p:sp>
      <p:sp>
        <p:nvSpPr>
          <p:cNvPr id="13" name="Text 10"/>
          <p:cNvSpPr/>
          <p:nvPr/>
        </p:nvSpPr>
        <p:spPr>
          <a:xfrm>
            <a:off x="11247120" y="6601968"/>
            <a:ext cx="731520" cy="237744"/>
          </a:xfrm>
          <a:prstGeom prst="rect">
            <a:avLst/>
          </a:prstGeom>
          <a:noFill/>
          <a:ln/>
        </p:spPr>
        <p:txBody>
          <a:bodyPr wrap="square" lIns="0" tIns="0" rIns="0" bIns="0" rtlCol="0" anchor="ctr"/>
          <a:lstStyle/>
          <a:p>
            <a:pPr marL="0" indent="0" algn="r">
              <a:buNone/>
            </a:pPr>
            <a:r>
              <a:rPr lang="en-US" sz="900" dirty="0">
                <a:solidFill>
                  <a:srgbClr val="CADCFC"/>
                </a:solidFill>
                <a:latin typeface="Calibri" pitchFamily="34" charset="0"/>
                <a:ea typeface="Calibri" pitchFamily="34" charset="-122"/>
                <a:cs typeface="Calibri" pitchFamily="34" charset="-120"/>
              </a:rPr>
              <a:t>7 / 19</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F59E0B"/>
          </a:solidFill>
          <a:ln w="12700">
            <a:solidFill>
              <a:srgbClr val="F59E0B"/>
            </a:solidFill>
            <a:prstDash val="solid"/>
          </a:ln>
        </p:spPr>
        <p:txBody>
          <a:bodyPr/>
          <a:lstStyle/>
          <a:p>
            <a:endParaRPr lang="en-IN"/>
          </a:p>
        </p:txBody>
      </p:sp>
      <p:sp>
        <p:nvSpPr>
          <p:cNvPr id="3" name="Text 1"/>
          <p:cNvSpPr/>
          <p:nvPr/>
        </p:nvSpPr>
        <p:spPr>
          <a:xfrm>
            <a:off x="457200" y="228600"/>
            <a:ext cx="10972800" cy="320040"/>
          </a:xfrm>
          <a:prstGeom prst="rect">
            <a:avLst/>
          </a:prstGeom>
          <a:noFill/>
          <a:ln/>
        </p:spPr>
        <p:txBody>
          <a:bodyPr wrap="square" lIns="0" tIns="0" rIns="0" bIns="0" rtlCol="0" anchor="ctr"/>
          <a:lstStyle/>
          <a:p>
            <a:pPr marL="0" indent="0">
              <a:buNone/>
            </a:pPr>
            <a:r>
              <a:rPr lang="en-US" sz="1100" b="1" kern="0" spc="400" dirty="0">
                <a:solidFill>
                  <a:srgbClr val="F59E0B"/>
                </a:solidFill>
                <a:latin typeface="Calibri" pitchFamily="34" charset="0"/>
                <a:ea typeface="Calibri" pitchFamily="34" charset="-122"/>
                <a:cs typeface="Calibri" pitchFamily="34" charset="-120"/>
              </a:rPr>
              <a:t>MODULE 04 — ACQUISITION WALKTHROUGH</a:t>
            </a:r>
            <a:endParaRPr lang="en-US" sz="1100" dirty="0"/>
          </a:p>
        </p:txBody>
      </p:sp>
      <p:sp>
        <p:nvSpPr>
          <p:cNvPr id="4" name="Text 2"/>
          <p:cNvSpPr/>
          <p:nvPr/>
        </p:nvSpPr>
        <p:spPr>
          <a:xfrm>
            <a:off x="457200" y="548640"/>
            <a:ext cx="10972800" cy="731520"/>
          </a:xfrm>
          <a:prstGeom prst="rect">
            <a:avLst/>
          </a:prstGeom>
          <a:noFill/>
          <a:ln/>
        </p:spPr>
        <p:txBody>
          <a:bodyPr wrap="square" lIns="0" tIns="0" rIns="0" bIns="0" rtlCol="0" anchor="ctr"/>
          <a:lstStyle/>
          <a:p>
            <a:pPr marL="0" indent="0">
              <a:buNone/>
            </a:pPr>
            <a:r>
              <a:rPr lang="en-US" sz="2800" b="1" dirty="0">
                <a:solidFill>
                  <a:srgbClr val="1E2761"/>
                </a:solidFill>
                <a:latin typeface="Georgia" pitchFamily="34" charset="0"/>
                <a:ea typeface="Georgia" pitchFamily="34" charset="-122"/>
                <a:cs typeface="Georgia" pitchFamily="34" charset="-120"/>
              </a:rPr>
              <a:t>Step 3 — Extraction In Progress</a:t>
            </a:r>
            <a:endParaRPr lang="en-US" sz="2800" dirty="0"/>
          </a:p>
        </p:txBody>
      </p:sp>
      <p:sp>
        <p:nvSpPr>
          <p:cNvPr id="5" name="Shape 3"/>
          <p:cNvSpPr/>
          <p:nvPr/>
        </p:nvSpPr>
        <p:spPr>
          <a:xfrm>
            <a:off x="457200" y="1298448"/>
            <a:ext cx="1371600" cy="0"/>
          </a:xfrm>
          <a:prstGeom prst="line">
            <a:avLst/>
          </a:prstGeom>
          <a:noFill/>
          <a:ln w="31750">
            <a:solidFill>
              <a:srgbClr val="F59E0B"/>
            </a:solidFill>
            <a:prstDash val="solid"/>
          </a:ln>
        </p:spPr>
        <p:txBody>
          <a:bodyPr/>
          <a:lstStyle/>
          <a:p>
            <a:endParaRPr lang="en-IN"/>
          </a:p>
        </p:txBody>
      </p:sp>
      <p:pic>
        <p:nvPicPr>
          <p:cNvPr id="6" name="Image 0" descr="/sessions/determined-practical-brahmagupta/mnt/outputs/demo_deck/images/cellebrite_25.png"/>
          <p:cNvPicPr>
            <a:picLocks noChangeAspect="1"/>
          </p:cNvPicPr>
          <p:nvPr/>
        </p:nvPicPr>
        <p:blipFill>
          <a:blip r:embed="rId3"/>
          <a:srcRect/>
          <a:stretch/>
        </p:blipFill>
        <p:spPr>
          <a:xfrm>
            <a:off x="548640" y="1645920"/>
            <a:ext cx="5486400" cy="4206240"/>
          </a:xfrm>
          <a:prstGeom prst="rect">
            <a:avLst/>
          </a:prstGeom>
        </p:spPr>
      </p:pic>
      <p:pic>
        <p:nvPicPr>
          <p:cNvPr id="7" name="Image 1" descr="/sessions/determined-practical-brahmagupta/mnt/outputs/demo_deck/images/cellebrite_27.png"/>
          <p:cNvPicPr>
            <a:picLocks noChangeAspect="1"/>
          </p:cNvPicPr>
          <p:nvPr/>
        </p:nvPicPr>
        <p:blipFill>
          <a:blip r:embed="rId4"/>
          <a:srcRect/>
          <a:stretch/>
        </p:blipFill>
        <p:spPr>
          <a:xfrm>
            <a:off x="6309360" y="1645920"/>
            <a:ext cx="5486400" cy="4206240"/>
          </a:xfrm>
          <a:prstGeom prst="rect">
            <a:avLst/>
          </a:prstGeom>
        </p:spPr>
      </p:pic>
      <p:sp>
        <p:nvSpPr>
          <p:cNvPr id="8" name="Text 4"/>
          <p:cNvSpPr/>
          <p:nvPr/>
        </p:nvSpPr>
        <p:spPr>
          <a:xfrm>
            <a:off x="548640" y="5943600"/>
            <a:ext cx="11064240" cy="548640"/>
          </a:xfrm>
          <a:prstGeom prst="rect">
            <a:avLst/>
          </a:prstGeom>
          <a:noFill/>
          <a:ln/>
        </p:spPr>
        <p:txBody>
          <a:bodyPr wrap="square" rtlCol="0" anchor="ctr"/>
          <a:lstStyle/>
          <a:p>
            <a:pPr marL="0" indent="0">
              <a:buNone/>
            </a:pPr>
            <a:r>
              <a:rPr lang="en-US" sz="1200" b="1" dirty="0">
                <a:solidFill>
                  <a:srgbClr val="0F172A"/>
                </a:solidFill>
                <a:latin typeface="Calibri" pitchFamily="34" charset="0"/>
                <a:ea typeface="Calibri" pitchFamily="34" charset="-122"/>
                <a:cs typeface="Calibri" pitchFamily="34" charset="-120"/>
              </a:rPr>
              <a:t>Device Information captured during connect: </a:t>
            </a:r>
            <a:r>
              <a:rPr lang="en-US" sz="1200" dirty="0">
                <a:solidFill>
                  <a:srgbClr val="0F172A"/>
                </a:solidFill>
                <a:latin typeface="Calibri" pitchFamily="34" charset="0"/>
                <a:ea typeface="Calibri" pitchFamily="34" charset="-122"/>
                <a:cs typeface="Calibri" pitchFamily="34" charset="-120"/>
              </a:rPr>
              <a:t>Device name, UDID, OS version and backup-encrypted flag are recorded automatically. UFED then enters the transfer loop, reading container / application data from the handset.</a:t>
            </a:r>
            <a:endParaRPr lang="en-US" sz="1200" dirty="0"/>
          </a:p>
        </p:txBody>
      </p:sp>
      <p:sp>
        <p:nvSpPr>
          <p:cNvPr id="9" name="Shape 5"/>
          <p:cNvSpPr/>
          <p:nvPr/>
        </p:nvSpPr>
        <p:spPr>
          <a:xfrm>
            <a:off x="0" y="6583680"/>
            <a:ext cx="12161520" cy="274320"/>
          </a:xfrm>
          <a:prstGeom prst="rect">
            <a:avLst/>
          </a:prstGeom>
          <a:solidFill>
            <a:srgbClr val="1E2761"/>
          </a:solidFill>
          <a:ln w="12700">
            <a:solidFill>
              <a:srgbClr val="1E2761"/>
            </a:solidFill>
            <a:prstDash val="solid"/>
          </a:ln>
        </p:spPr>
        <p:txBody>
          <a:bodyPr/>
          <a:lstStyle/>
          <a:p>
            <a:endParaRPr lang="en-IN"/>
          </a:p>
        </p:txBody>
      </p:sp>
      <p:sp>
        <p:nvSpPr>
          <p:cNvPr id="10" name="Text 6"/>
          <p:cNvSpPr/>
          <p:nvPr/>
        </p:nvSpPr>
        <p:spPr>
          <a:xfrm>
            <a:off x="274320" y="6601968"/>
            <a:ext cx="8229600" cy="237744"/>
          </a:xfrm>
          <a:prstGeom prst="rect">
            <a:avLst/>
          </a:prstGeom>
          <a:noFill/>
          <a:ln/>
        </p:spPr>
        <p:txBody>
          <a:bodyPr wrap="square" lIns="0" tIns="0" rIns="0" bIns="0" rtlCol="0" anchor="ctr"/>
          <a:lstStyle/>
          <a:p>
            <a:pPr marL="0" indent="0">
              <a:buNone/>
            </a:pPr>
            <a:r>
              <a:rPr lang="en-US" sz="900" dirty="0">
                <a:solidFill>
                  <a:srgbClr val="CADCFC"/>
                </a:solidFill>
                <a:latin typeface="Calibri" pitchFamily="34" charset="0"/>
                <a:ea typeface="Calibri" pitchFamily="34" charset="-122"/>
                <a:cs typeface="Calibri" pitchFamily="34" charset="-120"/>
              </a:rPr>
              <a:t>ACCA7031 | Digital Forensics Analysis | Quantum Tech Case</a:t>
            </a:r>
            <a:endParaRPr lang="en-US" sz="900" dirty="0"/>
          </a:p>
        </p:txBody>
      </p:sp>
      <p:sp>
        <p:nvSpPr>
          <p:cNvPr id="11" name="Text 7"/>
          <p:cNvSpPr/>
          <p:nvPr/>
        </p:nvSpPr>
        <p:spPr>
          <a:xfrm>
            <a:off x="11247120" y="6601968"/>
            <a:ext cx="731520" cy="237744"/>
          </a:xfrm>
          <a:prstGeom prst="rect">
            <a:avLst/>
          </a:prstGeom>
          <a:noFill/>
          <a:ln/>
        </p:spPr>
        <p:txBody>
          <a:bodyPr wrap="square" lIns="0" tIns="0" rIns="0" bIns="0" rtlCol="0" anchor="ctr"/>
          <a:lstStyle/>
          <a:p>
            <a:pPr marL="0" indent="0" algn="r">
              <a:buNone/>
            </a:pPr>
            <a:r>
              <a:rPr lang="en-US" sz="900" dirty="0">
                <a:solidFill>
                  <a:srgbClr val="CADCFC"/>
                </a:solidFill>
                <a:latin typeface="Calibri" pitchFamily="34" charset="0"/>
                <a:ea typeface="Calibri" pitchFamily="34" charset="-122"/>
                <a:cs typeface="Calibri" pitchFamily="34" charset="-120"/>
              </a:rPr>
              <a:t>8 / 19</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F59E0B"/>
          </a:solidFill>
          <a:ln w="12700">
            <a:solidFill>
              <a:srgbClr val="F59E0B"/>
            </a:solidFill>
            <a:prstDash val="solid"/>
          </a:ln>
        </p:spPr>
        <p:txBody>
          <a:bodyPr/>
          <a:lstStyle/>
          <a:p>
            <a:endParaRPr lang="en-IN"/>
          </a:p>
        </p:txBody>
      </p:sp>
      <p:sp>
        <p:nvSpPr>
          <p:cNvPr id="3" name="Text 1"/>
          <p:cNvSpPr/>
          <p:nvPr/>
        </p:nvSpPr>
        <p:spPr>
          <a:xfrm>
            <a:off x="457200" y="228600"/>
            <a:ext cx="10972800" cy="320040"/>
          </a:xfrm>
          <a:prstGeom prst="rect">
            <a:avLst/>
          </a:prstGeom>
          <a:noFill/>
          <a:ln/>
        </p:spPr>
        <p:txBody>
          <a:bodyPr wrap="square" lIns="0" tIns="0" rIns="0" bIns="0" rtlCol="0" anchor="ctr"/>
          <a:lstStyle/>
          <a:p>
            <a:pPr marL="0" indent="0">
              <a:buNone/>
            </a:pPr>
            <a:r>
              <a:rPr lang="en-US" sz="1100" b="1" kern="0" spc="400" dirty="0">
                <a:solidFill>
                  <a:srgbClr val="F59E0B"/>
                </a:solidFill>
                <a:latin typeface="Calibri" pitchFamily="34" charset="0"/>
                <a:ea typeface="Calibri" pitchFamily="34" charset="-122"/>
                <a:cs typeface="Calibri" pitchFamily="34" charset="-120"/>
              </a:rPr>
              <a:t>MODULE 04 — ACQUISITION WALKTHROUGH</a:t>
            </a:r>
            <a:endParaRPr lang="en-US" sz="1100" dirty="0"/>
          </a:p>
        </p:txBody>
      </p:sp>
      <p:sp>
        <p:nvSpPr>
          <p:cNvPr id="4" name="Text 2"/>
          <p:cNvSpPr/>
          <p:nvPr/>
        </p:nvSpPr>
        <p:spPr>
          <a:xfrm>
            <a:off x="457200" y="548640"/>
            <a:ext cx="10972800" cy="731520"/>
          </a:xfrm>
          <a:prstGeom prst="rect">
            <a:avLst/>
          </a:prstGeom>
          <a:noFill/>
          <a:ln/>
        </p:spPr>
        <p:txBody>
          <a:bodyPr wrap="square" lIns="0" tIns="0" rIns="0" bIns="0" rtlCol="0" anchor="ctr"/>
          <a:lstStyle/>
          <a:p>
            <a:pPr marL="0" indent="0">
              <a:buNone/>
            </a:pPr>
            <a:r>
              <a:rPr lang="en-US" sz="2800" b="1" dirty="0">
                <a:solidFill>
                  <a:srgbClr val="1E2761"/>
                </a:solidFill>
                <a:latin typeface="Georgia" pitchFamily="34" charset="0"/>
                <a:ea typeface="Georgia" pitchFamily="34" charset="-122"/>
                <a:cs typeface="Georgia" pitchFamily="34" charset="-120"/>
              </a:rPr>
              <a:t>Step 4 — Extraction Completed Successfully</a:t>
            </a:r>
            <a:endParaRPr lang="en-US" sz="2800" dirty="0"/>
          </a:p>
        </p:txBody>
      </p:sp>
      <p:sp>
        <p:nvSpPr>
          <p:cNvPr id="5" name="Shape 3"/>
          <p:cNvSpPr/>
          <p:nvPr/>
        </p:nvSpPr>
        <p:spPr>
          <a:xfrm>
            <a:off x="457200" y="1298448"/>
            <a:ext cx="1371600" cy="0"/>
          </a:xfrm>
          <a:prstGeom prst="line">
            <a:avLst/>
          </a:prstGeom>
          <a:noFill/>
          <a:ln w="31750">
            <a:solidFill>
              <a:srgbClr val="F59E0B"/>
            </a:solidFill>
            <a:prstDash val="solid"/>
          </a:ln>
        </p:spPr>
        <p:txBody>
          <a:bodyPr/>
          <a:lstStyle/>
          <a:p>
            <a:endParaRPr lang="en-IN"/>
          </a:p>
        </p:txBody>
      </p:sp>
      <p:pic>
        <p:nvPicPr>
          <p:cNvPr id="6" name="Image 0" descr="/sessions/determined-practical-brahmagupta/mnt/outputs/demo_deck/images/cellebrite_30.png"/>
          <p:cNvPicPr>
            <a:picLocks noChangeAspect="1"/>
          </p:cNvPicPr>
          <p:nvPr/>
        </p:nvPicPr>
        <p:blipFill>
          <a:blip r:embed="rId3"/>
          <a:srcRect/>
          <a:stretch/>
        </p:blipFill>
        <p:spPr>
          <a:xfrm>
            <a:off x="548640" y="1645920"/>
            <a:ext cx="7040880" cy="4389120"/>
          </a:xfrm>
          <a:prstGeom prst="rect">
            <a:avLst/>
          </a:prstGeom>
        </p:spPr>
      </p:pic>
      <p:sp>
        <p:nvSpPr>
          <p:cNvPr id="7" name="Shape 4"/>
          <p:cNvSpPr/>
          <p:nvPr/>
        </p:nvSpPr>
        <p:spPr>
          <a:xfrm>
            <a:off x="7863840" y="1645920"/>
            <a:ext cx="3840480" cy="4389120"/>
          </a:xfrm>
          <a:prstGeom prst="rect">
            <a:avLst/>
          </a:prstGeom>
          <a:solidFill>
            <a:srgbClr val="1E2761"/>
          </a:solidFill>
          <a:ln w="12700">
            <a:solidFill>
              <a:srgbClr val="1E2761"/>
            </a:solidFill>
            <a:prstDash val="solid"/>
          </a:ln>
        </p:spPr>
        <p:txBody>
          <a:bodyPr/>
          <a:lstStyle/>
          <a:p>
            <a:endParaRPr lang="en-IN"/>
          </a:p>
        </p:txBody>
      </p:sp>
      <p:sp>
        <p:nvSpPr>
          <p:cNvPr id="8" name="Shape 5"/>
          <p:cNvSpPr/>
          <p:nvPr/>
        </p:nvSpPr>
        <p:spPr>
          <a:xfrm>
            <a:off x="7863840" y="1645920"/>
            <a:ext cx="3840480" cy="109728"/>
          </a:xfrm>
          <a:prstGeom prst="rect">
            <a:avLst/>
          </a:prstGeom>
          <a:solidFill>
            <a:srgbClr val="F59E0B"/>
          </a:solidFill>
          <a:ln w="12700">
            <a:solidFill>
              <a:srgbClr val="F59E0B"/>
            </a:solidFill>
            <a:prstDash val="solid"/>
          </a:ln>
        </p:spPr>
        <p:txBody>
          <a:bodyPr/>
          <a:lstStyle/>
          <a:p>
            <a:endParaRPr lang="en-IN"/>
          </a:p>
        </p:txBody>
      </p:sp>
      <p:sp>
        <p:nvSpPr>
          <p:cNvPr id="9" name="Text 6"/>
          <p:cNvSpPr/>
          <p:nvPr/>
        </p:nvSpPr>
        <p:spPr>
          <a:xfrm>
            <a:off x="8046720" y="1783080"/>
            <a:ext cx="3566160" cy="320040"/>
          </a:xfrm>
          <a:prstGeom prst="rect">
            <a:avLst/>
          </a:prstGeom>
          <a:noFill/>
          <a:ln/>
        </p:spPr>
        <p:txBody>
          <a:bodyPr wrap="square" rtlCol="0" anchor="ctr"/>
          <a:lstStyle/>
          <a:p>
            <a:pPr marL="0" indent="0">
              <a:buNone/>
            </a:pPr>
            <a:r>
              <a:rPr lang="en-US" sz="1300" b="1" kern="0" spc="300" dirty="0">
                <a:solidFill>
                  <a:srgbClr val="F59E0B"/>
                </a:solidFill>
                <a:latin typeface="Calibri" pitchFamily="34" charset="0"/>
                <a:ea typeface="Calibri" pitchFamily="34" charset="-122"/>
                <a:cs typeface="Calibri" pitchFamily="34" charset="-120"/>
              </a:rPr>
              <a:t>Extraction Result</a:t>
            </a:r>
            <a:endParaRPr lang="en-US" sz="1300" dirty="0"/>
          </a:p>
        </p:txBody>
      </p:sp>
      <p:sp>
        <p:nvSpPr>
          <p:cNvPr id="10" name="Text 7"/>
          <p:cNvSpPr/>
          <p:nvPr/>
        </p:nvSpPr>
        <p:spPr>
          <a:xfrm>
            <a:off x="8046720" y="2194560"/>
            <a:ext cx="3566160" cy="3657600"/>
          </a:xfrm>
          <a:prstGeom prst="rect">
            <a:avLst/>
          </a:prstGeom>
          <a:noFill/>
          <a:ln/>
        </p:spPr>
        <p:txBody>
          <a:bodyPr wrap="square" rtlCol="0" anchor="ctr"/>
          <a:lstStyle/>
          <a:p>
            <a:pPr marL="0" indent="0">
              <a:spcAft>
                <a:spcPts val="300"/>
              </a:spcAft>
              <a:buNone/>
            </a:pPr>
            <a:r>
              <a:rPr lang="en-US" sz="1200" b="1" dirty="0">
                <a:solidFill>
                  <a:srgbClr val="CADCFC"/>
                </a:solidFill>
                <a:latin typeface="Calibri" pitchFamily="34" charset="0"/>
                <a:ea typeface="Calibri" pitchFamily="34" charset="-122"/>
                <a:cs typeface="Calibri" pitchFamily="34" charset="-120"/>
              </a:rPr>
              <a:t>Target:</a:t>
            </a:r>
            <a:endParaRPr lang="en-US" sz="1200" dirty="0"/>
          </a:p>
          <a:p>
            <a:pPr marL="0" indent="0">
              <a:spcAft>
                <a:spcPts val="300"/>
              </a:spcAft>
              <a:buNone/>
            </a:pPr>
            <a:r>
              <a:rPr lang="en-US" sz="1200" dirty="0">
                <a:solidFill>
                  <a:srgbClr val="FFFFFF"/>
                </a:solidFill>
                <a:latin typeface="Calibri" pitchFamily="34" charset="0"/>
                <a:ea typeface="Calibri" pitchFamily="34" charset="-122"/>
                <a:cs typeface="Calibri" pitchFamily="34" charset="-120"/>
              </a:rPr>
              <a:t>Local Drive — AdvancedLogical File System 01</a:t>
            </a:r>
            <a:endParaRPr lang="en-US" sz="1200" dirty="0"/>
          </a:p>
          <a:p>
            <a:pPr marL="0" indent="0">
              <a:spcAft>
                <a:spcPts val="300"/>
              </a:spcAft>
              <a:buNone/>
            </a:pPr>
            <a:r>
              <a:rPr lang="en-US" sz="1200" dirty="0">
                <a:solidFill>
                  <a:srgbClr val="000000"/>
                </a:solidFill>
                <a:latin typeface="Calibri" pitchFamily="34" charset="0"/>
                <a:ea typeface="Calibri" pitchFamily="34" charset="-122"/>
                <a:cs typeface="Calibri" pitchFamily="34" charset="-120"/>
              </a:rPr>
              <a:t> </a:t>
            </a:r>
            <a:endParaRPr lang="en-US" sz="1200" dirty="0"/>
          </a:p>
          <a:p>
            <a:pPr marL="0" indent="0">
              <a:spcAft>
                <a:spcPts val="300"/>
              </a:spcAft>
              <a:buNone/>
            </a:pPr>
            <a:r>
              <a:rPr lang="en-US" sz="1200" b="1" dirty="0">
                <a:solidFill>
                  <a:srgbClr val="CADCFC"/>
                </a:solidFill>
                <a:latin typeface="Calibri" pitchFamily="34" charset="0"/>
                <a:ea typeface="Calibri" pitchFamily="34" charset="-122"/>
                <a:cs typeface="Calibri" pitchFamily="34" charset="-120"/>
              </a:rPr>
              <a:t>Outcome:</a:t>
            </a:r>
            <a:endParaRPr lang="en-US" sz="1200" dirty="0"/>
          </a:p>
          <a:p>
            <a:pPr marL="0" indent="0">
              <a:spcAft>
                <a:spcPts val="300"/>
              </a:spcAft>
              <a:buNone/>
            </a:pPr>
            <a:r>
              <a:rPr lang="en-US" sz="1200" dirty="0">
                <a:solidFill>
                  <a:srgbClr val="FFFFFF"/>
                </a:solidFill>
                <a:latin typeface="Calibri" pitchFamily="34" charset="0"/>
                <a:ea typeface="Calibri" pitchFamily="34" charset="-122"/>
                <a:cs typeface="Calibri" pitchFamily="34" charset="-120"/>
              </a:rPr>
              <a:t>Image produced, hashes calculated by UFED automatically and compared against source where possible.</a:t>
            </a:r>
            <a:endParaRPr lang="en-US" sz="1200" dirty="0"/>
          </a:p>
          <a:p>
            <a:pPr marL="0" indent="0">
              <a:spcAft>
                <a:spcPts val="300"/>
              </a:spcAft>
              <a:buNone/>
            </a:pPr>
            <a:r>
              <a:rPr lang="en-US" sz="1200" dirty="0">
                <a:solidFill>
                  <a:srgbClr val="000000"/>
                </a:solidFill>
                <a:latin typeface="Calibri" pitchFamily="34" charset="0"/>
                <a:ea typeface="Calibri" pitchFamily="34" charset="-122"/>
                <a:cs typeface="Calibri" pitchFamily="34" charset="-120"/>
              </a:rPr>
              <a:t> </a:t>
            </a:r>
            <a:endParaRPr lang="en-US" sz="1200" dirty="0"/>
          </a:p>
          <a:p>
            <a:pPr marL="0" indent="0">
              <a:spcAft>
                <a:spcPts val="300"/>
              </a:spcAft>
              <a:buNone/>
            </a:pPr>
            <a:r>
              <a:rPr lang="en-US" sz="1200" b="1" dirty="0">
                <a:solidFill>
                  <a:srgbClr val="CADCFC"/>
                </a:solidFill>
                <a:latin typeface="Calibri" pitchFamily="34" charset="0"/>
                <a:ea typeface="Calibri" pitchFamily="34" charset="-122"/>
                <a:cs typeface="Calibri" pitchFamily="34" charset="-120"/>
              </a:rPr>
              <a:t>Next:</a:t>
            </a:r>
            <a:endParaRPr lang="en-US" sz="1200" dirty="0"/>
          </a:p>
          <a:p>
            <a:pPr marL="0" indent="0">
              <a:spcAft>
                <a:spcPts val="300"/>
              </a:spcAft>
              <a:buNone/>
            </a:pPr>
            <a:r>
              <a:rPr lang="en-US" sz="1200" dirty="0">
                <a:solidFill>
                  <a:srgbClr val="FFFFFF"/>
                </a:solidFill>
                <a:latin typeface="Calibri" pitchFamily="34" charset="0"/>
                <a:ea typeface="Calibri" pitchFamily="34" charset="-122"/>
                <a:cs typeface="Calibri" pitchFamily="34" charset="-120"/>
              </a:rPr>
              <a:t>Open the resulting .ufd / bin file in Cellebrite Physical Analyzer for parsing and review.</a:t>
            </a:r>
            <a:endParaRPr lang="en-US" sz="1200" dirty="0"/>
          </a:p>
        </p:txBody>
      </p:sp>
      <p:sp>
        <p:nvSpPr>
          <p:cNvPr id="11" name="Shape 8"/>
          <p:cNvSpPr/>
          <p:nvPr/>
        </p:nvSpPr>
        <p:spPr>
          <a:xfrm>
            <a:off x="0" y="6583680"/>
            <a:ext cx="12161520" cy="274320"/>
          </a:xfrm>
          <a:prstGeom prst="rect">
            <a:avLst/>
          </a:prstGeom>
          <a:solidFill>
            <a:srgbClr val="1E2761"/>
          </a:solidFill>
          <a:ln w="12700">
            <a:solidFill>
              <a:srgbClr val="1E2761"/>
            </a:solidFill>
            <a:prstDash val="solid"/>
          </a:ln>
        </p:spPr>
        <p:txBody>
          <a:bodyPr/>
          <a:lstStyle/>
          <a:p>
            <a:endParaRPr lang="en-IN"/>
          </a:p>
        </p:txBody>
      </p:sp>
      <p:sp>
        <p:nvSpPr>
          <p:cNvPr id="12" name="Text 9"/>
          <p:cNvSpPr/>
          <p:nvPr/>
        </p:nvSpPr>
        <p:spPr>
          <a:xfrm>
            <a:off x="274320" y="6601968"/>
            <a:ext cx="8229600" cy="237744"/>
          </a:xfrm>
          <a:prstGeom prst="rect">
            <a:avLst/>
          </a:prstGeom>
          <a:noFill/>
          <a:ln/>
        </p:spPr>
        <p:txBody>
          <a:bodyPr wrap="square" lIns="0" tIns="0" rIns="0" bIns="0" rtlCol="0" anchor="ctr"/>
          <a:lstStyle/>
          <a:p>
            <a:pPr marL="0" indent="0">
              <a:buNone/>
            </a:pPr>
            <a:r>
              <a:rPr lang="en-US" sz="900" dirty="0">
                <a:solidFill>
                  <a:srgbClr val="CADCFC"/>
                </a:solidFill>
                <a:latin typeface="Calibri" pitchFamily="34" charset="0"/>
                <a:ea typeface="Calibri" pitchFamily="34" charset="-122"/>
                <a:cs typeface="Calibri" pitchFamily="34" charset="-120"/>
              </a:rPr>
              <a:t>ACCA7031 | Digital Forensics Analysis | Quantum Tech Case</a:t>
            </a:r>
            <a:endParaRPr lang="en-US" sz="900" dirty="0"/>
          </a:p>
        </p:txBody>
      </p:sp>
      <p:sp>
        <p:nvSpPr>
          <p:cNvPr id="13" name="Text 10"/>
          <p:cNvSpPr/>
          <p:nvPr/>
        </p:nvSpPr>
        <p:spPr>
          <a:xfrm>
            <a:off x="11247120" y="6601968"/>
            <a:ext cx="731520" cy="237744"/>
          </a:xfrm>
          <a:prstGeom prst="rect">
            <a:avLst/>
          </a:prstGeom>
          <a:noFill/>
          <a:ln/>
        </p:spPr>
        <p:txBody>
          <a:bodyPr wrap="square" lIns="0" tIns="0" rIns="0" bIns="0" rtlCol="0" anchor="ctr"/>
          <a:lstStyle/>
          <a:p>
            <a:pPr marL="0" indent="0" algn="r">
              <a:buNone/>
            </a:pPr>
            <a:r>
              <a:rPr lang="en-US" sz="900" dirty="0">
                <a:solidFill>
                  <a:srgbClr val="CADCFC"/>
                </a:solidFill>
                <a:latin typeface="Calibri" pitchFamily="34" charset="0"/>
                <a:ea typeface="Calibri" pitchFamily="34" charset="-122"/>
                <a:cs typeface="Calibri" pitchFamily="34" charset="-120"/>
              </a:rPr>
              <a:t>9 / 19</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F59E0B"/>
          </a:solidFill>
          <a:ln w="12700">
            <a:solidFill>
              <a:srgbClr val="F59E0B"/>
            </a:solidFill>
            <a:prstDash val="solid"/>
          </a:ln>
        </p:spPr>
        <p:txBody>
          <a:bodyPr/>
          <a:lstStyle/>
          <a:p>
            <a:endParaRPr lang="en-IN"/>
          </a:p>
        </p:txBody>
      </p:sp>
      <p:sp>
        <p:nvSpPr>
          <p:cNvPr id="3" name="Text 1"/>
          <p:cNvSpPr/>
          <p:nvPr/>
        </p:nvSpPr>
        <p:spPr>
          <a:xfrm>
            <a:off x="457200" y="228600"/>
            <a:ext cx="10972800" cy="320040"/>
          </a:xfrm>
          <a:prstGeom prst="rect">
            <a:avLst/>
          </a:prstGeom>
          <a:noFill/>
          <a:ln/>
        </p:spPr>
        <p:txBody>
          <a:bodyPr wrap="square" lIns="0" tIns="0" rIns="0" bIns="0" rtlCol="0" anchor="ctr"/>
          <a:lstStyle/>
          <a:p>
            <a:pPr marL="0" indent="0">
              <a:buNone/>
            </a:pPr>
            <a:r>
              <a:rPr lang="en-US" sz="1100" b="1" kern="0" spc="400" dirty="0">
                <a:solidFill>
                  <a:srgbClr val="F59E0B"/>
                </a:solidFill>
                <a:latin typeface="Calibri" pitchFamily="34" charset="0"/>
                <a:ea typeface="Calibri" pitchFamily="34" charset="-122"/>
                <a:cs typeface="Calibri" pitchFamily="34" charset="-120"/>
              </a:rPr>
              <a:t>MODULE 04 — EXTRACTION SUMMARIES IN PHYSICAL ANALYZER</a:t>
            </a:r>
            <a:endParaRPr lang="en-US" sz="1100" dirty="0"/>
          </a:p>
        </p:txBody>
      </p:sp>
      <p:sp>
        <p:nvSpPr>
          <p:cNvPr id="4" name="Text 2"/>
          <p:cNvSpPr/>
          <p:nvPr/>
        </p:nvSpPr>
        <p:spPr>
          <a:xfrm>
            <a:off x="457200" y="548640"/>
            <a:ext cx="10972800" cy="731520"/>
          </a:xfrm>
          <a:prstGeom prst="rect">
            <a:avLst/>
          </a:prstGeom>
          <a:noFill/>
          <a:ln/>
        </p:spPr>
        <p:txBody>
          <a:bodyPr wrap="square" lIns="0" tIns="0" rIns="0" bIns="0" rtlCol="0" anchor="ctr"/>
          <a:lstStyle/>
          <a:p>
            <a:pPr marL="0" indent="0">
              <a:buNone/>
            </a:pPr>
            <a:r>
              <a:rPr lang="en-US" sz="2800" b="1" dirty="0">
                <a:solidFill>
                  <a:srgbClr val="1E2761"/>
                </a:solidFill>
                <a:latin typeface="Georgia" pitchFamily="34" charset="0"/>
                <a:ea typeface="Georgia" pitchFamily="34" charset="-122"/>
                <a:cs typeface="Georgia" pitchFamily="34" charset="-120"/>
              </a:rPr>
              <a:t>Forensic Images Produced &amp; Verified</a:t>
            </a:r>
            <a:endParaRPr lang="en-US" sz="2800" dirty="0"/>
          </a:p>
        </p:txBody>
      </p:sp>
      <p:sp>
        <p:nvSpPr>
          <p:cNvPr id="5" name="Shape 3"/>
          <p:cNvSpPr/>
          <p:nvPr/>
        </p:nvSpPr>
        <p:spPr>
          <a:xfrm>
            <a:off x="457200" y="1298448"/>
            <a:ext cx="1371600" cy="0"/>
          </a:xfrm>
          <a:prstGeom prst="line">
            <a:avLst/>
          </a:prstGeom>
          <a:noFill/>
          <a:ln w="31750">
            <a:solidFill>
              <a:srgbClr val="F59E0B"/>
            </a:solidFill>
            <a:prstDash val="solid"/>
          </a:ln>
        </p:spPr>
        <p:txBody>
          <a:bodyPr/>
          <a:lstStyle/>
          <a:p>
            <a:endParaRPr lang="en-IN"/>
          </a:p>
        </p:txBody>
      </p:sp>
      <p:sp>
        <p:nvSpPr>
          <p:cNvPr id="6" name="Shape 4"/>
          <p:cNvSpPr/>
          <p:nvPr/>
        </p:nvSpPr>
        <p:spPr>
          <a:xfrm>
            <a:off x="548640" y="1600200"/>
            <a:ext cx="3611880" cy="4434840"/>
          </a:xfrm>
          <a:prstGeom prst="rect">
            <a:avLst/>
          </a:prstGeom>
          <a:solidFill>
            <a:srgbClr val="F8FAFC"/>
          </a:solidFill>
          <a:ln w="12700">
            <a:solidFill>
              <a:srgbClr val="E2E8F0"/>
            </a:solidFill>
            <a:prstDash val="solid"/>
          </a:ln>
        </p:spPr>
        <p:txBody>
          <a:bodyPr/>
          <a:lstStyle/>
          <a:p>
            <a:endParaRPr lang="en-IN"/>
          </a:p>
        </p:txBody>
      </p:sp>
      <p:sp>
        <p:nvSpPr>
          <p:cNvPr id="7" name="Shape 5"/>
          <p:cNvSpPr/>
          <p:nvPr/>
        </p:nvSpPr>
        <p:spPr>
          <a:xfrm>
            <a:off x="548640" y="1600200"/>
            <a:ext cx="3611880" cy="365760"/>
          </a:xfrm>
          <a:prstGeom prst="rect">
            <a:avLst/>
          </a:prstGeom>
          <a:solidFill>
            <a:srgbClr val="1E2761"/>
          </a:solidFill>
          <a:ln w="12700">
            <a:solidFill>
              <a:srgbClr val="1E2761"/>
            </a:solidFill>
            <a:prstDash val="solid"/>
          </a:ln>
        </p:spPr>
        <p:txBody>
          <a:bodyPr/>
          <a:lstStyle/>
          <a:p>
            <a:endParaRPr lang="en-IN"/>
          </a:p>
        </p:txBody>
      </p:sp>
      <p:sp>
        <p:nvSpPr>
          <p:cNvPr id="8" name="Text 6"/>
          <p:cNvSpPr/>
          <p:nvPr/>
        </p:nvSpPr>
        <p:spPr>
          <a:xfrm>
            <a:off x="548640" y="1645920"/>
            <a:ext cx="3611880" cy="292608"/>
          </a:xfrm>
          <a:prstGeom prst="rect">
            <a:avLst/>
          </a:prstGeom>
          <a:noFill/>
          <a:ln/>
        </p:spPr>
        <p:txBody>
          <a:bodyPr wrap="square" lIns="0" tIns="0" rIns="0" bIns="0" rtlCol="0" anchor="ctr"/>
          <a:lstStyle/>
          <a:p>
            <a:pPr marL="0" indent="0" algn="ctr">
              <a:buNone/>
            </a:pPr>
            <a:r>
              <a:rPr lang="en-US" sz="1000" b="1" kern="0" spc="300" dirty="0">
                <a:solidFill>
                  <a:srgbClr val="F59E0B"/>
                </a:solidFill>
                <a:latin typeface="Calibri" pitchFamily="34" charset="0"/>
                <a:ea typeface="Calibri" pitchFamily="34" charset="-122"/>
                <a:cs typeface="Calibri" pitchFamily="34" charset="-120"/>
              </a:rPr>
              <a:t>SELLER</a:t>
            </a:r>
            <a:endParaRPr lang="en-US" sz="1000" dirty="0"/>
          </a:p>
        </p:txBody>
      </p:sp>
      <p:pic>
        <p:nvPicPr>
          <p:cNvPr id="9" name="Image 0" descr="/sessions/determined-practical-brahmagupta/mnt/outputs/demo_deck/images/Screenshot (15).png"/>
          <p:cNvPicPr>
            <a:picLocks noChangeAspect="1"/>
          </p:cNvPicPr>
          <p:nvPr/>
        </p:nvPicPr>
        <p:blipFill>
          <a:blip r:embed="rId3"/>
          <a:srcRect/>
          <a:stretch/>
        </p:blipFill>
        <p:spPr>
          <a:xfrm>
            <a:off x="685800" y="2057400"/>
            <a:ext cx="3337560" cy="2286000"/>
          </a:xfrm>
          <a:prstGeom prst="rect">
            <a:avLst/>
          </a:prstGeom>
        </p:spPr>
      </p:pic>
      <p:sp>
        <p:nvSpPr>
          <p:cNvPr id="10" name="Text 7"/>
          <p:cNvSpPr/>
          <p:nvPr/>
        </p:nvSpPr>
        <p:spPr>
          <a:xfrm>
            <a:off x="685800" y="4434840"/>
            <a:ext cx="3337560" cy="365760"/>
          </a:xfrm>
          <a:prstGeom prst="rect">
            <a:avLst/>
          </a:prstGeom>
          <a:noFill/>
          <a:ln/>
        </p:spPr>
        <p:txBody>
          <a:bodyPr wrap="square" lIns="0" tIns="0" rIns="0" bIns="0" rtlCol="0" anchor="ctr"/>
          <a:lstStyle/>
          <a:p>
            <a:pPr marL="0" indent="0">
              <a:buNone/>
            </a:pPr>
            <a:r>
              <a:rPr lang="en-US" sz="1400" b="1" dirty="0">
                <a:solidFill>
                  <a:srgbClr val="1E2761"/>
                </a:solidFill>
                <a:latin typeface="Georgia" pitchFamily="34" charset="0"/>
                <a:ea typeface="Georgia" pitchFamily="34" charset="-122"/>
                <a:cs typeface="Georgia" pitchFamily="34" charset="-120"/>
              </a:rPr>
              <a:t>Emma — Huawei POT-LX1</a:t>
            </a:r>
            <a:endParaRPr lang="en-US" sz="1400" dirty="0"/>
          </a:p>
        </p:txBody>
      </p:sp>
      <p:sp>
        <p:nvSpPr>
          <p:cNvPr id="11" name="Text 8"/>
          <p:cNvSpPr/>
          <p:nvPr/>
        </p:nvSpPr>
        <p:spPr>
          <a:xfrm>
            <a:off x="685800" y="4846320"/>
            <a:ext cx="3337560" cy="1097280"/>
          </a:xfrm>
          <a:prstGeom prst="rect">
            <a:avLst/>
          </a:prstGeom>
          <a:noFill/>
          <a:ln/>
        </p:spPr>
        <p:txBody>
          <a:bodyPr wrap="square" lIns="0" tIns="0" rIns="0" bIns="0" rtlCol="0" anchor="ctr"/>
          <a:lstStyle/>
          <a:p>
            <a:pPr marL="0" indent="0">
              <a:buNone/>
            </a:pPr>
            <a:r>
              <a:rPr lang="en-US" sz="1100" dirty="0">
                <a:solidFill>
                  <a:srgbClr val="0F172A"/>
                </a:solidFill>
                <a:latin typeface="Calibri" pitchFamily="34" charset="0"/>
                <a:ea typeface="Calibri" pitchFamily="34" charset="-122"/>
                <a:cs typeface="Calibri" pitchFamily="34" charset="-120"/>
              </a:rPr>
              <a:t>Senior engineer. Device reported &gt;250 applications installed — hash verified.</a:t>
            </a:r>
            <a:endParaRPr lang="en-US" sz="1100" dirty="0"/>
          </a:p>
        </p:txBody>
      </p:sp>
      <p:sp>
        <p:nvSpPr>
          <p:cNvPr id="12" name="Shape 9"/>
          <p:cNvSpPr/>
          <p:nvPr/>
        </p:nvSpPr>
        <p:spPr>
          <a:xfrm>
            <a:off x="4434840" y="1600200"/>
            <a:ext cx="3611880" cy="4434840"/>
          </a:xfrm>
          <a:prstGeom prst="rect">
            <a:avLst/>
          </a:prstGeom>
          <a:solidFill>
            <a:srgbClr val="F8FAFC"/>
          </a:solidFill>
          <a:ln w="12700">
            <a:solidFill>
              <a:srgbClr val="E2E8F0"/>
            </a:solidFill>
            <a:prstDash val="solid"/>
          </a:ln>
        </p:spPr>
        <p:txBody>
          <a:bodyPr/>
          <a:lstStyle/>
          <a:p>
            <a:endParaRPr lang="en-IN"/>
          </a:p>
        </p:txBody>
      </p:sp>
      <p:sp>
        <p:nvSpPr>
          <p:cNvPr id="13" name="Shape 10"/>
          <p:cNvSpPr/>
          <p:nvPr/>
        </p:nvSpPr>
        <p:spPr>
          <a:xfrm>
            <a:off x="4434840" y="1600200"/>
            <a:ext cx="3611880" cy="365760"/>
          </a:xfrm>
          <a:prstGeom prst="rect">
            <a:avLst/>
          </a:prstGeom>
          <a:solidFill>
            <a:srgbClr val="1E2761"/>
          </a:solidFill>
          <a:ln w="12700">
            <a:solidFill>
              <a:srgbClr val="1E2761"/>
            </a:solidFill>
            <a:prstDash val="solid"/>
          </a:ln>
        </p:spPr>
        <p:txBody>
          <a:bodyPr/>
          <a:lstStyle/>
          <a:p>
            <a:endParaRPr lang="en-IN"/>
          </a:p>
        </p:txBody>
      </p:sp>
      <p:sp>
        <p:nvSpPr>
          <p:cNvPr id="14" name="Text 11"/>
          <p:cNvSpPr/>
          <p:nvPr/>
        </p:nvSpPr>
        <p:spPr>
          <a:xfrm>
            <a:off x="4434840" y="1645920"/>
            <a:ext cx="3611880" cy="292608"/>
          </a:xfrm>
          <a:prstGeom prst="rect">
            <a:avLst/>
          </a:prstGeom>
          <a:noFill/>
          <a:ln/>
        </p:spPr>
        <p:txBody>
          <a:bodyPr wrap="square" lIns="0" tIns="0" rIns="0" bIns="0" rtlCol="0" anchor="ctr"/>
          <a:lstStyle/>
          <a:p>
            <a:pPr marL="0" indent="0" algn="ctr">
              <a:buNone/>
            </a:pPr>
            <a:r>
              <a:rPr lang="en-US" sz="1000" b="1" kern="0" spc="300" dirty="0">
                <a:solidFill>
                  <a:srgbClr val="F59E0B"/>
                </a:solidFill>
                <a:latin typeface="Calibri" pitchFamily="34" charset="0"/>
                <a:ea typeface="Calibri" pitchFamily="34" charset="-122"/>
                <a:cs typeface="Calibri" pitchFamily="34" charset="-120"/>
              </a:rPr>
              <a:t>INTERMEDIARY</a:t>
            </a:r>
            <a:endParaRPr lang="en-US" sz="1000" dirty="0"/>
          </a:p>
        </p:txBody>
      </p:sp>
      <p:pic>
        <p:nvPicPr>
          <p:cNvPr id="15" name="Image 1" descr="/sessions/determined-practical-brahmagupta/mnt/outputs/demo_deck/images/Screenshot (17).png"/>
          <p:cNvPicPr>
            <a:picLocks noChangeAspect="1"/>
          </p:cNvPicPr>
          <p:nvPr/>
        </p:nvPicPr>
        <p:blipFill>
          <a:blip r:embed="rId4"/>
          <a:srcRect/>
          <a:stretch/>
        </p:blipFill>
        <p:spPr>
          <a:xfrm>
            <a:off x="4572000" y="2057400"/>
            <a:ext cx="3337560" cy="2286000"/>
          </a:xfrm>
          <a:prstGeom prst="rect">
            <a:avLst/>
          </a:prstGeom>
        </p:spPr>
      </p:pic>
      <p:sp>
        <p:nvSpPr>
          <p:cNvPr id="16" name="Text 12"/>
          <p:cNvSpPr/>
          <p:nvPr/>
        </p:nvSpPr>
        <p:spPr>
          <a:xfrm>
            <a:off x="4572000" y="4434840"/>
            <a:ext cx="3337560" cy="365760"/>
          </a:xfrm>
          <a:prstGeom prst="rect">
            <a:avLst/>
          </a:prstGeom>
          <a:noFill/>
          <a:ln/>
        </p:spPr>
        <p:txBody>
          <a:bodyPr wrap="square" lIns="0" tIns="0" rIns="0" bIns="0" rtlCol="0" anchor="ctr"/>
          <a:lstStyle/>
          <a:p>
            <a:pPr marL="0" indent="0">
              <a:buNone/>
            </a:pPr>
            <a:r>
              <a:rPr lang="en-US" sz="1400" b="1" dirty="0">
                <a:solidFill>
                  <a:srgbClr val="1E2761"/>
                </a:solidFill>
                <a:latin typeface="Georgia" pitchFamily="34" charset="0"/>
                <a:ea typeface="Georgia" pitchFamily="34" charset="-122"/>
                <a:cs typeface="Georgia" pitchFamily="34" charset="-120"/>
              </a:rPr>
              <a:t>Joe — Samsung Galaxy A13 (SM-A137F)</a:t>
            </a:r>
            <a:endParaRPr lang="en-US" sz="1400" dirty="0"/>
          </a:p>
        </p:txBody>
      </p:sp>
      <p:sp>
        <p:nvSpPr>
          <p:cNvPr id="17" name="Text 13"/>
          <p:cNvSpPr/>
          <p:nvPr/>
        </p:nvSpPr>
        <p:spPr>
          <a:xfrm>
            <a:off x="4572000" y="4846320"/>
            <a:ext cx="3337560" cy="1097280"/>
          </a:xfrm>
          <a:prstGeom prst="rect">
            <a:avLst/>
          </a:prstGeom>
          <a:noFill/>
          <a:ln/>
        </p:spPr>
        <p:txBody>
          <a:bodyPr wrap="square" lIns="0" tIns="0" rIns="0" bIns="0" rtlCol="0" anchor="ctr"/>
          <a:lstStyle/>
          <a:p>
            <a:pPr marL="0" indent="0">
              <a:buNone/>
            </a:pPr>
            <a:r>
              <a:rPr lang="en-US" sz="1100" dirty="0">
                <a:solidFill>
                  <a:srgbClr val="0F172A"/>
                </a:solidFill>
                <a:latin typeface="Calibri" pitchFamily="34" charset="0"/>
                <a:ea typeface="Calibri" pitchFamily="34" charset="-122"/>
                <a:cs typeface="Calibri" pitchFamily="34" charset="-120"/>
              </a:rPr>
              <a:t>Intermediary. Documents, databases and image caches captured.</a:t>
            </a:r>
            <a:endParaRPr lang="en-US" sz="1100" dirty="0"/>
          </a:p>
        </p:txBody>
      </p:sp>
      <p:sp>
        <p:nvSpPr>
          <p:cNvPr id="18" name="Shape 14"/>
          <p:cNvSpPr/>
          <p:nvPr/>
        </p:nvSpPr>
        <p:spPr>
          <a:xfrm>
            <a:off x="8321040" y="1600200"/>
            <a:ext cx="3611880" cy="4434840"/>
          </a:xfrm>
          <a:prstGeom prst="rect">
            <a:avLst/>
          </a:prstGeom>
          <a:solidFill>
            <a:srgbClr val="F8FAFC"/>
          </a:solidFill>
          <a:ln w="12700">
            <a:solidFill>
              <a:srgbClr val="E2E8F0"/>
            </a:solidFill>
            <a:prstDash val="solid"/>
          </a:ln>
        </p:spPr>
        <p:txBody>
          <a:bodyPr/>
          <a:lstStyle/>
          <a:p>
            <a:endParaRPr lang="en-IN"/>
          </a:p>
        </p:txBody>
      </p:sp>
      <p:sp>
        <p:nvSpPr>
          <p:cNvPr id="19" name="Shape 15"/>
          <p:cNvSpPr/>
          <p:nvPr/>
        </p:nvSpPr>
        <p:spPr>
          <a:xfrm>
            <a:off x="8321040" y="1600200"/>
            <a:ext cx="3611880" cy="365760"/>
          </a:xfrm>
          <a:prstGeom prst="rect">
            <a:avLst/>
          </a:prstGeom>
          <a:solidFill>
            <a:srgbClr val="1E2761"/>
          </a:solidFill>
          <a:ln w="12700">
            <a:solidFill>
              <a:srgbClr val="1E2761"/>
            </a:solidFill>
            <a:prstDash val="solid"/>
          </a:ln>
        </p:spPr>
        <p:txBody>
          <a:bodyPr/>
          <a:lstStyle/>
          <a:p>
            <a:endParaRPr lang="en-IN"/>
          </a:p>
        </p:txBody>
      </p:sp>
      <p:sp>
        <p:nvSpPr>
          <p:cNvPr id="20" name="Text 16"/>
          <p:cNvSpPr/>
          <p:nvPr/>
        </p:nvSpPr>
        <p:spPr>
          <a:xfrm>
            <a:off x="8321040" y="1645920"/>
            <a:ext cx="3611880" cy="292608"/>
          </a:xfrm>
          <a:prstGeom prst="rect">
            <a:avLst/>
          </a:prstGeom>
          <a:noFill/>
          <a:ln/>
        </p:spPr>
        <p:txBody>
          <a:bodyPr wrap="square" lIns="0" tIns="0" rIns="0" bIns="0" rtlCol="0" anchor="ctr"/>
          <a:lstStyle/>
          <a:p>
            <a:pPr marL="0" indent="0" algn="ctr">
              <a:buNone/>
            </a:pPr>
            <a:r>
              <a:rPr lang="en-US" sz="1000" b="1" kern="0" spc="300" dirty="0">
                <a:solidFill>
                  <a:srgbClr val="F59E0B"/>
                </a:solidFill>
                <a:latin typeface="Calibri" pitchFamily="34" charset="0"/>
                <a:ea typeface="Calibri" pitchFamily="34" charset="-122"/>
                <a:cs typeface="Calibri" pitchFamily="34" charset="-120"/>
              </a:rPr>
              <a:t>BUYER</a:t>
            </a:r>
            <a:endParaRPr lang="en-US" sz="1000" dirty="0"/>
          </a:p>
        </p:txBody>
      </p:sp>
      <p:pic>
        <p:nvPicPr>
          <p:cNvPr id="21" name="Image 2" descr="/sessions/determined-practical-brahmagupta/mnt/outputs/demo_deck/images/Screenshot (18).png"/>
          <p:cNvPicPr>
            <a:picLocks noChangeAspect="1"/>
          </p:cNvPicPr>
          <p:nvPr/>
        </p:nvPicPr>
        <p:blipFill>
          <a:blip r:embed="rId5"/>
          <a:srcRect/>
          <a:stretch/>
        </p:blipFill>
        <p:spPr>
          <a:xfrm>
            <a:off x="8458200" y="2057400"/>
            <a:ext cx="3337560" cy="2286000"/>
          </a:xfrm>
          <a:prstGeom prst="rect">
            <a:avLst/>
          </a:prstGeom>
        </p:spPr>
      </p:pic>
      <p:sp>
        <p:nvSpPr>
          <p:cNvPr id="22" name="Text 17"/>
          <p:cNvSpPr/>
          <p:nvPr/>
        </p:nvSpPr>
        <p:spPr>
          <a:xfrm>
            <a:off x="8458200" y="4434840"/>
            <a:ext cx="3337560" cy="365760"/>
          </a:xfrm>
          <a:prstGeom prst="rect">
            <a:avLst/>
          </a:prstGeom>
          <a:noFill/>
          <a:ln/>
        </p:spPr>
        <p:txBody>
          <a:bodyPr wrap="square" lIns="0" tIns="0" rIns="0" bIns="0" rtlCol="0" anchor="ctr"/>
          <a:lstStyle/>
          <a:p>
            <a:pPr marL="0" indent="0">
              <a:buNone/>
            </a:pPr>
            <a:r>
              <a:rPr lang="en-US" sz="1400" b="1" dirty="0">
                <a:solidFill>
                  <a:srgbClr val="1E2761"/>
                </a:solidFill>
                <a:latin typeface="Georgia" pitchFamily="34" charset="0"/>
                <a:ea typeface="Georgia" pitchFamily="34" charset="-122"/>
                <a:cs typeface="Georgia" pitchFamily="34" charset="-120"/>
              </a:rPr>
              <a:t>Norman — Nokia Android</a:t>
            </a:r>
            <a:endParaRPr lang="en-US" sz="1400" dirty="0"/>
          </a:p>
        </p:txBody>
      </p:sp>
      <p:sp>
        <p:nvSpPr>
          <p:cNvPr id="23" name="Text 18"/>
          <p:cNvSpPr/>
          <p:nvPr/>
        </p:nvSpPr>
        <p:spPr>
          <a:xfrm>
            <a:off x="8458200" y="4846320"/>
            <a:ext cx="3337560" cy="1097280"/>
          </a:xfrm>
          <a:prstGeom prst="rect">
            <a:avLst/>
          </a:prstGeom>
          <a:noFill/>
          <a:ln/>
        </p:spPr>
        <p:txBody>
          <a:bodyPr wrap="square" lIns="0" tIns="0" rIns="0" bIns="0" rtlCol="0" anchor="ctr"/>
          <a:lstStyle/>
          <a:p>
            <a:pPr marL="0" indent="0">
              <a:buNone/>
            </a:pPr>
            <a:r>
              <a:rPr lang="en-US" sz="1100" dirty="0">
                <a:solidFill>
                  <a:srgbClr val="0F172A"/>
                </a:solidFill>
                <a:latin typeface="Calibri" pitchFamily="34" charset="0"/>
                <a:ea typeface="Calibri" pitchFamily="34" charset="-122"/>
                <a:cs typeface="Calibri" pitchFamily="34" charset="-120"/>
              </a:rPr>
              <a:t>Buyer representative. Contacts, chats and call logs captured.</a:t>
            </a:r>
            <a:endParaRPr lang="en-US" sz="1100" dirty="0"/>
          </a:p>
        </p:txBody>
      </p:sp>
      <p:sp>
        <p:nvSpPr>
          <p:cNvPr id="24" name="Text 19"/>
          <p:cNvSpPr/>
          <p:nvPr/>
        </p:nvSpPr>
        <p:spPr>
          <a:xfrm>
            <a:off x="548640" y="6126480"/>
            <a:ext cx="11064240" cy="365760"/>
          </a:xfrm>
          <a:prstGeom prst="rect">
            <a:avLst/>
          </a:prstGeom>
          <a:noFill/>
          <a:ln/>
        </p:spPr>
        <p:txBody>
          <a:bodyPr wrap="square" rtlCol="0" anchor="ctr"/>
          <a:lstStyle/>
          <a:p>
            <a:pPr marL="0" indent="0" algn="ctr">
              <a:buNone/>
            </a:pPr>
            <a:r>
              <a:rPr lang="en-US" sz="1200" b="1" dirty="0">
                <a:solidFill>
                  <a:srgbClr val="15803D"/>
                </a:solidFill>
                <a:latin typeface="Calibri" pitchFamily="34" charset="0"/>
                <a:ea typeface="Calibri" pitchFamily="34" charset="-122"/>
                <a:cs typeface="Calibri" pitchFamily="34" charset="-120"/>
              </a:rPr>
              <a:t>All three images passed hash verification. </a:t>
            </a:r>
            <a:r>
              <a:rPr lang="en-US" sz="1200" dirty="0">
                <a:solidFill>
                  <a:srgbClr val="0F172A"/>
                </a:solidFill>
                <a:latin typeface="Calibri" pitchFamily="34" charset="0"/>
                <a:ea typeface="Calibri" pitchFamily="34" charset="-122"/>
                <a:cs typeface="Calibri" pitchFamily="34" charset="-120"/>
              </a:rPr>
              <a:t>Each report shows the ‘Extraction images were verified’ confirmation produced by Physical Analyzer.</a:t>
            </a:r>
            <a:endParaRPr lang="en-US" sz="1200" dirty="0"/>
          </a:p>
        </p:txBody>
      </p:sp>
      <p:sp>
        <p:nvSpPr>
          <p:cNvPr id="25" name="Shape 20"/>
          <p:cNvSpPr/>
          <p:nvPr/>
        </p:nvSpPr>
        <p:spPr>
          <a:xfrm>
            <a:off x="0" y="6583680"/>
            <a:ext cx="12161520" cy="274320"/>
          </a:xfrm>
          <a:prstGeom prst="rect">
            <a:avLst/>
          </a:prstGeom>
          <a:solidFill>
            <a:srgbClr val="1E2761"/>
          </a:solidFill>
          <a:ln w="12700">
            <a:solidFill>
              <a:srgbClr val="1E2761"/>
            </a:solidFill>
            <a:prstDash val="solid"/>
          </a:ln>
        </p:spPr>
        <p:txBody>
          <a:bodyPr/>
          <a:lstStyle/>
          <a:p>
            <a:endParaRPr lang="en-IN"/>
          </a:p>
        </p:txBody>
      </p:sp>
      <p:sp>
        <p:nvSpPr>
          <p:cNvPr id="26" name="Text 21"/>
          <p:cNvSpPr/>
          <p:nvPr/>
        </p:nvSpPr>
        <p:spPr>
          <a:xfrm>
            <a:off x="274320" y="6601968"/>
            <a:ext cx="8229600" cy="237744"/>
          </a:xfrm>
          <a:prstGeom prst="rect">
            <a:avLst/>
          </a:prstGeom>
          <a:noFill/>
          <a:ln/>
        </p:spPr>
        <p:txBody>
          <a:bodyPr wrap="square" lIns="0" tIns="0" rIns="0" bIns="0" rtlCol="0" anchor="ctr"/>
          <a:lstStyle/>
          <a:p>
            <a:pPr marL="0" indent="0">
              <a:buNone/>
            </a:pPr>
            <a:r>
              <a:rPr lang="en-US" sz="900" dirty="0">
                <a:solidFill>
                  <a:srgbClr val="CADCFC"/>
                </a:solidFill>
                <a:latin typeface="Calibri" pitchFamily="34" charset="0"/>
                <a:ea typeface="Calibri" pitchFamily="34" charset="-122"/>
                <a:cs typeface="Calibri" pitchFamily="34" charset="-120"/>
              </a:rPr>
              <a:t>ACCA7031 | Digital Forensics Analysis | Quantum Tech Case</a:t>
            </a:r>
            <a:endParaRPr lang="en-US" sz="900" dirty="0"/>
          </a:p>
        </p:txBody>
      </p:sp>
      <p:sp>
        <p:nvSpPr>
          <p:cNvPr id="27" name="Text 22"/>
          <p:cNvSpPr/>
          <p:nvPr/>
        </p:nvSpPr>
        <p:spPr>
          <a:xfrm>
            <a:off x="11247120" y="6601968"/>
            <a:ext cx="731520" cy="237744"/>
          </a:xfrm>
          <a:prstGeom prst="rect">
            <a:avLst/>
          </a:prstGeom>
          <a:noFill/>
          <a:ln/>
        </p:spPr>
        <p:txBody>
          <a:bodyPr wrap="square" lIns="0" tIns="0" rIns="0" bIns="0" rtlCol="0" anchor="ctr"/>
          <a:lstStyle/>
          <a:p>
            <a:pPr marL="0" indent="0" algn="r">
              <a:buNone/>
            </a:pPr>
            <a:r>
              <a:rPr lang="en-US" sz="900" dirty="0">
                <a:solidFill>
                  <a:srgbClr val="CADCFC"/>
                </a:solidFill>
                <a:latin typeface="Calibri" pitchFamily="34" charset="0"/>
                <a:ea typeface="Calibri" pitchFamily="34" charset="-122"/>
                <a:cs typeface="Calibri" pitchFamily="34" charset="-120"/>
              </a:rPr>
              <a:t>10 / 19</a:t>
            </a:r>
            <a:endParaRPr lang="en-US" sz="9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F59E0B"/>
          </a:solidFill>
          <a:ln w="12700">
            <a:solidFill>
              <a:srgbClr val="F59E0B"/>
            </a:solidFill>
            <a:prstDash val="solid"/>
          </a:ln>
        </p:spPr>
        <p:txBody>
          <a:bodyPr/>
          <a:lstStyle/>
          <a:p>
            <a:endParaRPr lang="en-IN"/>
          </a:p>
        </p:txBody>
      </p:sp>
      <p:sp>
        <p:nvSpPr>
          <p:cNvPr id="3" name="Text 1"/>
          <p:cNvSpPr/>
          <p:nvPr/>
        </p:nvSpPr>
        <p:spPr>
          <a:xfrm>
            <a:off x="457200" y="228600"/>
            <a:ext cx="10972800" cy="320040"/>
          </a:xfrm>
          <a:prstGeom prst="rect">
            <a:avLst/>
          </a:prstGeom>
          <a:noFill/>
          <a:ln/>
        </p:spPr>
        <p:txBody>
          <a:bodyPr wrap="square" lIns="0" tIns="0" rIns="0" bIns="0" rtlCol="0" anchor="ctr"/>
          <a:lstStyle/>
          <a:p>
            <a:pPr marL="0" indent="0">
              <a:buNone/>
            </a:pPr>
            <a:r>
              <a:rPr lang="en-US" sz="1100" b="1" kern="0" spc="400" dirty="0">
                <a:solidFill>
                  <a:srgbClr val="F59E0B"/>
                </a:solidFill>
                <a:latin typeface="Calibri" pitchFamily="34" charset="0"/>
                <a:ea typeface="Calibri" pitchFamily="34" charset="-122"/>
                <a:cs typeface="Calibri" pitchFamily="34" charset="-120"/>
              </a:rPr>
              <a:t>MODULE 05 — EMMA ↔ JOE</a:t>
            </a:r>
            <a:endParaRPr lang="en-US" sz="1100" dirty="0"/>
          </a:p>
        </p:txBody>
      </p:sp>
      <p:sp>
        <p:nvSpPr>
          <p:cNvPr id="4" name="Text 2"/>
          <p:cNvSpPr/>
          <p:nvPr/>
        </p:nvSpPr>
        <p:spPr>
          <a:xfrm>
            <a:off x="457200" y="548640"/>
            <a:ext cx="10972800" cy="731520"/>
          </a:xfrm>
          <a:prstGeom prst="rect">
            <a:avLst/>
          </a:prstGeom>
          <a:noFill/>
          <a:ln/>
        </p:spPr>
        <p:txBody>
          <a:bodyPr wrap="square" lIns="0" tIns="0" rIns="0" bIns="0" rtlCol="0" anchor="ctr"/>
          <a:lstStyle/>
          <a:p>
            <a:pPr marL="0" indent="0">
              <a:buNone/>
            </a:pPr>
            <a:r>
              <a:rPr lang="en-US" sz="2800" b="1" dirty="0">
                <a:solidFill>
                  <a:srgbClr val="1E2761"/>
                </a:solidFill>
                <a:latin typeface="Georgia" pitchFamily="34" charset="0"/>
                <a:ea typeface="Georgia" pitchFamily="34" charset="-122"/>
                <a:cs typeface="Georgia" pitchFamily="34" charset="-120"/>
              </a:rPr>
              <a:t>Communication Analysis — WhatsApp Thread Opens</a:t>
            </a:r>
            <a:endParaRPr lang="en-US" sz="2800" dirty="0"/>
          </a:p>
        </p:txBody>
      </p:sp>
      <p:sp>
        <p:nvSpPr>
          <p:cNvPr id="5" name="Shape 3"/>
          <p:cNvSpPr/>
          <p:nvPr/>
        </p:nvSpPr>
        <p:spPr>
          <a:xfrm>
            <a:off x="457200" y="1298448"/>
            <a:ext cx="1371600" cy="0"/>
          </a:xfrm>
          <a:prstGeom prst="line">
            <a:avLst/>
          </a:prstGeom>
          <a:noFill/>
          <a:ln w="31750">
            <a:solidFill>
              <a:srgbClr val="F59E0B"/>
            </a:solidFill>
            <a:prstDash val="solid"/>
          </a:ln>
        </p:spPr>
        <p:txBody>
          <a:bodyPr/>
          <a:lstStyle/>
          <a:p>
            <a:endParaRPr lang="en-IN"/>
          </a:p>
        </p:txBody>
      </p:sp>
      <p:pic>
        <p:nvPicPr>
          <p:cNvPr id="6" name="Image 0" descr="/sessions/determined-practical-brahmagupta/mnt/outputs/demo_deck/images/Screenshot (19).png"/>
          <p:cNvPicPr>
            <a:picLocks noChangeAspect="1"/>
          </p:cNvPicPr>
          <p:nvPr/>
        </p:nvPicPr>
        <p:blipFill>
          <a:blip r:embed="rId3"/>
          <a:srcRect/>
          <a:stretch/>
        </p:blipFill>
        <p:spPr>
          <a:xfrm>
            <a:off x="548640" y="1645920"/>
            <a:ext cx="5760720" cy="4389120"/>
          </a:xfrm>
          <a:prstGeom prst="rect">
            <a:avLst/>
          </a:prstGeom>
        </p:spPr>
      </p:pic>
      <p:pic>
        <p:nvPicPr>
          <p:cNvPr id="7" name="Image 1" descr="/sessions/determined-practical-brahmagupta/mnt/outputs/demo_deck/images/Screenshot (20).png"/>
          <p:cNvPicPr>
            <a:picLocks noChangeAspect="1"/>
          </p:cNvPicPr>
          <p:nvPr/>
        </p:nvPicPr>
        <p:blipFill>
          <a:blip r:embed="rId4"/>
          <a:srcRect/>
          <a:stretch/>
        </p:blipFill>
        <p:spPr>
          <a:xfrm>
            <a:off x="6400800" y="1645920"/>
            <a:ext cx="5394960" cy="4389120"/>
          </a:xfrm>
          <a:prstGeom prst="rect">
            <a:avLst/>
          </a:prstGeom>
        </p:spPr>
      </p:pic>
      <p:sp>
        <p:nvSpPr>
          <p:cNvPr id="8" name="Text 4"/>
          <p:cNvSpPr/>
          <p:nvPr/>
        </p:nvSpPr>
        <p:spPr>
          <a:xfrm>
            <a:off x="548640" y="6172200"/>
            <a:ext cx="11064240" cy="365760"/>
          </a:xfrm>
          <a:prstGeom prst="rect">
            <a:avLst/>
          </a:prstGeom>
          <a:noFill/>
          <a:ln/>
        </p:spPr>
        <p:txBody>
          <a:bodyPr wrap="square" rtlCol="0" anchor="ctr"/>
          <a:lstStyle/>
          <a:p>
            <a:pPr marL="0" indent="0">
              <a:buNone/>
            </a:pPr>
            <a:r>
              <a:rPr lang="en-US" sz="1100" b="1" dirty="0">
                <a:solidFill>
                  <a:srgbClr val="F59E0B"/>
                </a:solidFill>
                <a:latin typeface="Calibri" pitchFamily="34" charset="0"/>
                <a:ea typeface="Calibri" pitchFamily="34" charset="-122"/>
                <a:cs typeface="Calibri" pitchFamily="34" charset="-120"/>
              </a:rPr>
              <a:t>Event: </a:t>
            </a:r>
            <a:r>
              <a:rPr lang="en-US" sz="1100" dirty="0">
                <a:solidFill>
                  <a:srgbClr val="0F172A"/>
                </a:solidFill>
                <a:latin typeface="Calibri" pitchFamily="34" charset="0"/>
                <a:ea typeface="Calibri" pitchFamily="34" charset="-122"/>
                <a:cs typeface="Calibri" pitchFamily="34" charset="-120"/>
              </a:rPr>
              <a:t>First WhatsApp exchange pulled from Emma's handset. Emma initiates contact with Joe, dropping hints about “something valuable at work”. Joe responds with interest and offers to help her find a buyer. Timestamps are preserved alongside participant IDs for cross-referencing.</a:t>
            </a:r>
            <a:endParaRPr lang="en-US" sz="1100" dirty="0"/>
          </a:p>
        </p:txBody>
      </p:sp>
      <p:sp>
        <p:nvSpPr>
          <p:cNvPr id="9" name="Shape 5"/>
          <p:cNvSpPr/>
          <p:nvPr/>
        </p:nvSpPr>
        <p:spPr>
          <a:xfrm>
            <a:off x="0" y="6583680"/>
            <a:ext cx="12161520" cy="274320"/>
          </a:xfrm>
          <a:prstGeom prst="rect">
            <a:avLst/>
          </a:prstGeom>
          <a:solidFill>
            <a:srgbClr val="1E2761"/>
          </a:solidFill>
          <a:ln w="12700">
            <a:solidFill>
              <a:srgbClr val="1E2761"/>
            </a:solidFill>
            <a:prstDash val="solid"/>
          </a:ln>
        </p:spPr>
        <p:txBody>
          <a:bodyPr/>
          <a:lstStyle/>
          <a:p>
            <a:endParaRPr lang="en-IN"/>
          </a:p>
        </p:txBody>
      </p:sp>
      <p:sp>
        <p:nvSpPr>
          <p:cNvPr id="10" name="Text 6"/>
          <p:cNvSpPr/>
          <p:nvPr/>
        </p:nvSpPr>
        <p:spPr>
          <a:xfrm>
            <a:off x="274320" y="6601968"/>
            <a:ext cx="8229600" cy="237744"/>
          </a:xfrm>
          <a:prstGeom prst="rect">
            <a:avLst/>
          </a:prstGeom>
          <a:noFill/>
          <a:ln/>
        </p:spPr>
        <p:txBody>
          <a:bodyPr wrap="square" lIns="0" tIns="0" rIns="0" bIns="0" rtlCol="0" anchor="ctr"/>
          <a:lstStyle/>
          <a:p>
            <a:pPr marL="0" indent="0">
              <a:buNone/>
            </a:pPr>
            <a:r>
              <a:rPr lang="en-US" sz="900" dirty="0">
                <a:solidFill>
                  <a:srgbClr val="CADCFC"/>
                </a:solidFill>
                <a:latin typeface="Calibri" pitchFamily="34" charset="0"/>
                <a:ea typeface="Calibri" pitchFamily="34" charset="-122"/>
                <a:cs typeface="Calibri" pitchFamily="34" charset="-120"/>
              </a:rPr>
              <a:t>ACCA7031 | Digital Forensics Analysis | Quantum Tech Case</a:t>
            </a:r>
            <a:endParaRPr lang="en-US" sz="900" dirty="0"/>
          </a:p>
        </p:txBody>
      </p:sp>
      <p:sp>
        <p:nvSpPr>
          <p:cNvPr id="11" name="Text 7"/>
          <p:cNvSpPr/>
          <p:nvPr/>
        </p:nvSpPr>
        <p:spPr>
          <a:xfrm>
            <a:off x="11247120" y="6601968"/>
            <a:ext cx="731520" cy="237744"/>
          </a:xfrm>
          <a:prstGeom prst="rect">
            <a:avLst/>
          </a:prstGeom>
          <a:noFill/>
          <a:ln/>
        </p:spPr>
        <p:txBody>
          <a:bodyPr wrap="square" lIns="0" tIns="0" rIns="0" bIns="0" rtlCol="0" anchor="ctr"/>
          <a:lstStyle/>
          <a:p>
            <a:pPr marL="0" indent="0" algn="r">
              <a:buNone/>
            </a:pPr>
            <a:r>
              <a:rPr lang="en-US" sz="900" dirty="0">
                <a:solidFill>
                  <a:srgbClr val="CADCFC"/>
                </a:solidFill>
                <a:latin typeface="Calibri" pitchFamily="34" charset="0"/>
                <a:ea typeface="Calibri" pitchFamily="34" charset="-122"/>
                <a:cs typeface="Calibri" pitchFamily="34" charset="-120"/>
              </a:rPr>
              <a:t>11 / 19</a:t>
            </a: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F59E0B"/>
          </a:solidFill>
          <a:ln w="12700">
            <a:solidFill>
              <a:srgbClr val="F59E0B"/>
            </a:solidFill>
            <a:prstDash val="solid"/>
          </a:ln>
        </p:spPr>
        <p:txBody>
          <a:bodyPr/>
          <a:lstStyle/>
          <a:p>
            <a:endParaRPr lang="en-IN"/>
          </a:p>
        </p:txBody>
      </p:sp>
      <p:sp>
        <p:nvSpPr>
          <p:cNvPr id="3" name="Text 1"/>
          <p:cNvSpPr/>
          <p:nvPr/>
        </p:nvSpPr>
        <p:spPr>
          <a:xfrm>
            <a:off x="457200" y="228600"/>
            <a:ext cx="10972800" cy="320040"/>
          </a:xfrm>
          <a:prstGeom prst="rect">
            <a:avLst/>
          </a:prstGeom>
          <a:noFill/>
          <a:ln/>
        </p:spPr>
        <p:txBody>
          <a:bodyPr wrap="square" lIns="0" tIns="0" rIns="0" bIns="0" rtlCol="0" anchor="ctr"/>
          <a:lstStyle/>
          <a:p>
            <a:pPr marL="0" indent="0">
              <a:buNone/>
            </a:pPr>
            <a:r>
              <a:rPr lang="en-US" sz="1100" b="1" kern="0" spc="400" dirty="0">
                <a:solidFill>
                  <a:srgbClr val="F59E0B"/>
                </a:solidFill>
                <a:latin typeface="Calibri" pitchFamily="34" charset="0"/>
                <a:ea typeface="Calibri" pitchFamily="34" charset="-122"/>
                <a:cs typeface="Calibri" pitchFamily="34" charset="-120"/>
              </a:rPr>
              <a:t>MODULE 05 — EMMA ↔ JOE CONTINUED</a:t>
            </a:r>
            <a:endParaRPr lang="en-US" sz="1100" dirty="0"/>
          </a:p>
        </p:txBody>
      </p:sp>
      <p:sp>
        <p:nvSpPr>
          <p:cNvPr id="4" name="Text 2"/>
          <p:cNvSpPr/>
          <p:nvPr/>
        </p:nvSpPr>
        <p:spPr>
          <a:xfrm>
            <a:off x="457200" y="548640"/>
            <a:ext cx="10972800" cy="731520"/>
          </a:xfrm>
          <a:prstGeom prst="rect">
            <a:avLst/>
          </a:prstGeom>
          <a:noFill/>
          <a:ln/>
        </p:spPr>
        <p:txBody>
          <a:bodyPr wrap="square" lIns="0" tIns="0" rIns="0" bIns="0" rtlCol="0" anchor="ctr"/>
          <a:lstStyle/>
          <a:p>
            <a:pPr marL="0" indent="0">
              <a:buNone/>
            </a:pPr>
            <a:r>
              <a:rPr lang="en-US" sz="2800" b="1" dirty="0">
                <a:solidFill>
                  <a:srgbClr val="1E2761"/>
                </a:solidFill>
                <a:latin typeface="Georgia" pitchFamily="34" charset="0"/>
                <a:ea typeface="Georgia" pitchFamily="34" charset="-122"/>
                <a:cs typeface="Georgia" pitchFamily="34" charset="-120"/>
              </a:rPr>
              <a:t>Communication Analysis — Arranging the Handoff</a:t>
            </a:r>
            <a:endParaRPr lang="en-US" sz="2800" dirty="0"/>
          </a:p>
        </p:txBody>
      </p:sp>
      <p:sp>
        <p:nvSpPr>
          <p:cNvPr id="5" name="Shape 3"/>
          <p:cNvSpPr/>
          <p:nvPr/>
        </p:nvSpPr>
        <p:spPr>
          <a:xfrm>
            <a:off x="457200" y="1298448"/>
            <a:ext cx="1371600" cy="0"/>
          </a:xfrm>
          <a:prstGeom prst="line">
            <a:avLst/>
          </a:prstGeom>
          <a:noFill/>
          <a:ln w="31750">
            <a:solidFill>
              <a:srgbClr val="F59E0B"/>
            </a:solidFill>
            <a:prstDash val="solid"/>
          </a:ln>
        </p:spPr>
        <p:txBody>
          <a:bodyPr/>
          <a:lstStyle/>
          <a:p>
            <a:endParaRPr lang="en-IN"/>
          </a:p>
        </p:txBody>
      </p:sp>
      <p:pic>
        <p:nvPicPr>
          <p:cNvPr id="6" name="Image 0" descr="/sessions/determined-practical-brahmagupta/mnt/outputs/demo_deck/images/Screenshot (22).png"/>
          <p:cNvPicPr>
            <a:picLocks noChangeAspect="1"/>
          </p:cNvPicPr>
          <p:nvPr/>
        </p:nvPicPr>
        <p:blipFill>
          <a:blip r:embed="rId3"/>
          <a:srcRect/>
          <a:stretch/>
        </p:blipFill>
        <p:spPr>
          <a:xfrm>
            <a:off x="548640" y="1645920"/>
            <a:ext cx="3657600" cy="4389120"/>
          </a:xfrm>
          <a:prstGeom prst="rect">
            <a:avLst/>
          </a:prstGeom>
        </p:spPr>
      </p:pic>
      <p:pic>
        <p:nvPicPr>
          <p:cNvPr id="7" name="Image 1" descr="/sessions/determined-practical-brahmagupta/mnt/outputs/demo_deck/images/Screenshot (23).png"/>
          <p:cNvPicPr>
            <a:picLocks noChangeAspect="1"/>
          </p:cNvPicPr>
          <p:nvPr/>
        </p:nvPicPr>
        <p:blipFill>
          <a:blip r:embed="rId4"/>
          <a:srcRect/>
          <a:stretch/>
        </p:blipFill>
        <p:spPr>
          <a:xfrm>
            <a:off x="4343400" y="1645920"/>
            <a:ext cx="3657600" cy="4389120"/>
          </a:xfrm>
          <a:prstGeom prst="rect">
            <a:avLst/>
          </a:prstGeom>
        </p:spPr>
      </p:pic>
      <p:pic>
        <p:nvPicPr>
          <p:cNvPr id="8" name="Image 2" descr="/sessions/determined-practical-brahmagupta/mnt/outputs/demo_deck/images/Screenshot (24).png"/>
          <p:cNvPicPr>
            <a:picLocks noChangeAspect="1"/>
          </p:cNvPicPr>
          <p:nvPr/>
        </p:nvPicPr>
        <p:blipFill>
          <a:blip r:embed="rId5"/>
          <a:srcRect/>
          <a:stretch/>
        </p:blipFill>
        <p:spPr>
          <a:xfrm>
            <a:off x="8138160" y="1645920"/>
            <a:ext cx="3657600" cy="4389120"/>
          </a:xfrm>
          <a:prstGeom prst="rect">
            <a:avLst/>
          </a:prstGeom>
        </p:spPr>
      </p:pic>
      <p:sp>
        <p:nvSpPr>
          <p:cNvPr id="9" name="Text 4"/>
          <p:cNvSpPr/>
          <p:nvPr/>
        </p:nvSpPr>
        <p:spPr>
          <a:xfrm>
            <a:off x="548640" y="6172200"/>
            <a:ext cx="11064240" cy="365760"/>
          </a:xfrm>
          <a:prstGeom prst="rect">
            <a:avLst/>
          </a:prstGeom>
          <a:noFill/>
          <a:ln/>
        </p:spPr>
        <p:txBody>
          <a:bodyPr wrap="square" rtlCol="0" anchor="ctr"/>
          <a:lstStyle/>
          <a:p>
            <a:pPr marL="0" indent="0">
              <a:buNone/>
            </a:pPr>
            <a:r>
              <a:rPr lang="en-US" sz="1100" b="1" dirty="0">
                <a:solidFill>
                  <a:srgbClr val="F59E0B"/>
                </a:solidFill>
                <a:latin typeface="Calibri" pitchFamily="34" charset="0"/>
                <a:ea typeface="Calibri" pitchFamily="34" charset="-122"/>
                <a:cs typeface="Calibri" pitchFamily="34" charset="-120"/>
              </a:rPr>
              <a:t>Key observations: </a:t>
            </a:r>
            <a:r>
              <a:rPr lang="en-US" sz="1100" dirty="0">
                <a:solidFill>
                  <a:srgbClr val="0F172A"/>
                </a:solidFill>
                <a:latin typeface="Calibri" pitchFamily="34" charset="0"/>
                <a:ea typeface="Calibri" pitchFamily="34" charset="-122"/>
                <a:cs typeface="Calibri" pitchFamily="34" charset="-120"/>
              </a:rPr>
              <a:t>Joe reassures Emma and promises to connect her with an interested party. Payment expectations, discretion and a physical meeting are discussed. These three consecutive screens form the core of the conspiracy evidence on Emma's device.</a:t>
            </a:r>
            <a:endParaRPr lang="en-US" sz="1100" dirty="0"/>
          </a:p>
        </p:txBody>
      </p:sp>
      <p:sp>
        <p:nvSpPr>
          <p:cNvPr id="10" name="Shape 5"/>
          <p:cNvSpPr/>
          <p:nvPr/>
        </p:nvSpPr>
        <p:spPr>
          <a:xfrm>
            <a:off x="0" y="6583680"/>
            <a:ext cx="12161520" cy="274320"/>
          </a:xfrm>
          <a:prstGeom prst="rect">
            <a:avLst/>
          </a:prstGeom>
          <a:solidFill>
            <a:srgbClr val="1E2761"/>
          </a:solidFill>
          <a:ln w="12700">
            <a:solidFill>
              <a:srgbClr val="1E2761"/>
            </a:solidFill>
            <a:prstDash val="solid"/>
          </a:ln>
        </p:spPr>
        <p:txBody>
          <a:bodyPr/>
          <a:lstStyle/>
          <a:p>
            <a:endParaRPr lang="en-IN"/>
          </a:p>
        </p:txBody>
      </p:sp>
      <p:sp>
        <p:nvSpPr>
          <p:cNvPr id="11" name="Text 6"/>
          <p:cNvSpPr/>
          <p:nvPr/>
        </p:nvSpPr>
        <p:spPr>
          <a:xfrm>
            <a:off x="274320" y="6601968"/>
            <a:ext cx="8229600" cy="237744"/>
          </a:xfrm>
          <a:prstGeom prst="rect">
            <a:avLst/>
          </a:prstGeom>
          <a:noFill/>
          <a:ln/>
        </p:spPr>
        <p:txBody>
          <a:bodyPr wrap="square" lIns="0" tIns="0" rIns="0" bIns="0" rtlCol="0" anchor="ctr"/>
          <a:lstStyle/>
          <a:p>
            <a:pPr marL="0" indent="0">
              <a:buNone/>
            </a:pPr>
            <a:r>
              <a:rPr lang="en-US" sz="900" dirty="0">
                <a:solidFill>
                  <a:srgbClr val="CADCFC"/>
                </a:solidFill>
                <a:latin typeface="Calibri" pitchFamily="34" charset="0"/>
                <a:ea typeface="Calibri" pitchFamily="34" charset="-122"/>
                <a:cs typeface="Calibri" pitchFamily="34" charset="-120"/>
              </a:rPr>
              <a:t>ACCA7031 | Digital Forensics Analysis | Quantum Tech Case</a:t>
            </a:r>
            <a:endParaRPr lang="en-US" sz="900" dirty="0"/>
          </a:p>
        </p:txBody>
      </p:sp>
      <p:sp>
        <p:nvSpPr>
          <p:cNvPr id="12" name="Text 7"/>
          <p:cNvSpPr/>
          <p:nvPr/>
        </p:nvSpPr>
        <p:spPr>
          <a:xfrm>
            <a:off x="11247120" y="6601968"/>
            <a:ext cx="731520" cy="237744"/>
          </a:xfrm>
          <a:prstGeom prst="rect">
            <a:avLst/>
          </a:prstGeom>
          <a:noFill/>
          <a:ln/>
        </p:spPr>
        <p:txBody>
          <a:bodyPr wrap="square" lIns="0" tIns="0" rIns="0" bIns="0" rtlCol="0" anchor="ctr"/>
          <a:lstStyle/>
          <a:p>
            <a:pPr marL="0" indent="0" algn="r">
              <a:buNone/>
            </a:pPr>
            <a:r>
              <a:rPr lang="en-US" sz="900" dirty="0">
                <a:solidFill>
                  <a:srgbClr val="CADCFC"/>
                </a:solidFill>
                <a:latin typeface="Calibri" pitchFamily="34" charset="0"/>
                <a:ea typeface="Calibri" pitchFamily="34" charset="-122"/>
                <a:cs typeface="Calibri" pitchFamily="34" charset="-120"/>
              </a:rPr>
              <a:t>12 / 19</a:t>
            </a:r>
            <a:endParaRPr lang="en-US" sz="9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F59E0B"/>
          </a:solidFill>
          <a:ln w="12700">
            <a:solidFill>
              <a:srgbClr val="F59E0B"/>
            </a:solidFill>
            <a:prstDash val="solid"/>
          </a:ln>
        </p:spPr>
        <p:txBody>
          <a:bodyPr/>
          <a:lstStyle/>
          <a:p>
            <a:endParaRPr lang="en-IN"/>
          </a:p>
        </p:txBody>
      </p:sp>
      <p:sp>
        <p:nvSpPr>
          <p:cNvPr id="3" name="Text 1"/>
          <p:cNvSpPr/>
          <p:nvPr/>
        </p:nvSpPr>
        <p:spPr>
          <a:xfrm>
            <a:off x="457200" y="228600"/>
            <a:ext cx="10972800" cy="320040"/>
          </a:xfrm>
          <a:prstGeom prst="rect">
            <a:avLst/>
          </a:prstGeom>
          <a:noFill/>
          <a:ln/>
        </p:spPr>
        <p:txBody>
          <a:bodyPr wrap="square" lIns="0" tIns="0" rIns="0" bIns="0" rtlCol="0" anchor="ctr"/>
          <a:lstStyle/>
          <a:p>
            <a:pPr marL="0" indent="0">
              <a:buNone/>
            </a:pPr>
            <a:r>
              <a:rPr lang="en-US" sz="1100" b="1" kern="0" spc="400" dirty="0">
                <a:solidFill>
                  <a:srgbClr val="F59E0B"/>
                </a:solidFill>
                <a:latin typeface="Calibri" pitchFamily="34" charset="0"/>
                <a:ea typeface="Calibri" pitchFamily="34" charset="-122"/>
                <a:cs typeface="Calibri" pitchFamily="34" charset="-120"/>
              </a:rPr>
              <a:t>MODULE 05 — JOE BROKERS THE SALE</a:t>
            </a:r>
            <a:endParaRPr lang="en-US" sz="1100" dirty="0"/>
          </a:p>
        </p:txBody>
      </p:sp>
      <p:sp>
        <p:nvSpPr>
          <p:cNvPr id="4" name="Text 2"/>
          <p:cNvSpPr/>
          <p:nvPr/>
        </p:nvSpPr>
        <p:spPr>
          <a:xfrm>
            <a:off x="457200" y="548640"/>
            <a:ext cx="10972800" cy="731520"/>
          </a:xfrm>
          <a:prstGeom prst="rect">
            <a:avLst/>
          </a:prstGeom>
          <a:noFill/>
          <a:ln/>
        </p:spPr>
        <p:txBody>
          <a:bodyPr wrap="square" lIns="0" tIns="0" rIns="0" bIns="0" rtlCol="0" anchor="ctr"/>
          <a:lstStyle/>
          <a:p>
            <a:pPr marL="0" indent="0">
              <a:buNone/>
            </a:pPr>
            <a:r>
              <a:rPr lang="en-US" sz="2800" b="1" dirty="0">
                <a:solidFill>
                  <a:srgbClr val="1E2761"/>
                </a:solidFill>
                <a:latin typeface="Georgia" pitchFamily="34" charset="0"/>
                <a:ea typeface="Georgia" pitchFamily="34" charset="-122"/>
                <a:cs typeface="Georgia" pitchFamily="34" charset="-120"/>
              </a:rPr>
              <a:t>Communication Analysis — Price Negotiation &amp; Drop</a:t>
            </a:r>
            <a:endParaRPr lang="en-US" sz="2800" dirty="0"/>
          </a:p>
        </p:txBody>
      </p:sp>
      <p:sp>
        <p:nvSpPr>
          <p:cNvPr id="5" name="Shape 3"/>
          <p:cNvSpPr/>
          <p:nvPr/>
        </p:nvSpPr>
        <p:spPr>
          <a:xfrm>
            <a:off x="457200" y="1298448"/>
            <a:ext cx="1371600" cy="0"/>
          </a:xfrm>
          <a:prstGeom prst="line">
            <a:avLst/>
          </a:prstGeom>
          <a:noFill/>
          <a:ln w="31750">
            <a:solidFill>
              <a:srgbClr val="F59E0B"/>
            </a:solidFill>
            <a:prstDash val="solid"/>
          </a:ln>
        </p:spPr>
        <p:txBody>
          <a:bodyPr/>
          <a:lstStyle/>
          <a:p>
            <a:endParaRPr lang="en-IN"/>
          </a:p>
        </p:txBody>
      </p:sp>
      <p:pic>
        <p:nvPicPr>
          <p:cNvPr id="6" name="Image 0" descr="/sessions/determined-practical-brahmagupta/mnt/outputs/demo_deck/images/Screenshot (25).png"/>
          <p:cNvPicPr>
            <a:picLocks noChangeAspect="1"/>
          </p:cNvPicPr>
          <p:nvPr/>
        </p:nvPicPr>
        <p:blipFill>
          <a:blip r:embed="rId3"/>
          <a:srcRect/>
          <a:stretch/>
        </p:blipFill>
        <p:spPr>
          <a:xfrm>
            <a:off x="548640" y="1645920"/>
            <a:ext cx="3657600" cy="4389120"/>
          </a:xfrm>
          <a:prstGeom prst="rect">
            <a:avLst/>
          </a:prstGeom>
        </p:spPr>
      </p:pic>
      <p:pic>
        <p:nvPicPr>
          <p:cNvPr id="7" name="Image 1" descr="/sessions/determined-practical-brahmagupta/mnt/outputs/demo_deck/images/Screenshot (26).png"/>
          <p:cNvPicPr>
            <a:picLocks noChangeAspect="1"/>
          </p:cNvPicPr>
          <p:nvPr/>
        </p:nvPicPr>
        <p:blipFill>
          <a:blip r:embed="rId4"/>
          <a:srcRect/>
          <a:stretch/>
        </p:blipFill>
        <p:spPr>
          <a:xfrm>
            <a:off x="4343400" y="1645920"/>
            <a:ext cx="3657600" cy="4389120"/>
          </a:xfrm>
          <a:prstGeom prst="rect">
            <a:avLst/>
          </a:prstGeom>
        </p:spPr>
      </p:pic>
      <p:sp>
        <p:nvSpPr>
          <p:cNvPr id="8" name="Shape 4"/>
          <p:cNvSpPr/>
          <p:nvPr/>
        </p:nvSpPr>
        <p:spPr>
          <a:xfrm>
            <a:off x="8229600" y="1645920"/>
            <a:ext cx="3474720" cy="4389120"/>
          </a:xfrm>
          <a:prstGeom prst="rect">
            <a:avLst/>
          </a:prstGeom>
          <a:solidFill>
            <a:srgbClr val="1E2761"/>
          </a:solidFill>
          <a:ln w="12700">
            <a:solidFill>
              <a:srgbClr val="1E2761"/>
            </a:solidFill>
            <a:prstDash val="solid"/>
          </a:ln>
        </p:spPr>
        <p:txBody>
          <a:bodyPr/>
          <a:lstStyle/>
          <a:p>
            <a:endParaRPr lang="en-IN"/>
          </a:p>
        </p:txBody>
      </p:sp>
      <p:sp>
        <p:nvSpPr>
          <p:cNvPr id="9" name="Shape 5"/>
          <p:cNvSpPr/>
          <p:nvPr/>
        </p:nvSpPr>
        <p:spPr>
          <a:xfrm>
            <a:off x="8229600" y="1645920"/>
            <a:ext cx="3474720" cy="109728"/>
          </a:xfrm>
          <a:prstGeom prst="rect">
            <a:avLst/>
          </a:prstGeom>
          <a:solidFill>
            <a:srgbClr val="F59E0B"/>
          </a:solidFill>
          <a:ln w="12700">
            <a:solidFill>
              <a:srgbClr val="F59E0B"/>
            </a:solidFill>
            <a:prstDash val="solid"/>
          </a:ln>
        </p:spPr>
        <p:txBody>
          <a:bodyPr/>
          <a:lstStyle/>
          <a:p>
            <a:endParaRPr lang="en-IN"/>
          </a:p>
        </p:txBody>
      </p:sp>
      <p:sp>
        <p:nvSpPr>
          <p:cNvPr id="10" name="Text 6"/>
          <p:cNvSpPr/>
          <p:nvPr/>
        </p:nvSpPr>
        <p:spPr>
          <a:xfrm>
            <a:off x="8366760" y="1783080"/>
            <a:ext cx="3246120" cy="320040"/>
          </a:xfrm>
          <a:prstGeom prst="rect">
            <a:avLst/>
          </a:prstGeom>
          <a:noFill/>
          <a:ln/>
        </p:spPr>
        <p:txBody>
          <a:bodyPr wrap="square" rtlCol="0" anchor="ctr"/>
          <a:lstStyle/>
          <a:p>
            <a:pPr marL="0" indent="0">
              <a:buNone/>
            </a:pPr>
            <a:r>
              <a:rPr lang="en-US" sz="1200" b="1" kern="0" spc="200" dirty="0">
                <a:solidFill>
                  <a:srgbClr val="F59E0B"/>
                </a:solidFill>
                <a:latin typeface="Calibri" pitchFamily="34" charset="0"/>
                <a:ea typeface="Calibri" pitchFamily="34" charset="-122"/>
                <a:cs typeface="Calibri" pitchFamily="34" charset="-120"/>
              </a:rPr>
              <a:t>What these messages prove</a:t>
            </a:r>
            <a:endParaRPr lang="en-US" sz="1200" dirty="0"/>
          </a:p>
        </p:txBody>
      </p:sp>
      <p:sp>
        <p:nvSpPr>
          <p:cNvPr id="11" name="Text 7"/>
          <p:cNvSpPr/>
          <p:nvPr/>
        </p:nvSpPr>
        <p:spPr>
          <a:xfrm>
            <a:off x="8366760" y="2240280"/>
            <a:ext cx="3246120" cy="3657600"/>
          </a:xfrm>
          <a:prstGeom prst="rect">
            <a:avLst/>
          </a:prstGeom>
          <a:noFill/>
          <a:ln/>
        </p:spPr>
        <p:txBody>
          <a:bodyPr wrap="square" rtlCol="0" anchor="ctr"/>
          <a:lstStyle/>
          <a:p>
            <a:pPr marL="342900" indent="-342900">
              <a:spcAft>
                <a:spcPts val="600"/>
              </a:spcAft>
              <a:buSzPct val="100000"/>
              <a:buChar char="■"/>
            </a:pPr>
            <a:r>
              <a:rPr lang="en-US" sz="1200" dirty="0">
                <a:solidFill>
                  <a:srgbClr val="FFFFFF"/>
                </a:solidFill>
                <a:latin typeface="Calibri" pitchFamily="34" charset="0"/>
                <a:ea typeface="Calibri" pitchFamily="34" charset="-122"/>
                <a:cs typeface="Calibri" pitchFamily="34" charset="-120"/>
              </a:rPr>
              <a:t>Mention of payment terms and a figure for the patent sample.</a:t>
            </a:r>
            <a:endParaRPr lang="en-US" sz="1200" dirty="0"/>
          </a:p>
          <a:p>
            <a:pPr marL="342900" indent="-342900">
              <a:spcAft>
                <a:spcPts val="600"/>
              </a:spcAft>
              <a:buSzPct val="100000"/>
              <a:buChar char="■"/>
            </a:pPr>
            <a:r>
              <a:rPr lang="en-US" sz="1200" dirty="0">
                <a:solidFill>
                  <a:srgbClr val="FFFFFF"/>
                </a:solidFill>
                <a:latin typeface="Calibri" pitchFamily="34" charset="0"/>
                <a:ea typeface="Calibri" pitchFamily="34" charset="-122"/>
                <a:cs typeface="Calibri" pitchFamily="34" charset="-120"/>
              </a:rPr>
              <a:t>Agreement to send a preview / sample ahead of full transfer.</a:t>
            </a:r>
            <a:endParaRPr lang="en-US" sz="1200" dirty="0"/>
          </a:p>
          <a:p>
            <a:pPr marL="342900" indent="-342900">
              <a:spcAft>
                <a:spcPts val="600"/>
              </a:spcAft>
              <a:buSzPct val="100000"/>
              <a:buChar char="■"/>
            </a:pPr>
            <a:r>
              <a:rPr lang="en-US" sz="1200" dirty="0">
                <a:solidFill>
                  <a:srgbClr val="FFFFFF"/>
                </a:solidFill>
                <a:latin typeface="Calibri" pitchFamily="34" charset="0"/>
                <a:ea typeface="Calibri" pitchFamily="34" charset="-122"/>
                <a:cs typeface="Calibri" pitchFamily="34" charset="-120"/>
              </a:rPr>
              <a:t>Suggested meeting venue — indicating intent and planning.</a:t>
            </a:r>
            <a:endParaRPr lang="en-US" sz="1200" dirty="0"/>
          </a:p>
          <a:p>
            <a:pPr marL="342900" indent="-342900">
              <a:spcAft>
                <a:spcPts val="600"/>
              </a:spcAft>
              <a:buSzPct val="100000"/>
              <a:buChar char="■"/>
            </a:pPr>
            <a:r>
              <a:rPr lang="en-US" sz="1200" dirty="0">
                <a:solidFill>
                  <a:srgbClr val="FFFFFF"/>
                </a:solidFill>
                <a:latin typeface="Calibri" pitchFamily="34" charset="0"/>
                <a:ea typeface="Calibri" pitchFamily="34" charset="-122"/>
                <a:cs typeface="Calibri" pitchFamily="34" charset="-120"/>
              </a:rPr>
              <a:t>Joe confirms he will introduce Emma to the buyer.</a:t>
            </a:r>
            <a:endParaRPr lang="en-US" sz="1200" dirty="0"/>
          </a:p>
        </p:txBody>
      </p:sp>
      <p:sp>
        <p:nvSpPr>
          <p:cNvPr id="12" name="Shape 8"/>
          <p:cNvSpPr/>
          <p:nvPr/>
        </p:nvSpPr>
        <p:spPr>
          <a:xfrm>
            <a:off x="0" y="6583680"/>
            <a:ext cx="12161520" cy="274320"/>
          </a:xfrm>
          <a:prstGeom prst="rect">
            <a:avLst/>
          </a:prstGeom>
          <a:solidFill>
            <a:srgbClr val="1E2761"/>
          </a:solidFill>
          <a:ln w="12700">
            <a:solidFill>
              <a:srgbClr val="1E2761"/>
            </a:solidFill>
            <a:prstDash val="solid"/>
          </a:ln>
        </p:spPr>
        <p:txBody>
          <a:bodyPr/>
          <a:lstStyle/>
          <a:p>
            <a:endParaRPr lang="en-IN"/>
          </a:p>
        </p:txBody>
      </p:sp>
      <p:sp>
        <p:nvSpPr>
          <p:cNvPr id="13" name="Text 9"/>
          <p:cNvSpPr/>
          <p:nvPr/>
        </p:nvSpPr>
        <p:spPr>
          <a:xfrm>
            <a:off x="274320" y="6601968"/>
            <a:ext cx="8229600" cy="237744"/>
          </a:xfrm>
          <a:prstGeom prst="rect">
            <a:avLst/>
          </a:prstGeom>
          <a:noFill/>
          <a:ln/>
        </p:spPr>
        <p:txBody>
          <a:bodyPr wrap="square" lIns="0" tIns="0" rIns="0" bIns="0" rtlCol="0" anchor="ctr"/>
          <a:lstStyle/>
          <a:p>
            <a:pPr marL="0" indent="0">
              <a:buNone/>
            </a:pPr>
            <a:r>
              <a:rPr lang="en-US" sz="900" dirty="0">
                <a:solidFill>
                  <a:srgbClr val="CADCFC"/>
                </a:solidFill>
                <a:latin typeface="Calibri" pitchFamily="34" charset="0"/>
                <a:ea typeface="Calibri" pitchFamily="34" charset="-122"/>
                <a:cs typeface="Calibri" pitchFamily="34" charset="-120"/>
              </a:rPr>
              <a:t>ACCA7031 | Digital Forensics Analysis | Quantum Tech Case</a:t>
            </a:r>
            <a:endParaRPr lang="en-US" sz="900" dirty="0"/>
          </a:p>
        </p:txBody>
      </p:sp>
      <p:sp>
        <p:nvSpPr>
          <p:cNvPr id="14" name="Text 10"/>
          <p:cNvSpPr/>
          <p:nvPr/>
        </p:nvSpPr>
        <p:spPr>
          <a:xfrm>
            <a:off x="11247120" y="6601968"/>
            <a:ext cx="731520" cy="237744"/>
          </a:xfrm>
          <a:prstGeom prst="rect">
            <a:avLst/>
          </a:prstGeom>
          <a:noFill/>
          <a:ln/>
        </p:spPr>
        <p:txBody>
          <a:bodyPr wrap="square" lIns="0" tIns="0" rIns="0" bIns="0" rtlCol="0" anchor="ctr"/>
          <a:lstStyle/>
          <a:p>
            <a:pPr marL="0" indent="0" algn="r">
              <a:buNone/>
            </a:pPr>
            <a:r>
              <a:rPr lang="en-US" sz="900" dirty="0">
                <a:solidFill>
                  <a:srgbClr val="CADCFC"/>
                </a:solidFill>
                <a:latin typeface="Calibri" pitchFamily="34" charset="0"/>
                <a:ea typeface="Calibri" pitchFamily="34" charset="-122"/>
                <a:cs typeface="Calibri" pitchFamily="34" charset="-120"/>
              </a:rPr>
              <a:t>13 / 19</a:t>
            </a:r>
            <a:endParaRPr lang="en-US" sz="9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F59E0B"/>
          </a:solidFill>
          <a:ln w="12700">
            <a:solidFill>
              <a:srgbClr val="F59E0B"/>
            </a:solidFill>
            <a:prstDash val="solid"/>
          </a:ln>
        </p:spPr>
        <p:txBody>
          <a:bodyPr/>
          <a:lstStyle/>
          <a:p>
            <a:endParaRPr lang="en-IN"/>
          </a:p>
        </p:txBody>
      </p:sp>
      <p:sp>
        <p:nvSpPr>
          <p:cNvPr id="3" name="Text 1"/>
          <p:cNvSpPr/>
          <p:nvPr/>
        </p:nvSpPr>
        <p:spPr>
          <a:xfrm>
            <a:off x="457200" y="228600"/>
            <a:ext cx="10972800" cy="320040"/>
          </a:xfrm>
          <a:prstGeom prst="rect">
            <a:avLst/>
          </a:prstGeom>
          <a:noFill/>
          <a:ln/>
        </p:spPr>
        <p:txBody>
          <a:bodyPr wrap="square" lIns="0" tIns="0" rIns="0" bIns="0" rtlCol="0" anchor="ctr"/>
          <a:lstStyle/>
          <a:p>
            <a:pPr marL="0" indent="0">
              <a:buNone/>
            </a:pPr>
            <a:r>
              <a:rPr lang="en-US" sz="1100" b="1" kern="0" spc="400" dirty="0">
                <a:solidFill>
                  <a:srgbClr val="F59E0B"/>
                </a:solidFill>
                <a:latin typeface="Calibri" pitchFamily="34" charset="0"/>
                <a:ea typeface="Calibri" pitchFamily="34" charset="-122"/>
                <a:cs typeface="Calibri" pitchFamily="34" charset="-120"/>
              </a:rPr>
              <a:t>MODULE 05 — JOE ↔ NORMAN</a:t>
            </a:r>
            <a:endParaRPr lang="en-US" sz="1100" dirty="0"/>
          </a:p>
        </p:txBody>
      </p:sp>
      <p:sp>
        <p:nvSpPr>
          <p:cNvPr id="4" name="Text 2"/>
          <p:cNvSpPr/>
          <p:nvPr/>
        </p:nvSpPr>
        <p:spPr>
          <a:xfrm>
            <a:off x="457200" y="548640"/>
            <a:ext cx="10972800" cy="731520"/>
          </a:xfrm>
          <a:prstGeom prst="rect">
            <a:avLst/>
          </a:prstGeom>
          <a:noFill/>
          <a:ln/>
        </p:spPr>
        <p:txBody>
          <a:bodyPr wrap="square" lIns="0" tIns="0" rIns="0" bIns="0" rtlCol="0" anchor="ctr"/>
          <a:lstStyle/>
          <a:p>
            <a:pPr marL="0" indent="0">
              <a:buNone/>
            </a:pPr>
            <a:r>
              <a:rPr lang="en-US" sz="2800" b="1" dirty="0">
                <a:solidFill>
                  <a:srgbClr val="1E2761"/>
                </a:solidFill>
                <a:latin typeface="Georgia" pitchFamily="34" charset="0"/>
                <a:ea typeface="Georgia" pitchFamily="34" charset="-122"/>
                <a:cs typeface="Georgia" pitchFamily="34" charset="-120"/>
              </a:rPr>
              <a:t>Communication Analysis — Norman's Messenger Thread</a:t>
            </a:r>
            <a:endParaRPr lang="en-US" sz="2800" dirty="0"/>
          </a:p>
        </p:txBody>
      </p:sp>
      <p:sp>
        <p:nvSpPr>
          <p:cNvPr id="5" name="Shape 3"/>
          <p:cNvSpPr/>
          <p:nvPr/>
        </p:nvSpPr>
        <p:spPr>
          <a:xfrm>
            <a:off x="457200" y="1298448"/>
            <a:ext cx="1371600" cy="0"/>
          </a:xfrm>
          <a:prstGeom prst="line">
            <a:avLst/>
          </a:prstGeom>
          <a:noFill/>
          <a:ln w="31750">
            <a:solidFill>
              <a:srgbClr val="F59E0B"/>
            </a:solidFill>
            <a:prstDash val="solid"/>
          </a:ln>
        </p:spPr>
        <p:txBody>
          <a:bodyPr/>
          <a:lstStyle/>
          <a:p>
            <a:endParaRPr lang="en-IN"/>
          </a:p>
        </p:txBody>
      </p:sp>
      <p:pic>
        <p:nvPicPr>
          <p:cNvPr id="6" name="Image 0" descr="/sessions/determined-practical-brahmagupta/mnt/outputs/demo_deck/images/Screenshot (30).png"/>
          <p:cNvPicPr>
            <a:picLocks noChangeAspect="1"/>
          </p:cNvPicPr>
          <p:nvPr/>
        </p:nvPicPr>
        <p:blipFill>
          <a:blip r:embed="rId3"/>
          <a:srcRect/>
          <a:stretch/>
        </p:blipFill>
        <p:spPr>
          <a:xfrm>
            <a:off x="548640" y="1645920"/>
            <a:ext cx="5486400" cy="4389120"/>
          </a:xfrm>
          <a:prstGeom prst="rect">
            <a:avLst/>
          </a:prstGeom>
        </p:spPr>
      </p:pic>
      <p:pic>
        <p:nvPicPr>
          <p:cNvPr id="7" name="Image 1" descr="/sessions/determined-practical-brahmagupta/mnt/outputs/demo_deck/images/Screenshot (31).png"/>
          <p:cNvPicPr>
            <a:picLocks noChangeAspect="1"/>
          </p:cNvPicPr>
          <p:nvPr/>
        </p:nvPicPr>
        <p:blipFill>
          <a:blip r:embed="rId4"/>
          <a:srcRect/>
          <a:stretch/>
        </p:blipFill>
        <p:spPr>
          <a:xfrm>
            <a:off x="6217920" y="1645920"/>
            <a:ext cx="5486400" cy="4389120"/>
          </a:xfrm>
          <a:prstGeom prst="rect">
            <a:avLst/>
          </a:prstGeom>
        </p:spPr>
      </p:pic>
      <p:sp>
        <p:nvSpPr>
          <p:cNvPr id="8" name="Text 4"/>
          <p:cNvSpPr/>
          <p:nvPr/>
        </p:nvSpPr>
        <p:spPr>
          <a:xfrm>
            <a:off x="548640" y="6172200"/>
            <a:ext cx="11064240" cy="365760"/>
          </a:xfrm>
          <a:prstGeom prst="rect">
            <a:avLst/>
          </a:prstGeom>
          <a:noFill/>
          <a:ln/>
        </p:spPr>
        <p:txBody>
          <a:bodyPr wrap="square" rtlCol="0" anchor="ctr"/>
          <a:lstStyle/>
          <a:p>
            <a:pPr marL="0" indent="0">
              <a:buNone/>
            </a:pPr>
            <a:r>
              <a:rPr lang="en-US" sz="1100" b="1" dirty="0">
                <a:solidFill>
                  <a:srgbClr val="0F172A"/>
                </a:solidFill>
                <a:latin typeface="Calibri" pitchFamily="34" charset="0"/>
                <a:ea typeface="Calibri" pitchFamily="34" charset="-122"/>
                <a:cs typeface="Calibri" pitchFamily="34" charset="-120"/>
              </a:rPr>
              <a:t>Norman's handset shows a parallel Facebook Messenger thread with Joe. </a:t>
            </a:r>
            <a:r>
              <a:rPr lang="en-US" sz="1100" dirty="0">
                <a:solidFill>
                  <a:srgbClr val="0F172A"/>
                </a:solidFill>
                <a:latin typeface="Calibri" pitchFamily="34" charset="0"/>
                <a:ea typeface="Calibri" pitchFamily="34" charset="-122"/>
                <a:cs typeface="Calibri" pitchFamily="34" charset="-120"/>
              </a:rPr>
              <a:t>Topics include “the blueprint”, expected payment on delivery, and coordination of the face-to-face meet. This confirms Norman as the buyer, not a peripheral contact.</a:t>
            </a:r>
            <a:endParaRPr lang="en-US" sz="1100" dirty="0"/>
          </a:p>
        </p:txBody>
      </p:sp>
      <p:sp>
        <p:nvSpPr>
          <p:cNvPr id="9" name="Shape 5"/>
          <p:cNvSpPr/>
          <p:nvPr/>
        </p:nvSpPr>
        <p:spPr>
          <a:xfrm>
            <a:off x="0" y="6583680"/>
            <a:ext cx="12161520" cy="274320"/>
          </a:xfrm>
          <a:prstGeom prst="rect">
            <a:avLst/>
          </a:prstGeom>
          <a:solidFill>
            <a:srgbClr val="1E2761"/>
          </a:solidFill>
          <a:ln w="12700">
            <a:solidFill>
              <a:srgbClr val="1E2761"/>
            </a:solidFill>
            <a:prstDash val="solid"/>
          </a:ln>
        </p:spPr>
        <p:txBody>
          <a:bodyPr/>
          <a:lstStyle/>
          <a:p>
            <a:endParaRPr lang="en-IN"/>
          </a:p>
        </p:txBody>
      </p:sp>
      <p:sp>
        <p:nvSpPr>
          <p:cNvPr id="10" name="Text 6"/>
          <p:cNvSpPr/>
          <p:nvPr/>
        </p:nvSpPr>
        <p:spPr>
          <a:xfrm>
            <a:off x="274320" y="6601968"/>
            <a:ext cx="8229600" cy="237744"/>
          </a:xfrm>
          <a:prstGeom prst="rect">
            <a:avLst/>
          </a:prstGeom>
          <a:noFill/>
          <a:ln/>
        </p:spPr>
        <p:txBody>
          <a:bodyPr wrap="square" lIns="0" tIns="0" rIns="0" bIns="0" rtlCol="0" anchor="ctr"/>
          <a:lstStyle/>
          <a:p>
            <a:pPr marL="0" indent="0">
              <a:buNone/>
            </a:pPr>
            <a:r>
              <a:rPr lang="en-US" sz="900" dirty="0">
                <a:solidFill>
                  <a:srgbClr val="CADCFC"/>
                </a:solidFill>
                <a:latin typeface="Calibri" pitchFamily="34" charset="0"/>
                <a:ea typeface="Calibri" pitchFamily="34" charset="-122"/>
                <a:cs typeface="Calibri" pitchFamily="34" charset="-120"/>
              </a:rPr>
              <a:t>ACCA7031 | Digital Forensics Analysis | Quantum Tech Case</a:t>
            </a:r>
            <a:endParaRPr lang="en-US" sz="900" dirty="0"/>
          </a:p>
        </p:txBody>
      </p:sp>
      <p:sp>
        <p:nvSpPr>
          <p:cNvPr id="11" name="Text 7"/>
          <p:cNvSpPr/>
          <p:nvPr/>
        </p:nvSpPr>
        <p:spPr>
          <a:xfrm>
            <a:off x="11247120" y="6601968"/>
            <a:ext cx="731520" cy="237744"/>
          </a:xfrm>
          <a:prstGeom prst="rect">
            <a:avLst/>
          </a:prstGeom>
          <a:noFill/>
          <a:ln/>
        </p:spPr>
        <p:txBody>
          <a:bodyPr wrap="square" lIns="0" tIns="0" rIns="0" bIns="0" rtlCol="0" anchor="ctr"/>
          <a:lstStyle/>
          <a:p>
            <a:pPr marL="0" indent="0" algn="r">
              <a:buNone/>
            </a:pPr>
            <a:r>
              <a:rPr lang="en-US" sz="900" dirty="0">
                <a:solidFill>
                  <a:srgbClr val="CADCFC"/>
                </a:solidFill>
                <a:latin typeface="Calibri" pitchFamily="34" charset="0"/>
                <a:ea typeface="Calibri" pitchFamily="34" charset="-122"/>
                <a:cs typeface="Calibri" pitchFamily="34" charset="-120"/>
              </a:rPr>
              <a:t>14 / 19</a:t>
            </a:r>
            <a:endParaRPr lang="en-US" sz="9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F59E0B"/>
          </a:solidFill>
          <a:ln w="12700">
            <a:solidFill>
              <a:srgbClr val="F59E0B"/>
            </a:solidFill>
            <a:prstDash val="solid"/>
          </a:ln>
        </p:spPr>
        <p:txBody>
          <a:bodyPr/>
          <a:lstStyle/>
          <a:p>
            <a:endParaRPr lang="en-IN"/>
          </a:p>
        </p:txBody>
      </p:sp>
      <p:sp>
        <p:nvSpPr>
          <p:cNvPr id="3" name="Text 1"/>
          <p:cNvSpPr/>
          <p:nvPr/>
        </p:nvSpPr>
        <p:spPr>
          <a:xfrm>
            <a:off x="457200" y="228600"/>
            <a:ext cx="10972800" cy="320040"/>
          </a:xfrm>
          <a:prstGeom prst="rect">
            <a:avLst/>
          </a:prstGeom>
          <a:noFill/>
          <a:ln/>
        </p:spPr>
        <p:txBody>
          <a:bodyPr wrap="square" lIns="0" tIns="0" rIns="0" bIns="0" rtlCol="0" anchor="ctr"/>
          <a:lstStyle/>
          <a:p>
            <a:pPr marL="0" indent="0">
              <a:buNone/>
            </a:pPr>
            <a:r>
              <a:rPr lang="en-US" sz="1100" b="1" kern="0" spc="400" dirty="0">
                <a:solidFill>
                  <a:srgbClr val="F59E0B"/>
                </a:solidFill>
                <a:latin typeface="Calibri" pitchFamily="34" charset="0"/>
                <a:ea typeface="Calibri" pitchFamily="34" charset="-122"/>
                <a:cs typeface="Calibri" pitchFamily="34" charset="-120"/>
              </a:rPr>
              <a:t>MODULE 05 — FILE &amp; EXIF EXAMINATION</a:t>
            </a:r>
            <a:endParaRPr lang="en-US" sz="1100" dirty="0"/>
          </a:p>
        </p:txBody>
      </p:sp>
      <p:sp>
        <p:nvSpPr>
          <p:cNvPr id="4" name="Text 2"/>
          <p:cNvSpPr/>
          <p:nvPr/>
        </p:nvSpPr>
        <p:spPr>
          <a:xfrm>
            <a:off x="457200" y="548640"/>
            <a:ext cx="10972800" cy="731520"/>
          </a:xfrm>
          <a:prstGeom prst="rect">
            <a:avLst/>
          </a:prstGeom>
          <a:noFill/>
          <a:ln/>
        </p:spPr>
        <p:txBody>
          <a:bodyPr wrap="square" lIns="0" tIns="0" rIns="0" bIns="0" rtlCol="0" anchor="ctr"/>
          <a:lstStyle/>
          <a:p>
            <a:pPr marL="0" indent="0">
              <a:buNone/>
            </a:pPr>
            <a:r>
              <a:rPr lang="en-US" sz="2800" b="1" dirty="0">
                <a:solidFill>
                  <a:srgbClr val="1E2761"/>
                </a:solidFill>
                <a:latin typeface="Georgia" pitchFamily="34" charset="0"/>
                <a:ea typeface="Georgia" pitchFamily="34" charset="-122"/>
                <a:cs typeface="Georgia" pitchFamily="34" charset="-120"/>
              </a:rPr>
              <a:t>Media Analysis — Photos with GPS Metadata</a:t>
            </a:r>
            <a:endParaRPr lang="en-US" sz="2800" dirty="0"/>
          </a:p>
        </p:txBody>
      </p:sp>
      <p:sp>
        <p:nvSpPr>
          <p:cNvPr id="5" name="Shape 3"/>
          <p:cNvSpPr/>
          <p:nvPr/>
        </p:nvSpPr>
        <p:spPr>
          <a:xfrm>
            <a:off x="457200" y="1298448"/>
            <a:ext cx="1371600" cy="0"/>
          </a:xfrm>
          <a:prstGeom prst="line">
            <a:avLst/>
          </a:prstGeom>
          <a:noFill/>
          <a:ln w="31750">
            <a:solidFill>
              <a:srgbClr val="F59E0B"/>
            </a:solidFill>
            <a:prstDash val="solid"/>
          </a:ln>
        </p:spPr>
        <p:txBody>
          <a:bodyPr/>
          <a:lstStyle/>
          <a:p>
            <a:endParaRPr lang="en-IN"/>
          </a:p>
        </p:txBody>
      </p:sp>
      <p:pic>
        <p:nvPicPr>
          <p:cNvPr id="6" name="Image 0" descr="/sessions/determined-practical-brahmagupta/mnt/outputs/demo_deck/images/Screenshot (27).png"/>
          <p:cNvPicPr>
            <a:picLocks noChangeAspect="1"/>
          </p:cNvPicPr>
          <p:nvPr/>
        </p:nvPicPr>
        <p:blipFill>
          <a:blip r:embed="rId3"/>
          <a:srcRect/>
          <a:stretch/>
        </p:blipFill>
        <p:spPr>
          <a:xfrm>
            <a:off x="548640" y="1645920"/>
            <a:ext cx="5486400" cy="4114800"/>
          </a:xfrm>
          <a:prstGeom prst="rect">
            <a:avLst/>
          </a:prstGeom>
        </p:spPr>
      </p:pic>
      <p:pic>
        <p:nvPicPr>
          <p:cNvPr id="7" name="Image 1" descr="/sessions/determined-practical-brahmagupta/mnt/outputs/demo_deck/images/Screenshot (28).png"/>
          <p:cNvPicPr>
            <a:picLocks noChangeAspect="1"/>
          </p:cNvPicPr>
          <p:nvPr/>
        </p:nvPicPr>
        <p:blipFill>
          <a:blip r:embed="rId4"/>
          <a:srcRect/>
          <a:stretch/>
        </p:blipFill>
        <p:spPr>
          <a:xfrm>
            <a:off x="6309360" y="1645920"/>
            <a:ext cx="5486400" cy="4114800"/>
          </a:xfrm>
          <a:prstGeom prst="rect">
            <a:avLst/>
          </a:prstGeom>
        </p:spPr>
      </p:pic>
      <p:sp>
        <p:nvSpPr>
          <p:cNvPr id="8" name="Text 4"/>
          <p:cNvSpPr/>
          <p:nvPr/>
        </p:nvSpPr>
        <p:spPr>
          <a:xfrm>
            <a:off x="548640" y="5852160"/>
            <a:ext cx="11064240" cy="640080"/>
          </a:xfrm>
          <a:prstGeom prst="rect">
            <a:avLst/>
          </a:prstGeom>
          <a:noFill/>
          <a:ln/>
        </p:spPr>
        <p:txBody>
          <a:bodyPr wrap="square" rtlCol="0" anchor="ctr"/>
          <a:lstStyle/>
          <a:p>
            <a:pPr marL="0" indent="0">
              <a:buNone/>
            </a:pPr>
            <a:r>
              <a:rPr lang="en-US" sz="1100" b="1" dirty="0">
                <a:solidFill>
                  <a:srgbClr val="F59E0B"/>
                </a:solidFill>
                <a:latin typeface="Calibri" pitchFamily="34" charset="0"/>
                <a:ea typeface="Calibri" pitchFamily="34" charset="-122"/>
                <a:cs typeface="Calibri" pitchFamily="34" charset="-120"/>
              </a:rPr>
              <a:t>Over 15,000 images recovered from the Images section alone. </a:t>
            </a:r>
            <a:r>
              <a:rPr lang="en-US" sz="1100" dirty="0">
                <a:solidFill>
                  <a:srgbClr val="0F172A"/>
                </a:solidFill>
                <a:latin typeface="Calibri" pitchFamily="34" charset="0"/>
                <a:ea typeface="Calibri" pitchFamily="34" charset="-122"/>
                <a:cs typeface="Calibri" pitchFamily="34" charset="-120"/>
              </a:rPr>
              <a:t>One photograph captured on the suspect handset preserves full EXIF — camera model, capture date, and an embedded GPS lat/long that Physical Analyzer plots on a map. This places the owner at the meeting location on the date in question.</a:t>
            </a:r>
            <a:endParaRPr lang="en-US" sz="1100" dirty="0"/>
          </a:p>
        </p:txBody>
      </p:sp>
      <p:sp>
        <p:nvSpPr>
          <p:cNvPr id="9" name="Shape 5"/>
          <p:cNvSpPr/>
          <p:nvPr/>
        </p:nvSpPr>
        <p:spPr>
          <a:xfrm>
            <a:off x="0" y="6583680"/>
            <a:ext cx="12161520" cy="274320"/>
          </a:xfrm>
          <a:prstGeom prst="rect">
            <a:avLst/>
          </a:prstGeom>
          <a:solidFill>
            <a:srgbClr val="1E2761"/>
          </a:solidFill>
          <a:ln w="12700">
            <a:solidFill>
              <a:srgbClr val="1E2761"/>
            </a:solidFill>
            <a:prstDash val="solid"/>
          </a:ln>
        </p:spPr>
        <p:txBody>
          <a:bodyPr/>
          <a:lstStyle/>
          <a:p>
            <a:endParaRPr lang="en-IN"/>
          </a:p>
        </p:txBody>
      </p:sp>
      <p:sp>
        <p:nvSpPr>
          <p:cNvPr id="10" name="Text 6"/>
          <p:cNvSpPr/>
          <p:nvPr/>
        </p:nvSpPr>
        <p:spPr>
          <a:xfrm>
            <a:off x="274320" y="6601968"/>
            <a:ext cx="8229600" cy="237744"/>
          </a:xfrm>
          <a:prstGeom prst="rect">
            <a:avLst/>
          </a:prstGeom>
          <a:noFill/>
          <a:ln/>
        </p:spPr>
        <p:txBody>
          <a:bodyPr wrap="square" lIns="0" tIns="0" rIns="0" bIns="0" rtlCol="0" anchor="ctr"/>
          <a:lstStyle/>
          <a:p>
            <a:pPr marL="0" indent="0">
              <a:buNone/>
            </a:pPr>
            <a:r>
              <a:rPr lang="en-US" sz="900" dirty="0">
                <a:solidFill>
                  <a:srgbClr val="CADCFC"/>
                </a:solidFill>
                <a:latin typeface="Calibri" pitchFamily="34" charset="0"/>
                <a:ea typeface="Calibri" pitchFamily="34" charset="-122"/>
                <a:cs typeface="Calibri" pitchFamily="34" charset="-120"/>
              </a:rPr>
              <a:t>ACCA7031 | Digital Forensics Analysis | Quantum Tech Case</a:t>
            </a:r>
            <a:endParaRPr lang="en-US" sz="900" dirty="0"/>
          </a:p>
        </p:txBody>
      </p:sp>
      <p:sp>
        <p:nvSpPr>
          <p:cNvPr id="11" name="Text 7"/>
          <p:cNvSpPr/>
          <p:nvPr/>
        </p:nvSpPr>
        <p:spPr>
          <a:xfrm>
            <a:off x="11247120" y="6601968"/>
            <a:ext cx="731520" cy="237744"/>
          </a:xfrm>
          <a:prstGeom prst="rect">
            <a:avLst/>
          </a:prstGeom>
          <a:noFill/>
          <a:ln/>
        </p:spPr>
        <p:txBody>
          <a:bodyPr wrap="square" lIns="0" tIns="0" rIns="0" bIns="0" rtlCol="0" anchor="ctr"/>
          <a:lstStyle/>
          <a:p>
            <a:pPr marL="0" indent="0" algn="r">
              <a:buNone/>
            </a:pPr>
            <a:r>
              <a:rPr lang="en-US" sz="900" dirty="0">
                <a:solidFill>
                  <a:srgbClr val="CADCFC"/>
                </a:solidFill>
                <a:latin typeface="Calibri" pitchFamily="34" charset="0"/>
                <a:ea typeface="Calibri" pitchFamily="34" charset="-122"/>
                <a:cs typeface="Calibri" pitchFamily="34" charset="-120"/>
              </a:rPr>
              <a:t>15 / 19</a:t>
            </a:r>
            <a:endParaRPr lang="en-US" sz="9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F59E0B"/>
          </a:solidFill>
          <a:ln w="12700">
            <a:solidFill>
              <a:srgbClr val="F59E0B"/>
            </a:solidFill>
            <a:prstDash val="solid"/>
          </a:ln>
        </p:spPr>
        <p:txBody>
          <a:bodyPr/>
          <a:lstStyle/>
          <a:p>
            <a:endParaRPr lang="en-IN"/>
          </a:p>
        </p:txBody>
      </p:sp>
      <p:sp>
        <p:nvSpPr>
          <p:cNvPr id="3" name="Text 1"/>
          <p:cNvSpPr/>
          <p:nvPr/>
        </p:nvSpPr>
        <p:spPr>
          <a:xfrm>
            <a:off x="457200" y="228600"/>
            <a:ext cx="10972800" cy="320040"/>
          </a:xfrm>
          <a:prstGeom prst="rect">
            <a:avLst/>
          </a:prstGeom>
          <a:noFill/>
          <a:ln/>
        </p:spPr>
        <p:txBody>
          <a:bodyPr wrap="square" lIns="0" tIns="0" rIns="0" bIns="0" rtlCol="0" anchor="ctr"/>
          <a:lstStyle/>
          <a:p>
            <a:pPr marL="0" indent="0">
              <a:buNone/>
            </a:pPr>
            <a:r>
              <a:rPr lang="en-US" sz="1100" b="1" kern="0" spc="400" dirty="0">
                <a:solidFill>
                  <a:srgbClr val="F59E0B"/>
                </a:solidFill>
                <a:latin typeface="Calibri" pitchFamily="34" charset="0"/>
                <a:ea typeface="Calibri" pitchFamily="34" charset="-122"/>
                <a:cs typeface="Calibri" pitchFamily="34" charset="-120"/>
              </a:rPr>
              <a:t>MODULE 05 — ADDITIONAL MEDIA ARTEFACTS</a:t>
            </a:r>
            <a:endParaRPr lang="en-US" sz="1100" dirty="0"/>
          </a:p>
        </p:txBody>
      </p:sp>
      <p:sp>
        <p:nvSpPr>
          <p:cNvPr id="4" name="Text 2"/>
          <p:cNvSpPr/>
          <p:nvPr/>
        </p:nvSpPr>
        <p:spPr>
          <a:xfrm>
            <a:off x="457200" y="548640"/>
            <a:ext cx="10972800" cy="731520"/>
          </a:xfrm>
          <a:prstGeom prst="rect">
            <a:avLst/>
          </a:prstGeom>
          <a:noFill/>
          <a:ln/>
        </p:spPr>
        <p:txBody>
          <a:bodyPr wrap="square" lIns="0" tIns="0" rIns="0" bIns="0" rtlCol="0" anchor="ctr"/>
          <a:lstStyle/>
          <a:p>
            <a:pPr marL="0" indent="0">
              <a:buNone/>
            </a:pPr>
            <a:r>
              <a:rPr lang="en-US" sz="2800" b="1" dirty="0">
                <a:solidFill>
                  <a:srgbClr val="1E2761"/>
                </a:solidFill>
                <a:latin typeface="Georgia" pitchFamily="34" charset="0"/>
                <a:ea typeface="Georgia" pitchFamily="34" charset="-122"/>
                <a:cs typeface="Georgia" pitchFamily="34" charset="-120"/>
              </a:rPr>
              <a:t>Media Analysis — Supporting Photographs</a:t>
            </a:r>
            <a:endParaRPr lang="en-US" sz="2800" dirty="0"/>
          </a:p>
        </p:txBody>
      </p:sp>
      <p:sp>
        <p:nvSpPr>
          <p:cNvPr id="5" name="Shape 3"/>
          <p:cNvSpPr/>
          <p:nvPr/>
        </p:nvSpPr>
        <p:spPr>
          <a:xfrm>
            <a:off x="457200" y="1298448"/>
            <a:ext cx="1371600" cy="0"/>
          </a:xfrm>
          <a:prstGeom prst="line">
            <a:avLst/>
          </a:prstGeom>
          <a:noFill/>
          <a:ln w="31750">
            <a:solidFill>
              <a:srgbClr val="F59E0B"/>
            </a:solidFill>
            <a:prstDash val="solid"/>
          </a:ln>
        </p:spPr>
        <p:txBody>
          <a:bodyPr/>
          <a:lstStyle/>
          <a:p>
            <a:endParaRPr lang="en-IN"/>
          </a:p>
        </p:txBody>
      </p:sp>
      <p:pic>
        <p:nvPicPr>
          <p:cNvPr id="6" name="Image 0" descr="/sessions/determined-practical-brahmagupta/mnt/outputs/demo_deck/images/Screenshot (29).png"/>
          <p:cNvPicPr>
            <a:picLocks noChangeAspect="1"/>
          </p:cNvPicPr>
          <p:nvPr/>
        </p:nvPicPr>
        <p:blipFill>
          <a:blip r:embed="rId3"/>
          <a:srcRect/>
          <a:stretch/>
        </p:blipFill>
        <p:spPr>
          <a:xfrm>
            <a:off x="548640" y="1645920"/>
            <a:ext cx="7498080" cy="4389120"/>
          </a:xfrm>
          <a:prstGeom prst="rect">
            <a:avLst/>
          </a:prstGeom>
        </p:spPr>
      </p:pic>
      <p:sp>
        <p:nvSpPr>
          <p:cNvPr id="7" name="Shape 4"/>
          <p:cNvSpPr/>
          <p:nvPr/>
        </p:nvSpPr>
        <p:spPr>
          <a:xfrm>
            <a:off x="8321040" y="1645920"/>
            <a:ext cx="3383280" cy="4389120"/>
          </a:xfrm>
          <a:prstGeom prst="rect">
            <a:avLst/>
          </a:prstGeom>
          <a:solidFill>
            <a:srgbClr val="F8FAFC"/>
          </a:solidFill>
          <a:ln w="12700">
            <a:solidFill>
              <a:srgbClr val="E2E8F0"/>
            </a:solidFill>
            <a:prstDash val="solid"/>
          </a:ln>
        </p:spPr>
        <p:txBody>
          <a:bodyPr/>
          <a:lstStyle/>
          <a:p>
            <a:endParaRPr lang="en-IN"/>
          </a:p>
        </p:txBody>
      </p:sp>
      <p:sp>
        <p:nvSpPr>
          <p:cNvPr id="8" name="Shape 5"/>
          <p:cNvSpPr/>
          <p:nvPr/>
        </p:nvSpPr>
        <p:spPr>
          <a:xfrm>
            <a:off x="8321040" y="1645920"/>
            <a:ext cx="3383280" cy="109728"/>
          </a:xfrm>
          <a:prstGeom prst="rect">
            <a:avLst/>
          </a:prstGeom>
          <a:solidFill>
            <a:srgbClr val="F59E0B"/>
          </a:solidFill>
          <a:ln w="12700">
            <a:solidFill>
              <a:srgbClr val="F59E0B"/>
            </a:solidFill>
            <a:prstDash val="solid"/>
          </a:ln>
        </p:spPr>
        <p:txBody>
          <a:bodyPr/>
          <a:lstStyle/>
          <a:p>
            <a:endParaRPr lang="en-IN"/>
          </a:p>
        </p:txBody>
      </p:sp>
      <p:sp>
        <p:nvSpPr>
          <p:cNvPr id="9" name="Text 6"/>
          <p:cNvSpPr/>
          <p:nvPr/>
        </p:nvSpPr>
        <p:spPr>
          <a:xfrm>
            <a:off x="8458200" y="1783080"/>
            <a:ext cx="3200400" cy="320040"/>
          </a:xfrm>
          <a:prstGeom prst="rect">
            <a:avLst/>
          </a:prstGeom>
          <a:noFill/>
          <a:ln/>
        </p:spPr>
        <p:txBody>
          <a:bodyPr wrap="square" rtlCol="0" anchor="ctr"/>
          <a:lstStyle/>
          <a:p>
            <a:pPr marL="0" indent="0">
              <a:buNone/>
            </a:pPr>
            <a:r>
              <a:rPr lang="en-US" sz="1200" b="1" kern="0" spc="200" dirty="0">
                <a:solidFill>
                  <a:srgbClr val="1E2761"/>
                </a:solidFill>
                <a:latin typeface="Calibri" pitchFamily="34" charset="0"/>
                <a:ea typeface="Calibri" pitchFamily="34" charset="-122"/>
                <a:cs typeface="Calibri" pitchFamily="34" charset="-120"/>
              </a:rPr>
              <a:t>Why this matters</a:t>
            </a:r>
            <a:endParaRPr lang="en-US" sz="1200" dirty="0"/>
          </a:p>
        </p:txBody>
      </p:sp>
      <p:sp>
        <p:nvSpPr>
          <p:cNvPr id="10" name="Text 7"/>
          <p:cNvSpPr/>
          <p:nvPr/>
        </p:nvSpPr>
        <p:spPr>
          <a:xfrm>
            <a:off x="8458200" y="2194560"/>
            <a:ext cx="3200400" cy="3749040"/>
          </a:xfrm>
          <a:prstGeom prst="rect">
            <a:avLst/>
          </a:prstGeom>
          <a:noFill/>
          <a:ln/>
        </p:spPr>
        <p:txBody>
          <a:bodyPr wrap="square" rtlCol="0" anchor="ctr"/>
          <a:lstStyle/>
          <a:p>
            <a:pPr marL="0" indent="0">
              <a:spcAft>
                <a:spcPts val="400"/>
              </a:spcAft>
              <a:buNone/>
            </a:pPr>
            <a:r>
              <a:rPr lang="en-US" sz="1200" dirty="0">
                <a:solidFill>
                  <a:srgbClr val="0F172A"/>
                </a:solidFill>
                <a:latin typeface="Calibri" pitchFamily="34" charset="0"/>
                <a:ea typeface="Calibri" pitchFamily="34" charset="-122"/>
                <a:cs typeface="Calibri" pitchFamily="34" charset="-120"/>
              </a:rPr>
              <a:t>Additional images include photographs of the handset itself, indoor scenes and meeting-area surroundings.</a:t>
            </a:r>
            <a:endParaRPr lang="en-US" sz="1200" dirty="0"/>
          </a:p>
          <a:p>
            <a:pPr marL="0" indent="0">
              <a:spcAft>
                <a:spcPts val="400"/>
              </a:spcAft>
              <a:buNone/>
            </a:pPr>
            <a:r>
              <a:rPr lang="en-US" sz="1200" dirty="0">
                <a:solidFill>
                  <a:srgbClr val="0F172A"/>
                </a:solidFill>
                <a:latin typeface="Calibri" pitchFamily="34" charset="0"/>
                <a:ea typeface="Calibri" pitchFamily="34" charset="-122"/>
                <a:cs typeface="Calibri" pitchFamily="34" charset="-120"/>
              </a:rPr>
              <a:t> </a:t>
            </a:r>
            <a:endParaRPr lang="en-US" sz="1200" dirty="0"/>
          </a:p>
          <a:p>
            <a:pPr marL="0" indent="0">
              <a:spcAft>
                <a:spcPts val="400"/>
              </a:spcAft>
              <a:buNone/>
            </a:pPr>
            <a:r>
              <a:rPr lang="en-US" sz="1200" dirty="0">
                <a:solidFill>
                  <a:srgbClr val="0F172A"/>
                </a:solidFill>
                <a:latin typeface="Calibri" pitchFamily="34" charset="0"/>
                <a:ea typeface="Calibri" pitchFamily="34" charset="-122"/>
                <a:cs typeface="Calibri" pitchFamily="34" charset="-120"/>
              </a:rPr>
              <a:t>Combined with the GPS tag from the previous slide, these form a coherent visual record of the suspects' movements.</a:t>
            </a:r>
            <a:endParaRPr lang="en-US" sz="1200" dirty="0"/>
          </a:p>
          <a:p>
            <a:pPr marL="0" indent="0">
              <a:spcAft>
                <a:spcPts val="400"/>
              </a:spcAft>
              <a:buNone/>
            </a:pPr>
            <a:r>
              <a:rPr lang="en-US" sz="1200" dirty="0">
                <a:solidFill>
                  <a:srgbClr val="0F172A"/>
                </a:solidFill>
                <a:latin typeface="Calibri" pitchFamily="34" charset="0"/>
                <a:ea typeface="Calibri" pitchFamily="34" charset="-122"/>
                <a:cs typeface="Calibri" pitchFamily="34" charset="-120"/>
              </a:rPr>
              <a:t> </a:t>
            </a:r>
            <a:endParaRPr lang="en-US" sz="1200" dirty="0"/>
          </a:p>
          <a:p>
            <a:pPr marL="0" indent="0">
              <a:spcAft>
                <a:spcPts val="400"/>
              </a:spcAft>
              <a:buNone/>
            </a:pPr>
            <a:r>
              <a:rPr lang="en-US" sz="1200" i="1" dirty="0">
                <a:solidFill>
                  <a:srgbClr val="64748B"/>
                </a:solidFill>
                <a:latin typeface="Calibri" pitchFamily="34" charset="0"/>
                <a:ea typeface="Calibri" pitchFamily="34" charset="-122"/>
                <a:cs typeface="Calibri" pitchFamily="34" charset="-120"/>
              </a:rPr>
              <a:t>All media handled read-only inside Physical Analyzer; originals remain untouched on the forensic image.</a:t>
            </a:r>
            <a:endParaRPr lang="en-US" sz="1200" dirty="0"/>
          </a:p>
        </p:txBody>
      </p:sp>
      <p:sp>
        <p:nvSpPr>
          <p:cNvPr id="11" name="Shape 8"/>
          <p:cNvSpPr/>
          <p:nvPr/>
        </p:nvSpPr>
        <p:spPr>
          <a:xfrm>
            <a:off x="0" y="6583680"/>
            <a:ext cx="12161520" cy="274320"/>
          </a:xfrm>
          <a:prstGeom prst="rect">
            <a:avLst/>
          </a:prstGeom>
          <a:solidFill>
            <a:srgbClr val="1E2761"/>
          </a:solidFill>
          <a:ln w="12700">
            <a:solidFill>
              <a:srgbClr val="1E2761"/>
            </a:solidFill>
            <a:prstDash val="solid"/>
          </a:ln>
        </p:spPr>
        <p:txBody>
          <a:bodyPr/>
          <a:lstStyle/>
          <a:p>
            <a:endParaRPr lang="en-IN"/>
          </a:p>
        </p:txBody>
      </p:sp>
      <p:sp>
        <p:nvSpPr>
          <p:cNvPr id="12" name="Text 9"/>
          <p:cNvSpPr/>
          <p:nvPr/>
        </p:nvSpPr>
        <p:spPr>
          <a:xfrm>
            <a:off x="274320" y="6601968"/>
            <a:ext cx="8229600" cy="237744"/>
          </a:xfrm>
          <a:prstGeom prst="rect">
            <a:avLst/>
          </a:prstGeom>
          <a:noFill/>
          <a:ln/>
        </p:spPr>
        <p:txBody>
          <a:bodyPr wrap="square" lIns="0" tIns="0" rIns="0" bIns="0" rtlCol="0" anchor="ctr"/>
          <a:lstStyle/>
          <a:p>
            <a:pPr marL="0" indent="0">
              <a:buNone/>
            </a:pPr>
            <a:r>
              <a:rPr lang="en-US" sz="900" dirty="0">
                <a:solidFill>
                  <a:srgbClr val="CADCFC"/>
                </a:solidFill>
                <a:latin typeface="Calibri" pitchFamily="34" charset="0"/>
                <a:ea typeface="Calibri" pitchFamily="34" charset="-122"/>
                <a:cs typeface="Calibri" pitchFamily="34" charset="-120"/>
              </a:rPr>
              <a:t>ACCA7031 | Digital Forensics Analysis | Quantum Tech Case</a:t>
            </a:r>
            <a:endParaRPr lang="en-US" sz="900" dirty="0"/>
          </a:p>
        </p:txBody>
      </p:sp>
      <p:sp>
        <p:nvSpPr>
          <p:cNvPr id="13" name="Text 10"/>
          <p:cNvSpPr/>
          <p:nvPr/>
        </p:nvSpPr>
        <p:spPr>
          <a:xfrm>
            <a:off x="11247120" y="6601968"/>
            <a:ext cx="731520" cy="237744"/>
          </a:xfrm>
          <a:prstGeom prst="rect">
            <a:avLst/>
          </a:prstGeom>
          <a:noFill/>
          <a:ln/>
        </p:spPr>
        <p:txBody>
          <a:bodyPr wrap="square" lIns="0" tIns="0" rIns="0" bIns="0" rtlCol="0" anchor="ctr"/>
          <a:lstStyle/>
          <a:p>
            <a:pPr marL="0" indent="0" algn="r">
              <a:buNone/>
            </a:pPr>
            <a:r>
              <a:rPr lang="en-US" sz="900" dirty="0">
                <a:solidFill>
                  <a:srgbClr val="CADCFC"/>
                </a:solidFill>
                <a:latin typeface="Calibri" pitchFamily="34" charset="0"/>
                <a:ea typeface="Calibri" pitchFamily="34" charset="-122"/>
                <a:cs typeface="Calibri" pitchFamily="34" charset="-120"/>
              </a:rPr>
              <a:t>16 / 19</a:t>
            </a:r>
            <a:endParaRPr lang="en-US" sz="9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F59E0B"/>
          </a:solidFill>
          <a:ln w="12700">
            <a:solidFill>
              <a:srgbClr val="F59E0B"/>
            </a:solidFill>
            <a:prstDash val="solid"/>
          </a:ln>
        </p:spPr>
        <p:txBody>
          <a:bodyPr/>
          <a:lstStyle/>
          <a:p>
            <a:endParaRPr lang="en-IN"/>
          </a:p>
        </p:txBody>
      </p:sp>
      <p:sp>
        <p:nvSpPr>
          <p:cNvPr id="3" name="Text 1"/>
          <p:cNvSpPr/>
          <p:nvPr/>
        </p:nvSpPr>
        <p:spPr>
          <a:xfrm>
            <a:off x="457200" y="228600"/>
            <a:ext cx="10972800" cy="320040"/>
          </a:xfrm>
          <a:prstGeom prst="rect">
            <a:avLst/>
          </a:prstGeom>
          <a:noFill/>
          <a:ln/>
        </p:spPr>
        <p:txBody>
          <a:bodyPr wrap="square" lIns="0" tIns="0" rIns="0" bIns="0" rtlCol="0" anchor="ctr"/>
          <a:lstStyle/>
          <a:p>
            <a:pPr marL="0" indent="0">
              <a:buNone/>
            </a:pPr>
            <a:r>
              <a:rPr lang="en-US" sz="1100" b="1" kern="0" spc="400" dirty="0">
                <a:solidFill>
                  <a:srgbClr val="F59E0B"/>
                </a:solidFill>
                <a:latin typeface="Calibri" pitchFamily="34" charset="0"/>
                <a:ea typeface="Calibri" pitchFamily="34" charset="-122"/>
                <a:cs typeface="Calibri" pitchFamily="34" charset="-120"/>
              </a:rPr>
              <a:t>MODULE 05 — CROSS-DEVICE VALIDATION</a:t>
            </a:r>
            <a:endParaRPr lang="en-US" sz="1100" dirty="0"/>
          </a:p>
        </p:txBody>
      </p:sp>
      <p:sp>
        <p:nvSpPr>
          <p:cNvPr id="4" name="Text 2"/>
          <p:cNvSpPr/>
          <p:nvPr/>
        </p:nvSpPr>
        <p:spPr>
          <a:xfrm>
            <a:off x="457200" y="548640"/>
            <a:ext cx="10972800" cy="731520"/>
          </a:xfrm>
          <a:prstGeom prst="rect">
            <a:avLst/>
          </a:prstGeom>
          <a:noFill/>
          <a:ln/>
        </p:spPr>
        <p:txBody>
          <a:bodyPr wrap="square" lIns="0" tIns="0" rIns="0" bIns="0" rtlCol="0" anchor="ctr"/>
          <a:lstStyle/>
          <a:p>
            <a:pPr marL="0" indent="0">
              <a:buNone/>
            </a:pPr>
            <a:r>
              <a:rPr lang="en-US" sz="2800" b="1" dirty="0">
                <a:solidFill>
                  <a:srgbClr val="1E2761"/>
                </a:solidFill>
                <a:latin typeface="Georgia" pitchFamily="34" charset="0"/>
                <a:ea typeface="Georgia" pitchFamily="34" charset="-122"/>
                <a:cs typeface="Georgia" pitchFamily="34" charset="-120"/>
              </a:rPr>
              <a:t>Call Log &amp; Contacts Correlation</a:t>
            </a:r>
            <a:endParaRPr lang="en-US" sz="2800" dirty="0"/>
          </a:p>
        </p:txBody>
      </p:sp>
      <p:sp>
        <p:nvSpPr>
          <p:cNvPr id="5" name="Shape 3"/>
          <p:cNvSpPr/>
          <p:nvPr/>
        </p:nvSpPr>
        <p:spPr>
          <a:xfrm>
            <a:off x="457200" y="1298448"/>
            <a:ext cx="1371600" cy="0"/>
          </a:xfrm>
          <a:prstGeom prst="line">
            <a:avLst/>
          </a:prstGeom>
          <a:noFill/>
          <a:ln w="31750">
            <a:solidFill>
              <a:srgbClr val="F59E0B"/>
            </a:solidFill>
            <a:prstDash val="solid"/>
          </a:ln>
        </p:spPr>
        <p:txBody>
          <a:bodyPr/>
          <a:lstStyle/>
          <a:p>
            <a:endParaRPr lang="en-IN"/>
          </a:p>
        </p:txBody>
      </p:sp>
      <p:pic>
        <p:nvPicPr>
          <p:cNvPr id="6" name="Image 0" descr="/sessions/determined-practical-brahmagupta/mnt/outputs/demo_deck/images/Screenshot (32).png"/>
          <p:cNvPicPr>
            <a:picLocks noChangeAspect="1"/>
          </p:cNvPicPr>
          <p:nvPr/>
        </p:nvPicPr>
        <p:blipFill>
          <a:blip r:embed="rId3"/>
          <a:srcRect/>
          <a:stretch/>
        </p:blipFill>
        <p:spPr>
          <a:xfrm>
            <a:off x="548640" y="1645920"/>
            <a:ext cx="5486400" cy="4389120"/>
          </a:xfrm>
          <a:prstGeom prst="rect">
            <a:avLst/>
          </a:prstGeom>
        </p:spPr>
      </p:pic>
      <p:pic>
        <p:nvPicPr>
          <p:cNvPr id="7" name="Image 1" descr="/sessions/determined-practical-brahmagupta/mnt/outputs/demo_deck/images/Screenshot (33).png"/>
          <p:cNvPicPr>
            <a:picLocks noChangeAspect="1"/>
          </p:cNvPicPr>
          <p:nvPr/>
        </p:nvPicPr>
        <p:blipFill>
          <a:blip r:embed="rId4"/>
          <a:srcRect/>
          <a:stretch/>
        </p:blipFill>
        <p:spPr>
          <a:xfrm>
            <a:off x="6309360" y="1645920"/>
            <a:ext cx="5486400" cy="4389120"/>
          </a:xfrm>
          <a:prstGeom prst="rect">
            <a:avLst/>
          </a:prstGeom>
        </p:spPr>
      </p:pic>
      <p:sp>
        <p:nvSpPr>
          <p:cNvPr id="8" name="Text 4"/>
          <p:cNvSpPr/>
          <p:nvPr/>
        </p:nvSpPr>
        <p:spPr>
          <a:xfrm>
            <a:off x="548640" y="6172200"/>
            <a:ext cx="11064240" cy="365760"/>
          </a:xfrm>
          <a:prstGeom prst="rect">
            <a:avLst/>
          </a:prstGeom>
          <a:noFill/>
          <a:ln/>
        </p:spPr>
        <p:txBody>
          <a:bodyPr wrap="square" rtlCol="0" anchor="ctr"/>
          <a:lstStyle/>
          <a:p>
            <a:pPr marL="0" indent="0">
              <a:buNone/>
            </a:pPr>
            <a:r>
              <a:rPr lang="en-US" sz="1100" b="1" dirty="0">
                <a:solidFill>
                  <a:srgbClr val="0F172A"/>
                </a:solidFill>
                <a:latin typeface="Calibri" pitchFamily="34" charset="0"/>
                <a:ea typeface="Calibri" pitchFamily="34" charset="-122"/>
                <a:cs typeface="Calibri" pitchFamily="34" charset="-120"/>
              </a:rPr>
              <a:t>Call-log frequency graph + individual entries (left) align with the WhatsApp timeline. </a:t>
            </a:r>
            <a:r>
              <a:rPr lang="en-US" sz="1100" dirty="0">
                <a:solidFill>
                  <a:srgbClr val="0F172A"/>
                </a:solidFill>
                <a:latin typeface="Calibri" pitchFamily="34" charset="0"/>
                <a:ea typeface="Calibri" pitchFamily="34" charset="-122"/>
                <a:cs typeface="Calibri" pitchFamily="34" charset="-120"/>
              </a:rPr>
              <a:t>Contact entries (right) confirm that Emma, Joe and Norman had each other saved under recognisable names — providing direct attribution for the communication events.</a:t>
            </a:r>
            <a:endParaRPr lang="en-US" sz="1100" dirty="0"/>
          </a:p>
        </p:txBody>
      </p:sp>
      <p:sp>
        <p:nvSpPr>
          <p:cNvPr id="9" name="Shape 5"/>
          <p:cNvSpPr/>
          <p:nvPr/>
        </p:nvSpPr>
        <p:spPr>
          <a:xfrm>
            <a:off x="0" y="6583680"/>
            <a:ext cx="12161520" cy="274320"/>
          </a:xfrm>
          <a:prstGeom prst="rect">
            <a:avLst/>
          </a:prstGeom>
          <a:solidFill>
            <a:srgbClr val="1E2761"/>
          </a:solidFill>
          <a:ln w="12700">
            <a:solidFill>
              <a:srgbClr val="1E2761"/>
            </a:solidFill>
            <a:prstDash val="solid"/>
          </a:ln>
        </p:spPr>
        <p:txBody>
          <a:bodyPr/>
          <a:lstStyle/>
          <a:p>
            <a:endParaRPr lang="en-IN"/>
          </a:p>
        </p:txBody>
      </p:sp>
      <p:sp>
        <p:nvSpPr>
          <p:cNvPr id="10" name="Text 6"/>
          <p:cNvSpPr/>
          <p:nvPr/>
        </p:nvSpPr>
        <p:spPr>
          <a:xfrm>
            <a:off x="274320" y="6601968"/>
            <a:ext cx="8229600" cy="237744"/>
          </a:xfrm>
          <a:prstGeom prst="rect">
            <a:avLst/>
          </a:prstGeom>
          <a:noFill/>
          <a:ln/>
        </p:spPr>
        <p:txBody>
          <a:bodyPr wrap="square" lIns="0" tIns="0" rIns="0" bIns="0" rtlCol="0" anchor="ctr"/>
          <a:lstStyle/>
          <a:p>
            <a:pPr marL="0" indent="0">
              <a:buNone/>
            </a:pPr>
            <a:r>
              <a:rPr lang="en-US" sz="900" dirty="0">
                <a:solidFill>
                  <a:srgbClr val="CADCFC"/>
                </a:solidFill>
                <a:latin typeface="Calibri" pitchFamily="34" charset="0"/>
                <a:ea typeface="Calibri" pitchFamily="34" charset="-122"/>
                <a:cs typeface="Calibri" pitchFamily="34" charset="-120"/>
              </a:rPr>
              <a:t>ACCA7031 | Digital Forensics Analysis | Quantum Tech Case</a:t>
            </a:r>
            <a:endParaRPr lang="en-US" sz="900" dirty="0"/>
          </a:p>
        </p:txBody>
      </p:sp>
      <p:sp>
        <p:nvSpPr>
          <p:cNvPr id="11" name="Text 7"/>
          <p:cNvSpPr/>
          <p:nvPr/>
        </p:nvSpPr>
        <p:spPr>
          <a:xfrm>
            <a:off x="11247120" y="6601968"/>
            <a:ext cx="731520" cy="237744"/>
          </a:xfrm>
          <a:prstGeom prst="rect">
            <a:avLst/>
          </a:prstGeom>
          <a:noFill/>
          <a:ln/>
        </p:spPr>
        <p:txBody>
          <a:bodyPr wrap="square" lIns="0" tIns="0" rIns="0" bIns="0" rtlCol="0" anchor="ctr"/>
          <a:lstStyle/>
          <a:p>
            <a:pPr marL="0" indent="0" algn="r">
              <a:buNone/>
            </a:pPr>
            <a:r>
              <a:rPr lang="en-US" sz="900" dirty="0">
                <a:solidFill>
                  <a:srgbClr val="CADCFC"/>
                </a:solidFill>
                <a:latin typeface="Calibri" pitchFamily="34" charset="0"/>
                <a:ea typeface="Calibri" pitchFamily="34" charset="-122"/>
                <a:cs typeface="Calibri" pitchFamily="34" charset="-120"/>
              </a:rPr>
              <a:t>17 / 19</a:t>
            </a:r>
            <a:endParaRPr lang="en-US" sz="9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F59E0B"/>
          </a:solidFill>
          <a:ln w="12700">
            <a:solidFill>
              <a:srgbClr val="F59E0B"/>
            </a:solidFill>
            <a:prstDash val="solid"/>
          </a:ln>
        </p:spPr>
        <p:txBody>
          <a:bodyPr/>
          <a:lstStyle/>
          <a:p>
            <a:endParaRPr lang="en-IN"/>
          </a:p>
        </p:txBody>
      </p:sp>
      <p:sp>
        <p:nvSpPr>
          <p:cNvPr id="3" name="Text 1"/>
          <p:cNvSpPr/>
          <p:nvPr/>
        </p:nvSpPr>
        <p:spPr>
          <a:xfrm>
            <a:off x="457200" y="228600"/>
            <a:ext cx="10972800" cy="320040"/>
          </a:xfrm>
          <a:prstGeom prst="rect">
            <a:avLst/>
          </a:prstGeom>
          <a:noFill/>
          <a:ln/>
        </p:spPr>
        <p:txBody>
          <a:bodyPr wrap="square" lIns="0" tIns="0" rIns="0" bIns="0" rtlCol="0" anchor="ctr"/>
          <a:lstStyle/>
          <a:p>
            <a:pPr marL="0" indent="0">
              <a:buNone/>
            </a:pPr>
            <a:r>
              <a:rPr lang="en-US" sz="1100" b="1" kern="0" spc="400" dirty="0">
                <a:solidFill>
                  <a:srgbClr val="F59E0B"/>
                </a:solidFill>
                <a:latin typeface="Calibri" pitchFamily="34" charset="0"/>
                <a:ea typeface="Calibri" pitchFamily="34" charset="-122"/>
                <a:cs typeface="Calibri" pitchFamily="34" charset="-120"/>
              </a:rPr>
              <a:t>MODULE 06 — RECONSTRUCTED SEQUENCE OF EVENTS</a:t>
            </a:r>
            <a:endParaRPr lang="en-US" sz="1100" dirty="0"/>
          </a:p>
        </p:txBody>
      </p:sp>
      <p:sp>
        <p:nvSpPr>
          <p:cNvPr id="4" name="Text 2"/>
          <p:cNvSpPr/>
          <p:nvPr/>
        </p:nvSpPr>
        <p:spPr>
          <a:xfrm>
            <a:off x="457200" y="548640"/>
            <a:ext cx="10972800" cy="731520"/>
          </a:xfrm>
          <a:prstGeom prst="rect">
            <a:avLst/>
          </a:prstGeom>
          <a:noFill/>
          <a:ln/>
        </p:spPr>
        <p:txBody>
          <a:bodyPr wrap="square" lIns="0" tIns="0" rIns="0" bIns="0" rtlCol="0" anchor="ctr"/>
          <a:lstStyle/>
          <a:p>
            <a:pPr marL="0" indent="0">
              <a:buNone/>
            </a:pPr>
            <a:r>
              <a:rPr lang="en-US" sz="2800" b="1" dirty="0">
                <a:solidFill>
                  <a:srgbClr val="1E2761"/>
                </a:solidFill>
                <a:latin typeface="Georgia" pitchFamily="34" charset="0"/>
                <a:ea typeface="Georgia" pitchFamily="34" charset="-122"/>
                <a:cs typeface="Georgia" pitchFamily="34" charset="-120"/>
              </a:rPr>
              <a:t>Timeline &amp; Suspect Profiling</a:t>
            </a:r>
            <a:endParaRPr lang="en-US" sz="2800" dirty="0"/>
          </a:p>
        </p:txBody>
      </p:sp>
      <p:sp>
        <p:nvSpPr>
          <p:cNvPr id="5" name="Shape 3"/>
          <p:cNvSpPr/>
          <p:nvPr/>
        </p:nvSpPr>
        <p:spPr>
          <a:xfrm>
            <a:off x="457200" y="1298448"/>
            <a:ext cx="1371600" cy="0"/>
          </a:xfrm>
          <a:prstGeom prst="line">
            <a:avLst/>
          </a:prstGeom>
          <a:noFill/>
          <a:ln w="31750">
            <a:solidFill>
              <a:srgbClr val="F59E0B"/>
            </a:solidFill>
            <a:prstDash val="solid"/>
          </a:ln>
        </p:spPr>
        <p:txBody>
          <a:bodyPr/>
          <a:lstStyle/>
          <a:p>
            <a:endParaRPr lang="en-IN"/>
          </a:p>
        </p:txBody>
      </p:sp>
      <p:sp>
        <p:nvSpPr>
          <p:cNvPr id="6" name="Text 4"/>
          <p:cNvSpPr/>
          <p:nvPr/>
        </p:nvSpPr>
        <p:spPr>
          <a:xfrm>
            <a:off x="548640" y="1600200"/>
            <a:ext cx="5943600" cy="365760"/>
          </a:xfrm>
          <a:prstGeom prst="rect">
            <a:avLst/>
          </a:prstGeom>
          <a:noFill/>
          <a:ln/>
        </p:spPr>
        <p:txBody>
          <a:bodyPr wrap="square" lIns="0" tIns="0" rIns="0" bIns="0" rtlCol="0" anchor="ctr"/>
          <a:lstStyle/>
          <a:p>
            <a:pPr marL="0" indent="0">
              <a:buNone/>
            </a:pPr>
            <a:r>
              <a:rPr lang="en-US" sz="1600" b="1" dirty="0">
                <a:solidFill>
                  <a:srgbClr val="1E2761"/>
                </a:solidFill>
                <a:latin typeface="Georgia" pitchFamily="34" charset="0"/>
                <a:ea typeface="Georgia" pitchFamily="34" charset="-122"/>
                <a:cs typeface="Georgia" pitchFamily="34" charset="-120"/>
              </a:rPr>
              <a:t>Reconstructed Timeline</a:t>
            </a:r>
            <a:endParaRPr lang="en-US" sz="1600" dirty="0"/>
          </a:p>
        </p:txBody>
      </p:sp>
      <p:sp>
        <p:nvSpPr>
          <p:cNvPr id="7" name="Shape 5"/>
          <p:cNvSpPr/>
          <p:nvPr/>
        </p:nvSpPr>
        <p:spPr>
          <a:xfrm>
            <a:off x="548640" y="2011680"/>
            <a:ext cx="548640" cy="548640"/>
          </a:xfrm>
          <a:prstGeom prst="ellipse">
            <a:avLst/>
          </a:prstGeom>
          <a:solidFill>
            <a:srgbClr val="1E2761"/>
          </a:solidFill>
          <a:ln w="12700">
            <a:solidFill>
              <a:srgbClr val="1E2761"/>
            </a:solidFill>
            <a:prstDash val="solid"/>
          </a:ln>
        </p:spPr>
        <p:txBody>
          <a:bodyPr/>
          <a:lstStyle/>
          <a:p>
            <a:endParaRPr lang="en-IN"/>
          </a:p>
        </p:txBody>
      </p:sp>
      <p:sp>
        <p:nvSpPr>
          <p:cNvPr id="8" name="Text 6"/>
          <p:cNvSpPr/>
          <p:nvPr/>
        </p:nvSpPr>
        <p:spPr>
          <a:xfrm>
            <a:off x="548640" y="2011680"/>
            <a:ext cx="548640" cy="548640"/>
          </a:xfrm>
          <a:prstGeom prst="rect">
            <a:avLst/>
          </a:prstGeom>
          <a:noFill/>
          <a:ln/>
        </p:spPr>
        <p:txBody>
          <a:bodyPr wrap="square" lIns="0" tIns="0" rIns="0" bIns="0" rtlCol="0" anchor="ctr"/>
          <a:lstStyle/>
          <a:p>
            <a:pPr marL="0" indent="0" algn="ctr">
              <a:buNone/>
            </a:pPr>
            <a:r>
              <a:rPr lang="en-US" sz="1000" b="1" dirty="0">
                <a:solidFill>
                  <a:srgbClr val="F59E0B"/>
                </a:solidFill>
                <a:latin typeface="Calibri" pitchFamily="34" charset="0"/>
                <a:ea typeface="Calibri" pitchFamily="34" charset="-122"/>
                <a:cs typeface="Calibri" pitchFamily="34" charset="-120"/>
              </a:rPr>
              <a:t>T-0</a:t>
            </a:r>
            <a:endParaRPr lang="en-US" sz="1000" dirty="0"/>
          </a:p>
        </p:txBody>
      </p:sp>
      <p:sp>
        <p:nvSpPr>
          <p:cNvPr id="9" name="Shape 7"/>
          <p:cNvSpPr/>
          <p:nvPr/>
        </p:nvSpPr>
        <p:spPr>
          <a:xfrm>
            <a:off x="822960" y="2560320"/>
            <a:ext cx="0" cy="137160"/>
          </a:xfrm>
          <a:prstGeom prst="line">
            <a:avLst/>
          </a:prstGeom>
          <a:noFill/>
          <a:ln w="25400">
            <a:solidFill>
              <a:srgbClr val="F59E0B"/>
            </a:solidFill>
            <a:prstDash val="solid"/>
          </a:ln>
        </p:spPr>
        <p:txBody>
          <a:bodyPr/>
          <a:lstStyle/>
          <a:p>
            <a:endParaRPr lang="en-IN"/>
          </a:p>
        </p:txBody>
      </p:sp>
      <p:sp>
        <p:nvSpPr>
          <p:cNvPr id="10" name="Text 8"/>
          <p:cNvSpPr/>
          <p:nvPr/>
        </p:nvSpPr>
        <p:spPr>
          <a:xfrm>
            <a:off x="1280160" y="2057400"/>
            <a:ext cx="4846320" cy="457200"/>
          </a:xfrm>
          <a:prstGeom prst="rect">
            <a:avLst/>
          </a:prstGeom>
          <a:noFill/>
          <a:ln/>
        </p:spPr>
        <p:txBody>
          <a:bodyPr wrap="square" lIns="0" tIns="0" rIns="0" bIns="0" rtlCol="0" anchor="ctr"/>
          <a:lstStyle/>
          <a:p>
            <a:pPr marL="0" indent="0">
              <a:buNone/>
            </a:pPr>
            <a:r>
              <a:rPr lang="en-US" sz="1200" dirty="0">
                <a:solidFill>
                  <a:srgbClr val="0F172A"/>
                </a:solidFill>
                <a:latin typeface="Calibri" pitchFamily="34" charset="0"/>
                <a:ea typeface="Calibri" pitchFamily="34" charset="-122"/>
                <a:cs typeface="Calibri" pitchFamily="34" charset="-120"/>
              </a:rPr>
              <a:t>Emma accesses QT-AI-2025 patent database internally.</a:t>
            </a:r>
            <a:endParaRPr lang="en-US" sz="1200" dirty="0"/>
          </a:p>
        </p:txBody>
      </p:sp>
      <p:sp>
        <p:nvSpPr>
          <p:cNvPr id="11" name="Shape 9"/>
          <p:cNvSpPr/>
          <p:nvPr/>
        </p:nvSpPr>
        <p:spPr>
          <a:xfrm>
            <a:off x="548640" y="2697480"/>
            <a:ext cx="548640" cy="548640"/>
          </a:xfrm>
          <a:prstGeom prst="ellipse">
            <a:avLst/>
          </a:prstGeom>
          <a:solidFill>
            <a:srgbClr val="1E2761"/>
          </a:solidFill>
          <a:ln w="12700">
            <a:solidFill>
              <a:srgbClr val="1E2761"/>
            </a:solidFill>
            <a:prstDash val="solid"/>
          </a:ln>
        </p:spPr>
        <p:txBody>
          <a:bodyPr/>
          <a:lstStyle/>
          <a:p>
            <a:endParaRPr lang="en-IN"/>
          </a:p>
        </p:txBody>
      </p:sp>
      <p:sp>
        <p:nvSpPr>
          <p:cNvPr id="12" name="Text 10"/>
          <p:cNvSpPr/>
          <p:nvPr/>
        </p:nvSpPr>
        <p:spPr>
          <a:xfrm>
            <a:off x="548640" y="2697480"/>
            <a:ext cx="548640" cy="548640"/>
          </a:xfrm>
          <a:prstGeom prst="rect">
            <a:avLst/>
          </a:prstGeom>
          <a:noFill/>
          <a:ln/>
        </p:spPr>
        <p:txBody>
          <a:bodyPr wrap="square" lIns="0" tIns="0" rIns="0" bIns="0" rtlCol="0" anchor="ctr"/>
          <a:lstStyle/>
          <a:p>
            <a:pPr marL="0" indent="0" algn="ctr">
              <a:buNone/>
            </a:pPr>
            <a:r>
              <a:rPr lang="en-US" sz="1000" b="1" dirty="0">
                <a:solidFill>
                  <a:srgbClr val="F59E0B"/>
                </a:solidFill>
                <a:latin typeface="Calibri" pitchFamily="34" charset="0"/>
                <a:ea typeface="Calibri" pitchFamily="34" charset="-122"/>
                <a:cs typeface="Calibri" pitchFamily="34" charset="-120"/>
              </a:rPr>
              <a:t>T-1</a:t>
            </a:r>
            <a:endParaRPr lang="en-US" sz="1000" dirty="0"/>
          </a:p>
        </p:txBody>
      </p:sp>
      <p:sp>
        <p:nvSpPr>
          <p:cNvPr id="13" name="Shape 11"/>
          <p:cNvSpPr/>
          <p:nvPr/>
        </p:nvSpPr>
        <p:spPr>
          <a:xfrm>
            <a:off x="822960" y="3246120"/>
            <a:ext cx="0" cy="137160"/>
          </a:xfrm>
          <a:prstGeom prst="line">
            <a:avLst/>
          </a:prstGeom>
          <a:noFill/>
          <a:ln w="25400">
            <a:solidFill>
              <a:srgbClr val="F59E0B"/>
            </a:solidFill>
            <a:prstDash val="solid"/>
          </a:ln>
        </p:spPr>
        <p:txBody>
          <a:bodyPr/>
          <a:lstStyle/>
          <a:p>
            <a:endParaRPr lang="en-IN"/>
          </a:p>
        </p:txBody>
      </p:sp>
      <p:sp>
        <p:nvSpPr>
          <p:cNvPr id="14" name="Text 12"/>
          <p:cNvSpPr/>
          <p:nvPr/>
        </p:nvSpPr>
        <p:spPr>
          <a:xfrm>
            <a:off x="1280160" y="2743200"/>
            <a:ext cx="4846320" cy="457200"/>
          </a:xfrm>
          <a:prstGeom prst="rect">
            <a:avLst/>
          </a:prstGeom>
          <a:noFill/>
          <a:ln/>
        </p:spPr>
        <p:txBody>
          <a:bodyPr wrap="square" lIns="0" tIns="0" rIns="0" bIns="0" rtlCol="0" anchor="ctr"/>
          <a:lstStyle/>
          <a:p>
            <a:pPr marL="0" indent="0">
              <a:buNone/>
            </a:pPr>
            <a:r>
              <a:rPr lang="en-US" sz="1200" dirty="0">
                <a:solidFill>
                  <a:srgbClr val="0F172A"/>
                </a:solidFill>
                <a:latin typeface="Calibri" pitchFamily="34" charset="0"/>
                <a:ea typeface="Calibri" pitchFamily="34" charset="-122"/>
                <a:cs typeface="Calibri" pitchFamily="34" charset="-120"/>
              </a:rPr>
              <a:t>Emma opens WhatsApp conversation with Joe, hints at valuable data.</a:t>
            </a:r>
            <a:endParaRPr lang="en-US" sz="1200" dirty="0"/>
          </a:p>
        </p:txBody>
      </p:sp>
      <p:sp>
        <p:nvSpPr>
          <p:cNvPr id="15" name="Shape 13"/>
          <p:cNvSpPr/>
          <p:nvPr/>
        </p:nvSpPr>
        <p:spPr>
          <a:xfrm>
            <a:off x="548640" y="3383280"/>
            <a:ext cx="548640" cy="548640"/>
          </a:xfrm>
          <a:prstGeom prst="ellipse">
            <a:avLst/>
          </a:prstGeom>
          <a:solidFill>
            <a:srgbClr val="1E2761"/>
          </a:solidFill>
          <a:ln w="12700">
            <a:solidFill>
              <a:srgbClr val="1E2761"/>
            </a:solidFill>
            <a:prstDash val="solid"/>
          </a:ln>
        </p:spPr>
        <p:txBody>
          <a:bodyPr/>
          <a:lstStyle/>
          <a:p>
            <a:endParaRPr lang="en-IN"/>
          </a:p>
        </p:txBody>
      </p:sp>
      <p:sp>
        <p:nvSpPr>
          <p:cNvPr id="16" name="Text 14"/>
          <p:cNvSpPr/>
          <p:nvPr/>
        </p:nvSpPr>
        <p:spPr>
          <a:xfrm>
            <a:off x="548640" y="3383280"/>
            <a:ext cx="548640" cy="548640"/>
          </a:xfrm>
          <a:prstGeom prst="rect">
            <a:avLst/>
          </a:prstGeom>
          <a:noFill/>
          <a:ln/>
        </p:spPr>
        <p:txBody>
          <a:bodyPr wrap="square" lIns="0" tIns="0" rIns="0" bIns="0" rtlCol="0" anchor="ctr"/>
          <a:lstStyle/>
          <a:p>
            <a:pPr marL="0" indent="0" algn="ctr">
              <a:buNone/>
            </a:pPr>
            <a:r>
              <a:rPr lang="en-US" sz="1000" b="1" dirty="0">
                <a:solidFill>
                  <a:srgbClr val="F59E0B"/>
                </a:solidFill>
                <a:latin typeface="Calibri" pitchFamily="34" charset="0"/>
                <a:ea typeface="Calibri" pitchFamily="34" charset="-122"/>
                <a:cs typeface="Calibri" pitchFamily="34" charset="-120"/>
              </a:rPr>
              <a:t>T-2</a:t>
            </a:r>
            <a:endParaRPr lang="en-US" sz="1000" dirty="0"/>
          </a:p>
        </p:txBody>
      </p:sp>
      <p:sp>
        <p:nvSpPr>
          <p:cNvPr id="17" name="Shape 15"/>
          <p:cNvSpPr/>
          <p:nvPr/>
        </p:nvSpPr>
        <p:spPr>
          <a:xfrm>
            <a:off x="822960" y="3931920"/>
            <a:ext cx="0" cy="137160"/>
          </a:xfrm>
          <a:prstGeom prst="line">
            <a:avLst/>
          </a:prstGeom>
          <a:noFill/>
          <a:ln w="25400">
            <a:solidFill>
              <a:srgbClr val="F59E0B"/>
            </a:solidFill>
            <a:prstDash val="solid"/>
          </a:ln>
        </p:spPr>
        <p:txBody>
          <a:bodyPr/>
          <a:lstStyle/>
          <a:p>
            <a:endParaRPr lang="en-IN"/>
          </a:p>
        </p:txBody>
      </p:sp>
      <p:sp>
        <p:nvSpPr>
          <p:cNvPr id="18" name="Text 16"/>
          <p:cNvSpPr/>
          <p:nvPr/>
        </p:nvSpPr>
        <p:spPr>
          <a:xfrm>
            <a:off x="1280160" y="3429000"/>
            <a:ext cx="4846320" cy="457200"/>
          </a:xfrm>
          <a:prstGeom prst="rect">
            <a:avLst/>
          </a:prstGeom>
          <a:noFill/>
          <a:ln/>
        </p:spPr>
        <p:txBody>
          <a:bodyPr wrap="square" lIns="0" tIns="0" rIns="0" bIns="0" rtlCol="0" anchor="ctr"/>
          <a:lstStyle/>
          <a:p>
            <a:pPr marL="0" indent="0">
              <a:buNone/>
            </a:pPr>
            <a:r>
              <a:rPr lang="en-US" sz="1200" dirty="0">
                <a:solidFill>
                  <a:srgbClr val="0F172A"/>
                </a:solidFill>
                <a:latin typeface="Calibri" pitchFamily="34" charset="0"/>
                <a:ea typeface="Calibri" pitchFamily="34" charset="-122"/>
                <a:cs typeface="Calibri" pitchFamily="34" charset="-120"/>
              </a:rPr>
              <a:t>Joe brokers introduction; negotiates price and sample delivery.</a:t>
            </a:r>
            <a:endParaRPr lang="en-US" sz="1200" dirty="0"/>
          </a:p>
        </p:txBody>
      </p:sp>
      <p:sp>
        <p:nvSpPr>
          <p:cNvPr id="19" name="Shape 17"/>
          <p:cNvSpPr/>
          <p:nvPr/>
        </p:nvSpPr>
        <p:spPr>
          <a:xfrm>
            <a:off x="548640" y="4069080"/>
            <a:ext cx="548640" cy="548640"/>
          </a:xfrm>
          <a:prstGeom prst="ellipse">
            <a:avLst/>
          </a:prstGeom>
          <a:solidFill>
            <a:srgbClr val="1E2761"/>
          </a:solidFill>
          <a:ln w="12700">
            <a:solidFill>
              <a:srgbClr val="1E2761"/>
            </a:solidFill>
            <a:prstDash val="solid"/>
          </a:ln>
        </p:spPr>
        <p:txBody>
          <a:bodyPr/>
          <a:lstStyle/>
          <a:p>
            <a:endParaRPr lang="en-IN"/>
          </a:p>
        </p:txBody>
      </p:sp>
      <p:sp>
        <p:nvSpPr>
          <p:cNvPr id="20" name="Text 18"/>
          <p:cNvSpPr/>
          <p:nvPr/>
        </p:nvSpPr>
        <p:spPr>
          <a:xfrm>
            <a:off x="548640" y="4069080"/>
            <a:ext cx="548640" cy="548640"/>
          </a:xfrm>
          <a:prstGeom prst="rect">
            <a:avLst/>
          </a:prstGeom>
          <a:noFill/>
          <a:ln/>
        </p:spPr>
        <p:txBody>
          <a:bodyPr wrap="square" lIns="0" tIns="0" rIns="0" bIns="0" rtlCol="0" anchor="ctr"/>
          <a:lstStyle/>
          <a:p>
            <a:pPr marL="0" indent="0" algn="ctr">
              <a:buNone/>
            </a:pPr>
            <a:r>
              <a:rPr lang="en-US" sz="1000" b="1" dirty="0">
                <a:solidFill>
                  <a:srgbClr val="F59E0B"/>
                </a:solidFill>
                <a:latin typeface="Calibri" pitchFamily="34" charset="0"/>
                <a:ea typeface="Calibri" pitchFamily="34" charset="-122"/>
                <a:cs typeface="Calibri" pitchFamily="34" charset="-120"/>
              </a:rPr>
              <a:t>T-3</a:t>
            </a:r>
            <a:endParaRPr lang="en-US" sz="1000" dirty="0"/>
          </a:p>
        </p:txBody>
      </p:sp>
      <p:sp>
        <p:nvSpPr>
          <p:cNvPr id="21" name="Shape 19"/>
          <p:cNvSpPr/>
          <p:nvPr/>
        </p:nvSpPr>
        <p:spPr>
          <a:xfrm>
            <a:off x="822960" y="4617720"/>
            <a:ext cx="0" cy="137160"/>
          </a:xfrm>
          <a:prstGeom prst="line">
            <a:avLst/>
          </a:prstGeom>
          <a:noFill/>
          <a:ln w="25400">
            <a:solidFill>
              <a:srgbClr val="F59E0B"/>
            </a:solidFill>
            <a:prstDash val="solid"/>
          </a:ln>
        </p:spPr>
        <p:txBody>
          <a:bodyPr/>
          <a:lstStyle/>
          <a:p>
            <a:endParaRPr lang="en-IN"/>
          </a:p>
        </p:txBody>
      </p:sp>
      <p:sp>
        <p:nvSpPr>
          <p:cNvPr id="22" name="Text 20"/>
          <p:cNvSpPr/>
          <p:nvPr/>
        </p:nvSpPr>
        <p:spPr>
          <a:xfrm>
            <a:off x="1280160" y="4114800"/>
            <a:ext cx="4846320" cy="457200"/>
          </a:xfrm>
          <a:prstGeom prst="rect">
            <a:avLst/>
          </a:prstGeom>
          <a:noFill/>
          <a:ln/>
        </p:spPr>
        <p:txBody>
          <a:bodyPr wrap="square" lIns="0" tIns="0" rIns="0" bIns="0" rtlCol="0" anchor="ctr"/>
          <a:lstStyle/>
          <a:p>
            <a:pPr marL="0" indent="0">
              <a:buNone/>
            </a:pPr>
            <a:r>
              <a:rPr lang="en-US" sz="1200" dirty="0">
                <a:solidFill>
                  <a:srgbClr val="0F172A"/>
                </a:solidFill>
                <a:latin typeface="Calibri" pitchFamily="34" charset="0"/>
                <a:ea typeface="Calibri" pitchFamily="34" charset="-122"/>
                <a:cs typeface="Calibri" pitchFamily="34" charset="-120"/>
              </a:rPr>
              <a:t>Joe coordinates with Norman on Messenger — buyer confirmed.</a:t>
            </a:r>
            <a:endParaRPr lang="en-US" sz="1200" dirty="0"/>
          </a:p>
        </p:txBody>
      </p:sp>
      <p:sp>
        <p:nvSpPr>
          <p:cNvPr id="23" name="Shape 21"/>
          <p:cNvSpPr/>
          <p:nvPr/>
        </p:nvSpPr>
        <p:spPr>
          <a:xfrm>
            <a:off x="548640" y="4754880"/>
            <a:ext cx="548640" cy="548640"/>
          </a:xfrm>
          <a:prstGeom prst="ellipse">
            <a:avLst/>
          </a:prstGeom>
          <a:solidFill>
            <a:srgbClr val="1E2761"/>
          </a:solidFill>
          <a:ln w="12700">
            <a:solidFill>
              <a:srgbClr val="1E2761"/>
            </a:solidFill>
            <a:prstDash val="solid"/>
          </a:ln>
        </p:spPr>
        <p:txBody>
          <a:bodyPr/>
          <a:lstStyle/>
          <a:p>
            <a:endParaRPr lang="en-IN"/>
          </a:p>
        </p:txBody>
      </p:sp>
      <p:sp>
        <p:nvSpPr>
          <p:cNvPr id="24" name="Text 22"/>
          <p:cNvSpPr/>
          <p:nvPr/>
        </p:nvSpPr>
        <p:spPr>
          <a:xfrm>
            <a:off x="548640" y="4754880"/>
            <a:ext cx="548640" cy="548640"/>
          </a:xfrm>
          <a:prstGeom prst="rect">
            <a:avLst/>
          </a:prstGeom>
          <a:noFill/>
          <a:ln/>
        </p:spPr>
        <p:txBody>
          <a:bodyPr wrap="square" lIns="0" tIns="0" rIns="0" bIns="0" rtlCol="0" anchor="ctr"/>
          <a:lstStyle/>
          <a:p>
            <a:pPr marL="0" indent="0" algn="ctr">
              <a:buNone/>
            </a:pPr>
            <a:r>
              <a:rPr lang="en-US" sz="1000" b="1" dirty="0">
                <a:solidFill>
                  <a:srgbClr val="F59E0B"/>
                </a:solidFill>
                <a:latin typeface="Calibri" pitchFamily="34" charset="0"/>
                <a:ea typeface="Calibri" pitchFamily="34" charset="-122"/>
                <a:cs typeface="Calibri" pitchFamily="34" charset="-120"/>
              </a:rPr>
              <a:t>T-4</a:t>
            </a:r>
            <a:endParaRPr lang="en-US" sz="1000" dirty="0"/>
          </a:p>
        </p:txBody>
      </p:sp>
      <p:sp>
        <p:nvSpPr>
          <p:cNvPr id="25" name="Shape 23"/>
          <p:cNvSpPr/>
          <p:nvPr/>
        </p:nvSpPr>
        <p:spPr>
          <a:xfrm>
            <a:off x="822960" y="5303520"/>
            <a:ext cx="0" cy="137160"/>
          </a:xfrm>
          <a:prstGeom prst="line">
            <a:avLst/>
          </a:prstGeom>
          <a:noFill/>
          <a:ln w="25400">
            <a:solidFill>
              <a:srgbClr val="F59E0B"/>
            </a:solidFill>
            <a:prstDash val="solid"/>
          </a:ln>
        </p:spPr>
        <p:txBody>
          <a:bodyPr/>
          <a:lstStyle/>
          <a:p>
            <a:endParaRPr lang="en-IN"/>
          </a:p>
        </p:txBody>
      </p:sp>
      <p:sp>
        <p:nvSpPr>
          <p:cNvPr id="26" name="Text 24"/>
          <p:cNvSpPr/>
          <p:nvPr/>
        </p:nvSpPr>
        <p:spPr>
          <a:xfrm>
            <a:off x="1280160" y="4800600"/>
            <a:ext cx="4846320" cy="457200"/>
          </a:xfrm>
          <a:prstGeom prst="rect">
            <a:avLst/>
          </a:prstGeom>
          <a:noFill/>
          <a:ln/>
        </p:spPr>
        <p:txBody>
          <a:bodyPr wrap="square" lIns="0" tIns="0" rIns="0" bIns="0" rtlCol="0" anchor="ctr"/>
          <a:lstStyle/>
          <a:p>
            <a:pPr marL="0" indent="0">
              <a:buNone/>
            </a:pPr>
            <a:r>
              <a:rPr lang="en-US" sz="1200" dirty="0">
                <a:solidFill>
                  <a:srgbClr val="0F172A"/>
                </a:solidFill>
                <a:latin typeface="Calibri" pitchFamily="34" charset="0"/>
                <a:ea typeface="Calibri" pitchFamily="34" charset="-122"/>
                <a:cs typeface="Calibri" pitchFamily="34" charset="-120"/>
              </a:rPr>
              <a:t>Photographs captured at meeting location (GPS-tagged).</a:t>
            </a:r>
            <a:endParaRPr lang="en-US" sz="1200" dirty="0"/>
          </a:p>
        </p:txBody>
      </p:sp>
      <p:sp>
        <p:nvSpPr>
          <p:cNvPr id="27" name="Shape 25"/>
          <p:cNvSpPr/>
          <p:nvPr/>
        </p:nvSpPr>
        <p:spPr>
          <a:xfrm>
            <a:off x="548640" y="5440680"/>
            <a:ext cx="548640" cy="548640"/>
          </a:xfrm>
          <a:prstGeom prst="ellipse">
            <a:avLst/>
          </a:prstGeom>
          <a:solidFill>
            <a:srgbClr val="1E2761"/>
          </a:solidFill>
          <a:ln w="12700">
            <a:solidFill>
              <a:srgbClr val="1E2761"/>
            </a:solidFill>
            <a:prstDash val="solid"/>
          </a:ln>
        </p:spPr>
        <p:txBody>
          <a:bodyPr/>
          <a:lstStyle/>
          <a:p>
            <a:endParaRPr lang="en-IN"/>
          </a:p>
        </p:txBody>
      </p:sp>
      <p:sp>
        <p:nvSpPr>
          <p:cNvPr id="28" name="Text 26"/>
          <p:cNvSpPr/>
          <p:nvPr/>
        </p:nvSpPr>
        <p:spPr>
          <a:xfrm>
            <a:off x="548640" y="5440680"/>
            <a:ext cx="548640" cy="548640"/>
          </a:xfrm>
          <a:prstGeom prst="rect">
            <a:avLst/>
          </a:prstGeom>
          <a:noFill/>
          <a:ln/>
        </p:spPr>
        <p:txBody>
          <a:bodyPr wrap="square" lIns="0" tIns="0" rIns="0" bIns="0" rtlCol="0" anchor="ctr"/>
          <a:lstStyle/>
          <a:p>
            <a:pPr marL="0" indent="0" algn="ctr">
              <a:buNone/>
            </a:pPr>
            <a:r>
              <a:rPr lang="en-US" sz="1000" b="1" dirty="0">
                <a:solidFill>
                  <a:srgbClr val="F59E0B"/>
                </a:solidFill>
                <a:latin typeface="Calibri" pitchFamily="34" charset="0"/>
                <a:ea typeface="Calibri" pitchFamily="34" charset="-122"/>
                <a:cs typeface="Calibri" pitchFamily="34" charset="-120"/>
              </a:rPr>
              <a:t>T-5</a:t>
            </a:r>
            <a:endParaRPr lang="en-US" sz="1000" dirty="0"/>
          </a:p>
        </p:txBody>
      </p:sp>
      <p:sp>
        <p:nvSpPr>
          <p:cNvPr id="29" name="Text 27"/>
          <p:cNvSpPr/>
          <p:nvPr/>
        </p:nvSpPr>
        <p:spPr>
          <a:xfrm>
            <a:off x="1280160" y="5486400"/>
            <a:ext cx="4846320" cy="457200"/>
          </a:xfrm>
          <a:prstGeom prst="rect">
            <a:avLst/>
          </a:prstGeom>
          <a:noFill/>
          <a:ln/>
        </p:spPr>
        <p:txBody>
          <a:bodyPr wrap="square" lIns="0" tIns="0" rIns="0" bIns="0" rtlCol="0" anchor="ctr"/>
          <a:lstStyle/>
          <a:p>
            <a:pPr marL="0" indent="0">
              <a:buNone/>
            </a:pPr>
            <a:r>
              <a:rPr lang="en-US" sz="1200" dirty="0">
                <a:solidFill>
                  <a:srgbClr val="0F172A"/>
                </a:solidFill>
                <a:latin typeface="Calibri" pitchFamily="34" charset="0"/>
                <a:ea typeface="Calibri" pitchFamily="34" charset="-122"/>
                <a:cs typeface="Calibri" pitchFamily="34" charset="-120"/>
              </a:rPr>
              <a:t>Call logs show final confirmation calls between the three parties.</a:t>
            </a:r>
            <a:endParaRPr lang="en-US" sz="1200" dirty="0"/>
          </a:p>
        </p:txBody>
      </p:sp>
      <p:sp>
        <p:nvSpPr>
          <p:cNvPr id="30" name="Shape 28"/>
          <p:cNvSpPr/>
          <p:nvPr/>
        </p:nvSpPr>
        <p:spPr>
          <a:xfrm>
            <a:off x="6766560" y="1645920"/>
            <a:ext cx="4846320" cy="1417320"/>
          </a:xfrm>
          <a:prstGeom prst="rect">
            <a:avLst/>
          </a:prstGeom>
          <a:solidFill>
            <a:srgbClr val="F8FAFC"/>
          </a:solidFill>
          <a:ln w="12700">
            <a:solidFill>
              <a:srgbClr val="E2E8F0"/>
            </a:solidFill>
            <a:prstDash val="solid"/>
          </a:ln>
        </p:spPr>
        <p:txBody>
          <a:bodyPr/>
          <a:lstStyle/>
          <a:p>
            <a:endParaRPr lang="en-IN"/>
          </a:p>
        </p:txBody>
      </p:sp>
      <p:sp>
        <p:nvSpPr>
          <p:cNvPr id="31" name="Shape 29"/>
          <p:cNvSpPr/>
          <p:nvPr/>
        </p:nvSpPr>
        <p:spPr>
          <a:xfrm>
            <a:off x="6766560" y="1645920"/>
            <a:ext cx="137160" cy="1417320"/>
          </a:xfrm>
          <a:prstGeom prst="rect">
            <a:avLst/>
          </a:prstGeom>
          <a:solidFill>
            <a:srgbClr val="B91C1C"/>
          </a:solidFill>
          <a:ln w="12700">
            <a:solidFill>
              <a:srgbClr val="B91C1C"/>
            </a:solidFill>
            <a:prstDash val="solid"/>
          </a:ln>
        </p:spPr>
        <p:txBody>
          <a:bodyPr/>
          <a:lstStyle/>
          <a:p>
            <a:endParaRPr lang="en-IN"/>
          </a:p>
        </p:txBody>
      </p:sp>
      <p:sp>
        <p:nvSpPr>
          <p:cNvPr id="32" name="Text 30"/>
          <p:cNvSpPr/>
          <p:nvPr/>
        </p:nvSpPr>
        <p:spPr>
          <a:xfrm>
            <a:off x="6995160" y="1737360"/>
            <a:ext cx="4572000" cy="365760"/>
          </a:xfrm>
          <a:prstGeom prst="rect">
            <a:avLst/>
          </a:prstGeom>
          <a:noFill/>
          <a:ln/>
        </p:spPr>
        <p:txBody>
          <a:bodyPr wrap="square" lIns="0" tIns="0" rIns="0" bIns="0" rtlCol="0" anchor="ctr"/>
          <a:lstStyle/>
          <a:p>
            <a:pPr marL="0" indent="0">
              <a:buNone/>
            </a:pPr>
            <a:r>
              <a:rPr lang="en-US" sz="1800" b="1" dirty="0">
                <a:solidFill>
                  <a:srgbClr val="1E2761"/>
                </a:solidFill>
                <a:latin typeface="Georgia" pitchFamily="34" charset="0"/>
                <a:ea typeface="Georgia" pitchFamily="34" charset="-122"/>
                <a:cs typeface="Georgia" pitchFamily="34" charset="-120"/>
              </a:rPr>
              <a:t>Emma</a:t>
            </a:r>
            <a:endParaRPr lang="en-US" sz="1800" dirty="0"/>
          </a:p>
        </p:txBody>
      </p:sp>
      <p:sp>
        <p:nvSpPr>
          <p:cNvPr id="33" name="Text 31"/>
          <p:cNvSpPr/>
          <p:nvPr/>
        </p:nvSpPr>
        <p:spPr>
          <a:xfrm>
            <a:off x="6995160" y="2148840"/>
            <a:ext cx="4572000" cy="274320"/>
          </a:xfrm>
          <a:prstGeom prst="rect">
            <a:avLst/>
          </a:prstGeom>
          <a:noFill/>
          <a:ln/>
        </p:spPr>
        <p:txBody>
          <a:bodyPr wrap="square" lIns="0" tIns="0" rIns="0" bIns="0" rtlCol="0" anchor="ctr"/>
          <a:lstStyle/>
          <a:p>
            <a:pPr marL="0" indent="0">
              <a:buNone/>
            </a:pPr>
            <a:r>
              <a:rPr lang="en-US" sz="1000" b="1" kern="0" spc="300" dirty="0">
                <a:solidFill>
                  <a:srgbClr val="B91C1C"/>
                </a:solidFill>
                <a:latin typeface="Calibri" pitchFamily="34" charset="0"/>
                <a:ea typeface="Calibri" pitchFamily="34" charset="-122"/>
                <a:cs typeface="Calibri" pitchFamily="34" charset="-120"/>
              </a:rPr>
              <a:t>SELLER (PERPETRATOR)</a:t>
            </a:r>
            <a:endParaRPr lang="en-US" sz="1000" dirty="0"/>
          </a:p>
        </p:txBody>
      </p:sp>
      <p:sp>
        <p:nvSpPr>
          <p:cNvPr id="34" name="Text 32"/>
          <p:cNvSpPr/>
          <p:nvPr/>
        </p:nvSpPr>
        <p:spPr>
          <a:xfrm>
            <a:off x="6995160" y="2468880"/>
            <a:ext cx="4572000" cy="548640"/>
          </a:xfrm>
          <a:prstGeom prst="rect">
            <a:avLst/>
          </a:prstGeom>
          <a:noFill/>
          <a:ln/>
        </p:spPr>
        <p:txBody>
          <a:bodyPr wrap="square" lIns="0" tIns="0" rIns="0" bIns="0" rtlCol="0" anchor="ctr"/>
          <a:lstStyle/>
          <a:p>
            <a:pPr marL="0" indent="0">
              <a:buNone/>
            </a:pPr>
            <a:r>
              <a:rPr lang="en-US" sz="1100" dirty="0">
                <a:solidFill>
                  <a:srgbClr val="0F172A"/>
                </a:solidFill>
                <a:latin typeface="Calibri" pitchFamily="34" charset="0"/>
                <a:ea typeface="Calibri" pitchFamily="34" charset="-122"/>
                <a:cs typeface="Calibri" pitchFamily="34" charset="-120"/>
              </a:rPr>
              <a:t>Monetary gain; exploited new employment access.</a:t>
            </a:r>
            <a:endParaRPr lang="en-US" sz="1100" dirty="0"/>
          </a:p>
        </p:txBody>
      </p:sp>
      <p:sp>
        <p:nvSpPr>
          <p:cNvPr id="35" name="Shape 33"/>
          <p:cNvSpPr/>
          <p:nvPr/>
        </p:nvSpPr>
        <p:spPr>
          <a:xfrm>
            <a:off x="6766560" y="3246120"/>
            <a:ext cx="4846320" cy="1417320"/>
          </a:xfrm>
          <a:prstGeom prst="rect">
            <a:avLst/>
          </a:prstGeom>
          <a:solidFill>
            <a:srgbClr val="F8FAFC"/>
          </a:solidFill>
          <a:ln w="12700">
            <a:solidFill>
              <a:srgbClr val="E2E8F0"/>
            </a:solidFill>
            <a:prstDash val="solid"/>
          </a:ln>
        </p:spPr>
        <p:txBody>
          <a:bodyPr/>
          <a:lstStyle/>
          <a:p>
            <a:endParaRPr lang="en-IN"/>
          </a:p>
        </p:txBody>
      </p:sp>
      <p:sp>
        <p:nvSpPr>
          <p:cNvPr id="36" name="Shape 34"/>
          <p:cNvSpPr/>
          <p:nvPr/>
        </p:nvSpPr>
        <p:spPr>
          <a:xfrm>
            <a:off x="6766560" y="3246120"/>
            <a:ext cx="137160" cy="1417320"/>
          </a:xfrm>
          <a:prstGeom prst="rect">
            <a:avLst/>
          </a:prstGeom>
          <a:solidFill>
            <a:srgbClr val="F59E0B"/>
          </a:solidFill>
          <a:ln w="12700">
            <a:solidFill>
              <a:srgbClr val="F59E0B"/>
            </a:solidFill>
            <a:prstDash val="solid"/>
          </a:ln>
        </p:spPr>
        <p:txBody>
          <a:bodyPr/>
          <a:lstStyle/>
          <a:p>
            <a:endParaRPr lang="en-IN"/>
          </a:p>
        </p:txBody>
      </p:sp>
      <p:sp>
        <p:nvSpPr>
          <p:cNvPr id="37" name="Text 35"/>
          <p:cNvSpPr/>
          <p:nvPr/>
        </p:nvSpPr>
        <p:spPr>
          <a:xfrm>
            <a:off x="6995160" y="3337560"/>
            <a:ext cx="4572000" cy="365760"/>
          </a:xfrm>
          <a:prstGeom prst="rect">
            <a:avLst/>
          </a:prstGeom>
          <a:noFill/>
          <a:ln/>
        </p:spPr>
        <p:txBody>
          <a:bodyPr wrap="square" lIns="0" tIns="0" rIns="0" bIns="0" rtlCol="0" anchor="ctr"/>
          <a:lstStyle/>
          <a:p>
            <a:pPr marL="0" indent="0">
              <a:buNone/>
            </a:pPr>
            <a:r>
              <a:rPr lang="en-US" sz="1800" b="1" dirty="0">
                <a:solidFill>
                  <a:srgbClr val="1E2761"/>
                </a:solidFill>
                <a:latin typeface="Georgia" pitchFamily="34" charset="0"/>
                <a:ea typeface="Georgia" pitchFamily="34" charset="-122"/>
                <a:cs typeface="Georgia" pitchFamily="34" charset="-120"/>
              </a:rPr>
              <a:t>Joe</a:t>
            </a:r>
            <a:endParaRPr lang="en-US" sz="1800" dirty="0"/>
          </a:p>
        </p:txBody>
      </p:sp>
      <p:sp>
        <p:nvSpPr>
          <p:cNvPr id="38" name="Text 36"/>
          <p:cNvSpPr/>
          <p:nvPr/>
        </p:nvSpPr>
        <p:spPr>
          <a:xfrm>
            <a:off x="6995160" y="3749040"/>
            <a:ext cx="4572000" cy="274320"/>
          </a:xfrm>
          <a:prstGeom prst="rect">
            <a:avLst/>
          </a:prstGeom>
          <a:noFill/>
          <a:ln/>
        </p:spPr>
        <p:txBody>
          <a:bodyPr wrap="square" lIns="0" tIns="0" rIns="0" bIns="0" rtlCol="0" anchor="ctr"/>
          <a:lstStyle/>
          <a:p>
            <a:pPr marL="0" indent="0">
              <a:buNone/>
            </a:pPr>
            <a:r>
              <a:rPr lang="en-US" sz="1000" b="1" kern="0" spc="300" dirty="0">
                <a:solidFill>
                  <a:srgbClr val="F59E0B"/>
                </a:solidFill>
                <a:latin typeface="Calibri" pitchFamily="34" charset="0"/>
                <a:ea typeface="Calibri" pitchFamily="34" charset="-122"/>
                <a:cs typeface="Calibri" pitchFamily="34" charset="-120"/>
              </a:rPr>
              <a:t>INTERMEDIARY</a:t>
            </a:r>
            <a:endParaRPr lang="en-US" sz="1000" dirty="0"/>
          </a:p>
        </p:txBody>
      </p:sp>
      <p:sp>
        <p:nvSpPr>
          <p:cNvPr id="39" name="Text 37"/>
          <p:cNvSpPr/>
          <p:nvPr/>
        </p:nvSpPr>
        <p:spPr>
          <a:xfrm>
            <a:off x="6995160" y="4069080"/>
            <a:ext cx="4572000" cy="548640"/>
          </a:xfrm>
          <a:prstGeom prst="rect">
            <a:avLst/>
          </a:prstGeom>
          <a:noFill/>
          <a:ln/>
        </p:spPr>
        <p:txBody>
          <a:bodyPr wrap="square" lIns="0" tIns="0" rIns="0" bIns="0" rtlCol="0" anchor="ctr"/>
          <a:lstStyle/>
          <a:p>
            <a:pPr marL="0" indent="0">
              <a:buNone/>
            </a:pPr>
            <a:r>
              <a:rPr lang="en-US" sz="1100" dirty="0">
                <a:solidFill>
                  <a:srgbClr val="0F172A"/>
                </a:solidFill>
                <a:latin typeface="Calibri" pitchFamily="34" charset="0"/>
                <a:ea typeface="Calibri" pitchFamily="34" charset="-122"/>
                <a:cs typeface="Calibri" pitchFamily="34" charset="-120"/>
              </a:rPr>
              <a:t>Commission / cut from brokered sale.</a:t>
            </a:r>
            <a:endParaRPr lang="en-US" sz="1100" dirty="0"/>
          </a:p>
        </p:txBody>
      </p:sp>
      <p:sp>
        <p:nvSpPr>
          <p:cNvPr id="40" name="Shape 38"/>
          <p:cNvSpPr/>
          <p:nvPr/>
        </p:nvSpPr>
        <p:spPr>
          <a:xfrm>
            <a:off x="6766560" y="4846320"/>
            <a:ext cx="4846320" cy="1417320"/>
          </a:xfrm>
          <a:prstGeom prst="rect">
            <a:avLst/>
          </a:prstGeom>
          <a:solidFill>
            <a:srgbClr val="F8FAFC"/>
          </a:solidFill>
          <a:ln w="12700">
            <a:solidFill>
              <a:srgbClr val="E2E8F0"/>
            </a:solidFill>
            <a:prstDash val="solid"/>
          </a:ln>
        </p:spPr>
        <p:txBody>
          <a:bodyPr/>
          <a:lstStyle/>
          <a:p>
            <a:endParaRPr lang="en-IN"/>
          </a:p>
        </p:txBody>
      </p:sp>
      <p:sp>
        <p:nvSpPr>
          <p:cNvPr id="41" name="Shape 39"/>
          <p:cNvSpPr/>
          <p:nvPr/>
        </p:nvSpPr>
        <p:spPr>
          <a:xfrm>
            <a:off x="6766560" y="4846320"/>
            <a:ext cx="137160" cy="1417320"/>
          </a:xfrm>
          <a:prstGeom prst="rect">
            <a:avLst/>
          </a:prstGeom>
          <a:solidFill>
            <a:srgbClr val="1E2761"/>
          </a:solidFill>
          <a:ln w="12700">
            <a:solidFill>
              <a:srgbClr val="1E2761"/>
            </a:solidFill>
            <a:prstDash val="solid"/>
          </a:ln>
        </p:spPr>
        <p:txBody>
          <a:bodyPr/>
          <a:lstStyle/>
          <a:p>
            <a:endParaRPr lang="en-IN"/>
          </a:p>
        </p:txBody>
      </p:sp>
      <p:sp>
        <p:nvSpPr>
          <p:cNvPr id="42" name="Text 40"/>
          <p:cNvSpPr/>
          <p:nvPr/>
        </p:nvSpPr>
        <p:spPr>
          <a:xfrm>
            <a:off x="6995160" y="4937760"/>
            <a:ext cx="4572000" cy="365760"/>
          </a:xfrm>
          <a:prstGeom prst="rect">
            <a:avLst/>
          </a:prstGeom>
          <a:noFill/>
          <a:ln/>
        </p:spPr>
        <p:txBody>
          <a:bodyPr wrap="square" lIns="0" tIns="0" rIns="0" bIns="0" rtlCol="0" anchor="ctr"/>
          <a:lstStyle/>
          <a:p>
            <a:pPr marL="0" indent="0">
              <a:buNone/>
            </a:pPr>
            <a:r>
              <a:rPr lang="en-US" sz="1800" b="1" dirty="0">
                <a:solidFill>
                  <a:srgbClr val="1E2761"/>
                </a:solidFill>
                <a:latin typeface="Georgia" pitchFamily="34" charset="0"/>
                <a:ea typeface="Georgia" pitchFamily="34" charset="-122"/>
                <a:cs typeface="Georgia" pitchFamily="34" charset="-120"/>
              </a:rPr>
              <a:t>Norman</a:t>
            </a:r>
            <a:endParaRPr lang="en-US" sz="1800" dirty="0"/>
          </a:p>
        </p:txBody>
      </p:sp>
      <p:sp>
        <p:nvSpPr>
          <p:cNvPr id="43" name="Text 41"/>
          <p:cNvSpPr/>
          <p:nvPr/>
        </p:nvSpPr>
        <p:spPr>
          <a:xfrm>
            <a:off x="6995160" y="5349240"/>
            <a:ext cx="4572000" cy="274320"/>
          </a:xfrm>
          <a:prstGeom prst="rect">
            <a:avLst/>
          </a:prstGeom>
          <a:noFill/>
          <a:ln/>
        </p:spPr>
        <p:txBody>
          <a:bodyPr wrap="square" lIns="0" tIns="0" rIns="0" bIns="0" rtlCol="0" anchor="ctr"/>
          <a:lstStyle/>
          <a:p>
            <a:pPr marL="0" indent="0">
              <a:buNone/>
            </a:pPr>
            <a:r>
              <a:rPr lang="en-US" sz="1000" b="1" kern="0" spc="300" dirty="0">
                <a:solidFill>
                  <a:srgbClr val="1E2761"/>
                </a:solidFill>
                <a:latin typeface="Calibri" pitchFamily="34" charset="0"/>
                <a:ea typeface="Calibri" pitchFamily="34" charset="-122"/>
                <a:cs typeface="Calibri" pitchFamily="34" charset="-120"/>
              </a:rPr>
              <a:t>BUYER</a:t>
            </a:r>
            <a:endParaRPr lang="en-US" sz="1000" dirty="0"/>
          </a:p>
        </p:txBody>
      </p:sp>
      <p:sp>
        <p:nvSpPr>
          <p:cNvPr id="44" name="Text 42"/>
          <p:cNvSpPr/>
          <p:nvPr/>
        </p:nvSpPr>
        <p:spPr>
          <a:xfrm>
            <a:off x="6995160" y="5669280"/>
            <a:ext cx="4572000" cy="548640"/>
          </a:xfrm>
          <a:prstGeom prst="rect">
            <a:avLst/>
          </a:prstGeom>
          <a:noFill/>
          <a:ln/>
        </p:spPr>
        <p:txBody>
          <a:bodyPr wrap="square" lIns="0" tIns="0" rIns="0" bIns="0" rtlCol="0" anchor="ctr"/>
          <a:lstStyle/>
          <a:p>
            <a:pPr marL="0" indent="0">
              <a:buNone/>
            </a:pPr>
            <a:r>
              <a:rPr lang="en-US" sz="1100" dirty="0">
                <a:solidFill>
                  <a:srgbClr val="0F172A"/>
                </a:solidFill>
                <a:latin typeface="Calibri" pitchFamily="34" charset="0"/>
                <a:ea typeface="Calibri" pitchFamily="34" charset="-122"/>
                <a:cs typeface="Calibri" pitchFamily="34" charset="-120"/>
              </a:rPr>
              <a:t>Competitive advantage for NexGen Circuits.</a:t>
            </a:r>
            <a:endParaRPr lang="en-US" sz="1100" dirty="0"/>
          </a:p>
        </p:txBody>
      </p:sp>
      <p:sp>
        <p:nvSpPr>
          <p:cNvPr id="45" name="Shape 43"/>
          <p:cNvSpPr/>
          <p:nvPr/>
        </p:nvSpPr>
        <p:spPr>
          <a:xfrm>
            <a:off x="0" y="6583680"/>
            <a:ext cx="12161520" cy="274320"/>
          </a:xfrm>
          <a:prstGeom prst="rect">
            <a:avLst/>
          </a:prstGeom>
          <a:solidFill>
            <a:srgbClr val="1E2761"/>
          </a:solidFill>
          <a:ln w="12700">
            <a:solidFill>
              <a:srgbClr val="1E2761"/>
            </a:solidFill>
            <a:prstDash val="solid"/>
          </a:ln>
        </p:spPr>
        <p:txBody>
          <a:bodyPr/>
          <a:lstStyle/>
          <a:p>
            <a:endParaRPr lang="en-IN"/>
          </a:p>
        </p:txBody>
      </p:sp>
      <p:sp>
        <p:nvSpPr>
          <p:cNvPr id="46" name="Text 44"/>
          <p:cNvSpPr/>
          <p:nvPr/>
        </p:nvSpPr>
        <p:spPr>
          <a:xfrm>
            <a:off x="274320" y="6601968"/>
            <a:ext cx="8229600" cy="237744"/>
          </a:xfrm>
          <a:prstGeom prst="rect">
            <a:avLst/>
          </a:prstGeom>
          <a:noFill/>
          <a:ln/>
        </p:spPr>
        <p:txBody>
          <a:bodyPr wrap="square" lIns="0" tIns="0" rIns="0" bIns="0" rtlCol="0" anchor="ctr"/>
          <a:lstStyle/>
          <a:p>
            <a:pPr marL="0" indent="0">
              <a:buNone/>
            </a:pPr>
            <a:r>
              <a:rPr lang="en-US" sz="900" dirty="0">
                <a:solidFill>
                  <a:srgbClr val="CADCFC"/>
                </a:solidFill>
                <a:latin typeface="Calibri" pitchFamily="34" charset="0"/>
                <a:ea typeface="Calibri" pitchFamily="34" charset="-122"/>
                <a:cs typeface="Calibri" pitchFamily="34" charset="-120"/>
              </a:rPr>
              <a:t>ACCA7031 | Digital Forensics Analysis | Quantum Tech Case</a:t>
            </a:r>
            <a:endParaRPr lang="en-US" sz="900" dirty="0"/>
          </a:p>
        </p:txBody>
      </p:sp>
      <p:sp>
        <p:nvSpPr>
          <p:cNvPr id="47" name="Text 45"/>
          <p:cNvSpPr/>
          <p:nvPr/>
        </p:nvSpPr>
        <p:spPr>
          <a:xfrm>
            <a:off x="11247120" y="6601968"/>
            <a:ext cx="731520" cy="237744"/>
          </a:xfrm>
          <a:prstGeom prst="rect">
            <a:avLst/>
          </a:prstGeom>
          <a:noFill/>
          <a:ln/>
        </p:spPr>
        <p:txBody>
          <a:bodyPr wrap="square" lIns="0" tIns="0" rIns="0" bIns="0" rtlCol="0" anchor="ctr"/>
          <a:lstStyle/>
          <a:p>
            <a:pPr marL="0" indent="0" algn="r">
              <a:buNone/>
            </a:pPr>
            <a:r>
              <a:rPr lang="en-US" sz="900" dirty="0">
                <a:solidFill>
                  <a:srgbClr val="CADCFC"/>
                </a:solidFill>
                <a:latin typeface="Calibri" pitchFamily="34" charset="0"/>
                <a:ea typeface="Calibri" pitchFamily="34" charset="-122"/>
                <a:cs typeface="Calibri" pitchFamily="34" charset="-120"/>
              </a:rPr>
              <a:t>18 / 19</a:t>
            </a:r>
            <a:endParaRPr lang="en-US" sz="9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F59E0B"/>
          </a:solidFill>
          <a:ln w="12700">
            <a:solidFill>
              <a:srgbClr val="F59E0B"/>
            </a:solidFill>
            <a:prstDash val="solid"/>
          </a:ln>
        </p:spPr>
        <p:txBody>
          <a:bodyPr/>
          <a:lstStyle/>
          <a:p>
            <a:endParaRPr lang="en-IN"/>
          </a:p>
        </p:txBody>
      </p:sp>
      <p:sp>
        <p:nvSpPr>
          <p:cNvPr id="3" name="Text 1"/>
          <p:cNvSpPr/>
          <p:nvPr/>
        </p:nvSpPr>
        <p:spPr>
          <a:xfrm>
            <a:off x="457200" y="228600"/>
            <a:ext cx="10972800" cy="320040"/>
          </a:xfrm>
          <a:prstGeom prst="rect">
            <a:avLst/>
          </a:prstGeom>
          <a:noFill/>
          <a:ln/>
        </p:spPr>
        <p:txBody>
          <a:bodyPr wrap="square" lIns="0" tIns="0" rIns="0" bIns="0" rtlCol="0" anchor="ctr"/>
          <a:lstStyle/>
          <a:p>
            <a:pPr marL="0" indent="0">
              <a:buNone/>
            </a:pPr>
            <a:r>
              <a:rPr lang="en-US" sz="1100" b="1" kern="0" spc="400" dirty="0">
                <a:solidFill>
                  <a:srgbClr val="F59E0B"/>
                </a:solidFill>
                <a:latin typeface="Calibri" pitchFamily="34" charset="0"/>
                <a:ea typeface="Calibri" pitchFamily="34" charset="-122"/>
                <a:cs typeface="Calibri" pitchFamily="34" charset="-120"/>
              </a:rPr>
              <a:t>MODULE 07 — WHAT THE EVIDENCE PROVES</a:t>
            </a:r>
            <a:endParaRPr lang="en-US" sz="1100" dirty="0"/>
          </a:p>
        </p:txBody>
      </p:sp>
      <p:sp>
        <p:nvSpPr>
          <p:cNvPr id="4" name="Text 2"/>
          <p:cNvSpPr/>
          <p:nvPr/>
        </p:nvSpPr>
        <p:spPr>
          <a:xfrm>
            <a:off x="457200" y="548640"/>
            <a:ext cx="10972800" cy="731520"/>
          </a:xfrm>
          <a:prstGeom prst="rect">
            <a:avLst/>
          </a:prstGeom>
          <a:noFill/>
          <a:ln/>
        </p:spPr>
        <p:txBody>
          <a:bodyPr wrap="square" lIns="0" tIns="0" rIns="0" bIns="0" rtlCol="0" anchor="ctr"/>
          <a:lstStyle/>
          <a:p>
            <a:pPr marL="0" indent="0">
              <a:buNone/>
            </a:pPr>
            <a:r>
              <a:rPr lang="en-US" sz="2800" b="1" dirty="0">
                <a:solidFill>
                  <a:srgbClr val="1E2761"/>
                </a:solidFill>
                <a:latin typeface="Georgia" pitchFamily="34" charset="0"/>
                <a:ea typeface="Georgia" pitchFamily="34" charset="-122"/>
                <a:cs typeface="Georgia" pitchFamily="34" charset="-120"/>
              </a:rPr>
              <a:t>Findings, Conclusion &amp; Recommendations</a:t>
            </a:r>
            <a:endParaRPr lang="en-US" sz="2800" dirty="0"/>
          </a:p>
        </p:txBody>
      </p:sp>
      <p:sp>
        <p:nvSpPr>
          <p:cNvPr id="5" name="Shape 3"/>
          <p:cNvSpPr/>
          <p:nvPr/>
        </p:nvSpPr>
        <p:spPr>
          <a:xfrm>
            <a:off x="457200" y="1298448"/>
            <a:ext cx="1371600" cy="0"/>
          </a:xfrm>
          <a:prstGeom prst="line">
            <a:avLst/>
          </a:prstGeom>
          <a:noFill/>
          <a:ln w="31750">
            <a:solidFill>
              <a:srgbClr val="F59E0B"/>
            </a:solidFill>
            <a:prstDash val="solid"/>
          </a:ln>
        </p:spPr>
        <p:txBody>
          <a:bodyPr/>
          <a:lstStyle/>
          <a:p>
            <a:endParaRPr lang="en-IN"/>
          </a:p>
        </p:txBody>
      </p:sp>
      <p:sp>
        <p:nvSpPr>
          <p:cNvPr id="6" name="Shape 4"/>
          <p:cNvSpPr/>
          <p:nvPr/>
        </p:nvSpPr>
        <p:spPr>
          <a:xfrm>
            <a:off x="548640" y="1600200"/>
            <a:ext cx="3611880" cy="4526280"/>
          </a:xfrm>
          <a:prstGeom prst="rect">
            <a:avLst/>
          </a:prstGeom>
          <a:solidFill>
            <a:srgbClr val="F8FAFC"/>
          </a:solidFill>
          <a:ln w="12700">
            <a:solidFill>
              <a:srgbClr val="E2E8F0"/>
            </a:solidFill>
            <a:prstDash val="solid"/>
          </a:ln>
        </p:spPr>
        <p:txBody>
          <a:bodyPr/>
          <a:lstStyle/>
          <a:p>
            <a:endParaRPr lang="en-IN"/>
          </a:p>
        </p:txBody>
      </p:sp>
      <p:sp>
        <p:nvSpPr>
          <p:cNvPr id="7" name="Shape 5"/>
          <p:cNvSpPr/>
          <p:nvPr/>
        </p:nvSpPr>
        <p:spPr>
          <a:xfrm>
            <a:off x="548640" y="1600200"/>
            <a:ext cx="3611880" cy="457200"/>
          </a:xfrm>
          <a:prstGeom prst="rect">
            <a:avLst/>
          </a:prstGeom>
          <a:solidFill>
            <a:srgbClr val="1E2761"/>
          </a:solidFill>
          <a:ln w="12700">
            <a:solidFill>
              <a:srgbClr val="1E2761"/>
            </a:solidFill>
            <a:prstDash val="solid"/>
          </a:ln>
        </p:spPr>
        <p:txBody>
          <a:bodyPr/>
          <a:lstStyle/>
          <a:p>
            <a:endParaRPr lang="en-IN"/>
          </a:p>
        </p:txBody>
      </p:sp>
      <p:sp>
        <p:nvSpPr>
          <p:cNvPr id="8" name="Text 6"/>
          <p:cNvSpPr/>
          <p:nvPr/>
        </p:nvSpPr>
        <p:spPr>
          <a:xfrm>
            <a:off x="685800" y="1645920"/>
            <a:ext cx="3383280" cy="384048"/>
          </a:xfrm>
          <a:prstGeom prst="rect">
            <a:avLst/>
          </a:prstGeom>
          <a:noFill/>
          <a:ln/>
        </p:spPr>
        <p:txBody>
          <a:bodyPr wrap="square" lIns="0" tIns="0" rIns="0" bIns="0" rtlCol="0" anchor="ctr"/>
          <a:lstStyle/>
          <a:p>
            <a:pPr marL="0" indent="0">
              <a:buNone/>
            </a:pPr>
            <a:r>
              <a:rPr lang="en-US" sz="1600" b="1" dirty="0">
                <a:solidFill>
                  <a:srgbClr val="FFFFFF"/>
                </a:solidFill>
                <a:latin typeface="Georgia" pitchFamily="34" charset="0"/>
                <a:ea typeface="Georgia" pitchFamily="34" charset="-122"/>
                <a:cs typeface="Georgia" pitchFamily="34" charset="-120"/>
              </a:rPr>
              <a:t>Key Findings</a:t>
            </a:r>
            <a:endParaRPr lang="en-US" sz="1600" dirty="0"/>
          </a:p>
        </p:txBody>
      </p:sp>
      <p:sp>
        <p:nvSpPr>
          <p:cNvPr id="9" name="Text 7"/>
          <p:cNvSpPr/>
          <p:nvPr/>
        </p:nvSpPr>
        <p:spPr>
          <a:xfrm>
            <a:off x="731520" y="2194560"/>
            <a:ext cx="3337560" cy="3794760"/>
          </a:xfrm>
          <a:prstGeom prst="rect">
            <a:avLst/>
          </a:prstGeom>
          <a:noFill/>
          <a:ln/>
        </p:spPr>
        <p:txBody>
          <a:bodyPr wrap="square" rtlCol="0" anchor="t"/>
          <a:lstStyle/>
          <a:p>
            <a:pPr marL="342900" indent="-342900">
              <a:spcAft>
                <a:spcPts val="800"/>
              </a:spcAft>
              <a:buSzPct val="100000"/>
              <a:buChar char="•"/>
            </a:pPr>
            <a:r>
              <a:rPr lang="en-US" sz="1200" dirty="0">
                <a:solidFill>
                  <a:srgbClr val="0F172A"/>
                </a:solidFill>
                <a:latin typeface="Calibri" pitchFamily="34" charset="0"/>
                <a:ea typeface="Calibri" pitchFamily="34" charset="-122"/>
                <a:cs typeface="Calibri" pitchFamily="34" charset="-120"/>
              </a:rPr>
              <a:t>Three verified forensic images produced with matching hashes.</a:t>
            </a:r>
            <a:endParaRPr lang="en-US" sz="1200" dirty="0"/>
          </a:p>
          <a:p>
            <a:pPr marL="342900" indent="-342900">
              <a:spcAft>
                <a:spcPts val="800"/>
              </a:spcAft>
              <a:buSzPct val="100000"/>
              <a:buChar char="•"/>
            </a:pPr>
            <a:r>
              <a:rPr lang="en-US" sz="1200" dirty="0">
                <a:solidFill>
                  <a:srgbClr val="0F172A"/>
                </a:solidFill>
                <a:latin typeface="Calibri" pitchFamily="34" charset="0"/>
                <a:ea typeface="Calibri" pitchFamily="34" charset="-122"/>
                <a:cs typeface="Calibri" pitchFamily="34" charset="-120"/>
              </a:rPr>
              <a:t>Recovered chats prove direct conspiracy between Emma, Joe and Norman.</a:t>
            </a:r>
            <a:endParaRPr lang="en-US" sz="1200" dirty="0"/>
          </a:p>
          <a:p>
            <a:pPr marL="342900" indent="-342900">
              <a:spcAft>
                <a:spcPts val="800"/>
              </a:spcAft>
              <a:buSzPct val="100000"/>
              <a:buChar char="•"/>
            </a:pPr>
            <a:r>
              <a:rPr lang="en-US" sz="1200" dirty="0">
                <a:solidFill>
                  <a:srgbClr val="0F172A"/>
                </a:solidFill>
                <a:latin typeface="Calibri" pitchFamily="34" charset="0"/>
                <a:ea typeface="Calibri" pitchFamily="34" charset="-122"/>
                <a:cs typeface="Calibri" pitchFamily="34" charset="-120"/>
              </a:rPr>
              <a:t>GPS-tagged photographs place suspects at the meeting location.</a:t>
            </a:r>
            <a:endParaRPr lang="en-US" sz="1200" dirty="0"/>
          </a:p>
          <a:p>
            <a:pPr marL="342900" indent="-342900">
              <a:spcAft>
                <a:spcPts val="800"/>
              </a:spcAft>
              <a:buSzPct val="100000"/>
              <a:buChar char="•"/>
            </a:pPr>
            <a:r>
              <a:rPr lang="en-US" sz="1200" dirty="0">
                <a:solidFill>
                  <a:srgbClr val="0F172A"/>
                </a:solidFill>
                <a:latin typeface="Calibri" pitchFamily="34" charset="0"/>
                <a:ea typeface="Calibri" pitchFamily="34" charset="-122"/>
                <a:cs typeface="Calibri" pitchFamily="34" charset="-120"/>
              </a:rPr>
              <a:t>Call log frequency peaks align with chat negotiation timeline.</a:t>
            </a:r>
            <a:endParaRPr lang="en-US" sz="1200" dirty="0"/>
          </a:p>
        </p:txBody>
      </p:sp>
      <p:sp>
        <p:nvSpPr>
          <p:cNvPr id="10" name="Shape 8"/>
          <p:cNvSpPr/>
          <p:nvPr/>
        </p:nvSpPr>
        <p:spPr>
          <a:xfrm>
            <a:off x="4434840" y="1600200"/>
            <a:ext cx="3611880" cy="4526280"/>
          </a:xfrm>
          <a:prstGeom prst="rect">
            <a:avLst/>
          </a:prstGeom>
          <a:solidFill>
            <a:srgbClr val="F8FAFC"/>
          </a:solidFill>
          <a:ln w="12700">
            <a:solidFill>
              <a:srgbClr val="E2E8F0"/>
            </a:solidFill>
            <a:prstDash val="solid"/>
          </a:ln>
        </p:spPr>
        <p:txBody>
          <a:bodyPr/>
          <a:lstStyle/>
          <a:p>
            <a:endParaRPr lang="en-IN"/>
          </a:p>
        </p:txBody>
      </p:sp>
      <p:sp>
        <p:nvSpPr>
          <p:cNvPr id="11" name="Shape 9"/>
          <p:cNvSpPr/>
          <p:nvPr/>
        </p:nvSpPr>
        <p:spPr>
          <a:xfrm>
            <a:off x="4434840" y="1600200"/>
            <a:ext cx="3611880" cy="457200"/>
          </a:xfrm>
          <a:prstGeom prst="rect">
            <a:avLst/>
          </a:prstGeom>
          <a:solidFill>
            <a:srgbClr val="B91C1C"/>
          </a:solidFill>
          <a:ln w="12700">
            <a:solidFill>
              <a:srgbClr val="B91C1C"/>
            </a:solidFill>
            <a:prstDash val="solid"/>
          </a:ln>
        </p:spPr>
        <p:txBody>
          <a:bodyPr/>
          <a:lstStyle/>
          <a:p>
            <a:endParaRPr lang="en-IN"/>
          </a:p>
        </p:txBody>
      </p:sp>
      <p:sp>
        <p:nvSpPr>
          <p:cNvPr id="12" name="Text 10"/>
          <p:cNvSpPr/>
          <p:nvPr/>
        </p:nvSpPr>
        <p:spPr>
          <a:xfrm>
            <a:off x="4572000" y="1645920"/>
            <a:ext cx="3383280" cy="384048"/>
          </a:xfrm>
          <a:prstGeom prst="rect">
            <a:avLst/>
          </a:prstGeom>
          <a:noFill/>
          <a:ln/>
        </p:spPr>
        <p:txBody>
          <a:bodyPr wrap="square" lIns="0" tIns="0" rIns="0" bIns="0" rtlCol="0" anchor="ctr"/>
          <a:lstStyle/>
          <a:p>
            <a:pPr marL="0" indent="0">
              <a:buNone/>
            </a:pPr>
            <a:r>
              <a:rPr lang="en-US" sz="1600" b="1" dirty="0">
                <a:solidFill>
                  <a:srgbClr val="FFFFFF"/>
                </a:solidFill>
                <a:latin typeface="Georgia" pitchFamily="34" charset="0"/>
                <a:ea typeface="Georgia" pitchFamily="34" charset="-122"/>
                <a:cs typeface="Georgia" pitchFamily="34" charset="-120"/>
              </a:rPr>
              <a:t>Conclusion</a:t>
            </a:r>
            <a:endParaRPr lang="en-US" sz="1600" dirty="0"/>
          </a:p>
        </p:txBody>
      </p:sp>
      <p:sp>
        <p:nvSpPr>
          <p:cNvPr id="13" name="Text 11"/>
          <p:cNvSpPr/>
          <p:nvPr/>
        </p:nvSpPr>
        <p:spPr>
          <a:xfrm>
            <a:off x="4617720" y="2194560"/>
            <a:ext cx="3337560" cy="3794760"/>
          </a:xfrm>
          <a:prstGeom prst="rect">
            <a:avLst/>
          </a:prstGeom>
          <a:noFill/>
          <a:ln/>
        </p:spPr>
        <p:txBody>
          <a:bodyPr wrap="square" rtlCol="0" anchor="t"/>
          <a:lstStyle/>
          <a:p>
            <a:pPr marL="342900" indent="-342900">
              <a:spcAft>
                <a:spcPts val="800"/>
              </a:spcAft>
              <a:buSzPct val="100000"/>
              <a:buChar char="•"/>
            </a:pPr>
            <a:r>
              <a:rPr lang="en-US" sz="1200" dirty="0">
                <a:solidFill>
                  <a:srgbClr val="0F172A"/>
                </a:solidFill>
                <a:latin typeface="Calibri" pitchFamily="34" charset="0"/>
                <a:ea typeface="Calibri" pitchFamily="34" charset="-122"/>
                <a:cs typeface="Calibri" pitchFamily="34" charset="-120"/>
              </a:rPr>
              <a:t>Evidence supports the attempted theft and sale of QT-AI-2025 patent data.</a:t>
            </a:r>
            <a:endParaRPr lang="en-US" sz="1200" dirty="0"/>
          </a:p>
          <a:p>
            <a:pPr marL="342900" indent="-342900">
              <a:spcAft>
                <a:spcPts val="800"/>
              </a:spcAft>
              <a:buSzPct val="100000"/>
              <a:buChar char="•"/>
            </a:pPr>
            <a:r>
              <a:rPr lang="en-US" sz="1200" dirty="0">
                <a:solidFill>
                  <a:srgbClr val="0F172A"/>
                </a:solidFill>
                <a:latin typeface="Calibri" pitchFamily="34" charset="0"/>
                <a:ea typeface="Calibri" pitchFamily="34" charset="-122"/>
                <a:cs typeface="Calibri" pitchFamily="34" charset="-120"/>
              </a:rPr>
              <a:t>Roles unambiguous: Emma = seller, Joe = intermediary, Norman = buyer.</a:t>
            </a:r>
            <a:endParaRPr lang="en-US" sz="1200" dirty="0"/>
          </a:p>
          <a:p>
            <a:pPr marL="342900" indent="-342900">
              <a:spcAft>
                <a:spcPts val="800"/>
              </a:spcAft>
              <a:buSzPct val="100000"/>
              <a:buChar char="•"/>
            </a:pPr>
            <a:r>
              <a:rPr lang="en-US" sz="1200" dirty="0">
                <a:solidFill>
                  <a:srgbClr val="0F172A"/>
                </a:solidFill>
                <a:latin typeface="Calibri" pitchFamily="34" charset="0"/>
                <a:ea typeface="Calibri" pitchFamily="34" charset="-122"/>
                <a:cs typeface="Calibri" pitchFamily="34" charset="-120"/>
              </a:rPr>
              <a:t>No evidence of additional illegal content was found during this review.</a:t>
            </a:r>
            <a:endParaRPr lang="en-US" sz="1200" dirty="0"/>
          </a:p>
          <a:p>
            <a:pPr marL="342900" indent="-342900">
              <a:spcAft>
                <a:spcPts val="800"/>
              </a:spcAft>
              <a:buSzPct val="100000"/>
              <a:buChar char="•"/>
            </a:pPr>
            <a:r>
              <a:rPr lang="en-US" sz="1200" dirty="0">
                <a:solidFill>
                  <a:srgbClr val="0F172A"/>
                </a:solidFill>
                <a:latin typeface="Calibri" pitchFamily="34" charset="0"/>
                <a:ea typeface="Calibri" pitchFamily="34" charset="-122"/>
                <a:cs typeface="Calibri" pitchFamily="34" charset="-120"/>
              </a:rPr>
              <a:t>Findings admissible under proper chain-of-custody protocols.</a:t>
            </a:r>
            <a:endParaRPr lang="en-US" sz="1200" dirty="0"/>
          </a:p>
        </p:txBody>
      </p:sp>
      <p:sp>
        <p:nvSpPr>
          <p:cNvPr id="14" name="Shape 12"/>
          <p:cNvSpPr/>
          <p:nvPr/>
        </p:nvSpPr>
        <p:spPr>
          <a:xfrm>
            <a:off x="8321040" y="1600200"/>
            <a:ext cx="3611880" cy="4526280"/>
          </a:xfrm>
          <a:prstGeom prst="rect">
            <a:avLst/>
          </a:prstGeom>
          <a:solidFill>
            <a:srgbClr val="F8FAFC"/>
          </a:solidFill>
          <a:ln w="12700">
            <a:solidFill>
              <a:srgbClr val="E2E8F0"/>
            </a:solidFill>
            <a:prstDash val="solid"/>
          </a:ln>
        </p:spPr>
        <p:txBody>
          <a:bodyPr/>
          <a:lstStyle/>
          <a:p>
            <a:endParaRPr lang="en-IN"/>
          </a:p>
        </p:txBody>
      </p:sp>
      <p:sp>
        <p:nvSpPr>
          <p:cNvPr id="15" name="Shape 13"/>
          <p:cNvSpPr/>
          <p:nvPr/>
        </p:nvSpPr>
        <p:spPr>
          <a:xfrm>
            <a:off x="8321040" y="1600200"/>
            <a:ext cx="3611880" cy="457200"/>
          </a:xfrm>
          <a:prstGeom prst="rect">
            <a:avLst/>
          </a:prstGeom>
          <a:solidFill>
            <a:srgbClr val="15803D"/>
          </a:solidFill>
          <a:ln w="12700">
            <a:solidFill>
              <a:srgbClr val="15803D"/>
            </a:solidFill>
            <a:prstDash val="solid"/>
          </a:ln>
        </p:spPr>
        <p:txBody>
          <a:bodyPr/>
          <a:lstStyle/>
          <a:p>
            <a:endParaRPr lang="en-IN"/>
          </a:p>
        </p:txBody>
      </p:sp>
      <p:sp>
        <p:nvSpPr>
          <p:cNvPr id="16" name="Text 14"/>
          <p:cNvSpPr/>
          <p:nvPr/>
        </p:nvSpPr>
        <p:spPr>
          <a:xfrm>
            <a:off x="8458200" y="1645920"/>
            <a:ext cx="3383280" cy="384048"/>
          </a:xfrm>
          <a:prstGeom prst="rect">
            <a:avLst/>
          </a:prstGeom>
          <a:noFill/>
          <a:ln/>
        </p:spPr>
        <p:txBody>
          <a:bodyPr wrap="square" lIns="0" tIns="0" rIns="0" bIns="0" rtlCol="0" anchor="ctr"/>
          <a:lstStyle/>
          <a:p>
            <a:pPr marL="0" indent="0">
              <a:buNone/>
            </a:pPr>
            <a:r>
              <a:rPr lang="en-US" sz="1600" b="1" dirty="0">
                <a:solidFill>
                  <a:srgbClr val="FFFFFF"/>
                </a:solidFill>
                <a:latin typeface="Georgia" pitchFamily="34" charset="0"/>
                <a:ea typeface="Georgia" pitchFamily="34" charset="-122"/>
                <a:cs typeface="Georgia" pitchFamily="34" charset="-120"/>
              </a:rPr>
              <a:t>Recommendations</a:t>
            </a:r>
            <a:endParaRPr lang="en-US" sz="1600" dirty="0"/>
          </a:p>
        </p:txBody>
      </p:sp>
      <p:sp>
        <p:nvSpPr>
          <p:cNvPr id="17" name="Text 15"/>
          <p:cNvSpPr/>
          <p:nvPr/>
        </p:nvSpPr>
        <p:spPr>
          <a:xfrm>
            <a:off x="8503920" y="2194560"/>
            <a:ext cx="3337560" cy="3794760"/>
          </a:xfrm>
          <a:prstGeom prst="rect">
            <a:avLst/>
          </a:prstGeom>
          <a:noFill/>
          <a:ln/>
        </p:spPr>
        <p:txBody>
          <a:bodyPr wrap="square" rtlCol="0" anchor="t"/>
          <a:lstStyle/>
          <a:p>
            <a:pPr marL="342900" indent="-342900">
              <a:spcAft>
                <a:spcPts val="800"/>
              </a:spcAft>
              <a:buSzPct val="100000"/>
              <a:buChar char="•"/>
            </a:pPr>
            <a:r>
              <a:rPr lang="en-US" sz="1200" dirty="0">
                <a:solidFill>
                  <a:srgbClr val="0F172A"/>
                </a:solidFill>
                <a:latin typeface="Calibri" pitchFamily="34" charset="0"/>
                <a:ea typeface="Calibri" pitchFamily="34" charset="-122"/>
                <a:cs typeface="Calibri" pitchFamily="34" charset="-120"/>
              </a:rPr>
              <a:t>Refer case to law enforcement for charges of corporate espionage and theft of trade secrets.</a:t>
            </a:r>
            <a:endParaRPr lang="en-US" sz="1200" dirty="0"/>
          </a:p>
          <a:p>
            <a:pPr marL="342900" indent="-342900">
              <a:spcAft>
                <a:spcPts val="800"/>
              </a:spcAft>
              <a:buSzPct val="100000"/>
              <a:buChar char="•"/>
            </a:pPr>
            <a:r>
              <a:rPr lang="en-US" sz="1200" dirty="0">
                <a:solidFill>
                  <a:srgbClr val="0F172A"/>
                </a:solidFill>
                <a:latin typeface="Calibri" pitchFamily="34" charset="0"/>
                <a:ea typeface="Calibri" pitchFamily="34" charset="-122"/>
                <a:cs typeface="Calibri" pitchFamily="34" charset="-120"/>
              </a:rPr>
              <a:t>Quantum Tech: revoke access, audit patent database logs, tighten DLP.</a:t>
            </a:r>
            <a:endParaRPr lang="en-US" sz="1200" dirty="0"/>
          </a:p>
          <a:p>
            <a:pPr marL="342900" indent="-342900">
              <a:spcAft>
                <a:spcPts val="800"/>
              </a:spcAft>
              <a:buSzPct val="100000"/>
              <a:buChar char="•"/>
            </a:pPr>
            <a:r>
              <a:rPr lang="en-US" sz="1200" dirty="0">
                <a:solidFill>
                  <a:srgbClr val="0F172A"/>
                </a:solidFill>
                <a:latin typeface="Calibri" pitchFamily="34" charset="0"/>
                <a:ea typeface="Calibri" pitchFamily="34" charset="-122"/>
                <a:cs typeface="Calibri" pitchFamily="34" charset="-120"/>
              </a:rPr>
              <a:t>Preserve original images under secure evidence storage pending legal action.</a:t>
            </a:r>
            <a:endParaRPr lang="en-US" sz="1200" dirty="0"/>
          </a:p>
          <a:p>
            <a:pPr marL="342900" indent="-342900">
              <a:spcAft>
                <a:spcPts val="800"/>
              </a:spcAft>
              <a:buSzPct val="100000"/>
              <a:buChar char="•"/>
            </a:pPr>
            <a:r>
              <a:rPr lang="en-US" sz="1200" dirty="0">
                <a:solidFill>
                  <a:srgbClr val="0F172A"/>
                </a:solidFill>
                <a:latin typeface="Calibri" pitchFamily="34" charset="0"/>
                <a:ea typeface="Calibri" pitchFamily="34" charset="-122"/>
                <a:cs typeface="Calibri" pitchFamily="34" charset="-120"/>
              </a:rPr>
              <a:t>Coordinate with NexGen Circuits' legal counsel regarding Norman.</a:t>
            </a:r>
            <a:endParaRPr lang="en-US" sz="1200" dirty="0"/>
          </a:p>
        </p:txBody>
      </p:sp>
      <p:sp>
        <p:nvSpPr>
          <p:cNvPr id="19" name="Shape 17"/>
          <p:cNvSpPr/>
          <p:nvPr/>
        </p:nvSpPr>
        <p:spPr>
          <a:xfrm>
            <a:off x="0" y="6583680"/>
            <a:ext cx="12161520" cy="274320"/>
          </a:xfrm>
          <a:prstGeom prst="rect">
            <a:avLst/>
          </a:prstGeom>
          <a:solidFill>
            <a:srgbClr val="1E2761"/>
          </a:solidFill>
          <a:ln w="12700">
            <a:solidFill>
              <a:srgbClr val="1E2761"/>
            </a:solidFill>
            <a:prstDash val="solid"/>
          </a:ln>
        </p:spPr>
        <p:txBody>
          <a:bodyPr/>
          <a:lstStyle/>
          <a:p>
            <a:endParaRPr lang="en-IN"/>
          </a:p>
        </p:txBody>
      </p:sp>
      <p:sp>
        <p:nvSpPr>
          <p:cNvPr id="20" name="Text 18"/>
          <p:cNvSpPr/>
          <p:nvPr/>
        </p:nvSpPr>
        <p:spPr>
          <a:xfrm>
            <a:off x="274320" y="6601968"/>
            <a:ext cx="8229600" cy="237744"/>
          </a:xfrm>
          <a:prstGeom prst="rect">
            <a:avLst/>
          </a:prstGeom>
          <a:noFill/>
          <a:ln/>
        </p:spPr>
        <p:txBody>
          <a:bodyPr wrap="square" lIns="0" tIns="0" rIns="0" bIns="0" rtlCol="0" anchor="ctr"/>
          <a:lstStyle/>
          <a:p>
            <a:pPr marL="0" indent="0">
              <a:buNone/>
            </a:pPr>
            <a:r>
              <a:rPr lang="en-US" sz="900" dirty="0">
                <a:solidFill>
                  <a:srgbClr val="CADCFC"/>
                </a:solidFill>
                <a:latin typeface="Calibri" pitchFamily="34" charset="0"/>
                <a:ea typeface="Calibri" pitchFamily="34" charset="-122"/>
                <a:cs typeface="Calibri" pitchFamily="34" charset="-120"/>
              </a:rPr>
              <a:t>ACCA7031 | Digital Forensics Analysis | Quantum Tech Case</a:t>
            </a:r>
            <a:endParaRPr lang="en-US" sz="900" dirty="0"/>
          </a:p>
        </p:txBody>
      </p:sp>
      <p:sp>
        <p:nvSpPr>
          <p:cNvPr id="21" name="Text 19"/>
          <p:cNvSpPr/>
          <p:nvPr/>
        </p:nvSpPr>
        <p:spPr>
          <a:xfrm>
            <a:off x="11247120" y="6601968"/>
            <a:ext cx="731520" cy="237744"/>
          </a:xfrm>
          <a:prstGeom prst="rect">
            <a:avLst/>
          </a:prstGeom>
          <a:noFill/>
          <a:ln/>
        </p:spPr>
        <p:txBody>
          <a:bodyPr wrap="square" lIns="0" tIns="0" rIns="0" bIns="0" rtlCol="0" anchor="ctr"/>
          <a:lstStyle/>
          <a:p>
            <a:pPr marL="0" indent="0" algn="r">
              <a:buNone/>
            </a:pPr>
            <a:r>
              <a:rPr lang="en-US" sz="900" dirty="0">
                <a:solidFill>
                  <a:srgbClr val="CADCFC"/>
                </a:solidFill>
                <a:latin typeface="Calibri" pitchFamily="34" charset="0"/>
                <a:ea typeface="Calibri" pitchFamily="34" charset="-122"/>
                <a:cs typeface="Calibri" pitchFamily="34" charset="-120"/>
              </a:rPr>
              <a:t>19 / 19</a:t>
            </a:r>
            <a:endParaRPr lang="en-US" sz="9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EAD3252D-9A94-BCD4-8F26-0E105AE6DAE0}"/>
              </a:ext>
            </a:extLst>
          </p:cNvPr>
          <p:cNvSpPr/>
          <p:nvPr/>
        </p:nvSpPr>
        <p:spPr>
          <a:xfrm>
            <a:off x="0" y="0"/>
            <a:ext cx="164592" cy="6858000"/>
          </a:xfrm>
          <a:prstGeom prst="rect">
            <a:avLst/>
          </a:prstGeom>
          <a:solidFill>
            <a:srgbClr val="F59E0B"/>
          </a:solidFill>
          <a:ln w="12700">
            <a:solidFill>
              <a:srgbClr val="F59E0B"/>
            </a:solidFill>
            <a:prstDash val="solid"/>
          </a:ln>
        </p:spPr>
        <p:txBody>
          <a:bodyPr/>
          <a:lstStyle/>
          <a:p>
            <a:endParaRPr lang="en-IN"/>
          </a:p>
        </p:txBody>
      </p:sp>
      <p:sp>
        <p:nvSpPr>
          <p:cNvPr id="3" name="Shape 17">
            <a:extLst>
              <a:ext uri="{FF2B5EF4-FFF2-40B4-BE49-F238E27FC236}">
                <a16:creationId xmlns:a16="http://schemas.microsoft.com/office/drawing/2014/main" id="{C4A4AE9B-52B5-63ED-F995-B5597D6E7EFD}"/>
              </a:ext>
            </a:extLst>
          </p:cNvPr>
          <p:cNvSpPr/>
          <p:nvPr/>
        </p:nvSpPr>
        <p:spPr>
          <a:xfrm>
            <a:off x="0" y="6583680"/>
            <a:ext cx="12161520" cy="274320"/>
          </a:xfrm>
          <a:prstGeom prst="rect">
            <a:avLst/>
          </a:prstGeom>
          <a:solidFill>
            <a:srgbClr val="1E2761"/>
          </a:solidFill>
          <a:ln w="12700">
            <a:solidFill>
              <a:srgbClr val="1E2761"/>
            </a:solidFill>
            <a:prstDash val="solid"/>
          </a:ln>
        </p:spPr>
        <p:txBody>
          <a:bodyPr/>
          <a:lstStyle/>
          <a:p>
            <a:r>
              <a:rPr lang="en-US" sz="900" dirty="0">
                <a:solidFill>
                  <a:srgbClr val="CADCFC"/>
                </a:solidFill>
                <a:latin typeface="Calibri" pitchFamily="34" charset="0"/>
                <a:ea typeface="Calibri" pitchFamily="34" charset="-122"/>
                <a:cs typeface="Calibri" pitchFamily="34" charset="-120"/>
              </a:rPr>
              <a:t>      ACCA7031 | Digital Forensics Analysis | Quantum Tech Case</a:t>
            </a:r>
            <a:endParaRPr lang="en-US" sz="900" dirty="0"/>
          </a:p>
          <a:p>
            <a:endParaRPr lang="en-IN" sz="900" dirty="0"/>
          </a:p>
        </p:txBody>
      </p:sp>
      <p:sp>
        <p:nvSpPr>
          <p:cNvPr id="7" name="TextBox 6">
            <a:extLst>
              <a:ext uri="{FF2B5EF4-FFF2-40B4-BE49-F238E27FC236}">
                <a16:creationId xmlns:a16="http://schemas.microsoft.com/office/drawing/2014/main" id="{DD8FC268-3952-96F8-8171-F6F841669214}"/>
              </a:ext>
            </a:extLst>
          </p:cNvPr>
          <p:cNvSpPr txBox="1"/>
          <p:nvPr/>
        </p:nvSpPr>
        <p:spPr>
          <a:xfrm>
            <a:off x="2846349" y="2505670"/>
            <a:ext cx="6094140" cy="923330"/>
          </a:xfrm>
          <a:prstGeom prst="rect">
            <a:avLst/>
          </a:prstGeom>
          <a:noFill/>
        </p:spPr>
        <p:txBody>
          <a:bodyPr wrap="square">
            <a:spAutoFit/>
          </a:bodyPr>
          <a:lstStyle/>
          <a:p>
            <a:pPr algn="ctr"/>
            <a:r>
              <a:rPr lang="en-GB" sz="5400" b="1" dirty="0"/>
              <a:t>Thank You</a:t>
            </a:r>
          </a:p>
        </p:txBody>
      </p:sp>
    </p:spTree>
    <p:extLst>
      <p:ext uri="{BB962C8B-B14F-4D97-AF65-F5344CB8AC3E}">
        <p14:creationId xmlns:p14="http://schemas.microsoft.com/office/powerpoint/2010/main" val="24041064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TotalTime>
  <Words>2996</Words>
  <Application>Microsoft Office PowerPoint</Application>
  <PresentationFormat>Widescreen</PresentationFormat>
  <Paragraphs>299</Paragraphs>
  <Slides>20</Slides>
  <Notes>20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Consolas</vt:lpstr>
      <vt:lpstr>Georgia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Sohanur Rahman (2434329)</cp:lastModifiedBy>
  <cp:revision>1</cp:revision>
  <dcterms:created xsi:type="dcterms:W3CDTF">2026-04-20T11:53:08Z</dcterms:created>
  <dcterms:modified xsi:type="dcterms:W3CDTF">2026-04-28T22:59:00Z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2026-04-20T12:05:48Z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0ba1527a-bd3f-4be4-b0f2-60374ce18241</vt:lpwstr>
  </property>
  <property fmtid="{D5CDD505-2E9C-101B-9397-08002B2CF9AE}" pid="7" name="MSIP_Label_defa4170-0d19-0005-0004-bc88714345d2_ActionId">
    <vt:lpwstr>cc539ada-a812-4bfb-be96-b62c4f3e720c</vt:lpwstr>
  </property>
  <property fmtid="{D5CDD505-2E9C-101B-9397-08002B2CF9AE}" pid="8" name="MSIP_Label_defa4170-0d19-0005-0004-bc88714345d2_ContentBits">
    <vt:lpwstr>0</vt:lpwstr>
  </property>
  <property fmtid="{D5CDD505-2E9C-101B-9397-08002B2CF9AE}" pid="9" name="MSIP_Label_defa4170-0d19-0005-0004-bc88714345d2_Tag">
    <vt:lpwstr>10, 3, 0, 1</vt:lpwstr>
  </property>
</Properties>
</file>