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3.xml" ContentType="application/vnd.openxmlformats-officedocument.presentationml.notesSlide+xml"/>
  <Override PartName="/ppt/tags/tag26.xml" ContentType="application/vnd.openxmlformats-officedocument.presentationml.tags+xml"/>
  <Override PartName="/ppt/notesSlides/notesSlide4.xml" ContentType="application/vnd.openxmlformats-officedocument.presentationml.notesSlide+xml"/>
  <Override PartName="/ppt/tags/tag27.xml" ContentType="application/vnd.openxmlformats-officedocument.presentationml.tags+xml"/>
  <Override PartName="/ppt/notesSlides/notesSlide5.xml" ContentType="application/vnd.openxmlformats-officedocument.presentationml.notesSlide+xml"/>
  <Override PartName="/ppt/tags/tag28.xml" ContentType="application/vnd.openxmlformats-officedocument.presentationml.tags+xml"/>
  <Override PartName="/ppt/notesSlides/notesSlide6.xml" ContentType="application/vnd.openxmlformats-officedocument.presentationml.notesSlide+xml"/>
  <Override PartName="/ppt/tags/tag29.xml" ContentType="application/vnd.openxmlformats-officedocument.presentationml.tags+xml"/>
  <Override PartName="/ppt/notesSlides/notesSlide7.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notesSlides/notesSlide8.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notesSlides/notesSlide9.xml" ContentType="application/vnd.openxmlformats-officedocument.presentationml.notesSlide+xml"/>
  <Override PartName="/ppt/tags/tag34.xml" ContentType="application/vnd.openxmlformats-officedocument.presentationml.tags+xml"/>
  <Override PartName="/ppt/notesSlides/notesSlide10.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33"/>
  </p:notesMasterIdLst>
  <p:sldIdLst>
    <p:sldId id="256" r:id="rId5"/>
    <p:sldId id="514" r:id="rId6"/>
    <p:sldId id="552" r:id="rId7"/>
    <p:sldId id="550" r:id="rId8"/>
    <p:sldId id="611" r:id="rId9"/>
    <p:sldId id="613" r:id="rId10"/>
    <p:sldId id="271" r:id="rId11"/>
    <p:sldId id="553" r:id="rId12"/>
    <p:sldId id="516" r:id="rId13"/>
    <p:sldId id="261" r:id="rId14"/>
    <p:sldId id="538" r:id="rId15"/>
    <p:sldId id="541" r:id="rId16"/>
    <p:sldId id="610" r:id="rId17"/>
    <p:sldId id="273" r:id="rId18"/>
    <p:sldId id="260" r:id="rId19"/>
    <p:sldId id="257" r:id="rId20"/>
    <p:sldId id="545" r:id="rId21"/>
    <p:sldId id="543" r:id="rId22"/>
    <p:sldId id="262" r:id="rId23"/>
    <p:sldId id="605" r:id="rId24"/>
    <p:sldId id="264" r:id="rId25"/>
    <p:sldId id="266" r:id="rId26"/>
    <p:sldId id="267" r:id="rId27"/>
    <p:sldId id="268" r:id="rId28"/>
    <p:sldId id="269" r:id="rId29"/>
    <p:sldId id="606" r:id="rId30"/>
    <p:sldId id="517" r:id="rId31"/>
    <p:sldId id="520" r:id="rId32"/>
  </p:sldIdLst>
  <p:sldSz cx="12192000" cy="6858000"/>
  <p:notesSz cx="6858000" cy="9144000"/>
  <p:custDataLst>
    <p:tags r:id="rId34"/>
  </p:custDataLst>
  <p:defaultTextStyle>
    <a:defPPr>
      <a:defRPr lang="en-US"/>
    </a:defPPr>
    <a:lvl1pPr marL="0" algn="l" defTabSz="914309" rtl="0" eaLnBrk="1" latinLnBrk="0" hangingPunct="1">
      <a:defRPr sz="1800" kern="1200">
        <a:solidFill>
          <a:schemeClr val="tx1"/>
        </a:solidFill>
        <a:latin typeface="+mn-lt"/>
        <a:ea typeface="+mn-ea"/>
        <a:cs typeface="+mn-cs"/>
      </a:defRPr>
    </a:lvl1pPr>
    <a:lvl2pPr marL="457154" algn="l" defTabSz="914309" rtl="0" eaLnBrk="1" latinLnBrk="0" hangingPunct="1">
      <a:defRPr sz="1800" kern="1200">
        <a:solidFill>
          <a:schemeClr val="tx1"/>
        </a:solidFill>
        <a:latin typeface="+mn-lt"/>
        <a:ea typeface="+mn-ea"/>
        <a:cs typeface="+mn-cs"/>
      </a:defRPr>
    </a:lvl2pPr>
    <a:lvl3pPr marL="914309" algn="l" defTabSz="914309" rtl="0" eaLnBrk="1" latinLnBrk="0" hangingPunct="1">
      <a:defRPr sz="1800" kern="1200">
        <a:solidFill>
          <a:schemeClr val="tx1"/>
        </a:solidFill>
        <a:latin typeface="+mn-lt"/>
        <a:ea typeface="+mn-ea"/>
        <a:cs typeface="+mn-cs"/>
      </a:defRPr>
    </a:lvl3pPr>
    <a:lvl4pPr marL="1371463" algn="l" defTabSz="914309" rtl="0" eaLnBrk="1" latinLnBrk="0" hangingPunct="1">
      <a:defRPr sz="1800" kern="1200">
        <a:solidFill>
          <a:schemeClr val="tx1"/>
        </a:solidFill>
        <a:latin typeface="+mn-lt"/>
        <a:ea typeface="+mn-ea"/>
        <a:cs typeface="+mn-cs"/>
      </a:defRPr>
    </a:lvl4pPr>
    <a:lvl5pPr marL="1828617" algn="l" defTabSz="914309" rtl="0" eaLnBrk="1" latinLnBrk="0" hangingPunct="1">
      <a:defRPr sz="1800" kern="1200">
        <a:solidFill>
          <a:schemeClr val="tx1"/>
        </a:solidFill>
        <a:latin typeface="+mn-lt"/>
        <a:ea typeface="+mn-ea"/>
        <a:cs typeface="+mn-cs"/>
      </a:defRPr>
    </a:lvl5pPr>
    <a:lvl6pPr marL="2285771" algn="l" defTabSz="914309" rtl="0" eaLnBrk="1" latinLnBrk="0" hangingPunct="1">
      <a:defRPr sz="1800" kern="1200">
        <a:solidFill>
          <a:schemeClr val="tx1"/>
        </a:solidFill>
        <a:latin typeface="+mn-lt"/>
        <a:ea typeface="+mn-ea"/>
        <a:cs typeface="+mn-cs"/>
      </a:defRPr>
    </a:lvl6pPr>
    <a:lvl7pPr marL="2742926" algn="l" defTabSz="914309" rtl="0" eaLnBrk="1" latinLnBrk="0" hangingPunct="1">
      <a:defRPr sz="1800" kern="1200">
        <a:solidFill>
          <a:schemeClr val="tx1"/>
        </a:solidFill>
        <a:latin typeface="+mn-lt"/>
        <a:ea typeface="+mn-ea"/>
        <a:cs typeface="+mn-cs"/>
      </a:defRPr>
    </a:lvl7pPr>
    <a:lvl8pPr marL="3200080" algn="l" defTabSz="914309" rtl="0" eaLnBrk="1" latinLnBrk="0" hangingPunct="1">
      <a:defRPr sz="1800" kern="1200">
        <a:solidFill>
          <a:schemeClr val="tx1"/>
        </a:solidFill>
        <a:latin typeface="+mn-lt"/>
        <a:ea typeface="+mn-ea"/>
        <a:cs typeface="+mn-cs"/>
      </a:defRPr>
    </a:lvl8pPr>
    <a:lvl9pPr marL="3657234" algn="l" defTabSz="914309"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440" userDrawn="1">
          <p15:clr>
            <a:srgbClr val="A4A3A4"/>
          </p15:clr>
        </p15:guide>
        <p15:guide id="2" pos="256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3838"/>
    <a:srgbClr val="007F7C"/>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63B415-5559-F122-CF3F-02B44286EFBD}" v="1" dt="2023-11-23T16:16:41.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1" d="100"/>
          <a:sy n="71" d="100"/>
        </p:scale>
        <p:origin x="72" y="608"/>
      </p:cViewPr>
      <p:guideLst>
        <p:guide orient="horz" pos="1440"/>
        <p:guide pos="256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tags" Target="tags/tag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309" rtl="0" eaLnBrk="1" latinLnBrk="0" hangingPunct="1">
      <a:defRPr sz="1200" kern="1200">
        <a:solidFill>
          <a:schemeClr val="tx1"/>
        </a:solidFill>
        <a:latin typeface="+mn-lt"/>
        <a:ea typeface="+mn-ea"/>
        <a:cs typeface="+mn-cs"/>
      </a:defRPr>
    </a:lvl1pPr>
    <a:lvl2pPr marL="457154" algn="l" defTabSz="914309" rtl="0" eaLnBrk="1" latinLnBrk="0" hangingPunct="1">
      <a:defRPr sz="1200" kern="1200">
        <a:solidFill>
          <a:schemeClr val="tx1"/>
        </a:solidFill>
        <a:latin typeface="+mn-lt"/>
        <a:ea typeface="+mn-ea"/>
        <a:cs typeface="+mn-cs"/>
      </a:defRPr>
    </a:lvl2pPr>
    <a:lvl3pPr marL="914309" algn="l" defTabSz="914309" rtl="0" eaLnBrk="1" latinLnBrk="0" hangingPunct="1">
      <a:defRPr sz="1200" kern="1200">
        <a:solidFill>
          <a:schemeClr val="tx1"/>
        </a:solidFill>
        <a:latin typeface="+mn-lt"/>
        <a:ea typeface="+mn-ea"/>
        <a:cs typeface="+mn-cs"/>
      </a:defRPr>
    </a:lvl3pPr>
    <a:lvl4pPr marL="1371463" algn="l" defTabSz="914309" rtl="0" eaLnBrk="1" latinLnBrk="0" hangingPunct="1">
      <a:defRPr sz="1200" kern="1200">
        <a:solidFill>
          <a:schemeClr val="tx1"/>
        </a:solidFill>
        <a:latin typeface="+mn-lt"/>
        <a:ea typeface="+mn-ea"/>
        <a:cs typeface="+mn-cs"/>
      </a:defRPr>
    </a:lvl4pPr>
    <a:lvl5pPr marL="1828617" algn="l" defTabSz="914309" rtl="0" eaLnBrk="1" latinLnBrk="0" hangingPunct="1">
      <a:defRPr sz="1200" kern="1200">
        <a:solidFill>
          <a:schemeClr val="tx1"/>
        </a:solidFill>
        <a:latin typeface="+mn-lt"/>
        <a:ea typeface="+mn-ea"/>
        <a:cs typeface="+mn-cs"/>
      </a:defRPr>
    </a:lvl5pPr>
    <a:lvl6pPr marL="2285771" algn="l" defTabSz="914309" rtl="0" eaLnBrk="1" latinLnBrk="0" hangingPunct="1">
      <a:defRPr sz="1200" kern="1200">
        <a:solidFill>
          <a:schemeClr val="tx1"/>
        </a:solidFill>
        <a:latin typeface="+mn-lt"/>
        <a:ea typeface="+mn-ea"/>
        <a:cs typeface="+mn-cs"/>
      </a:defRPr>
    </a:lvl6pPr>
    <a:lvl7pPr marL="2742926" algn="l" defTabSz="914309" rtl="0" eaLnBrk="1" latinLnBrk="0" hangingPunct="1">
      <a:defRPr sz="1200" kern="1200">
        <a:solidFill>
          <a:schemeClr val="tx1"/>
        </a:solidFill>
        <a:latin typeface="+mn-lt"/>
        <a:ea typeface="+mn-ea"/>
        <a:cs typeface="+mn-cs"/>
      </a:defRPr>
    </a:lvl7pPr>
    <a:lvl8pPr marL="3200080" algn="l" defTabSz="914309" rtl="0" eaLnBrk="1" latinLnBrk="0" hangingPunct="1">
      <a:defRPr sz="1200" kern="1200">
        <a:solidFill>
          <a:schemeClr val="tx1"/>
        </a:solidFill>
        <a:latin typeface="+mn-lt"/>
        <a:ea typeface="+mn-ea"/>
        <a:cs typeface="+mn-cs"/>
      </a:defRPr>
    </a:lvl8pPr>
    <a:lvl9pPr marL="3657234" algn="l" defTabSz="914309"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868051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835615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We can offer one to one training sessions to tailor them to your individual needs.  </a:t>
            </a:r>
          </a:p>
          <a:p>
            <a:r>
              <a:rPr lang="en-GB" baseline="0"/>
              <a:t>Group training sessions like I am doing now, which incorporate tips to help you get set up and knowing where and how to access certain tools to help you feel more confident.</a:t>
            </a:r>
          </a:p>
          <a:p>
            <a:r>
              <a:rPr lang="en-GB" baseline="0"/>
              <a:t>Support for LinkedIn learning, which I will talk more about on the next slide</a:t>
            </a:r>
          </a:p>
          <a:p>
            <a:r>
              <a:rPr lang="en-GB" baseline="0"/>
              <a:t>Digital tools such as Teams, Moodle…</a:t>
            </a:r>
          </a:p>
          <a:p>
            <a:r>
              <a:rPr lang="en-GB" baseline="0"/>
              <a:t>Self development encompasses all of these to improve your learning, ability and confidence in digital skills.  It is about assessment and reflection into your own needs and desires achieved through quizzes and </a:t>
            </a:r>
            <a:r>
              <a:rPr lang="en-GB" baseline="0" err="1"/>
              <a:t>linkedin</a:t>
            </a:r>
            <a:r>
              <a:rPr lang="en-GB" baseline="0"/>
              <a:t> learning as examples.</a:t>
            </a:r>
          </a:p>
          <a:p>
            <a:pPr marL="171450" indent="-171450">
              <a:buFontTx/>
              <a:buChar char="-"/>
            </a:pPr>
            <a:endParaRPr lang="en-GB" baseline="0"/>
          </a:p>
          <a:p>
            <a:pPr marL="0" indent="0">
              <a:buFontTx/>
              <a:buNone/>
            </a:pPr>
            <a:endParaRPr lang="en-GB"/>
          </a:p>
        </p:txBody>
      </p:sp>
      <p:sp>
        <p:nvSpPr>
          <p:cNvPr id="4" name="Slide Number Placeholder 3"/>
          <p:cNvSpPr>
            <a:spLocks noGrp="1"/>
          </p:cNvSpPr>
          <p:nvPr>
            <p:ph type="sldNum" sz="quarter" idx="10"/>
          </p:nvPr>
        </p:nvSpPr>
        <p:spPr/>
        <p:txBody>
          <a:bodyPr/>
          <a:lstStyle/>
          <a:p>
            <a:fld id="{7BBEF564-350D-498C-93AA-E4433983656B}" type="slidenum">
              <a:rPr lang="en-GB" smtClean="0"/>
              <a:t>7</a:t>
            </a:fld>
            <a:endParaRPr lang="en-GB"/>
          </a:p>
        </p:txBody>
      </p:sp>
    </p:spTree>
    <p:extLst>
      <p:ext uri="{BB962C8B-B14F-4D97-AF65-F5344CB8AC3E}">
        <p14:creationId xmlns:p14="http://schemas.microsoft.com/office/powerpoint/2010/main" val="1500913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Gwen does the JISC Discovery tool</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42821900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Stuart</a:t>
            </a:r>
          </a:p>
          <a:p>
            <a:endParaRPr lang="en-GB">
              <a:cs typeface="Calibri"/>
            </a:endParaRPr>
          </a:p>
          <a:p>
            <a:r>
              <a:rPr lang="en-GB">
                <a:cs typeface="Calibri"/>
              </a:rPr>
              <a:t>Jisc tool: </a:t>
            </a:r>
            <a:r>
              <a:rPr lang="en-GB"/>
              <a:t>https://jisc.potential.ly/signin</a:t>
            </a:r>
          </a:p>
          <a:p>
            <a:endParaRPr lang="en-GB"/>
          </a:p>
          <a:p>
            <a:r>
              <a:rPr lang="en-GB"/>
              <a:t>Explore your overall digital capabilities - staff and students</a:t>
            </a:r>
          </a:p>
          <a:p>
            <a:r>
              <a:rPr lang="en-GB"/>
              <a:t>Effective Online Teaching - staff</a:t>
            </a:r>
          </a:p>
          <a:p>
            <a:endParaRPr lang="en-GB"/>
          </a:p>
          <a:p>
            <a:r>
              <a:rPr lang="en-GB"/>
              <a:t>Confidence not capability</a:t>
            </a:r>
          </a:p>
          <a:p>
            <a:r>
              <a:rPr lang="en-GB"/>
              <a:t>Broken down into a score for each capability</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Personal report is private, we don’t see your info, unless you decide to share it with us or your tutor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We see the anonymised information giving us an overview.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Self development and improvement.</a:t>
            </a:r>
          </a:p>
          <a:p>
            <a:endParaRPr lang="en-GB">
              <a:cs typeface="Calibri"/>
            </a:endParaRPr>
          </a:p>
          <a:p>
            <a:r>
              <a:rPr lang="en-GB"/>
              <a:t>For those of you who haven’t completed the discovery tool, you can find it on the DigiCentre website.</a:t>
            </a:r>
            <a:endParaRPr lang="en-US"/>
          </a:p>
          <a:p>
            <a:endParaRPr lang="en-GB"/>
          </a:p>
          <a:p>
            <a:r>
              <a:rPr lang="en-GB"/>
              <a:t>Link to tool… brief description of what it does, what it can offer.</a:t>
            </a:r>
            <a:endParaRPr lang="en-US"/>
          </a:p>
          <a:p>
            <a:endParaRPr lang="en-GB"/>
          </a:p>
          <a:p>
            <a:pPr marL="171450" indent="-171450">
              <a:buFont typeface="Arial"/>
              <a:buChar char="•"/>
            </a:pPr>
            <a:r>
              <a:rPr lang="en-GB"/>
              <a:t>15 mins to complete</a:t>
            </a:r>
            <a:endParaRPr lang="en-US"/>
          </a:p>
          <a:p>
            <a:pPr marL="171450" indent="-171450">
              <a:buFont typeface="Arial"/>
              <a:buChar char="•"/>
            </a:pPr>
            <a:r>
              <a:rPr lang="en-GB"/>
              <a:t>Free personalised report</a:t>
            </a:r>
            <a:endParaRPr lang="en-US"/>
          </a:p>
          <a:p>
            <a:pPr marL="171450" indent="-171450">
              <a:buFont typeface="Arial"/>
              <a:buChar char="•"/>
            </a:pPr>
            <a:r>
              <a:rPr lang="en-GB"/>
              <a:t>Links to resources</a:t>
            </a:r>
            <a:endParaRPr lang="en-US"/>
          </a:p>
          <a:p>
            <a:endParaRPr lang="en-GB">
              <a:cs typeface="Calibri"/>
            </a:endParaRPr>
          </a:p>
          <a:p>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7BBEF564-350D-498C-93AA-E4433983656B}" type="slidenum">
              <a:rPr lang="en-GB" smtClean="0"/>
              <a:t>14</a:t>
            </a:fld>
            <a:endParaRPr lang="en-GB"/>
          </a:p>
        </p:txBody>
      </p:sp>
    </p:spTree>
    <p:extLst>
      <p:ext uri="{BB962C8B-B14F-4D97-AF65-F5344CB8AC3E}">
        <p14:creationId xmlns:p14="http://schemas.microsoft.com/office/powerpoint/2010/main" val="1095481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508563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487990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Resource Finder came about because as it stood when you clicked on a capability the website would take you to a </a:t>
            </a:r>
            <a:r>
              <a:rPr lang="en-GB" err="1"/>
              <a:t>wakelet</a:t>
            </a:r>
            <a:r>
              <a:rPr lang="en-GB"/>
              <a:t> page which was quite cumbersome when it came to searching for resources.  So we developed the resource finder to facilitate the process and make it easier to search for what you are looking for.</a:t>
            </a: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313776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Demonstration for LinkedIn learning</a:t>
            </a: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264722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243428491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4.png"/><Relationship Id="rId18" Type="http://schemas.openxmlformats.org/officeDocument/2006/relationships/image" Target="../media/image17.svg"/><Relationship Id="rId3" Type="http://schemas.openxmlformats.org/officeDocument/2006/relationships/image" Target="../media/image7.jpeg"/><Relationship Id="rId21" Type="http://schemas.openxmlformats.org/officeDocument/2006/relationships/hyperlink" Target="mailto:s.gill@uwtsd.ac.uk" TargetMode="External"/><Relationship Id="rId7" Type="http://schemas.openxmlformats.org/officeDocument/2006/relationships/image" Target="../media/image11.png"/><Relationship Id="rId12" Type="http://schemas.openxmlformats.org/officeDocument/2006/relationships/image" Target="../media/image13.jpeg"/><Relationship Id="rId17" Type="http://schemas.openxmlformats.org/officeDocument/2006/relationships/image" Target="../media/image16.png"/><Relationship Id="rId2" Type="http://schemas.openxmlformats.org/officeDocument/2006/relationships/slideMaster" Target="../slideMasters/slideMaster1.xml"/><Relationship Id="rId16" Type="http://schemas.openxmlformats.org/officeDocument/2006/relationships/image" Target="../media/image15.png"/><Relationship Id="rId20" Type="http://schemas.openxmlformats.org/officeDocument/2006/relationships/hyperlink" Target="mailto:r.covello@uwtsd.ac.uk" TargetMode="External"/><Relationship Id="rId1" Type="http://schemas.openxmlformats.org/officeDocument/2006/relationships/themeOverride" Target="../theme/themeOverride1.xml"/><Relationship Id="rId6" Type="http://schemas.openxmlformats.org/officeDocument/2006/relationships/image" Target="../media/image10.svg"/><Relationship Id="rId11" Type="http://schemas.openxmlformats.org/officeDocument/2006/relationships/hyperlink" Target="mailto:t.johal@uwtsd.ac.uk" TargetMode="External"/><Relationship Id="rId5" Type="http://schemas.openxmlformats.org/officeDocument/2006/relationships/image" Target="../media/image9.png"/><Relationship Id="rId15" Type="http://schemas.openxmlformats.org/officeDocument/2006/relationships/hyperlink" Target="mailto:g.couch@uwtsd.ac.uk" TargetMode="External"/><Relationship Id="rId10" Type="http://schemas.openxmlformats.org/officeDocument/2006/relationships/hyperlink" Target="https://bit.ly/UWTSD-DSA-Booking-form" TargetMode="External"/><Relationship Id="rId19" Type="http://schemas.openxmlformats.org/officeDocument/2006/relationships/hyperlink" Target="mailto:j.hill@uwtsd.ac.uk" TargetMode="External"/><Relationship Id="rId4" Type="http://schemas.openxmlformats.org/officeDocument/2006/relationships/image" Target="../media/image8.jpeg"/><Relationship Id="rId9" Type="http://schemas.openxmlformats.org/officeDocument/2006/relationships/hyperlink" Target="mailto:digitalskills@uwtsd.ac.uk" TargetMode="External"/><Relationship Id="rId14" Type="http://schemas.microsoft.com/office/2007/relationships/hdphoto" Target="../media/hdphoto1.wdp"/></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p:nvSpPr>
        <p:spPr>
          <a:xfrm>
            <a:off x="6102220" y="2"/>
            <a:ext cx="6089780"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 name="Subtitle 2"/>
          <p:cNvSpPr>
            <a:spLocks noGrp="1"/>
          </p:cNvSpPr>
          <p:nvPr>
            <p:ph type="subTitle" idx="1"/>
          </p:nvPr>
        </p:nvSpPr>
        <p:spPr>
          <a:xfrm>
            <a:off x="6378927" y="4698065"/>
            <a:ext cx="5435249" cy="1046857"/>
          </a:xfrm>
        </p:spPr>
        <p:txBody>
          <a:bodyPr/>
          <a:lstStyle>
            <a:lvl1pPr marL="0" indent="0" algn="l">
              <a:buNone/>
              <a:defRPr sz="2400"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30282" y="777"/>
            <a:ext cx="1372730" cy="1062138"/>
          </a:xfrm>
          <a:prstGeom prst="rect">
            <a:avLst/>
          </a:prstGeom>
        </p:spPr>
      </p:pic>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24764" y="447657"/>
            <a:ext cx="1419921" cy="542381"/>
          </a:xfrm>
          <a:prstGeom prst="rect">
            <a:avLst/>
          </a:prstGeom>
        </p:spPr>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17021" y="6460717"/>
            <a:ext cx="1597155" cy="225552"/>
          </a:xfrm>
          <a:prstGeom prst="rect">
            <a:avLst/>
          </a:prstGeom>
        </p:spPr>
      </p:pic>
      <p:pic>
        <p:nvPicPr>
          <p:cNvPr id="14" name="Picture 1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00349" y="6472466"/>
            <a:ext cx="1493523" cy="234696"/>
          </a:xfrm>
          <a:prstGeom prst="rect">
            <a:avLst/>
          </a:prstGeom>
        </p:spPr>
      </p:pic>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246997" y="6411950"/>
            <a:ext cx="1859284" cy="323089"/>
          </a:xfrm>
          <a:prstGeom prst="rect">
            <a:avLst/>
          </a:prstGeom>
        </p:spPr>
      </p:pic>
      <p:cxnSp>
        <p:nvCxnSpPr>
          <p:cNvPr id="18" name="Straight Connector 17"/>
          <p:cNvCxnSpPr/>
          <p:nvPr/>
        </p:nvCxnSpPr>
        <p:spPr>
          <a:xfrm>
            <a:off x="6367978"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p:nvSpPr>
        <p:spPr>
          <a:xfrm>
            <a:off x="6367978" y="2109159"/>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sz="4000"/>
          </a:p>
        </p:txBody>
      </p:sp>
      <p:sp>
        <p:nvSpPr>
          <p:cNvPr id="4" name="Title 3"/>
          <p:cNvSpPr>
            <a:spLocks noGrp="1"/>
          </p:cNvSpPr>
          <p:nvPr>
            <p:ph type="title"/>
          </p:nvPr>
        </p:nvSpPr>
        <p:spPr>
          <a:xfrm>
            <a:off x="6367978" y="2286001"/>
            <a:ext cx="5446198" cy="2225400"/>
          </a:xfrm>
        </p:spPr>
        <p:txBody>
          <a:bodyPr anchor="b"/>
          <a:lstStyle>
            <a:lvl1pPr algn="l">
              <a:defRPr/>
            </a:lvl1pPr>
          </a:lstStyle>
          <a:p>
            <a:r>
              <a:rPr lang="en-US"/>
              <a:t>Click to edit Master title style</a:t>
            </a:r>
            <a:endParaRPr lang="en-GB"/>
          </a:p>
        </p:txBody>
      </p:sp>
    </p:spTree>
    <p:extLst>
      <p:ext uri="{BB962C8B-B14F-4D97-AF65-F5344CB8AC3E}">
        <p14:creationId xmlns:p14="http://schemas.microsoft.com/office/powerpoint/2010/main" val="194438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blank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p:nvSpPr>
        <p:spPr>
          <a:xfrm>
            <a:off x="6102220" y="2"/>
            <a:ext cx="6089780"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9" name="Title 1"/>
          <p:cNvSpPr txBox="1">
            <a:spLocks/>
          </p:cNvSpPr>
          <p:nvPr/>
        </p:nvSpPr>
        <p:spPr>
          <a:xfrm>
            <a:off x="6367978" y="2109159"/>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sz="4000"/>
          </a:p>
        </p:txBody>
      </p:sp>
      <p:sp>
        <p:nvSpPr>
          <p:cNvPr id="4" name="Title 3"/>
          <p:cNvSpPr>
            <a:spLocks noGrp="1"/>
          </p:cNvSpPr>
          <p:nvPr>
            <p:ph type="title"/>
          </p:nvPr>
        </p:nvSpPr>
        <p:spPr>
          <a:xfrm>
            <a:off x="6367978" y="2109158"/>
            <a:ext cx="5446198" cy="2977189"/>
          </a:xfrm>
        </p:spPr>
        <p:txBody>
          <a:bodyPr anchor="t"/>
          <a:lstStyle>
            <a:lvl1pPr algn="l">
              <a:defRPr/>
            </a:lvl1pPr>
          </a:lstStyle>
          <a:p>
            <a:r>
              <a:rPr lang="en-US"/>
              <a:t>Click to edit Master title style</a:t>
            </a:r>
            <a:endParaRPr lang="en-GB"/>
          </a:p>
        </p:txBody>
      </p:sp>
    </p:spTree>
    <p:extLst>
      <p:ext uri="{BB962C8B-B14F-4D97-AF65-F5344CB8AC3E}">
        <p14:creationId xmlns:p14="http://schemas.microsoft.com/office/powerpoint/2010/main" val="3833832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p:nvSpPr>
        <p:spPr>
          <a:xfrm>
            <a:off x="0" y="1"/>
            <a:ext cx="4315626"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 name="Subtitle 2"/>
          <p:cNvSpPr>
            <a:spLocks noGrp="1"/>
          </p:cNvSpPr>
          <p:nvPr>
            <p:ph type="subTitle" idx="1"/>
          </p:nvPr>
        </p:nvSpPr>
        <p:spPr>
          <a:xfrm>
            <a:off x="286222" y="1263534"/>
            <a:ext cx="3670481" cy="3641841"/>
          </a:xfrm>
        </p:spPr>
        <p:txBody>
          <a:bodyPr>
            <a:normAutofit/>
          </a:bodyPr>
          <a:lstStyle>
            <a:lvl1pPr marL="0" indent="0" algn="l">
              <a:buNone/>
              <a:defRPr sz="4000" i="1"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646" y="218255"/>
            <a:ext cx="1023113" cy="1023113"/>
          </a:xfrm>
          <a:prstGeom prst="rect">
            <a:avLst/>
          </a:prstGeom>
        </p:spPr>
      </p:pic>
    </p:spTree>
    <p:extLst>
      <p:ext uri="{BB962C8B-B14F-4D97-AF65-F5344CB8AC3E}">
        <p14:creationId xmlns:p14="http://schemas.microsoft.com/office/powerpoint/2010/main" val="2398234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am slide">
    <p:bg>
      <p:bgPr>
        <a:solidFill>
          <a:srgbClr val="F9F9F9"/>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A79A354-98EF-EF61-AC5C-7AEFE3CD04AD}"/>
              </a:ext>
            </a:extLst>
          </p:cNvPr>
          <p:cNvSpPr txBox="1">
            <a:spLocks/>
          </p:cNvSpPr>
          <p:nvPr userDrawn="1"/>
        </p:nvSpPr>
        <p:spPr>
          <a:xfrm>
            <a:off x="2047681" y="77487"/>
            <a:ext cx="8096639" cy="100391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pPr algn="ctr"/>
            <a:r>
              <a:rPr lang="en-GB"/>
              <a:t>Meet the Digital Skills Team</a:t>
            </a:r>
          </a:p>
        </p:txBody>
      </p:sp>
      <p:pic>
        <p:nvPicPr>
          <p:cNvPr id="21" name="Picture 20" descr="A person wearing glasses&#10;&#10;Description automatically generated with medium confidence">
            <a:extLst>
              <a:ext uri="{FF2B5EF4-FFF2-40B4-BE49-F238E27FC236}">
                <a16:creationId xmlns:a16="http://schemas.microsoft.com/office/drawing/2014/main" id="{A7171707-5E79-1B93-0951-93AD7B200E5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92690" y="1668923"/>
            <a:ext cx="1195200" cy="1195200"/>
          </a:xfrm>
          <a:prstGeom prst="rect">
            <a:avLst/>
          </a:prstGeom>
        </p:spPr>
      </p:pic>
      <p:pic>
        <p:nvPicPr>
          <p:cNvPr id="22" name="Picture 21" descr="A picture containing person, person, necktie, wall&#10;&#10;Description automatically generated">
            <a:extLst>
              <a:ext uri="{FF2B5EF4-FFF2-40B4-BE49-F238E27FC236}">
                <a16:creationId xmlns:a16="http://schemas.microsoft.com/office/drawing/2014/main" id="{C6ECFBC1-6C5E-CD10-1682-D40CE694F6E5}"/>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l="1847" r="1847"/>
          <a:stretch/>
        </p:blipFill>
        <p:spPr>
          <a:xfrm>
            <a:off x="6637222" y="3174012"/>
            <a:ext cx="1195200" cy="1195200"/>
          </a:xfrm>
          <a:prstGeom prst="rect">
            <a:avLst/>
          </a:prstGeom>
        </p:spPr>
      </p:pic>
      <p:pic>
        <p:nvPicPr>
          <p:cNvPr id="23" name="Graphic 22" descr="Open envelope outline">
            <a:extLst>
              <a:ext uri="{FF2B5EF4-FFF2-40B4-BE49-F238E27FC236}">
                <a16:creationId xmlns:a16="http://schemas.microsoft.com/office/drawing/2014/main" id="{B8E5A3C8-15F4-7E96-0B9B-182803905C2C}"/>
              </a:ext>
            </a:extLst>
          </p:cNvPr>
          <p:cNvPicPr>
            <a:picLocks noChangeAspect="1"/>
          </p:cNvPicPr>
          <p:nvPr userDrawn="1"/>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02836" y="4704573"/>
            <a:ext cx="321641" cy="321641"/>
          </a:xfrm>
          <a:prstGeom prst="rect">
            <a:avLst/>
          </a:prstGeom>
        </p:spPr>
      </p:pic>
      <p:pic>
        <p:nvPicPr>
          <p:cNvPr id="24" name="Graphic 23" descr="Internet outline">
            <a:extLst>
              <a:ext uri="{FF2B5EF4-FFF2-40B4-BE49-F238E27FC236}">
                <a16:creationId xmlns:a16="http://schemas.microsoft.com/office/drawing/2014/main" id="{FFDFD370-D28A-E05E-9A40-6F2F009066F8}"/>
              </a:ext>
            </a:extLst>
          </p:cNvPr>
          <p:cNvPicPr>
            <a:picLocks noChangeAspect="1"/>
          </p:cNvPicPr>
          <p:nvPr userDrawn="1"/>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576953" y="5254393"/>
            <a:ext cx="369331" cy="369331"/>
          </a:xfrm>
          <a:prstGeom prst="rect">
            <a:avLst/>
          </a:prstGeom>
        </p:spPr>
      </p:pic>
      <p:sp>
        <p:nvSpPr>
          <p:cNvPr id="25" name="TextBox 24">
            <a:extLst>
              <a:ext uri="{FF2B5EF4-FFF2-40B4-BE49-F238E27FC236}">
                <a16:creationId xmlns:a16="http://schemas.microsoft.com/office/drawing/2014/main" id="{3A5A41D3-FC5D-9265-DED6-48D09E23D56D}"/>
              </a:ext>
            </a:extLst>
          </p:cNvPr>
          <p:cNvSpPr txBox="1"/>
          <p:nvPr userDrawn="1"/>
        </p:nvSpPr>
        <p:spPr>
          <a:xfrm>
            <a:off x="6968089" y="4679101"/>
            <a:ext cx="5094601" cy="1754326"/>
          </a:xfrm>
          <a:prstGeom prst="rect">
            <a:avLst/>
          </a:prstGeom>
          <a:noFill/>
        </p:spPr>
        <p:txBody>
          <a:bodyPr wrap="square" rtlCol="0">
            <a:spAutoFit/>
          </a:bodyPr>
          <a:lstStyle/>
          <a:p>
            <a:pPr algn="l" rtl="0" fontAlgn="base"/>
            <a:r>
              <a:rPr lang="en-GB">
                <a:solidFill>
                  <a:srgbClr val="000000"/>
                </a:solidFill>
                <a:latin typeface="Calibri Light" panose="020F0302020204030204" pitchFamily="34" charset="0"/>
              </a:rPr>
              <a:t>E-mail: </a:t>
            </a:r>
            <a:r>
              <a:rPr lang="en-GB" u="sng">
                <a:solidFill>
                  <a:srgbClr val="034A90"/>
                </a:solidFill>
                <a:latin typeface="Calibri Light" panose="020F0302020204030204" pitchFamily="34" charset="0"/>
                <a:hlinkClick r:id="rId9"/>
              </a:rPr>
              <a:t>digitalskills@uwtsd.ac.uk</a:t>
            </a:r>
            <a:r>
              <a:rPr lang="en-GB">
                <a:solidFill>
                  <a:srgbClr val="000000"/>
                </a:solidFill>
                <a:latin typeface="Calibri Light" panose="020F0302020204030204" pitchFamily="34" charset="0"/>
              </a:rPr>
              <a:t>​</a:t>
            </a:r>
            <a:endParaRPr lang="en-GB">
              <a:solidFill>
                <a:srgbClr val="000000"/>
              </a:solidFill>
              <a:latin typeface="Segoe UI" panose="020B0502040204020203"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Website: </a:t>
            </a:r>
            <a:r>
              <a:rPr lang="en-GB" u="sng">
                <a:solidFill>
                  <a:srgbClr val="034A90"/>
                </a:solidFill>
                <a:latin typeface="Calibri Light" panose="020F0302020204030204" pitchFamily="34" charset="0"/>
              </a:rPr>
              <a:t>digitalskills.uwtsd.ac.uk</a:t>
            </a:r>
            <a:endParaRPr lang="en-GB" u="sng">
              <a:solidFill>
                <a:srgbClr val="000000"/>
              </a:solidFill>
              <a:latin typeface="Calibri Light" panose="020F0302020204030204"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Book us: </a:t>
            </a:r>
            <a:r>
              <a:rPr lang="en-GB">
                <a:solidFill>
                  <a:srgbClr val="000000"/>
                </a:solidFill>
                <a:latin typeface="Calibri Light" panose="020F0302020204030204" pitchFamily="34" charset="0"/>
                <a:hlinkClick r:id="rId10"/>
              </a:rPr>
              <a:t>bit.ly/UWTSD-DSA-Booking-form</a:t>
            </a:r>
            <a:endParaRPr lang="en-GB">
              <a:solidFill>
                <a:srgbClr val="000000"/>
              </a:solidFill>
              <a:latin typeface="Segoe UI" panose="020B0502040204020203" pitchFamily="34" charset="0"/>
            </a:endParaRPr>
          </a:p>
          <a:p>
            <a:endParaRPr lang="en-GB"/>
          </a:p>
        </p:txBody>
      </p:sp>
      <p:sp>
        <p:nvSpPr>
          <p:cNvPr id="26" name="Text Placeholder 4">
            <a:extLst>
              <a:ext uri="{FF2B5EF4-FFF2-40B4-BE49-F238E27FC236}">
                <a16:creationId xmlns:a16="http://schemas.microsoft.com/office/drawing/2014/main" id="{8C0EA172-1B6E-9780-88A9-5224BC399415}"/>
              </a:ext>
            </a:extLst>
          </p:cNvPr>
          <p:cNvSpPr txBox="1">
            <a:spLocks/>
          </p:cNvSpPr>
          <p:nvPr userDrawn="1"/>
        </p:nvSpPr>
        <p:spPr>
          <a:xfrm>
            <a:off x="2501057" y="317496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Tarandeep Johal</a:t>
            </a:r>
          </a:p>
          <a:p>
            <a:pPr>
              <a:lnSpc>
                <a:spcPct val="100000"/>
              </a:lnSpc>
              <a:spcBef>
                <a:spcPts val="0"/>
              </a:spcBef>
            </a:pPr>
            <a:r>
              <a:rPr lang="en-GB" sz="2400"/>
              <a:t>IICL</a:t>
            </a:r>
          </a:p>
          <a:p>
            <a:pPr>
              <a:lnSpc>
                <a:spcPct val="100000"/>
              </a:lnSpc>
              <a:spcBef>
                <a:spcPts val="0"/>
              </a:spcBef>
            </a:pPr>
            <a:r>
              <a:rPr lang="en-GB" sz="2400">
                <a:hlinkClick r:id="rId11"/>
              </a:rPr>
              <a:t>t.johal@uwtsd.ac.uk</a:t>
            </a:r>
            <a:r>
              <a:rPr lang="en-GB" sz="2400"/>
              <a:t> </a:t>
            </a:r>
          </a:p>
        </p:txBody>
      </p:sp>
      <p:pic>
        <p:nvPicPr>
          <p:cNvPr id="27" name="Picture 26">
            <a:extLst>
              <a:ext uri="{FF2B5EF4-FFF2-40B4-BE49-F238E27FC236}">
                <a16:creationId xmlns:a16="http://schemas.microsoft.com/office/drawing/2014/main" id="{7AC42349-9F18-449A-DE8A-30D4E740E4BC}"/>
              </a:ext>
            </a:extLst>
          </p:cNvPr>
          <p:cNvPicPr>
            <a:picLocks noChangeAspect="1"/>
          </p:cNvPicPr>
          <p:nvPr userDrawn="1"/>
        </p:nvPicPr>
        <p:blipFill>
          <a:blip r:embed="rId12" cstate="print">
            <a:extLst>
              <a:ext uri="{28A0092B-C50C-407E-A947-70E740481C1C}">
                <a14:useLocalDpi xmlns:a14="http://schemas.microsoft.com/office/drawing/2010/main" val="0"/>
              </a:ext>
            </a:extLst>
          </a:blip>
          <a:srcRect/>
          <a:stretch/>
        </p:blipFill>
        <p:spPr>
          <a:xfrm>
            <a:off x="6637222" y="1668923"/>
            <a:ext cx="1195200" cy="1195200"/>
          </a:xfrm>
          <a:prstGeom prst="rect">
            <a:avLst/>
          </a:prstGeom>
        </p:spPr>
      </p:pic>
      <p:pic>
        <p:nvPicPr>
          <p:cNvPr id="28" name="Picture 27" descr="A person smiling for the camera&#10;&#10;Description automatically generated with medium confidence">
            <a:extLst>
              <a:ext uri="{FF2B5EF4-FFF2-40B4-BE49-F238E27FC236}">
                <a16:creationId xmlns:a16="http://schemas.microsoft.com/office/drawing/2014/main" id="{4508AC9A-64C8-A026-A599-B08950E92C66}"/>
              </a:ext>
            </a:extLst>
          </p:cNvPr>
          <p:cNvPicPr>
            <a:picLocks noChangeAspect="1"/>
          </p:cNvPicPr>
          <p:nvPr userDrawn="1"/>
        </p:nvPicPr>
        <p:blipFill>
          <a:blip r:embed="rId13" cstate="print">
            <a:extLst>
              <a:ext uri="{BEBA8EAE-BF5A-486C-A8C5-ECC9F3942E4B}">
                <a14:imgProps xmlns:a14="http://schemas.microsoft.com/office/drawing/2010/main">
                  <a14:imgLayer r:embed="rId14">
                    <a14:imgEffect>
                      <a14:saturation sat="0"/>
                    </a14:imgEffect>
                  </a14:imgLayer>
                </a14:imgProps>
              </a:ext>
              <a:ext uri="{28A0092B-C50C-407E-A947-70E740481C1C}">
                <a14:useLocalDpi xmlns:a14="http://schemas.microsoft.com/office/drawing/2010/main" val="0"/>
              </a:ext>
            </a:extLst>
          </a:blip>
          <a:stretch>
            <a:fillRect/>
          </a:stretch>
        </p:blipFill>
        <p:spPr>
          <a:xfrm>
            <a:off x="1093644" y="3174966"/>
            <a:ext cx="1193293" cy="1193293"/>
          </a:xfrm>
          <a:prstGeom prst="rect">
            <a:avLst/>
          </a:prstGeom>
        </p:spPr>
      </p:pic>
      <p:sp>
        <p:nvSpPr>
          <p:cNvPr id="29" name="Text Placeholder 4">
            <a:extLst>
              <a:ext uri="{FF2B5EF4-FFF2-40B4-BE49-F238E27FC236}">
                <a16:creationId xmlns:a16="http://schemas.microsoft.com/office/drawing/2014/main" id="{33C05799-8D84-4652-17A6-17DA976AC348}"/>
              </a:ext>
            </a:extLst>
          </p:cNvPr>
          <p:cNvSpPr txBox="1">
            <a:spLocks/>
          </p:cNvSpPr>
          <p:nvPr userDrawn="1"/>
        </p:nvSpPr>
        <p:spPr>
          <a:xfrm>
            <a:off x="2501057" y="4679101"/>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Gwen Couch</a:t>
            </a:r>
          </a:p>
          <a:p>
            <a:pPr>
              <a:lnSpc>
                <a:spcPct val="100000"/>
              </a:lnSpc>
              <a:spcBef>
                <a:spcPts val="0"/>
              </a:spcBef>
            </a:pPr>
            <a:r>
              <a:rPr lang="en-GB" sz="2400"/>
              <a:t>IEH</a:t>
            </a:r>
          </a:p>
          <a:p>
            <a:pPr>
              <a:lnSpc>
                <a:spcPct val="100000"/>
              </a:lnSpc>
              <a:spcBef>
                <a:spcPts val="0"/>
              </a:spcBef>
            </a:pPr>
            <a:r>
              <a:rPr lang="en-GB" sz="2400">
                <a:hlinkClick r:id="rId15"/>
              </a:rPr>
              <a:t>g.couch@uwtsd.ac.uk</a:t>
            </a:r>
            <a:r>
              <a:rPr lang="en-GB" sz="2400"/>
              <a:t> </a:t>
            </a:r>
          </a:p>
        </p:txBody>
      </p:sp>
      <p:pic>
        <p:nvPicPr>
          <p:cNvPr id="30" name="Picture 6">
            <a:extLst>
              <a:ext uri="{FF2B5EF4-FFF2-40B4-BE49-F238E27FC236}">
                <a16:creationId xmlns:a16="http://schemas.microsoft.com/office/drawing/2014/main" id="{8D82C08A-60B5-751C-5A6D-D67A1E95D9E7}"/>
              </a:ext>
            </a:extLst>
          </p:cNvPr>
          <p:cNvPicPr>
            <a:picLocks noChangeAspect="1"/>
          </p:cNvPicPr>
          <p:nvPr userDrawn="1"/>
        </p:nvPicPr>
        <p:blipFill rotWithShape="1">
          <a:blip r:embed="rId16"/>
          <a:srcRect l="3481" r="4473" b="23317"/>
          <a:stretch/>
        </p:blipFill>
        <p:spPr>
          <a:xfrm>
            <a:off x="1094863" y="4679102"/>
            <a:ext cx="1195200" cy="1193293"/>
          </a:xfrm>
          <a:prstGeom prst="rect">
            <a:avLst/>
          </a:prstGeom>
        </p:spPr>
      </p:pic>
      <p:pic>
        <p:nvPicPr>
          <p:cNvPr id="31" name="Graphic 30" descr="Daily calendar outline">
            <a:extLst>
              <a:ext uri="{FF2B5EF4-FFF2-40B4-BE49-F238E27FC236}">
                <a16:creationId xmlns:a16="http://schemas.microsoft.com/office/drawing/2014/main" id="{752F2402-D921-C75D-1DAE-CF7B37D9D805}"/>
              </a:ext>
            </a:extLst>
          </p:cNvPr>
          <p:cNvPicPr>
            <a:picLocks noChangeAspect="1"/>
          </p:cNvPicPr>
          <p:nvPr userDrawn="1"/>
        </p:nvPicPr>
        <p:blipFill>
          <a:blip r:embed="rId17"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p:blipFill>
        <p:spPr>
          <a:xfrm>
            <a:off x="6576953" y="5771631"/>
            <a:ext cx="369331" cy="369331"/>
          </a:xfrm>
          <a:prstGeom prst="rect">
            <a:avLst/>
          </a:prstGeom>
        </p:spPr>
      </p:pic>
      <p:sp>
        <p:nvSpPr>
          <p:cNvPr id="33" name="Text Placeholder 4">
            <a:extLst>
              <a:ext uri="{FF2B5EF4-FFF2-40B4-BE49-F238E27FC236}">
                <a16:creationId xmlns:a16="http://schemas.microsoft.com/office/drawing/2014/main" id="{56858745-AEAA-3F9E-0E10-548EDF1BB431}"/>
              </a:ext>
            </a:extLst>
          </p:cNvPr>
          <p:cNvSpPr txBox="1">
            <a:spLocks/>
          </p:cNvSpPr>
          <p:nvPr userDrawn="1"/>
        </p:nvSpPr>
        <p:spPr>
          <a:xfrm>
            <a:off x="2501057" y="166987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Jessica Hill</a:t>
            </a:r>
            <a:br>
              <a:rPr lang="en-GB" sz="2400"/>
            </a:br>
            <a:r>
              <a:rPr lang="en-GB" sz="2400"/>
              <a:t>IMH</a:t>
            </a:r>
          </a:p>
          <a:p>
            <a:pPr>
              <a:lnSpc>
                <a:spcPct val="100000"/>
              </a:lnSpc>
              <a:spcBef>
                <a:spcPts val="0"/>
              </a:spcBef>
            </a:pPr>
            <a:r>
              <a:rPr lang="en-GB" sz="2400">
                <a:hlinkClick r:id="rId19"/>
              </a:rPr>
              <a:t>j.hill@uwtsd.ac.uk</a:t>
            </a:r>
            <a:r>
              <a:rPr lang="en-GB" sz="2400"/>
              <a:t> </a:t>
            </a:r>
          </a:p>
        </p:txBody>
      </p:sp>
      <p:sp>
        <p:nvSpPr>
          <p:cNvPr id="34" name="Text Placeholder 4">
            <a:extLst>
              <a:ext uri="{FF2B5EF4-FFF2-40B4-BE49-F238E27FC236}">
                <a16:creationId xmlns:a16="http://schemas.microsoft.com/office/drawing/2014/main" id="{15F02DC5-A04B-A5AF-75D1-C29B843D0766}"/>
              </a:ext>
            </a:extLst>
          </p:cNvPr>
          <p:cNvSpPr txBox="1">
            <a:spLocks/>
          </p:cNvSpPr>
          <p:nvPr userDrawn="1"/>
        </p:nvSpPr>
        <p:spPr>
          <a:xfrm>
            <a:off x="8016032" y="317496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Roger Covello </a:t>
            </a:r>
          </a:p>
          <a:p>
            <a:pPr>
              <a:lnSpc>
                <a:spcPct val="100000"/>
              </a:lnSpc>
              <a:spcBef>
                <a:spcPts val="0"/>
              </a:spcBef>
            </a:pPr>
            <a:r>
              <a:rPr lang="en-GB" sz="2400"/>
              <a:t>Learning Technologist</a:t>
            </a:r>
          </a:p>
          <a:p>
            <a:pPr>
              <a:lnSpc>
                <a:spcPct val="100000"/>
              </a:lnSpc>
              <a:spcBef>
                <a:spcPts val="0"/>
              </a:spcBef>
            </a:pPr>
            <a:r>
              <a:rPr lang="en-GB" sz="2400">
                <a:hlinkClick r:id="rId20"/>
              </a:rPr>
              <a:t>r.covello@uwtsd.ac.uk</a:t>
            </a:r>
            <a:r>
              <a:rPr lang="en-GB" sz="2400"/>
              <a:t> </a:t>
            </a:r>
          </a:p>
        </p:txBody>
      </p:sp>
      <p:sp>
        <p:nvSpPr>
          <p:cNvPr id="35" name="Text Placeholder 4">
            <a:extLst>
              <a:ext uri="{FF2B5EF4-FFF2-40B4-BE49-F238E27FC236}">
                <a16:creationId xmlns:a16="http://schemas.microsoft.com/office/drawing/2014/main" id="{D837DD6A-867B-CFFA-B6D8-2322F1161D19}"/>
              </a:ext>
            </a:extLst>
          </p:cNvPr>
          <p:cNvSpPr txBox="1">
            <a:spLocks/>
          </p:cNvSpPr>
          <p:nvPr userDrawn="1"/>
        </p:nvSpPr>
        <p:spPr>
          <a:xfrm>
            <a:off x="8016032" y="166987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Stuart Gill</a:t>
            </a:r>
          </a:p>
          <a:p>
            <a:pPr>
              <a:lnSpc>
                <a:spcPct val="100000"/>
              </a:lnSpc>
              <a:spcBef>
                <a:spcPts val="0"/>
              </a:spcBef>
            </a:pPr>
            <a:r>
              <a:rPr lang="en-GB" sz="2400"/>
              <a:t>WISA</a:t>
            </a:r>
          </a:p>
          <a:p>
            <a:pPr>
              <a:lnSpc>
                <a:spcPct val="100000"/>
              </a:lnSpc>
              <a:spcBef>
                <a:spcPts val="0"/>
              </a:spcBef>
            </a:pPr>
            <a:r>
              <a:rPr lang="en-GB" sz="2400">
                <a:hlinkClick r:id="rId21"/>
              </a:rPr>
              <a:t>s.gill@uwtsd.ac.uk</a:t>
            </a:r>
            <a:endParaRPr lang="en-GB" sz="2400"/>
          </a:p>
        </p:txBody>
      </p:sp>
    </p:spTree>
    <p:extLst>
      <p:ext uri="{BB962C8B-B14F-4D97-AF65-F5344CB8AC3E}">
        <p14:creationId xmlns:p14="http://schemas.microsoft.com/office/powerpoint/2010/main" val="27151355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9"/>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3"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5"/>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3"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7"/>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3"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3"/>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3"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9"/>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1"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5"/>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1"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7"/>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1"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3"/>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1"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3499685750"/>
      </p:ext>
    </p:extLst>
  </p:cSld>
  <p:clrMapOvr>
    <a:masterClrMapping/>
  </p:clrMapOvr>
  <p:extLst>
    <p:ext uri="{DCECCB84-F9BA-43D5-87BE-67443E8EF086}">
      <p15:sldGuideLst xmlns:p15="http://schemas.microsoft.com/office/powerpoint/2012/main">
        <p15:guide id="1" orient="horz" pos="1440" userDrawn="1">
          <p15:clr>
            <a:srgbClr val="FBAE40"/>
          </p15:clr>
        </p15:guide>
        <p15:guide id="2" pos="256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8" y="1600202"/>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50" y="1600202"/>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098385264"/>
      </p:ext>
    </p:extLst>
  </p:cSld>
  <p:clrMapOvr>
    <a:masterClrMapping/>
  </p:clrMapOvr>
  <p:extLst>
    <p:ext uri="{DCECCB84-F9BA-43D5-87BE-67443E8EF086}">
      <p15:sldGuideLst xmlns:p15="http://schemas.microsoft.com/office/powerpoint/2012/main">
        <p15:guide id="1" orient="horz" pos="14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4"/>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4"/>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855931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3" y="1592264"/>
            <a:ext cx="5253297" cy="49472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8"/>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7"/>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93557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95765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212824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709738"/>
            <a:ext cx="12192000" cy="4379912"/>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 name="Title 1"/>
          <p:cNvSpPr>
            <a:spLocks noGrp="1"/>
          </p:cNvSpPr>
          <p:nvPr>
            <p:ph type="title"/>
          </p:nvPr>
        </p:nvSpPr>
        <p:spPr>
          <a:xfrm>
            <a:off x="1063689" y="1709739"/>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9" y="4589464"/>
            <a:ext cx="10283761" cy="1500187"/>
          </a:xfrm>
        </p:spPr>
        <p:txBody>
          <a:bodyPr/>
          <a:lstStyle>
            <a:lvl1pPr marL="0" indent="0">
              <a:buNone/>
              <a:defRPr sz="2400">
                <a:solidFill>
                  <a:schemeClr val="bg1"/>
                </a:solidFill>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766078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31976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29298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98242" y="79200"/>
            <a:ext cx="10795518" cy="1003916"/>
          </a:xfrm>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4"/>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4"/>
            <a:ext cx="5253038" cy="4573587"/>
          </a:xfrm>
        </p:spPr>
        <p:txBody>
          <a:bodyPr/>
          <a:lstStyle>
            <a:lvl1pPr marL="0" indent="0">
              <a:buNone/>
              <a:defRPr/>
            </a:lvl1pPr>
            <a:lvl2pPr marL="457223" indent="0">
              <a:buNone/>
              <a:defRPr/>
            </a:lvl2pPr>
            <a:lvl3pPr marL="914446" indent="0">
              <a:buNone/>
              <a:defRPr/>
            </a:lvl3pPr>
            <a:lvl4pPr marL="1371669" indent="0">
              <a:buNone/>
              <a:defRPr/>
            </a:lvl4pPr>
            <a:lvl5pPr marL="1828891" indent="0">
              <a:buNone/>
              <a:defRPr/>
            </a:lvl5pPr>
          </a:lstStyle>
          <a:p>
            <a:pPr lvl="0"/>
            <a:r>
              <a:rPr lang="en-US"/>
              <a:t>Click to edit Master text styles</a:t>
            </a:r>
          </a:p>
        </p:txBody>
      </p:sp>
    </p:spTree>
    <p:extLst>
      <p:ext uri="{BB962C8B-B14F-4D97-AF65-F5344CB8AC3E}">
        <p14:creationId xmlns:p14="http://schemas.microsoft.com/office/powerpoint/2010/main" val="39369994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ocial media">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984" y="3141138"/>
            <a:ext cx="5210554" cy="818800"/>
          </a:xfrm>
          <a:prstGeom prst="rect">
            <a:avLst/>
          </a:prstGeom>
        </p:spPr>
      </p:pic>
      <p:pic>
        <p:nvPicPr>
          <p:cNvPr id="5" name="Picture Placeholder 24"/>
          <p:cNvPicPr>
            <a:picLocks noChangeAspect="1"/>
          </p:cNvPicPr>
          <p:nvPr/>
        </p:nvPicPr>
        <p:blipFill>
          <a:blip r:embed="rId3"/>
          <a:srcRect t="6165" b="6165"/>
          <a:stretch>
            <a:fillRect/>
          </a:stretch>
        </p:blipFill>
        <p:spPr>
          <a:xfrm>
            <a:off x="6254750" y="1600202"/>
            <a:ext cx="5239011" cy="4565650"/>
          </a:xfrm>
          <a:prstGeom prst="rect">
            <a:avLst/>
          </a:prstGeom>
        </p:spPr>
      </p:pic>
      <p:sp>
        <p:nvSpPr>
          <p:cNvPr id="6" name="TextBox 5"/>
          <p:cNvSpPr txBox="1"/>
          <p:nvPr/>
        </p:nvSpPr>
        <p:spPr>
          <a:xfrm>
            <a:off x="698242" y="1600202"/>
            <a:ext cx="5253296" cy="4437112"/>
          </a:xfrm>
          <a:prstGeom prst="rect">
            <a:avLst/>
          </a:prstGeom>
          <a:noFill/>
        </p:spPr>
        <p:txBody>
          <a:bodyPr wrap="square" rtlCol="0">
            <a:spAutoFit/>
          </a:bodyPr>
          <a:lstStyle/>
          <a:p>
            <a:pPr marL="0" marR="0" lvl="0" indent="0" algn="l" defTabSz="914446"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46"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46"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11" marR="0" lvl="0" indent="-228611" algn="l" defTabSz="914446"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11" marR="0" lvl="0" indent="-228611" algn="l" defTabSz="914446"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sz="2700"/>
          </a:p>
        </p:txBody>
      </p:sp>
      <p:sp>
        <p:nvSpPr>
          <p:cNvPr id="7" name="TextBox 6"/>
          <p:cNvSpPr txBox="1"/>
          <p:nvPr/>
        </p:nvSpPr>
        <p:spPr>
          <a:xfrm>
            <a:off x="696000" y="79200"/>
            <a:ext cx="10800000" cy="1004400"/>
          </a:xfrm>
          <a:prstGeom prst="rect">
            <a:avLst/>
          </a:prstGeom>
        </p:spPr>
        <p:txBody>
          <a:bodyPr vert="horz" lIns="91440" tIns="45720" rIns="91440" bIns="45720" rtlCol="0" anchor="ctr">
            <a:normAutofit/>
          </a:bodyPr>
          <a:lstStyle>
            <a:lvl1pPr algn="ctr">
              <a:lnSpc>
                <a:spcPct val="90000"/>
              </a:lnSpc>
              <a:spcBef>
                <a:spcPct val="0"/>
              </a:spcBef>
              <a:buNone/>
              <a:defRPr sz="4400">
                <a:solidFill>
                  <a:schemeClr val="bg1"/>
                </a:solidFill>
                <a:latin typeface="+mj-lt"/>
                <a:ea typeface="+mj-ea"/>
                <a:cs typeface="+mj-cs"/>
              </a:defRPr>
            </a:lvl1pPr>
          </a:lstStyle>
          <a:p>
            <a:pPr lvl="0"/>
            <a:r>
              <a:rPr lang="en-US" sz="4400" noProof="0"/>
              <a:t>Find us on social media!</a:t>
            </a:r>
            <a:endParaRPr lang="en-GB" sz="4400"/>
          </a:p>
        </p:txBody>
      </p:sp>
    </p:spTree>
    <p:extLst>
      <p:ext uri="{BB962C8B-B14F-4D97-AF65-F5344CB8AC3E}">
        <p14:creationId xmlns:p14="http://schemas.microsoft.com/office/powerpoint/2010/main" val="38410233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11541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11/24/2023</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5212213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E4C67-751B-0C13-5B20-A66136FBBBA4}"/>
              </a:ext>
            </a:extLst>
          </p:cNvPr>
          <p:cNvSpPr>
            <a:spLocks noGrp="1"/>
          </p:cNvSpPr>
          <p:nvPr>
            <p:ph type="title"/>
          </p:nvPr>
        </p:nvSpPr>
        <p:spPr/>
        <p:txBody>
          <a:bodyPr/>
          <a:lstStyle/>
          <a:p>
            <a:r>
              <a:rPr lang="en-US"/>
              <a:t>Click to edit Master title style</a:t>
            </a:r>
            <a:endParaRPr lang="en-FI"/>
          </a:p>
        </p:txBody>
      </p:sp>
      <p:sp>
        <p:nvSpPr>
          <p:cNvPr id="3" name="Content Placeholder 2">
            <a:extLst>
              <a:ext uri="{FF2B5EF4-FFF2-40B4-BE49-F238E27FC236}">
                <a16:creationId xmlns:a16="http://schemas.microsoft.com/office/drawing/2014/main" id="{B31EBE19-7DC9-23D5-13D6-28B77C1F90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4" name="Date Placeholder 3">
            <a:extLst>
              <a:ext uri="{FF2B5EF4-FFF2-40B4-BE49-F238E27FC236}">
                <a16:creationId xmlns:a16="http://schemas.microsoft.com/office/drawing/2014/main" id="{2AC23BD2-AEFD-1ABB-BBFB-6EC29B70EBD0}"/>
              </a:ext>
            </a:extLst>
          </p:cNvPr>
          <p:cNvSpPr>
            <a:spLocks noGrp="1"/>
          </p:cNvSpPr>
          <p:nvPr>
            <p:ph type="dt" sz="half" idx="10"/>
          </p:nvPr>
        </p:nvSpPr>
        <p:spPr/>
        <p:txBody>
          <a:bodyPr/>
          <a:lstStyle/>
          <a:p>
            <a:fld id="{A915BD7B-8104-4932-BDB9-78535C72F589}" type="datetimeFigureOut">
              <a:rPr lang="en-FI" smtClean="0"/>
              <a:t>11/24/2023</a:t>
            </a:fld>
            <a:endParaRPr lang="en-FI"/>
          </a:p>
        </p:txBody>
      </p:sp>
      <p:sp>
        <p:nvSpPr>
          <p:cNvPr id="5" name="Footer Placeholder 4">
            <a:extLst>
              <a:ext uri="{FF2B5EF4-FFF2-40B4-BE49-F238E27FC236}">
                <a16:creationId xmlns:a16="http://schemas.microsoft.com/office/drawing/2014/main" id="{B41644A3-35C0-177E-55D0-21467DB092FE}"/>
              </a:ext>
            </a:extLst>
          </p:cNvPr>
          <p:cNvSpPr>
            <a:spLocks noGrp="1"/>
          </p:cNvSpPr>
          <p:nvPr>
            <p:ph type="ftr" sz="quarter" idx="11"/>
          </p:nvPr>
        </p:nvSpPr>
        <p:spPr/>
        <p:txBody>
          <a:bodyPr/>
          <a:lstStyle/>
          <a:p>
            <a:endParaRPr lang="en-FI"/>
          </a:p>
        </p:txBody>
      </p:sp>
      <p:sp>
        <p:nvSpPr>
          <p:cNvPr id="6" name="Slide Number Placeholder 5">
            <a:extLst>
              <a:ext uri="{FF2B5EF4-FFF2-40B4-BE49-F238E27FC236}">
                <a16:creationId xmlns:a16="http://schemas.microsoft.com/office/drawing/2014/main" id="{FD7A3C5B-0955-141E-1241-1D1E9377E400}"/>
              </a:ext>
            </a:extLst>
          </p:cNvPr>
          <p:cNvSpPr>
            <a:spLocks noGrp="1"/>
          </p:cNvSpPr>
          <p:nvPr>
            <p:ph type="sldNum" sz="quarter" idx="12"/>
          </p:nvPr>
        </p:nvSpPr>
        <p:spPr/>
        <p:txBody>
          <a:bodyPr/>
          <a:lstStyle/>
          <a:p>
            <a:fld id="{223D7E2C-7A9C-4A34-AF73-686455238EA2}" type="slidenum">
              <a:rPr lang="en-FI" smtClean="0"/>
              <a:t>‹#›</a:t>
            </a:fld>
            <a:endParaRPr lang="en-FI"/>
          </a:p>
        </p:txBody>
      </p:sp>
    </p:spTree>
    <p:extLst>
      <p:ext uri="{BB962C8B-B14F-4D97-AF65-F5344CB8AC3E}">
        <p14:creationId xmlns:p14="http://schemas.microsoft.com/office/powerpoint/2010/main" val="290850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p:nvSpPr>
        <p:spPr>
          <a:xfrm>
            <a:off x="0" y="714"/>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6" name="Rectangle 25"/>
          <p:cNvSpPr/>
          <p:nvPr/>
        </p:nvSpPr>
        <p:spPr>
          <a:xfrm>
            <a:off x="0" y="713"/>
            <a:ext cx="12192000" cy="1276152"/>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8" name="Rectangle 17"/>
          <p:cNvSpPr/>
          <p:nvPr/>
        </p:nvSpPr>
        <p:spPr>
          <a:xfrm>
            <a:off x="0" y="6311900"/>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 name="Title Placeholder 1"/>
          <p:cNvSpPr>
            <a:spLocks noGrp="1"/>
          </p:cNvSpPr>
          <p:nvPr>
            <p:ph type="title"/>
          </p:nvPr>
        </p:nvSpPr>
        <p:spPr>
          <a:xfrm>
            <a:off x="696000" y="79200"/>
            <a:ext cx="10800000" cy="100391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9896606" y="6468047"/>
            <a:ext cx="1597155" cy="225552"/>
          </a:xfrm>
          <a:prstGeom prst="rect">
            <a:avLst/>
          </a:prstGeom>
        </p:spPr>
      </p:pic>
      <p:pic>
        <p:nvPicPr>
          <p:cNvPr id="11" name="Picture 10"/>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5349240" y="6452997"/>
            <a:ext cx="1493523" cy="234696"/>
          </a:xfrm>
          <a:prstGeom prst="rect">
            <a:avLst/>
          </a:prstGeom>
        </p:spPr>
      </p:pic>
      <p:pic>
        <p:nvPicPr>
          <p:cNvPr id="12" name="Picture 11"/>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698242" y="6419279"/>
            <a:ext cx="1859284" cy="323089"/>
          </a:xfrm>
          <a:prstGeom prst="rect">
            <a:avLst/>
          </a:prstGeom>
        </p:spPr>
      </p:pic>
    </p:spTree>
    <p:extLst>
      <p:ext uri="{BB962C8B-B14F-4D97-AF65-F5344CB8AC3E}">
        <p14:creationId xmlns:p14="http://schemas.microsoft.com/office/powerpoint/2010/main" val="2892757886"/>
      </p:ext>
    </p:extLst>
  </p:cSld>
  <p:clrMap bg1="lt1" tx1="dk1" bg2="lt2" tx2="dk2" accent1="accent1" accent2="accent2" accent3="accent3" accent4="accent4" accent5="accent5" accent6="accent6" hlink="hlink" folHlink="folHlink"/>
  <p:sldLayoutIdLst>
    <p:sldLayoutId id="2147483718" r:id="rId1"/>
    <p:sldLayoutId id="2147483734" r:id="rId2"/>
    <p:sldLayoutId id="2147483719" r:id="rId3"/>
    <p:sldLayoutId id="2147483735"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 id="2147483736" r:id="rId17"/>
    <p:sldLayoutId id="2147483737" r:id="rId18"/>
  </p:sldLayoutIdLst>
  <p:txStyles>
    <p:titleStyle>
      <a:lvl1pPr algn="ctr" defTabSz="914446"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11" indent="-228611" algn="l" defTabSz="914446"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34" indent="-228611" algn="l" defTabSz="914446"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57" indent="-228611" algn="l" defTabSz="914446"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80" indent="-228611" algn="l" defTabSz="914446"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503" indent="-228611" algn="l" defTabSz="914446"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669" userDrawn="1">
          <p15:clr>
            <a:srgbClr val="F26B43"/>
          </p15:clr>
        </p15:guide>
        <p15:guide id="2" pos="2560" userDrawn="1">
          <p15:clr>
            <a:srgbClr val="F26B43"/>
          </p15:clr>
        </p15:guide>
        <p15:guide id="3" orient="horz" pos="2589" userDrawn="1">
          <p15:clr>
            <a:srgbClr val="F26B43"/>
          </p15:clr>
        </p15:guide>
        <p15:guide id="4" pos="2627" userDrawn="1">
          <p15:clr>
            <a:srgbClr val="F26B43"/>
          </p15:clr>
        </p15:guide>
        <p15:guide id="5" pos="249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20.jpeg"/></Relationships>
</file>

<file path=ppt/slides/_rels/slide2.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2.xml"/><Relationship Id="rId7" Type="http://schemas.openxmlformats.org/officeDocument/2006/relationships/image" Target="../media/image24.svg"/><Relationship Id="rId2" Type="http://schemas.openxmlformats.org/officeDocument/2006/relationships/slideLayout" Target="../slideLayouts/slideLayout9.xml"/><Relationship Id="rId1" Type="http://schemas.openxmlformats.org/officeDocument/2006/relationships/tags" Target="../tags/tag3.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 Id="rId9" Type="http://schemas.openxmlformats.org/officeDocument/2006/relationships/image" Target="../media/image26.svg"/></Relationships>
</file>

<file path=ppt/slides/_rels/slide3.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hyperlink" Target="https://bit.ly/UWTSD-DSA-Booking-form" TargetMode="External"/><Relationship Id="rId18" Type="http://schemas.openxmlformats.org/officeDocument/2006/relationships/hyperlink" Target="mailto:g.couch@uwtsd.ac.uk" TargetMode="External"/><Relationship Id="rId3" Type="http://schemas.openxmlformats.org/officeDocument/2006/relationships/hyperlink" Target="mailto:s.gill@uwtsd.ac.uk" TargetMode="External"/><Relationship Id="rId21" Type="http://schemas.openxmlformats.org/officeDocument/2006/relationships/image" Target="../media/image17.svg"/><Relationship Id="rId7" Type="http://schemas.openxmlformats.org/officeDocument/2006/relationships/image" Target="../media/image9.png"/><Relationship Id="rId12" Type="http://schemas.openxmlformats.org/officeDocument/2006/relationships/hyperlink" Target="https://digitalskills.uwtsd.ac.uk/" TargetMode="External"/><Relationship Id="rId17" Type="http://schemas.microsoft.com/office/2007/relationships/hdphoto" Target="../media/hdphoto1.wdp"/><Relationship Id="rId2" Type="http://schemas.openxmlformats.org/officeDocument/2006/relationships/hyperlink" Target="mailto:j.hill@uwtsd.ac.uk" TargetMode="External"/><Relationship Id="rId16" Type="http://schemas.openxmlformats.org/officeDocument/2006/relationships/image" Target="../media/image14.png"/><Relationship Id="rId20" Type="http://schemas.openxmlformats.org/officeDocument/2006/relationships/image" Target="../media/image16.png"/><Relationship Id="rId1" Type="http://schemas.openxmlformats.org/officeDocument/2006/relationships/slideLayout" Target="../slideLayouts/slideLayout5.xml"/><Relationship Id="rId6" Type="http://schemas.openxmlformats.org/officeDocument/2006/relationships/image" Target="../media/image8.jpeg"/><Relationship Id="rId11" Type="http://schemas.openxmlformats.org/officeDocument/2006/relationships/hyperlink" Target="mailto:digitalskills@uwtsd.ac.uk" TargetMode="External"/><Relationship Id="rId5" Type="http://schemas.openxmlformats.org/officeDocument/2006/relationships/image" Target="../media/image7.jpeg"/><Relationship Id="rId15" Type="http://schemas.openxmlformats.org/officeDocument/2006/relationships/image" Target="../media/image13.jpeg"/><Relationship Id="rId10" Type="http://schemas.openxmlformats.org/officeDocument/2006/relationships/image" Target="../media/image12.svg"/><Relationship Id="rId19" Type="http://schemas.openxmlformats.org/officeDocument/2006/relationships/image" Target="../media/image15.png"/><Relationship Id="rId4" Type="http://schemas.openxmlformats.org/officeDocument/2006/relationships/hyperlink" Target="mailto:r.covello@uwtsd.ac.uk" TargetMode="External"/><Relationship Id="rId9" Type="http://schemas.openxmlformats.org/officeDocument/2006/relationships/image" Target="../media/image11.png"/><Relationship Id="rId14" Type="http://schemas.openxmlformats.org/officeDocument/2006/relationships/hyperlink" Target="mailto:t.johal@uwtsd.ac.uk" TargetMode="Externa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5.xml"/><Relationship Id="rId1" Type="http://schemas.openxmlformats.org/officeDocument/2006/relationships/tags" Target="../tags/tag4.xml"/><Relationship Id="rId5" Type="http://schemas.openxmlformats.org/officeDocument/2006/relationships/image" Target="../media/image28.png"/><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8" Type="http://schemas.openxmlformats.org/officeDocument/2006/relationships/tags" Target="../tags/tag13.xml"/><Relationship Id="rId3" Type="http://schemas.openxmlformats.org/officeDocument/2006/relationships/tags" Target="../tags/tag8.xml"/><Relationship Id="rId7" Type="http://schemas.openxmlformats.org/officeDocument/2006/relationships/tags" Target="../tags/tag12.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tags" Target="../tags/tag11.xml"/><Relationship Id="rId5" Type="http://schemas.openxmlformats.org/officeDocument/2006/relationships/tags" Target="../tags/tag10.xml"/><Relationship Id="rId4" Type="http://schemas.openxmlformats.org/officeDocument/2006/relationships/tags" Target="../tags/tag9.xml"/><Relationship Id="rId9"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8" Type="http://schemas.openxmlformats.org/officeDocument/2006/relationships/tags" Target="../tags/tag21.xml"/><Relationship Id="rId13" Type="http://schemas.openxmlformats.org/officeDocument/2006/relationships/image" Target="../media/image29.png"/><Relationship Id="rId3" Type="http://schemas.openxmlformats.org/officeDocument/2006/relationships/tags" Target="../tags/tag16.xml"/><Relationship Id="rId7" Type="http://schemas.openxmlformats.org/officeDocument/2006/relationships/tags" Target="../tags/tag20.xml"/><Relationship Id="rId12" Type="http://schemas.openxmlformats.org/officeDocument/2006/relationships/slideLayout" Target="../slideLayouts/slideLayout18.xml"/><Relationship Id="rId2" Type="http://schemas.openxmlformats.org/officeDocument/2006/relationships/tags" Target="../tags/tag15.xml"/><Relationship Id="rId1" Type="http://schemas.openxmlformats.org/officeDocument/2006/relationships/tags" Target="../tags/tag14.xml"/><Relationship Id="rId6" Type="http://schemas.openxmlformats.org/officeDocument/2006/relationships/tags" Target="../tags/tag19.xml"/><Relationship Id="rId11" Type="http://schemas.openxmlformats.org/officeDocument/2006/relationships/tags" Target="../tags/tag24.xml"/><Relationship Id="rId5" Type="http://schemas.openxmlformats.org/officeDocument/2006/relationships/tags" Target="../tags/tag18.xml"/><Relationship Id="rId10" Type="http://schemas.openxmlformats.org/officeDocument/2006/relationships/tags" Target="../tags/tag23.xml"/><Relationship Id="rId4" Type="http://schemas.openxmlformats.org/officeDocument/2006/relationships/tags" Target="../tags/tag17.xml"/><Relationship Id="rId9" Type="http://schemas.openxmlformats.org/officeDocument/2006/relationships/tags" Target="../tags/tag22.xml"/></Relationships>
</file>

<file path=ppt/slides/_rels/slide7.xml.rels><?xml version="1.0" encoding="UTF-8" standalone="yes"?>
<Relationships xmlns="http://schemas.openxmlformats.org/package/2006/relationships"><Relationship Id="rId8" Type="http://schemas.openxmlformats.org/officeDocument/2006/relationships/image" Target="../media/image32.png"/><Relationship Id="rId13" Type="http://schemas.openxmlformats.org/officeDocument/2006/relationships/hyperlink" Target="https://longviewoneducation.org/home/linkedin-shiny-icon-logo-5/" TargetMode="External"/><Relationship Id="rId3" Type="http://schemas.openxmlformats.org/officeDocument/2006/relationships/notesSlide" Target="../notesSlides/notesSlide3.xml"/><Relationship Id="rId7" Type="http://schemas.openxmlformats.org/officeDocument/2006/relationships/image" Target="../media/image22.svg"/><Relationship Id="rId12" Type="http://schemas.openxmlformats.org/officeDocument/2006/relationships/image" Target="../media/image36.png"/><Relationship Id="rId2" Type="http://schemas.openxmlformats.org/officeDocument/2006/relationships/slideLayout" Target="../slideLayouts/slideLayout3.xml"/><Relationship Id="rId1" Type="http://schemas.openxmlformats.org/officeDocument/2006/relationships/tags" Target="../tags/tag25.xml"/><Relationship Id="rId6" Type="http://schemas.openxmlformats.org/officeDocument/2006/relationships/image" Target="../media/image21.png"/><Relationship Id="rId11" Type="http://schemas.openxmlformats.org/officeDocument/2006/relationships/image" Target="../media/image35.svg"/><Relationship Id="rId5" Type="http://schemas.openxmlformats.org/officeDocument/2006/relationships/image" Target="../media/image31.svg"/><Relationship Id="rId10" Type="http://schemas.openxmlformats.org/officeDocument/2006/relationships/image" Target="../media/image34.png"/><Relationship Id="rId4" Type="http://schemas.openxmlformats.org/officeDocument/2006/relationships/image" Target="../media/image30.png"/><Relationship Id="rId9" Type="http://schemas.openxmlformats.org/officeDocument/2006/relationships/image" Target="../media/image33.svg"/></Relationships>
</file>

<file path=ppt/slides/_rels/slide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bit.ly/ds-padlet" TargetMode="External"/><Relationship Id="rId1" Type="http://schemas.openxmlformats.org/officeDocument/2006/relationships/slideLayout" Target="../slideLayouts/slideLayout3.xml"/><Relationship Id="rId4" Type="http://schemas.openxmlformats.org/officeDocument/2006/relationships/image" Target="../media/image3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26.xml"/><Relationship Id="rId4" Type="http://schemas.openxmlformats.org/officeDocument/2006/relationships/hyperlink" Target="https://bit.ly/DiscoveryToolUWTS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slideLayout" Target="../slideLayouts/slideLayout3.xml"/><Relationship Id="rId1" Type="http://schemas.openxmlformats.org/officeDocument/2006/relationships/tags" Target="../tags/tag27.xml"/></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2.xml"/><Relationship Id="rId5" Type="http://schemas.openxmlformats.org/officeDocument/2006/relationships/image" Target="../media/image43.png"/><Relationship Id="rId4" Type="http://schemas.openxmlformats.org/officeDocument/2006/relationships/image" Target="../media/image42.png"/></Relationships>
</file>

<file path=ppt/slides/_rels/slide1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8" Type="http://schemas.openxmlformats.org/officeDocument/2006/relationships/hyperlink" Target="https://jisc.potential.ly/signin" TargetMode="External"/><Relationship Id="rId3" Type="http://schemas.openxmlformats.org/officeDocument/2006/relationships/image" Target="../media/image47.jpeg"/><Relationship Id="rId7" Type="http://schemas.openxmlformats.org/officeDocument/2006/relationships/image" Target="../media/image51.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svg"/><Relationship Id="rId4" Type="http://schemas.openxmlformats.org/officeDocument/2006/relationships/image" Target="../media/image48.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hyperlink" Target="https://digitalskills.uwtsd.ac.uk/" TargetMode="External"/><Relationship Id="rId2" Type="http://schemas.openxmlformats.org/officeDocument/2006/relationships/slideLayout" Target="../slideLayouts/slideLayout3.xml"/><Relationship Id="rId1" Type="http://schemas.openxmlformats.org/officeDocument/2006/relationships/tags" Target="../tags/tag28.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16.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notesSlide" Target="../notesSlides/notesSlide7.xml"/><Relationship Id="rId7" Type="http://schemas.openxmlformats.org/officeDocument/2006/relationships/image" Target="../media/image58.svg"/><Relationship Id="rId2" Type="http://schemas.openxmlformats.org/officeDocument/2006/relationships/slideLayout" Target="../slideLayouts/slideLayout3.xml"/><Relationship Id="rId1" Type="http://schemas.openxmlformats.org/officeDocument/2006/relationships/tags" Target="../tags/tag29.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image" Target="../media/image60.png"/><Relationship Id="rId5" Type="http://schemas.openxmlformats.org/officeDocument/2006/relationships/hyperlink" Target="https://digitalskills.uwtsd.ac.uk/Resource-Finder/" TargetMode="External"/><Relationship Id="rId4" Type="http://schemas.openxmlformats.org/officeDocument/2006/relationships/notesSlide" Target="../notesSlides/notesSlide8.xml"/></Relationships>
</file>

<file path=ppt/slides/_rels/slide1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slideLayout" Target="../slideLayouts/slideLayout3.xml"/><Relationship Id="rId1" Type="http://schemas.openxmlformats.org/officeDocument/2006/relationships/tags" Target="../tags/tag3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63.png"/><Relationship Id="rId2" Type="http://schemas.openxmlformats.org/officeDocument/2006/relationships/slideLayout" Target="../slideLayouts/slideLayout3.xml"/><Relationship Id="rId1" Type="http://schemas.openxmlformats.org/officeDocument/2006/relationships/tags" Target="../tags/tag33.xml"/><Relationship Id="rId6" Type="http://schemas.openxmlformats.org/officeDocument/2006/relationships/hyperlink" Target="https://lnkd.in/equPUue" TargetMode="External"/><Relationship Id="rId5" Type="http://schemas.openxmlformats.org/officeDocument/2006/relationships/image" Target="../media/image52.png"/><Relationship Id="rId4" Type="http://schemas.openxmlformats.org/officeDocument/2006/relationships/image" Target="../media/image62.png"/></Relationships>
</file>

<file path=ppt/slides/_rels/slide2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slideLayout" Target="../slideLayouts/slideLayout9.xml"/><Relationship Id="rId1" Type="http://schemas.openxmlformats.org/officeDocument/2006/relationships/tags" Target="../tags/tag34.xml"/></Relationships>
</file>

<file path=ppt/slides/_rels/slide21.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slideLayout" Target="../slideLayouts/slideLayout13.xml"/><Relationship Id="rId1" Type="http://schemas.openxmlformats.org/officeDocument/2006/relationships/tags" Target="../tags/tag3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15.xml"/><Relationship Id="rId1" Type="http://schemas.openxmlformats.org/officeDocument/2006/relationships/tags" Target="../tags/tag36.xml"/></Relationships>
</file>

<file path=ppt/slides/_rels/slide28.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hyperlink" Target="https://bit.ly/DigiCentre" TargetMode="External"/><Relationship Id="rId7" Type="http://schemas.openxmlformats.org/officeDocument/2006/relationships/image" Target="../media/image74.png"/><Relationship Id="rId12" Type="http://schemas.openxmlformats.org/officeDocument/2006/relationships/image" Target="../media/image79.png"/><Relationship Id="rId2" Type="http://schemas.openxmlformats.org/officeDocument/2006/relationships/slideLayout" Target="../slideLayouts/slideLayout1.xml"/><Relationship Id="rId1" Type="http://schemas.openxmlformats.org/officeDocument/2006/relationships/tags" Target="../tags/tag37.xml"/><Relationship Id="rId6" Type="http://schemas.openxmlformats.org/officeDocument/2006/relationships/image" Target="../media/image73.png"/><Relationship Id="rId11" Type="http://schemas.openxmlformats.org/officeDocument/2006/relationships/image" Target="../media/image78.png"/><Relationship Id="rId5" Type="http://schemas.openxmlformats.org/officeDocument/2006/relationships/image" Target="../media/image72.svg"/><Relationship Id="rId10" Type="http://schemas.openxmlformats.org/officeDocument/2006/relationships/image" Target="../media/image77.png"/><Relationship Id="rId4" Type="http://schemas.openxmlformats.org/officeDocument/2006/relationships/image" Target="../media/image71.png"/><Relationship Id="rId9" Type="http://schemas.openxmlformats.org/officeDocument/2006/relationships/image" Target="../media/image7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sky, outdoor&#10;&#10;Description automatically generated">
            <a:extLst>
              <a:ext uri="{FF2B5EF4-FFF2-40B4-BE49-F238E27FC236}">
                <a16:creationId xmlns:a16="http://schemas.microsoft.com/office/drawing/2014/main" id="{B28495BE-9FA6-F407-C6A1-C8B80E9C6EBA}"/>
              </a:ext>
            </a:extLst>
          </p:cNvPr>
          <p:cNvPicPr>
            <a:picLocks noChangeAspect="1"/>
          </p:cNvPicPr>
          <p:nvPr/>
        </p:nvPicPr>
        <p:blipFill rotWithShape="1">
          <a:blip r:embed="rId4">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
        <p:nvSpPr>
          <p:cNvPr id="4" name="Title 3"/>
          <p:cNvSpPr>
            <a:spLocks noGrp="1"/>
          </p:cNvSpPr>
          <p:nvPr>
            <p:ph type="title"/>
          </p:nvPr>
        </p:nvSpPr>
        <p:spPr>
          <a:xfrm>
            <a:off x="6416105" y="3036771"/>
            <a:ext cx="5446198" cy="2225400"/>
          </a:xfrm>
        </p:spPr>
        <p:txBody>
          <a:bodyPr anchor="b">
            <a:normAutofit fontScale="90000"/>
          </a:bodyPr>
          <a:lstStyle/>
          <a:p>
            <a:br>
              <a:rPr lang="en-GB"/>
            </a:br>
            <a:r>
              <a:rPr lang="en-GB"/>
              <a:t>Welcome!</a:t>
            </a:r>
            <a:br>
              <a:rPr lang="en-GB"/>
            </a:br>
            <a:br>
              <a:rPr lang="en-GB"/>
            </a:br>
            <a:r>
              <a:rPr lang="en-GB"/>
              <a:t>Digital Skills session 2023</a:t>
            </a:r>
            <a:br>
              <a:rPr lang="en-GB"/>
            </a:br>
            <a:endParaRPr lang="en-GB"/>
          </a:p>
        </p:txBody>
      </p:sp>
      <p:sp>
        <p:nvSpPr>
          <p:cNvPr id="6" name="Rectangle 5">
            <a:extLst>
              <a:ext uri="{FF2B5EF4-FFF2-40B4-BE49-F238E27FC236}">
                <a16:creationId xmlns:a16="http://schemas.microsoft.com/office/drawing/2014/main" id="{9F93D200-E413-4A1C-BCE8-31DA40AD7B6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
        <p:nvSpPr>
          <p:cNvPr id="23" name="Lightning Bolt 22" descr="-">
            <a:extLst>
              <a:ext uri="{FF2B5EF4-FFF2-40B4-BE49-F238E27FC236}">
                <a16:creationId xmlns:a16="http://schemas.microsoft.com/office/drawing/2014/main" id="{48A9BB88-F6E2-E5F0-5F12-7571D6ED32BD}"/>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 name="Lightning Bolt 1" descr="-">
            <a:extLst>
              <a:ext uri="{FF2B5EF4-FFF2-40B4-BE49-F238E27FC236}">
                <a16:creationId xmlns:a16="http://schemas.microsoft.com/office/drawing/2014/main" id="{7F7CBA3B-40DD-6044-4F18-23220A86CE0E}"/>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 name="Lightning Bolt 4" descr="-">
            <a:extLst>
              <a:ext uri="{FF2B5EF4-FFF2-40B4-BE49-F238E27FC236}">
                <a16:creationId xmlns:a16="http://schemas.microsoft.com/office/drawing/2014/main" id="{BC8F7FA0-4BA3-E184-CE0F-1CEAA3B4A4F3}"/>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7" name="Lightning Bolt 6" descr="-">
            <a:extLst>
              <a:ext uri="{FF2B5EF4-FFF2-40B4-BE49-F238E27FC236}">
                <a16:creationId xmlns:a16="http://schemas.microsoft.com/office/drawing/2014/main" id="{837A5FA4-3D54-9D74-CA4D-92C4D0FEEEF8}"/>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9" name="Lightning Bolt 8" descr="-">
            <a:extLst>
              <a:ext uri="{FF2B5EF4-FFF2-40B4-BE49-F238E27FC236}">
                <a16:creationId xmlns:a16="http://schemas.microsoft.com/office/drawing/2014/main" id="{35A7C160-B3F3-558E-C55C-97331911AB3A}"/>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0" name="Lightning Bolt 9" descr="-">
            <a:extLst>
              <a:ext uri="{FF2B5EF4-FFF2-40B4-BE49-F238E27FC236}">
                <a16:creationId xmlns:a16="http://schemas.microsoft.com/office/drawing/2014/main" id="{33C8F870-778E-E99F-9F74-26EDB1DC970C}"/>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1" name="Lightning Bolt 10" descr="-">
            <a:extLst>
              <a:ext uri="{FF2B5EF4-FFF2-40B4-BE49-F238E27FC236}">
                <a16:creationId xmlns:a16="http://schemas.microsoft.com/office/drawing/2014/main" id="{F0FB9CD6-E630-0087-A3F0-7370F5FF21F0}"/>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2" name="Lightning Bolt 11" descr="-">
            <a:extLst>
              <a:ext uri="{FF2B5EF4-FFF2-40B4-BE49-F238E27FC236}">
                <a16:creationId xmlns:a16="http://schemas.microsoft.com/office/drawing/2014/main" id="{5C32518A-BF75-39DD-CD8D-4F7A8BF69B77}"/>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3" name="Lightning Bolt 12" descr="-">
            <a:extLst>
              <a:ext uri="{FF2B5EF4-FFF2-40B4-BE49-F238E27FC236}">
                <a16:creationId xmlns:a16="http://schemas.microsoft.com/office/drawing/2014/main" id="{69F8CD9C-4C4A-3997-1592-C36DF6D51E7F}"/>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4" name="Lightning Bolt 13" descr="-">
            <a:extLst>
              <a:ext uri="{FF2B5EF4-FFF2-40B4-BE49-F238E27FC236}">
                <a16:creationId xmlns:a16="http://schemas.microsoft.com/office/drawing/2014/main" id="{366F7017-7DC2-E0E6-B3AF-2DFCAC88AE22}"/>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AAEABC-48BB-9A34-79A4-BCD32E4B0649}"/>
              </a:ext>
            </a:extLst>
          </p:cNvPr>
          <p:cNvSpPr txBox="1"/>
          <p:nvPr/>
        </p:nvSpPr>
        <p:spPr>
          <a:xfrm>
            <a:off x="698242" y="77487"/>
            <a:ext cx="10795518" cy="100391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GB" sz="4400">
                <a:solidFill>
                  <a:schemeClr val="bg1"/>
                </a:solidFill>
                <a:latin typeface="+mj-lt"/>
                <a:ea typeface="+mj-ea"/>
                <a:cs typeface="+mj-cs"/>
              </a:rPr>
              <a:t>Introduction and agenda for today</a:t>
            </a:r>
          </a:p>
        </p:txBody>
      </p:sp>
      <p:grpSp>
        <p:nvGrpSpPr>
          <p:cNvPr id="4" name="Group 3">
            <a:extLst>
              <a:ext uri="{FF2B5EF4-FFF2-40B4-BE49-F238E27FC236}">
                <a16:creationId xmlns:a16="http://schemas.microsoft.com/office/drawing/2014/main" id="{D547264C-D7D3-E0F7-1129-9362BE758068}"/>
              </a:ext>
            </a:extLst>
          </p:cNvPr>
          <p:cNvGrpSpPr/>
          <p:nvPr/>
        </p:nvGrpSpPr>
        <p:grpSpPr>
          <a:xfrm>
            <a:off x="519316" y="2267552"/>
            <a:ext cx="11739359" cy="2322895"/>
            <a:chOff x="1302800" y="1569453"/>
            <a:chExt cx="10070050" cy="2281722"/>
          </a:xfrm>
        </p:grpSpPr>
        <p:sp>
          <p:nvSpPr>
            <p:cNvPr id="6" name="Rectangle 5" descr="Users">
              <a:extLst>
                <a:ext uri="{FF2B5EF4-FFF2-40B4-BE49-F238E27FC236}">
                  <a16:creationId xmlns:a16="http://schemas.microsoft.com/office/drawing/2014/main" id="{74A88CCF-99D4-E789-DC76-E212114EF29E}"/>
                </a:ext>
              </a:extLst>
            </p:cNvPr>
            <p:cNvSpPr/>
            <p:nvPr/>
          </p:nvSpPr>
          <p:spPr>
            <a:xfrm>
              <a:off x="1302800" y="1569453"/>
              <a:ext cx="778899" cy="855563"/>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sz="2700"/>
            </a:p>
          </p:txBody>
        </p:sp>
        <p:sp>
          <p:nvSpPr>
            <p:cNvPr id="7" name="Freeform: Shape 6">
              <a:extLst>
                <a:ext uri="{FF2B5EF4-FFF2-40B4-BE49-F238E27FC236}">
                  <a16:creationId xmlns:a16="http://schemas.microsoft.com/office/drawing/2014/main" id="{C77456C1-46B9-CFEA-0642-01D7011A8EFB}"/>
                </a:ext>
              </a:extLst>
            </p:cNvPr>
            <p:cNvSpPr/>
            <p:nvPr/>
          </p:nvSpPr>
          <p:spPr>
            <a:xfrm>
              <a:off x="1302800" y="2523130"/>
              <a:ext cx="2225425" cy="366669"/>
            </a:xfrm>
            <a:custGeom>
              <a:avLst/>
              <a:gdLst>
                <a:gd name="connsiteX0" fmla="*/ 0 w 2107315"/>
                <a:gd name="connsiteY0" fmla="*/ 0 h 316097"/>
                <a:gd name="connsiteX1" fmla="*/ 2107315 w 2107315"/>
                <a:gd name="connsiteY1" fmla="*/ 0 h 316097"/>
                <a:gd name="connsiteX2" fmla="*/ 2107315 w 2107315"/>
                <a:gd name="connsiteY2" fmla="*/ 316097 h 316097"/>
                <a:gd name="connsiteX3" fmla="*/ 0 w 2107315"/>
                <a:gd name="connsiteY3" fmla="*/ 316097 h 316097"/>
                <a:gd name="connsiteX4" fmla="*/ 0 w 2107315"/>
                <a:gd name="connsiteY4" fmla="*/ 0 h 316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316097">
                  <a:moveTo>
                    <a:pt x="0" y="0"/>
                  </a:moveTo>
                  <a:lnTo>
                    <a:pt x="2107315" y="0"/>
                  </a:lnTo>
                  <a:lnTo>
                    <a:pt x="2107315" y="316097"/>
                  </a:lnTo>
                  <a:lnTo>
                    <a:pt x="0" y="3160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889044">
                <a:spcBef>
                  <a:spcPct val="0"/>
                </a:spcBef>
                <a:spcAft>
                  <a:spcPct val="35000"/>
                </a:spcAft>
                <a:defRPr b="1"/>
              </a:pPr>
              <a:r>
                <a:rPr lang="en-GB" sz="2000"/>
                <a:t>Digital Skills Team</a:t>
              </a:r>
            </a:p>
          </p:txBody>
        </p:sp>
        <p:sp>
          <p:nvSpPr>
            <p:cNvPr id="8" name="Freeform: Shape 7">
              <a:extLst>
                <a:ext uri="{FF2B5EF4-FFF2-40B4-BE49-F238E27FC236}">
                  <a16:creationId xmlns:a16="http://schemas.microsoft.com/office/drawing/2014/main" id="{F88EE777-C334-37D7-89A5-825052EE1115}"/>
                </a:ext>
              </a:extLst>
            </p:cNvPr>
            <p:cNvSpPr/>
            <p:nvPr/>
          </p:nvSpPr>
          <p:spPr>
            <a:xfrm>
              <a:off x="1302800" y="2935433"/>
              <a:ext cx="2225425" cy="915742"/>
            </a:xfrm>
            <a:custGeom>
              <a:avLst/>
              <a:gdLst>
                <a:gd name="connsiteX0" fmla="*/ 0 w 2107315"/>
                <a:gd name="connsiteY0" fmla="*/ 0 h 789439"/>
                <a:gd name="connsiteX1" fmla="*/ 2107315 w 2107315"/>
                <a:gd name="connsiteY1" fmla="*/ 0 h 789439"/>
                <a:gd name="connsiteX2" fmla="*/ 2107315 w 2107315"/>
                <a:gd name="connsiteY2" fmla="*/ 789439 h 789439"/>
                <a:gd name="connsiteX3" fmla="*/ 0 w 2107315"/>
                <a:gd name="connsiteY3" fmla="*/ 789439 h 789439"/>
                <a:gd name="connsiteX4" fmla="*/ 0 w 2107315"/>
                <a:gd name="connsiteY4" fmla="*/ 0 h 789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789439">
                  <a:moveTo>
                    <a:pt x="0" y="0"/>
                  </a:moveTo>
                  <a:lnTo>
                    <a:pt x="2107315" y="0"/>
                  </a:lnTo>
                  <a:lnTo>
                    <a:pt x="2107315" y="789439"/>
                  </a:lnTo>
                  <a:lnTo>
                    <a:pt x="0" y="7894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666783">
                <a:spcBef>
                  <a:spcPct val="0"/>
                </a:spcBef>
                <a:spcAft>
                  <a:spcPct val="35000"/>
                </a:spcAft>
              </a:pPr>
              <a:r>
                <a:rPr lang="en-GB" sz="1500"/>
                <a:t>Who we are </a:t>
              </a:r>
            </a:p>
            <a:p>
              <a:pPr defTabSz="666783">
                <a:spcBef>
                  <a:spcPct val="0"/>
                </a:spcBef>
                <a:spcAft>
                  <a:spcPct val="35000"/>
                </a:spcAft>
              </a:pPr>
              <a:r>
                <a:rPr lang="en-GB" sz="1500"/>
                <a:t>How we can support you</a:t>
              </a:r>
            </a:p>
          </p:txBody>
        </p:sp>
        <p:sp>
          <p:nvSpPr>
            <p:cNvPr id="12" name="Rectangle 11" descr="Magnifying glass">
              <a:extLst>
                <a:ext uri="{FF2B5EF4-FFF2-40B4-BE49-F238E27FC236}">
                  <a16:creationId xmlns:a16="http://schemas.microsoft.com/office/drawing/2014/main" id="{C65B799F-2C64-49CB-65DE-EF6895718EED}"/>
                </a:ext>
              </a:extLst>
            </p:cNvPr>
            <p:cNvSpPr/>
            <p:nvPr/>
          </p:nvSpPr>
          <p:spPr>
            <a:xfrm>
              <a:off x="5364788" y="1569453"/>
              <a:ext cx="778899" cy="855563"/>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sz="2700"/>
            </a:p>
          </p:txBody>
        </p:sp>
        <p:sp>
          <p:nvSpPr>
            <p:cNvPr id="13" name="Freeform: Shape 12">
              <a:extLst>
                <a:ext uri="{FF2B5EF4-FFF2-40B4-BE49-F238E27FC236}">
                  <a16:creationId xmlns:a16="http://schemas.microsoft.com/office/drawing/2014/main" id="{30FB6B3C-0BD9-93BE-6A5A-0F673BC987EA}"/>
                </a:ext>
              </a:extLst>
            </p:cNvPr>
            <p:cNvSpPr/>
            <p:nvPr/>
          </p:nvSpPr>
          <p:spPr>
            <a:xfrm>
              <a:off x="5225112" y="2493981"/>
              <a:ext cx="2225425" cy="366669"/>
            </a:xfrm>
            <a:custGeom>
              <a:avLst/>
              <a:gdLst>
                <a:gd name="connsiteX0" fmla="*/ 0 w 2107315"/>
                <a:gd name="connsiteY0" fmla="*/ 0 h 316097"/>
                <a:gd name="connsiteX1" fmla="*/ 2107315 w 2107315"/>
                <a:gd name="connsiteY1" fmla="*/ 0 h 316097"/>
                <a:gd name="connsiteX2" fmla="*/ 2107315 w 2107315"/>
                <a:gd name="connsiteY2" fmla="*/ 316097 h 316097"/>
                <a:gd name="connsiteX3" fmla="*/ 0 w 2107315"/>
                <a:gd name="connsiteY3" fmla="*/ 316097 h 316097"/>
                <a:gd name="connsiteX4" fmla="*/ 0 w 2107315"/>
                <a:gd name="connsiteY4" fmla="*/ 0 h 316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316097">
                  <a:moveTo>
                    <a:pt x="0" y="0"/>
                  </a:moveTo>
                  <a:lnTo>
                    <a:pt x="2107315" y="0"/>
                  </a:lnTo>
                  <a:lnTo>
                    <a:pt x="2107315" y="316097"/>
                  </a:lnTo>
                  <a:lnTo>
                    <a:pt x="0" y="3160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889044">
                <a:spcBef>
                  <a:spcPct val="0"/>
                </a:spcBef>
                <a:spcAft>
                  <a:spcPct val="35000"/>
                </a:spcAft>
                <a:defRPr b="1"/>
              </a:pPr>
              <a:r>
                <a:rPr lang="en-GB" sz="2000" dirty="0"/>
                <a:t>The </a:t>
              </a:r>
              <a:r>
                <a:rPr lang="en-GB" sz="2000" dirty="0" err="1"/>
                <a:t>DigiCentre</a:t>
              </a:r>
              <a:endParaRPr lang="en-GB" sz="2000" dirty="0"/>
            </a:p>
          </p:txBody>
        </p:sp>
        <p:sp>
          <p:nvSpPr>
            <p:cNvPr id="14" name="Freeform: Shape 13">
              <a:extLst>
                <a:ext uri="{FF2B5EF4-FFF2-40B4-BE49-F238E27FC236}">
                  <a16:creationId xmlns:a16="http://schemas.microsoft.com/office/drawing/2014/main" id="{BA7856F8-428F-ED67-6127-987CC00F2D90}"/>
                </a:ext>
              </a:extLst>
            </p:cNvPr>
            <p:cNvSpPr/>
            <p:nvPr/>
          </p:nvSpPr>
          <p:spPr>
            <a:xfrm>
              <a:off x="5225112" y="2918901"/>
              <a:ext cx="2225425" cy="915742"/>
            </a:xfrm>
            <a:custGeom>
              <a:avLst/>
              <a:gdLst>
                <a:gd name="connsiteX0" fmla="*/ 0 w 2107315"/>
                <a:gd name="connsiteY0" fmla="*/ 0 h 789439"/>
                <a:gd name="connsiteX1" fmla="*/ 2107315 w 2107315"/>
                <a:gd name="connsiteY1" fmla="*/ 0 h 789439"/>
                <a:gd name="connsiteX2" fmla="*/ 2107315 w 2107315"/>
                <a:gd name="connsiteY2" fmla="*/ 789439 h 789439"/>
                <a:gd name="connsiteX3" fmla="*/ 0 w 2107315"/>
                <a:gd name="connsiteY3" fmla="*/ 789439 h 789439"/>
                <a:gd name="connsiteX4" fmla="*/ 0 w 2107315"/>
                <a:gd name="connsiteY4" fmla="*/ 0 h 789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789439">
                  <a:moveTo>
                    <a:pt x="0" y="0"/>
                  </a:moveTo>
                  <a:lnTo>
                    <a:pt x="2107315" y="0"/>
                  </a:lnTo>
                  <a:lnTo>
                    <a:pt x="2107315" y="789439"/>
                  </a:lnTo>
                  <a:lnTo>
                    <a:pt x="0" y="7894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666783">
                <a:spcBef>
                  <a:spcPct val="0"/>
                </a:spcBef>
                <a:spcAft>
                  <a:spcPct val="35000"/>
                </a:spcAft>
              </a:pPr>
              <a:r>
                <a:rPr lang="en-GB" sz="1500" dirty="0"/>
                <a:t>JISC Discovery tool</a:t>
              </a:r>
            </a:p>
            <a:p>
              <a:pPr defTabSz="666783">
                <a:spcBef>
                  <a:spcPct val="0"/>
                </a:spcBef>
                <a:spcAft>
                  <a:spcPct val="35000"/>
                </a:spcAft>
              </a:pPr>
              <a:r>
                <a:rPr lang="en-GB" sz="1500" dirty="0"/>
                <a:t>Resource Finder </a:t>
              </a:r>
              <a:endParaRPr lang="en-GB" sz="1500" dirty="0">
                <a:cs typeface="Calibri Light"/>
              </a:endParaRPr>
            </a:p>
          </p:txBody>
        </p:sp>
        <p:sp>
          <p:nvSpPr>
            <p:cNvPr id="15" name="Rectangle 14" descr="Envelope with solid fill">
              <a:extLst>
                <a:ext uri="{FF2B5EF4-FFF2-40B4-BE49-F238E27FC236}">
                  <a16:creationId xmlns:a16="http://schemas.microsoft.com/office/drawing/2014/main" id="{DEA58D52-33DF-A6DA-137F-D82067FE332E}"/>
                </a:ext>
              </a:extLst>
            </p:cNvPr>
            <p:cNvSpPr/>
            <p:nvPr/>
          </p:nvSpPr>
          <p:spPr>
            <a:xfrm>
              <a:off x="9147425" y="1569453"/>
              <a:ext cx="778899" cy="855563"/>
            </a:xfrm>
            <a:prstGeom prst="rect">
              <a:avLst/>
            </a:prstGeom>
            <a:blipFill>
              <a:blip r:embed="rId8">
                <a:extLs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sz="2700" dirty="0"/>
            </a:p>
          </p:txBody>
        </p:sp>
        <p:sp>
          <p:nvSpPr>
            <p:cNvPr id="16" name="Freeform: Shape 15">
              <a:extLst>
                <a:ext uri="{FF2B5EF4-FFF2-40B4-BE49-F238E27FC236}">
                  <a16:creationId xmlns:a16="http://schemas.microsoft.com/office/drawing/2014/main" id="{2FE5F765-32C4-2895-07BD-2111D6D2C6AB}"/>
                </a:ext>
              </a:extLst>
            </p:cNvPr>
            <p:cNvSpPr/>
            <p:nvPr/>
          </p:nvSpPr>
          <p:spPr>
            <a:xfrm>
              <a:off x="9147425" y="2520055"/>
              <a:ext cx="2225425" cy="366669"/>
            </a:xfrm>
            <a:custGeom>
              <a:avLst/>
              <a:gdLst>
                <a:gd name="connsiteX0" fmla="*/ 0 w 2107315"/>
                <a:gd name="connsiteY0" fmla="*/ 0 h 316097"/>
                <a:gd name="connsiteX1" fmla="*/ 2107315 w 2107315"/>
                <a:gd name="connsiteY1" fmla="*/ 0 h 316097"/>
                <a:gd name="connsiteX2" fmla="*/ 2107315 w 2107315"/>
                <a:gd name="connsiteY2" fmla="*/ 316097 h 316097"/>
                <a:gd name="connsiteX3" fmla="*/ 0 w 2107315"/>
                <a:gd name="connsiteY3" fmla="*/ 316097 h 316097"/>
                <a:gd name="connsiteX4" fmla="*/ 0 w 2107315"/>
                <a:gd name="connsiteY4" fmla="*/ 0 h 316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316097">
                  <a:moveTo>
                    <a:pt x="0" y="0"/>
                  </a:moveTo>
                  <a:lnTo>
                    <a:pt x="2107315" y="0"/>
                  </a:lnTo>
                  <a:lnTo>
                    <a:pt x="2107315" y="316097"/>
                  </a:lnTo>
                  <a:lnTo>
                    <a:pt x="0" y="3160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889044">
                <a:spcBef>
                  <a:spcPct val="0"/>
                </a:spcBef>
                <a:spcAft>
                  <a:spcPct val="35000"/>
                </a:spcAft>
                <a:defRPr b="1"/>
              </a:pPr>
              <a:r>
                <a:rPr lang="en-GB" sz="2000" dirty="0"/>
                <a:t>LinkedIn Learning</a:t>
              </a:r>
            </a:p>
          </p:txBody>
        </p:sp>
        <p:sp>
          <p:nvSpPr>
            <p:cNvPr id="17" name="Freeform: Shape 16">
              <a:extLst>
                <a:ext uri="{FF2B5EF4-FFF2-40B4-BE49-F238E27FC236}">
                  <a16:creationId xmlns:a16="http://schemas.microsoft.com/office/drawing/2014/main" id="{5925C1B0-0EDE-6984-0279-D8B573152B2D}"/>
                </a:ext>
              </a:extLst>
            </p:cNvPr>
            <p:cNvSpPr/>
            <p:nvPr/>
          </p:nvSpPr>
          <p:spPr>
            <a:xfrm>
              <a:off x="9147425" y="2932358"/>
              <a:ext cx="2225425" cy="915742"/>
            </a:xfrm>
            <a:custGeom>
              <a:avLst/>
              <a:gdLst>
                <a:gd name="connsiteX0" fmla="*/ 0 w 2107315"/>
                <a:gd name="connsiteY0" fmla="*/ 0 h 789439"/>
                <a:gd name="connsiteX1" fmla="*/ 2107315 w 2107315"/>
                <a:gd name="connsiteY1" fmla="*/ 0 h 789439"/>
                <a:gd name="connsiteX2" fmla="*/ 2107315 w 2107315"/>
                <a:gd name="connsiteY2" fmla="*/ 789439 h 789439"/>
                <a:gd name="connsiteX3" fmla="*/ 0 w 2107315"/>
                <a:gd name="connsiteY3" fmla="*/ 789439 h 789439"/>
                <a:gd name="connsiteX4" fmla="*/ 0 w 2107315"/>
                <a:gd name="connsiteY4" fmla="*/ 0 h 789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789439">
                  <a:moveTo>
                    <a:pt x="0" y="0"/>
                  </a:moveTo>
                  <a:lnTo>
                    <a:pt x="2107315" y="0"/>
                  </a:lnTo>
                  <a:lnTo>
                    <a:pt x="2107315" y="789439"/>
                  </a:lnTo>
                  <a:lnTo>
                    <a:pt x="0" y="7894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666783">
                <a:spcBef>
                  <a:spcPct val="0"/>
                </a:spcBef>
                <a:spcAft>
                  <a:spcPct val="35000"/>
                </a:spcAft>
              </a:pPr>
              <a:endParaRPr lang="en-GB" sz="1500" dirty="0"/>
            </a:p>
          </p:txBody>
        </p:sp>
      </p:grpSp>
      <p:sp>
        <p:nvSpPr>
          <p:cNvPr id="24" name="Rectangle 23">
            <a:extLst>
              <a:ext uri="{FF2B5EF4-FFF2-40B4-BE49-F238E27FC236}">
                <a16:creationId xmlns:a16="http://schemas.microsoft.com/office/drawing/2014/main" id="{9FD49339-2906-42F1-BF6D-F6B5A127FCE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2266811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EA717-2088-98AB-136D-61397B7DF461}"/>
              </a:ext>
            </a:extLst>
          </p:cNvPr>
          <p:cNvSpPr>
            <a:spLocks noGrp="1"/>
          </p:cNvSpPr>
          <p:nvPr>
            <p:ph type="title"/>
          </p:nvPr>
        </p:nvSpPr>
        <p:spPr>
          <a:xfrm>
            <a:off x="2047681" y="77487"/>
            <a:ext cx="8096639" cy="1003916"/>
          </a:xfrm>
        </p:spPr>
        <p:txBody>
          <a:bodyPr anchor="ctr"/>
          <a:lstStyle/>
          <a:p>
            <a:pPr algn="ctr"/>
            <a:r>
              <a:rPr lang="en-GB"/>
              <a:t>Meet the Digital Skills Team</a:t>
            </a:r>
          </a:p>
        </p:txBody>
      </p:sp>
      <p:sp>
        <p:nvSpPr>
          <p:cNvPr id="3" name="Text Placeholder 2">
            <a:extLst>
              <a:ext uri="{FF2B5EF4-FFF2-40B4-BE49-F238E27FC236}">
                <a16:creationId xmlns:a16="http://schemas.microsoft.com/office/drawing/2014/main" id="{C75D0A94-A37D-DC63-B1EB-BCB295220927}"/>
              </a:ext>
            </a:extLst>
          </p:cNvPr>
          <p:cNvSpPr>
            <a:spLocks noGrp="1"/>
          </p:cNvSpPr>
          <p:nvPr>
            <p:ph type="body" sz="half" idx="2"/>
          </p:nvPr>
        </p:nvSpPr>
        <p:spPr>
          <a:xfrm>
            <a:off x="2426295" y="1668923"/>
            <a:ext cx="3204672" cy="1195200"/>
          </a:xfrm>
        </p:spPr>
        <p:txBody>
          <a:bodyPr>
            <a:noAutofit/>
          </a:bodyPr>
          <a:lstStyle/>
          <a:p>
            <a:pPr>
              <a:lnSpc>
                <a:spcPct val="100000"/>
              </a:lnSpc>
              <a:spcBef>
                <a:spcPts val="0"/>
              </a:spcBef>
            </a:pPr>
            <a:r>
              <a:rPr lang="en-GB" sz="2400"/>
              <a:t>Jessica Hill</a:t>
            </a:r>
            <a:br>
              <a:rPr lang="en-GB" sz="2400"/>
            </a:br>
            <a:r>
              <a:rPr lang="en-GB" sz="2400"/>
              <a:t>IMH</a:t>
            </a:r>
          </a:p>
          <a:p>
            <a:pPr>
              <a:lnSpc>
                <a:spcPct val="100000"/>
              </a:lnSpc>
              <a:spcBef>
                <a:spcPts val="0"/>
              </a:spcBef>
            </a:pPr>
            <a:r>
              <a:rPr lang="en-GB" sz="2400">
                <a:hlinkClick r:id="rId2"/>
              </a:rPr>
              <a:t>j.hill@uwtsd.ac.uk</a:t>
            </a:r>
            <a:r>
              <a:rPr lang="en-GB" sz="2400"/>
              <a:t> </a:t>
            </a:r>
          </a:p>
        </p:txBody>
      </p:sp>
      <p:sp>
        <p:nvSpPr>
          <p:cNvPr id="11" name="Text Placeholder 10">
            <a:extLst>
              <a:ext uri="{FF2B5EF4-FFF2-40B4-BE49-F238E27FC236}">
                <a16:creationId xmlns:a16="http://schemas.microsoft.com/office/drawing/2014/main" id="{4002261A-2250-440F-9FED-6F87E241AB38}"/>
              </a:ext>
            </a:extLst>
          </p:cNvPr>
          <p:cNvSpPr>
            <a:spLocks noGrp="1"/>
          </p:cNvSpPr>
          <p:nvPr>
            <p:ph type="body" sz="half" idx="27"/>
          </p:nvPr>
        </p:nvSpPr>
        <p:spPr>
          <a:xfrm>
            <a:off x="8028714" y="1668924"/>
            <a:ext cx="3204672" cy="1195199"/>
          </a:xfrm>
          <a:noFill/>
        </p:spPr>
        <p:txBody>
          <a:bodyPr>
            <a:normAutofit/>
          </a:bodyPr>
          <a:lstStyle/>
          <a:p>
            <a:pPr>
              <a:lnSpc>
                <a:spcPct val="100000"/>
              </a:lnSpc>
              <a:spcBef>
                <a:spcPts val="0"/>
              </a:spcBef>
            </a:pPr>
            <a:r>
              <a:rPr lang="en-GB" sz="2400"/>
              <a:t>Stuart Gill</a:t>
            </a:r>
          </a:p>
          <a:p>
            <a:pPr>
              <a:lnSpc>
                <a:spcPct val="100000"/>
              </a:lnSpc>
              <a:spcBef>
                <a:spcPts val="0"/>
              </a:spcBef>
            </a:pPr>
            <a:r>
              <a:rPr lang="en-GB" sz="2400"/>
              <a:t>WISA</a:t>
            </a:r>
          </a:p>
          <a:p>
            <a:pPr>
              <a:lnSpc>
                <a:spcPct val="100000"/>
              </a:lnSpc>
              <a:spcBef>
                <a:spcPts val="0"/>
              </a:spcBef>
            </a:pPr>
            <a:r>
              <a:rPr lang="en-GB" sz="2400">
                <a:hlinkClick r:id="rId3"/>
              </a:rPr>
              <a:t>s.gill@uwtsd.ac.uk</a:t>
            </a:r>
            <a:endParaRPr lang="en-GB" sz="2400"/>
          </a:p>
        </p:txBody>
      </p:sp>
      <p:sp>
        <p:nvSpPr>
          <p:cNvPr id="13" name="Text Placeholder 12">
            <a:extLst>
              <a:ext uri="{FF2B5EF4-FFF2-40B4-BE49-F238E27FC236}">
                <a16:creationId xmlns:a16="http://schemas.microsoft.com/office/drawing/2014/main" id="{A849C7A0-927B-2A2C-37F8-ECFFD23108B8}"/>
              </a:ext>
            </a:extLst>
          </p:cNvPr>
          <p:cNvSpPr>
            <a:spLocks noGrp="1"/>
          </p:cNvSpPr>
          <p:nvPr>
            <p:ph type="body" sz="quarter" idx="29"/>
          </p:nvPr>
        </p:nvSpPr>
        <p:spPr>
          <a:xfrm>
            <a:off x="8027598" y="3174013"/>
            <a:ext cx="4035092" cy="1195199"/>
          </a:xfrm>
        </p:spPr>
        <p:txBody>
          <a:bodyPr>
            <a:noAutofit/>
          </a:bodyPr>
          <a:lstStyle/>
          <a:p>
            <a:pPr>
              <a:lnSpc>
                <a:spcPct val="100000"/>
              </a:lnSpc>
              <a:spcBef>
                <a:spcPts val="0"/>
              </a:spcBef>
            </a:pPr>
            <a:r>
              <a:rPr lang="en-GB" sz="2400"/>
              <a:t>Roger Covello </a:t>
            </a:r>
          </a:p>
          <a:p>
            <a:pPr>
              <a:lnSpc>
                <a:spcPct val="100000"/>
              </a:lnSpc>
              <a:spcBef>
                <a:spcPts val="0"/>
              </a:spcBef>
            </a:pPr>
            <a:r>
              <a:rPr lang="en-GB" sz="2400"/>
              <a:t>Principal Learning Technologist</a:t>
            </a:r>
          </a:p>
          <a:p>
            <a:pPr>
              <a:lnSpc>
                <a:spcPct val="100000"/>
              </a:lnSpc>
              <a:spcBef>
                <a:spcPts val="0"/>
              </a:spcBef>
            </a:pPr>
            <a:r>
              <a:rPr lang="en-GB" sz="2400">
                <a:hlinkClick r:id="rId4"/>
              </a:rPr>
              <a:t>r.covello@uwtsd.ac.uk</a:t>
            </a:r>
            <a:r>
              <a:rPr lang="en-GB" sz="2400"/>
              <a:t> </a:t>
            </a:r>
          </a:p>
        </p:txBody>
      </p:sp>
      <p:pic>
        <p:nvPicPr>
          <p:cNvPr id="22" name="Picture 21" descr="A person wearing glasses&#10;&#10;Description automatically generated with medium confidence">
            <a:extLst>
              <a:ext uri="{FF2B5EF4-FFF2-40B4-BE49-F238E27FC236}">
                <a16:creationId xmlns:a16="http://schemas.microsoft.com/office/drawing/2014/main" id="{84A7DCE9-3099-41A9-BB84-074CC5F3B75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92690" y="1668923"/>
            <a:ext cx="1195200" cy="1195200"/>
          </a:xfrm>
          <a:prstGeom prst="rect">
            <a:avLst/>
          </a:prstGeom>
        </p:spPr>
      </p:pic>
      <p:pic>
        <p:nvPicPr>
          <p:cNvPr id="31" name="Picture 30" descr="A picture containing person, person, necktie, wall&#10;&#10;Description automatically generated">
            <a:extLst>
              <a:ext uri="{FF2B5EF4-FFF2-40B4-BE49-F238E27FC236}">
                <a16:creationId xmlns:a16="http://schemas.microsoft.com/office/drawing/2014/main" id="{CB46B675-C7FD-4985-5C0B-2151339EE4D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847" r="1847"/>
          <a:stretch/>
        </p:blipFill>
        <p:spPr>
          <a:xfrm>
            <a:off x="6637222" y="3174012"/>
            <a:ext cx="1195200" cy="1195200"/>
          </a:xfrm>
          <a:prstGeom prst="rect">
            <a:avLst/>
          </a:prstGeom>
        </p:spPr>
      </p:pic>
      <p:pic>
        <p:nvPicPr>
          <p:cNvPr id="41" name="Graphic 40" descr="Open envelope outline">
            <a:extLst>
              <a:ext uri="{FF2B5EF4-FFF2-40B4-BE49-F238E27FC236}">
                <a16:creationId xmlns:a16="http://schemas.microsoft.com/office/drawing/2014/main" id="{E019B158-D37A-C273-C3B1-9D7778566705}"/>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614670" y="4679101"/>
            <a:ext cx="321641" cy="321641"/>
          </a:xfrm>
          <a:prstGeom prst="rect">
            <a:avLst/>
          </a:prstGeom>
        </p:spPr>
      </p:pic>
      <p:pic>
        <p:nvPicPr>
          <p:cNvPr id="43" name="Graphic 42" descr="Internet outline">
            <a:extLst>
              <a:ext uri="{FF2B5EF4-FFF2-40B4-BE49-F238E27FC236}">
                <a16:creationId xmlns:a16="http://schemas.microsoft.com/office/drawing/2014/main" id="{EED57563-B5D2-59C0-364D-9AB1A4B9D331}"/>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576953" y="5254393"/>
            <a:ext cx="369331" cy="369331"/>
          </a:xfrm>
          <a:prstGeom prst="rect">
            <a:avLst/>
          </a:prstGeom>
        </p:spPr>
      </p:pic>
      <p:sp>
        <p:nvSpPr>
          <p:cNvPr id="44" name="TextBox 43">
            <a:extLst>
              <a:ext uri="{FF2B5EF4-FFF2-40B4-BE49-F238E27FC236}">
                <a16:creationId xmlns:a16="http://schemas.microsoft.com/office/drawing/2014/main" id="{766D173A-27D5-9534-F936-C310362AC563}"/>
              </a:ext>
            </a:extLst>
          </p:cNvPr>
          <p:cNvSpPr txBox="1"/>
          <p:nvPr/>
        </p:nvSpPr>
        <p:spPr>
          <a:xfrm>
            <a:off x="6968089" y="4679101"/>
            <a:ext cx="5094601" cy="1754326"/>
          </a:xfrm>
          <a:prstGeom prst="rect">
            <a:avLst/>
          </a:prstGeom>
          <a:noFill/>
        </p:spPr>
        <p:txBody>
          <a:bodyPr wrap="square" rtlCol="0">
            <a:spAutoFit/>
          </a:bodyPr>
          <a:lstStyle/>
          <a:p>
            <a:pPr algn="l" rtl="0" fontAlgn="base"/>
            <a:r>
              <a:rPr lang="en-GB">
                <a:solidFill>
                  <a:srgbClr val="000000"/>
                </a:solidFill>
                <a:latin typeface="Calibri Light" panose="020F0302020204030204" pitchFamily="34" charset="0"/>
              </a:rPr>
              <a:t>E-mail: </a:t>
            </a:r>
            <a:r>
              <a:rPr lang="en-GB" u="sng">
                <a:solidFill>
                  <a:srgbClr val="034A90"/>
                </a:solidFill>
                <a:latin typeface="Calibri Light" panose="020F0302020204030204" pitchFamily="34" charset="0"/>
                <a:hlinkClick r:id="rId11"/>
              </a:rPr>
              <a:t>digitalskills@uwtsd.ac.uk</a:t>
            </a:r>
            <a:r>
              <a:rPr lang="en-GB">
                <a:solidFill>
                  <a:srgbClr val="000000"/>
                </a:solidFill>
                <a:latin typeface="Calibri Light" panose="020F0302020204030204" pitchFamily="34" charset="0"/>
              </a:rPr>
              <a:t>​</a:t>
            </a:r>
            <a:endParaRPr lang="en-GB">
              <a:solidFill>
                <a:srgbClr val="000000"/>
              </a:solidFill>
              <a:latin typeface="Segoe UI" panose="020B0502040204020203"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Website: </a:t>
            </a:r>
            <a:r>
              <a:rPr lang="en-GB" u="sng">
                <a:solidFill>
                  <a:srgbClr val="034A90"/>
                </a:solidFill>
                <a:latin typeface="Calibri Light" panose="020F0302020204030204" pitchFamily="34" charset="0"/>
                <a:hlinkClick r:id="rId12"/>
              </a:rPr>
              <a:t>digitalskills.uwtsd.ac.uk</a:t>
            </a:r>
            <a:endParaRPr lang="en-GB" u="sng">
              <a:solidFill>
                <a:srgbClr val="000000"/>
              </a:solidFill>
              <a:latin typeface="Calibri Light" panose="020F0302020204030204"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Book us: </a:t>
            </a:r>
            <a:r>
              <a:rPr lang="en-GB">
                <a:solidFill>
                  <a:srgbClr val="000000"/>
                </a:solidFill>
                <a:latin typeface="Calibri Light" panose="020F0302020204030204" pitchFamily="34" charset="0"/>
                <a:hlinkClick r:id="rId13"/>
              </a:rPr>
              <a:t>bit.ly/UWTSD-DSA-Booking-form</a:t>
            </a:r>
            <a:endParaRPr lang="en-GB">
              <a:solidFill>
                <a:srgbClr val="000000"/>
              </a:solidFill>
              <a:latin typeface="Segoe UI" panose="020B0502040204020203" pitchFamily="34" charset="0"/>
            </a:endParaRPr>
          </a:p>
          <a:p>
            <a:endParaRPr lang="en-GB"/>
          </a:p>
        </p:txBody>
      </p:sp>
      <p:sp>
        <p:nvSpPr>
          <p:cNvPr id="71" name="Text Placeholder 4">
            <a:extLst>
              <a:ext uri="{FF2B5EF4-FFF2-40B4-BE49-F238E27FC236}">
                <a16:creationId xmlns:a16="http://schemas.microsoft.com/office/drawing/2014/main" id="{B78C909F-BF20-7B38-5598-A1362780157C}"/>
              </a:ext>
            </a:extLst>
          </p:cNvPr>
          <p:cNvSpPr txBox="1">
            <a:spLocks/>
          </p:cNvSpPr>
          <p:nvPr/>
        </p:nvSpPr>
        <p:spPr>
          <a:xfrm>
            <a:off x="2501057" y="317496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Tarandeep Johal</a:t>
            </a:r>
          </a:p>
          <a:p>
            <a:pPr>
              <a:lnSpc>
                <a:spcPct val="100000"/>
              </a:lnSpc>
              <a:spcBef>
                <a:spcPts val="0"/>
              </a:spcBef>
            </a:pPr>
            <a:r>
              <a:rPr lang="en-GB" sz="2400"/>
              <a:t>IICL</a:t>
            </a:r>
          </a:p>
          <a:p>
            <a:pPr>
              <a:lnSpc>
                <a:spcPct val="100000"/>
              </a:lnSpc>
              <a:spcBef>
                <a:spcPts val="0"/>
              </a:spcBef>
            </a:pPr>
            <a:r>
              <a:rPr lang="en-GB" sz="2400">
                <a:hlinkClick r:id="rId14"/>
              </a:rPr>
              <a:t>t.johal@uwtsd.ac.uk</a:t>
            </a:r>
            <a:r>
              <a:rPr lang="en-GB" sz="2400"/>
              <a:t> </a:t>
            </a:r>
          </a:p>
        </p:txBody>
      </p:sp>
      <p:pic>
        <p:nvPicPr>
          <p:cNvPr id="73" name="Picture 72">
            <a:extLst>
              <a:ext uri="{FF2B5EF4-FFF2-40B4-BE49-F238E27FC236}">
                <a16:creationId xmlns:a16="http://schemas.microsoft.com/office/drawing/2014/main" id="{00B557FC-2CD8-32B3-0F8F-0C6B8EA79858}"/>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6637222" y="1668923"/>
            <a:ext cx="1195200" cy="1195200"/>
          </a:xfrm>
          <a:prstGeom prst="rect">
            <a:avLst/>
          </a:prstGeom>
        </p:spPr>
      </p:pic>
      <p:pic>
        <p:nvPicPr>
          <p:cNvPr id="74" name="Picture 73" descr="A person smiling for the camera&#10;&#10;Description automatically generated with medium confidence">
            <a:extLst>
              <a:ext uri="{FF2B5EF4-FFF2-40B4-BE49-F238E27FC236}">
                <a16:creationId xmlns:a16="http://schemas.microsoft.com/office/drawing/2014/main" id="{3559F6A6-ECFF-0440-F923-21D51D00A5D8}"/>
              </a:ext>
            </a:extLst>
          </p:cNvPr>
          <p:cNvPicPr>
            <a:picLocks noChangeAspect="1"/>
          </p:cNvPicPr>
          <p:nvPr/>
        </p:nvPicPr>
        <p:blipFill>
          <a:blip r:embed="rId16" cstate="print">
            <a:extLst>
              <a:ext uri="{BEBA8EAE-BF5A-486C-A8C5-ECC9F3942E4B}">
                <a14:imgProps xmlns:a14="http://schemas.microsoft.com/office/drawing/2010/main">
                  <a14:imgLayer r:embed="rId17">
                    <a14:imgEffect>
                      <a14:saturation sat="0"/>
                    </a14:imgEffect>
                  </a14:imgLayer>
                </a14:imgProps>
              </a:ext>
              <a:ext uri="{28A0092B-C50C-407E-A947-70E740481C1C}">
                <a14:useLocalDpi xmlns:a14="http://schemas.microsoft.com/office/drawing/2010/main" val="0"/>
              </a:ext>
            </a:extLst>
          </a:blip>
          <a:stretch>
            <a:fillRect/>
          </a:stretch>
        </p:blipFill>
        <p:spPr>
          <a:xfrm>
            <a:off x="1093644" y="3174966"/>
            <a:ext cx="1193293" cy="1193293"/>
          </a:xfrm>
          <a:prstGeom prst="rect">
            <a:avLst/>
          </a:prstGeom>
        </p:spPr>
      </p:pic>
      <p:sp>
        <p:nvSpPr>
          <p:cNvPr id="4" name="Text Placeholder 4">
            <a:extLst>
              <a:ext uri="{FF2B5EF4-FFF2-40B4-BE49-F238E27FC236}">
                <a16:creationId xmlns:a16="http://schemas.microsoft.com/office/drawing/2014/main" id="{D4090F9D-40CE-D2F8-1585-66086E775E7F}"/>
              </a:ext>
            </a:extLst>
          </p:cNvPr>
          <p:cNvSpPr txBox="1">
            <a:spLocks/>
          </p:cNvSpPr>
          <p:nvPr/>
        </p:nvSpPr>
        <p:spPr>
          <a:xfrm>
            <a:off x="2501057" y="4679101"/>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Gwen Couch</a:t>
            </a:r>
          </a:p>
          <a:p>
            <a:pPr>
              <a:lnSpc>
                <a:spcPct val="100000"/>
              </a:lnSpc>
              <a:spcBef>
                <a:spcPts val="0"/>
              </a:spcBef>
            </a:pPr>
            <a:r>
              <a:rPr lang="en-GB" sz="2400"/>
              <a:t>IEH</a:t>
            </a:r>
          </a:p>
          <a:p>
            <a:pPr>
              <a:lnSpc>
                <a:spcPct val="100000"/>
              </a:lnSpc>
              <a:spcBef>
                <a:spcPts val="0"/>
              </a:spcBef>
            </a:pPr>
            <a:r>
              <a:rPr lang="en-GB" sz="2400">
                <a:hlinkClick r:id="rId18"/>
              </a:rPr>
              <a:t>g.couch@uwtsd.ac.uk</a:t>
            </a:r>
            <a:r>
              <a:rPr lang="en-GB" sz="2400"/>
              <a:t> </a:t>
            </a:r>
          </a:p>
        </p:txBody>
      </p:sp>
      <p:pic>
        <p:nvPicPr>
          <p:cNvPr id="5" name="Picture 6">
            <a:extLst>
              <a:ext uri="{FF2B5EF4-FFF2-40B4-BE49-F238E27FC236}">
                <a16:creationId xmlns:a16="http://schemas.microsoft.com/office/drawing/2014/main" id="{09B9DD22-989F-C042-9E69-EC52BC2F9C9C}"/>
              </a:ext>
            </a:extLst>
          </p:cNvPr>
          <p:cNvPicPr>
            <a:picLocks noChangeAspect="1"/>
          </p:cNvPicPr>
          <p:nvPr/>
        </p:nvPicPr>
        <p:blipFill rotWithShape="1">
          <a:blip r:embed="rId19"/>
          <a:srcRect l="3481" r="4473" b="23317"/>
          <a:stretch/>
        </p:blipFill>
        <p:spPr>
          <a:xfrm>
            <a:off x="1094863" y="4679102"/>
            <a:ext cx="1195200" cy="1193293"/>
          </a:xfrm>
          <a:prstGeom prst="rect">
            <a:avLst/>
          </a:prstGeom>
        </p:spPr>
      </p:pic>
      <p:pic>
        <p:nvPicPr>
          <p:cNvPr id="6" name="Graphic 5" descr="Daily calendar outline">
            <a:extLst>
              <a:ext uri="{FF2B5EF4-FFF2-40B4-BE49-F238E27FC236}">
                <a16:creationId xmlns:a16="http://schemas.microsoft.com/office/drawing/2014/main" id="{BFD890A9-EFFB-D8D1-00A5-AE47358B2CEF}"/>
              </a:ext>
            </a:extLst>
          </p:cNvPr>
          <p:cNvPicPr>
            <a:picLocks noChangeAspect="1"/>
          </p:cNvPicPr>
          <p:nvPr/>
        </p:nvPicPr>
        <p: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rcRect/>
          <a:stretch/>
        </p:blipFill>
        <p:spPr>
          <a:xfrm>
            <a:off x="6576953" y="5771631"/>
            <a:ext cx="369331" cy="369331"/>
          </a:xfrm>
          <a:prstGeom prst="rect">
            <a:avLst/>
          </a:prstGeom>
        </p:spPr>
      </p:pic>
      <p:pic>
        <p:nvPicPr>
          <p:cNvPr id="7" name="Graphic 6" descr="Open envelope outline">
            <a:extLst>
              <a:ext uri="{FF2B5EF4-FFF2-40B4-BE49-F238E27FC236}">
                <a16:creationId xmlns:a16="http://schemas.microsoft.com/office/drawing/2014/main" id="{57FB278C-700D-FCB6-3E57-4882362F0F16}"/>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646448" y="4679101"/>
            <a:ext cx="321641" cy="321641"/>
          </a:xfrm>
          <a:prstGeom prst="rect">
            <a:avLst/>
          </a:prstGeom>
        </p:spPr>
      </p:pic>
    </p:spTree>
    <p:extLst>
      <p:ext uri="{BB962C8B-B14F-4D97-AF65-F5344CB8AC3E}">
        <p14:creationId xmlns:p14="http://schemas.microsoft.com/office/powerpoint/2010/main" val="32694339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nstructionHeader" descr="Vevox">
            <a:extLst>
              <a:ext uri="{FF2B5EF4-FFF2-40B4-BE49-F238E27FC236}">
                <a16:creationId xmlns:a16="http://schemas.microsoft.com/office/drawing/2014/main" id="{23498F70-3218-2CED-ACD7-322AF63F8A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54727" y="635001"/>
            <a:ext cx="4749196" cy="1329043"/>
          </a:xfrm>
          <a:prstGeom prst="rect">
            <a:avLst/>
          </a:prstGeom>
        </p:spPr>
      </p:pic>
      <p:sp>
        <p:nvSpPr>
          <p:cNvPr id="6" name="MeetingNumber">
            <a:extLst>
              <a:ext uri="{FF2B5EF4-FFF2-40B4-BE49-F238E27FC236}">
                <a16:creationId xmlns:a16="http://schemas.microsoft.com/office/drawing/2014/main" id="{75FF2F81-F802-5979-D3C9-119252B45C89}"/>
              </a:ext>
            </a:extLst>
          </p:cNvPr>
          <p:cNvSpPr txBox="1"/>
          <p:nvPr>
            <p:custDataLst>
              <p:tags r:id="rId2"/>
            </p:custDataLst>
          </p:nvPr>
        </p:nvSpPr>
        <p:spPr>
          <a:xfrm>
            <a:off x="4590252" y="2703966"/>
            <a:ext cx="4832996" cy="1938992"/>
          </a:xfrm>
          <a:prstGeom prst="rect">
            <a:avLst/>
          </a:prstGeom>
          <a:noFill/>
        </p:spPr>
        <p:txBody>
          <a:bodyPr vert="horz" wrap="square" rtlCol="0">
            <a:spAutoFit/>
          </a:bodyPr>
          <a:lstStyle/>
          <a:p>
            <a:pPr algn="ctr"/>
            <a:r>
              <a:rPr lang="en-GB" sz="4000"/>
              <a:t>Join: </a:t>
            </a:r>
            <a:r>
              <a:rPr lang="en-GB" sz="4000" b="1" err="1"/>
              <a:t>vevox.app</a:t>
            </a:r>
            <a:endParaRPr lang="en-GB" sz="4000" b="1"/>
          </a:p>
          <a:p>
            <a:pPr algn="ctr"/>
            <a:endParaRPr lang="en-GB" sz="4000" b="1"/>
          </a:p>
          <a:p>
            <a:pPr algn="ctr"/>
            <a:r>
              <a:rPr lang="en-GB" sz="4000"/>
              <a:t>ID: 178-087-492</a:t>
            </a:r>
            <a:endParaRPr lang="en-GB" sz="4000" b="1"/>
          </a:p>
        </p:txBody>
      </p:sp>
      <p:pic>
        <p:nvPicPr>
          <p:cNvPr id="8" name="Picture 7">
            <a:extLst>
              <a:ext uri="{FF2B5EF4-FFF2-40B4-BE49-F238E27FC236}">
                <a16:creationId xmlns:a16="http://schemas.microsoft.com/office/drawing/2014/main" id="{753489CD-D0E3-39BF-0708-F6C417AA3F97}"/>
              </a:ext>
            </a:extLst>
          </p:cNvPr>
          <p:cNvPicPr>
            <a:picLocks noChangeAspect="1"/>
          </p:cNvPicPr>
          <p:nvPr/>
        </p:nvPicPr>
        <p:blipFill>
          <a:blip r:embed="rId5"/>
          <a:stretch>
            <a:fillRect/>
          </a:stretch>
        </p:blipFill>
        <p:spPr>
          <a:xfrm>
            <a:off x="625820" y="2226641"/>
            <a:ext cx="2984156" cy="2992188"/>
          </a:xfrm>
          <a:prstGeom prst="rect">
            <a:avLst/>
          </a:prstGeom>
        </p:spPr>
      </p:pic>
      <p:sp>
        <p:nvSpPr>
          <p:cNvPr id="9" name="Lightning Bolt 8" descr="-">
            <a:extLst>
              <a:ext uri="{FF2B5EF4-FFF2-40B4-BE49-F238E27FC236}">
                <a16:creationId xmlns:a16="http://schemas.microsoft.com/office/drawing/2014/main" id="{A25C838F-60B6-1BD2-56AC-357E92266F41}"/>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0" name="Lightning Bolt 9" descr="-">
            <a:extLst>
              <a:ext uri="{FF2B5EF4-FFF2-40B4-BE49-F238E27FC236}">
                <a16:creationId xmlns:a16="http://schemas.microsoft.com/office/drawing/2014/main" id="{4FB43D44-AACF-08F3-D811-6D89C792A612}"/>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1" name="Lightning Bolt 10" descr="-">
            <a:extLst>
              <a:ext uri="{FF2B5EF4-FFF2-40B4-BE49-F238E27FC236}">
                <a16:creationId xmlns:a16="http://schemas.microsoft.com/office/drawing/2014/main" id="{4852A7B6-B215-F385-5D3A-2E97D708EE01}"/>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Tree>
    <p:custDataLst>
      <p:tags r:id="rId1"/>
    </p:custDataLst>
    <p:extLst>
      <p:ext uri="{BB962C8B-B14F-4D97-AF65-F5344CB8AC3E}">
        <p14:creationId xmlns:p14="http://schemas.microsoft.com/office/powerpoint/2010/main" val="3045237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a:xfrm>
            <a:off x="0" y="317500"/>
            <a:ext cx="12192000" cy="1003916"/>
          </a:xfrm>
        </p:spPr>
        <p:txBody>
          <a:bodyPr>
            <a:normAutofit/>
          </a:bodyPr>
          <a:lstStyle/>
          <a:p>
            <a:r>
              <a:rPr lang="en-GB" sz="3200"/>
              <a:t>Which digital tool would you like to develop your skills in?</a:t>
            </a:r>
            <a:endParaRPr lang="en-FI" sz="3200"/>
          </a:p>
        </p:txBody>
      </p:sp>
      <p:sp>
        <p:nvSpPr>
          <p:cNvPr id="4" name="Rectangle: Rounded Corners 3">
            <a:extLst>
              <a:ext uri="{FF2B5EF4-FFF2-40B4-BE49-F238E27FC236}">
                <a16:creationId xmlns:a16="http://schemas.microsoft.com/office/drawing/2014/main" id="{406D1BDC-973A-4F6F-BF6E-701B70A5F907}"/>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4/5</a:t>
            </a:r>
          </a:p>
        </p:txBody>
      </p:sp>
      <p:sp>
        <p:nvSpPr>
          <p:cNvPr id="5" name="Rectangle: Rounded Corners 4">
            <a:extLst>
              <a:ext uri="{FF2B5EF4-FFF2-40B4-BE49-F238E27FC236}">
                <a16:creationId xmlns:a16="http://schemas.microsoft.com/office/drawing/2014/main" id="{806D61EC-4299-430C-AF9C-4C9D666FB45F}"/>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2A073E36-F1F6-4924-A6AE-B6CDA9802E67}"/>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0A489534-A5AA-46FC-BA2C-D723342ED65B}"/>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TextBox 8">
            <a:extLst>
              <a:ext uri="{FF2B5EF4-FFF2-40B4-BE49-F238E27FC236}">
                <a16:creationId xmlns:a16="http://schemas.microsoft.com/office/drawing/2014/main" id="{5FD6CD31-6964-4020-8150-1D0DE091D7BB}"/>
              </a:ext>
            </a:extLst>
          </p:cNvPr>
          <p:cNvSpPr txBox="1"/>
          <p:nvPr>
            <p:custDataLst>
              <p:tags r:id="rId7"/>
            </p:custDataLst>
          </p:nvPr>
        </p:nvSpPr>
        <p:spPr>
          <a:xfrm>
            <a:off x="6748646" y="1198622"/>
            <a:ext cx="1968500" cy="381000"/>
          </a:xfrm>
          <a:prstGeom prst="rect">
            <a:avLst/>
          </a:prstGeom>
          <a:noFill/>
        </p:spPr>
        <p:txBody>
          <a:bodyPr vertOverflow="overflow" vert="horz" wrap="square" rtlCol="0" anchor="t">
            <a:spAutoFit/>
          </a:bodyPr>
          <a:lstStyle/>
          <a:p>
            <a:pPr algn="l"/>
            <a:r>
              <a:rPr lang="en-GB"/>
              <a:t>Join at: </a:t>
            </a:r>
            <a:r>
              <a:rPr lang="en-GB" b="1" err="1"/>
              <a:t>vevox.app</a:t>
            </a:r>
            <a:endParaRPr lang="en-GB"/>
          </a:p>
        </p:txBody>
      </p:sp>
      <p:sp>
        <p:nvSpPr>
          <p:cNvPr id="10" name="TextBox 9">
            <a:extLst>
              <a:ext uri="{FF2B5EF4-FFF2-40B4-BE49-F238E27FC236}">
                <a16:creationId xmlns:a16="http://schemas.microsoft.com/office/drawing/2014/main" id="{80475AB7-A785-44FC-9380-42708A8EE0D5}"/>
              </a:ext>
            </a:extLst>
          </p:cNvPr>
          <p:cNvSpPr txBox="1"/>
          <p:nvPr>
            <p:custDataLst>
              <p:tags r:id="rId8"/>
            </p:custDataLst>
          </p:nvPr>
        </p:nvSpPr>
        <p:spPr>
          <a:xfrm>
            <a:off x="8871017" y="1200820"/>
            <a:ext cx="1778000" cy="381000"/>
          </a:xfrm>
          <a:prstGeom prst="rect">
            <a:avLst/>
          </a:prstGeom>
          <a:noFill/>
        </p:spPr>
        <p:txBody>
          <a:bodyPr vertOverflow="overflow" vert="horz" wrap="square" rtlCol="0" anchor="t">
            <a:spAutoFit/>
          </a:bodyPr>
          <a:lstStyle/>
          <a:p>
            <a:pPr algn="l"/>
            <a:r>
              <a:rPr lang="en-GB"/>
              <a:t>ID: </a:t>
            </a:r>
            <a:r>
              <a:rPr lang="en-GB" b="1"/>
              <a:t>178-087-492</a:t>
            </a:r>
            <a:endParaRPr lang="en-GB"/>
          </a:p>
        </p:txBody>
      </p:sp>
    </p:spTree>
    <p:custDataLst>
      <p:tags r:id="rId1"/>
    </p:custDataLst>
    <p:extLst>
      <p:ext uri="{BB962C8B-B14F-4D97-AF65-F5344CB8AC3E}">
        <p14:creationId xmlns:p14="http://schemas.microsoft.com/office/powerpoint/2010/main" val="25671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F9B9CF4C-409E-8709-2658-ED512972C5B3}"/>
              </a:ext>
            </a:extLst>
          </p:cNvPr>
          <p:cNvPicPr>
            <a:picLocks noChangeAspect="1"/>
          </p:cNvPicPr>
          <p:nvPr>
            <p:custDataLst>
              <p:tags r:id="rId2"/>
            </p:custDataLst>
          </p:nvPr>
        </p:nvPicPr>
        <p:blipFill>
          <a:blip r:embed="rId13">
            <a:extLst>
              <a:ext uri="{28A0092B-C50C-407E-A947-70E740481C1C}">
                <a14:useLocalDpi xmlns:a14="http://schemas.microsoft.com/office/drawing/2010/main" val="0"/>
              </a:ext>
            </a:extLst>
          </a:blip>
          <a:stretch>
            <a:fillRect/>
          </a:stretch>
        </p:blipFill>
        <p:spPr>
          <a:xfrm>
            <a:off x="838200" y="1790700"/>
            <a:ext cx="10515600" cy="4394200"/>
          </a:xfrm>
          <a:prstGeom prst="rect">
            <a:avLst/>
          </a:prstGeom>
        </p:spPr>
      </p:pic>
      <p:sp>
        <p:nvSpPr>
          <p:cNvPr id="2" name="TextBox 1">
            <a:extLst>
              <a:ext uri="{FF2B5EF4-FFF2-40B4-BE49-F238E27FC236}">
                <a16:creationId xmlns:a16="http://schemas.microsoft.com/office/drawing/2014/main" id="{FBD3D591-49D2-461C-AB4A-923DA3AE9BC3}"/>
              </a:ext>
            </a:extLst>
          </p:cNvPr>
          <p:cNvSpPr txBox="1"/>
          <p:nvPr>
            <p:custDataLst>
              <p:tags r:id="rId3"/>
            </p:custDataLst>
          </p:nvPr>
        </p:nvSpPr>
        <p:spPr>
          <a:xfrm>
            <a:off x="0" y="317500"/>
            <a:ext cx="12192000" cy="1003300"/>
          </a:xfrm>
          <a:prstGeom prst="rect">
            <a:avLst/>
          </a:prstGeom>
          <a:noFill/>
        </p:spPr>
        <p:txBody>
          <a:bodyPr vertOverflow="overflow" vert="horz" wrap="square" lIns="91440" tIns="45720" rIns="91440" bIns="45720" rtlCol="0" anchor="ctr" anchorCtr="0">
            <a:normAutofit/>
          </a:bodyPr>
          <a:lstStyle/>
          <a:p>
            <a:pPr algn="ctr"/>
            <a:r>
              <a:rPr lang="en-GB" sz="3200">
                <a:solidFill>
                  <a:srgbClr val="FFFFFF"/>
                </a:solidFill>
                <a:latin typeface="Lucida Sans"/>
              </a:rPr>
              <a:t>Which digital tool would you like to develop your skills in?</a:t>
            </a:r>
          </a:p>
        </p:txBody>
      </p:sp>
      <p:sp>
        <p:nvSpPr>
          <p:cNvPr id="3" name="Rectangle: Rounded Corners 2">
            <a:extLst>
              <a:ext uri="{FF2B5EF4-FFF2-40B4-BE49-F238E27FC236}">
                <a16:creationId xmlns:a16="http://schemas.microsoft.com/office/drawing/2014/main" id="{5E4A0806-EDC8-4D6B-AC16-A3D69CDFD7B0}"/>
              </a:ext>
            </a:extLst>
          </p:cNvPr>
          <p:cNvSpPr/>
          <p:nvPr>
            <p:custDataLst>
              <p:tags r:id="rId4"/>
            </p:custDataLst>
          </p:nvPr>
        </p:nvSpPr>
        <p:spPr>
          <a:xfrm>
            <a:off x="63500" y="63500"/>
            <a:ext cx="1905000" cy="381000"/>
          </a:xfrm>
          <a:prstGeom prst="roundRect">
            <a:avLst/>
          </a:prstGeom>
          <a:solidFill>
            <a:srgbClr val="007F7C">
              <a:alpha val="100000"/>
            </a:srgbClr>
          </a:solidFill>
          <a:ln w="12700" cap="flat" cmpd="sng" algn="ctr">
            <a:solidFill>
              <a:srgbClr val="003231">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rtlCol="0" anchor="t" anchorCtr="0">
            <a:noAutofit/>
          </a:bodyPr>
          <a:lstStyle/>
          <a:p>
            <a:pPr algn="ctr"/>
            <a:r>
              <a:rPr lang="en-GB">
                <a:solidFill>
                  <a:srgbClr val="FFFFFF"/>
                </a:solidFill>
                <a:latin typeface="Calibri Light"/>
                <a:cs typeface="Calibri Light"/>
              </a:rPr>
              <a:t>4</a:t>
            </a:r>
          </a:p>
        </p:txBody>
      </p:sp>
      <p:sp>
        <p:nvSpPr>
          <p:cNvPr id="4" name="Rectangle: Rounded Corners 3">
            <a:extLst>
              <a:ext uri="{FF2B5EF4-FFF2-40B4-BE49-F238E27FC236}">
                <a16:creationId xmlns:a16="http://schemas.microsoft.com/office/drawing/2014/main" id="{7C671418-E540-49EA-8365-F4571C39ED1E}"/>
              </a:ext>
            </a:extLst>
          </p:cNvPr>
          <p:cNvSpPr/>
          <p:nvPr>
            <p:custDataLst>
              <p:tags r:id="rId5"/>
            </p:custDataLst>
          </p:nvPr>
        </p:nvSpPr>
        <p:spPr>
          <a:xfrm>
            <a:off x="10223500" y="63500"/>
            <a:ext cx="1905000" cy="381000"/>
          </a:xfrm>
          <a:prstGeom prst="roundRect">
            <a:avLst/>
          </a:prstGeom>
          <a:solidFill>
            <a:srgbClr val="007F7C">
              <a:alpha val="100000"/>
            </a:srgbClr>
          </a:solidFill>
          <a:ln w="12700" cap="flat" cmpd="sng" algn="ctr">
            <a:solidFill>
              <a:srgbClr val="003231">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rtlCol="0" anchor="t" anchorCtr="0">
            <a:noAutofit/>
          </a:bodyPr>
          <a:lstStyle/>
          <a:p>
            <a:pPr algn="ctr"/>
            <a:r>
              <a:rPr lang="en-GB">
                <a:solidFill>
                  <a:srgbClr val="FFFFFF"/>
                </a:solidFill>
                <a:latin typeface="Calibri Light"/>
                <a:cs typeface="Calibri Light"/>
              </a:rPr>
              <a:t>Showing Results</a:t>
            </a:r>
          </a:p>
        </p:txBody>
      </p:sp>
      <p:sp>
        <p:nvSpPr>
          <p:cNvPr id="6" name="Oval 5">
            <a:extLst>
              <a:ext uri="{FF2B5EF4-FFF2-40B4-BE49-F238E27FC236}">
                <a16:creationId xmlns:a16="http://schemas.microsoft.com/office/drawing/2014/main" id="{15D800F7-0DCE-410D-B0B0-1DA6CF8634D0}"/>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Top Corners Snipped 6">
            <a:extLst>
              <a:ext uri="{FF2B5EF4-FFF2-40B4-BE49-F238E27FC236}">
                <a16:creationId xmlns:a16="http://schemas.microsoft.com/office/drawing/2014/main" id="{A44BBE1F-8443-4C88-A713-1E36E11DCAA6}"/>
              </a:ext>
            </a:extLst>
          </p:cNvPr>
          <p:cNvSpPr/>
          <p:nvPr>
            <p:custDataLst>
              <p:tags r:id="rId7"/>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5A5265A4-C692-4AC0-A9F6-95075E33F228}"/>
              </a:ext>
            </a:extLst>
          </p:cNvPr>
          <p:cNvSpPr txBox="1"/>
          <p:nvPr>
            <p:custDataLst>
              <p:tags r:id="rId8"/>
            </p:custDataLst>
          </p:nvPr>
        </p:nvSpPr>
        <p:spPr>
          <a:xfrm>
            <a:off x="6743700" y="11938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201C3DD0-BE21-417F-B41D-308709AE3FAD}"/>
              </a:ext>
            </a:extLst>
          </p:cNvPr>
          <p:cNvSpPr txBox="1"/>
          <p:nvPr>
            <p:custDataLst>
              <p:tags r:id="rId9"/>
            </p:custDataLst>
          </p:nvPr>
        </p:nvSpPr>
        <p:spPr>
          <a:xfrm>
            <a:off x="8864600" y="1193800"/>
            <a:ext cx="1778000" cy="381000"/>
          </a:xfrm>
          <a:prstGeom prst="rect">
            <a:avLst/>
          </a:prstGeom>
          <a:noFill/>
        </p:spPr>
        <p:txBody>
          <a:bodyPr vertOverflow="overflow" vert="horz" wrap="square" rtlCol="0" anchor="t">
            <a:spAutoFit/>
          </a:bodyPr>
          <a:lstStyle/>
          <a:p>
            <a:pPr algn="l"/>
            <a:r>
              <a:rPr lang="en-GB"/>
              <a:t>ID: </a:t>
            </a:r>
            <a:r>
              <a:rPr lang="en-GB" b="1"/>
              <a:t>178-087-492</a:t>
            </a:r>
            <a:endParaRPr lang="en-GB"/>
          </a:p>
        </p:txBody>
      </p:sp>
      <p:sp>
        <p:nvSpPr>
          <p:cNvPr id="10" name="Rectangle 9">
            <a:extLst>
              <a:ext uri="{FF2B5EF4-FFF2-40B4-BE49-F238E27FC236}">
                <a16:creationId xmlns:a16="http://schemas.microsoft.com/office/drawing/2014/main" id="{C45F6F82-05D4-47C2-B6FF-900D63C530CB}"/>
              </a:ext>
            </a:extLst>
          </p:cNvPr>
          <p:cNvSpPr/>
          <p:nvPr>
            <p:custDataLst>
              <p:tags r:id="rId10"/>
            </p:custDataLst>
          </p:nvPr>
        </p:nvSpPr>
        <p:spPr>
          <a:xfrm>
            <a:off x="838200" y="5740400"/>
            <a:ext cx="10515600" cy="876300"/>
          </a:xfrm>
          <a:prstGeom prst="rect">
            <a:avLst/>
          </a:prstGeom>
          <a:solidFill>
            <a:srgbClr val="666666">
              <a:alpha val="40000"/>
              <a:alpha val="0"/>
              <a:alpha val="40000"/>
              <a:alpha val="0"/>
              <a:alpha val="0"/>
              <a:alpha val="0"/>
            </a:srgbClr>
          </a:solidFill>
          <a:ln w="12700" cap="flat" cmpd="sng" algn="ctr">
            <a:solidFill>
              <a:srgbClr val="808080">
                <a:alpha val="40000"/>
                <a:alpha val="0"/>
                <a:alpha val="4000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
        <p:nvSpPr>
          <p:cNvPr id="11" name="Rectangle 10">
            <a:extLst>
              <a:ext uri="{FF2B5EF4-FFF2-40B4-BE49-F238E27FC236}">
                <a16:creationId xmlns:a16="http://schemas.microsoft.com/office/drawing/2014/main" id="{12586236-C746-40FF-B106-9FEDE1A44628}"/>
              </a:ext>
            </a:extLst>
          </p:cNvPr>
          <p:cNvSpPr/>
          <p:nvPr>
            <p:custDataLst>
              <p:tags r:id="rId11"/>
            </p:custDataLst>
          </p:nvPr>
        </p:nvSpPr>
        <p:spPr>
          <a:xfrm>
            <a:off x="838200" y="1790700"/>
            <a:ext cx="10515600" cy="4394200"/>
          </a:xfrm>
          <a:prstGeom prst="rect">
            <a:avLst/>
          </a:prstGeom>
          <a:solidFill>
            <a:srgbClr val="007F7C">
              <a:alpha val="0"/>
            </a:srgbClr>
          </a:solidFill>
          <a:ln w="12700" cap="flat" cmpd="sng" algn="ctr">
            <a:solidFill>
              <a:srgbClr val="808080"/>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929024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6222" y="1345481"/>
            <a:ext cx="3670481" cy="1546916"/>
          </a:xfrm>
        </p:spPr>
        <p:txBody>
          <a:bodyPr vert="horz" lIns="91440" tIns="45720" rIns="91440" bIns="45720" rtlCol="0" anchor="t">
            <a:normAutofit/>
          </a:bodyPr>
          <a:lstStyle/>
          <a:p>
            <a:r>
              <a:rPr lang="en-GB"/>
              <a:t>How we can support you</a:t>
            </a:r>
            <a:endParaRPr lang="en-US"/>
          </a:p>
        </p:txBody>
      </p:sp>
      <p:pic>
        <p:nvPicPr>
          <p:cNvPr id="4" name="Graphic 4" descr="Questions with solid fill">
            <a:extLst>
              <a:ext uri="{FF2B5EF4-FFF2-40B4-BE49-F238E27FC236}">
                <a16:creationId xmlns:a16="http://schemas.microsoft.com/office/drawing/2014/main" id="{C4A2FABF-3F76-050C-0975-9E0B3F1E9D0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4739436" y="827047"/>
            <a:ext cx="1440000" cy="1440000"/>
          </a:xfrm>
          <a:prstGeom prst="rect">
            <a:avLst/>
          </a:prstGeom>
        </p:spPr>
      </p:pic>
      <p:sp>
        <p:nvSpPr>
          <p:cNvPr id="8" name="TextBox 7">
            <a:extLst>
              <a:ext uri="{FF2B5EF4-FFF2-40B4-BE49-F238E27FC236}">
                <a16:creationId xmlns:a16="http://schemas.microsoft.com/office/drawing/2014/main" id="{577093E1-97EF-E1E3-0413-07814EF88F56}"/>
              </a:ext>
            </a:extLst>
          </p:cNvPr>
          <p:cNvSpPr txBox="1"/>
          <p:nvPr/>
        </p:nvSpPr>
        <p:spPr>
          <a:xfrm>
            <a:off x="4690444" y="2296042"/>
            <a:ext cx="15379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1 to 1</a:t>
            </a:r>
            <a:endParaRPr lang="en-US" sz="3600" b="1">
              <a:cs typeface="Calibri Light"/>
            </a:endParaRPr>
          </a:p>
        </p:txBody>
      </p:sp>
      <p:pic>
        <p:nvPicPr>
          <p:cNvPr id="5" name="Graphic 5" descr="Users with solid fill">
            <a:extLst>
              <a:ext uri="{FF2B5EF4-FFF2-40B4-BE49-F238E27FC236}">
                <a16:creationId xmlns:a16="http://schemas.microsoft.com/office/drawing/2014/main" id="{7A3BE174-53FF-0DE0-22D5-E5439472D02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862168" y="105095"/>
            <a:ext cx="1440000" cy="1440000"/>
          </a:xfrm>
          <a:prstGeom prst="rect">
            <a:avLst/>
          </a:prstGeom>
        </p:spPr>
      </p:pic>
      <p:sp>
        <p:nvSpPr>
          <p:cNvPr id="9" name="TextBox 8">
            <a:extLst>
              <a:ext uri="{FF2B5EF4-FFF2-40B4-BE49-F238E27FC236}">
                <a16:creationId xmlns:a16="http://schemas.microsoft.com/office/drawing/2014/main" id="{A8DF61A5-D632-5415-010F-3C7DD8D200E0}"/>
              </a:ext>
            </a:extLst>
          </p:cNvPr>
          <p:cNvSpPr txBox="1"/>
          <p:nvPr/>
        </p:nvSpPr>
        <p:spPr>
          <a:xfrm>
            <a:off x="9087658" y="1336679"/>
            <a:ext cx="2989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Group training sessions</a:t>
            </a:r>
            <a:endParaRPr lang="en-US" sz="3600" b="1"/>
          </a:p>
        </p:txBody>
      </p:sp>
      <p:pic>
        <p:nvPicPr>
          <p:cNvPr id="12" name="Gráfico 38" descr="Head with Gears">
            <a:extLst>
              <a:ext uri="{FF2B5EF4-FFF2-40B4-BE49-F238E27FC236}">
                <a16:creationId xmlns:a16="http://schemas.microsoft.com/office/drawing/2014/main" id="{CBFCBA7A-1C0A-19B3-7B88-155FA2F771F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397254" y="3777674"/>
            <a:ext cx="1440000" cy="1440000"/>
          </a:xfrm>
          <a:prstGeom prst="rect">
            <a:avLst/>
          </a:prstGeom>
        </p:spPr>
      </p:pic>
      <p:sp>
        <p:nvSpPr>
          <p:cNvPr id="13" name="TextBox 12">
            <a:extLst>
              <a:ext uri="{FF2B5EF4-FFF2-40B4-BE49-F238E27FC236}">
                <a16:creationId xmlns:a16="http://schemas.microsoft.com/office/drawing/2014/main" id="{0C969AF8-73D3-003C-AA23-8153ED90BBCC}"/>
              </a:ext>
            </a:extLst>
          </p:cNvPr>
          <p:cNvSpPr txBox="1"/>
          <p:nvPr/>
        </p:nvSpPr>
        <p:spPr>
          <a:xfrm>
            <a:off x="8570376" y="5217675"/>
            <a:ext cx="2989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Self development</a:t>
            </a:r>
            <a:endParaRPr lang="en-US" sz="3600" b="1"/>
          </a:p>
        </p:txBody>
      </p:sp>
      <p:pic>
        <p:nvPicPr>
          <p:cNvPr id="16" name="Gráfico 35" descr="Teacher">
            <a:extLst>
              <a:ext uri="{FF2B5EF4-FFF2-40B4-BE49-F238E27FC236}">
                <a16:creationId xmlns:a16="http://schemas.microsoft.com/office/drawing/2014/main" id="{A42EDC03-77DC-ECA1-2702-69FE536B90C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795816" y="3777675"/>
            <a:ext cx="1300185" cy="1300185"/>
          </a:xfrm>
          <a:prstGeom prst="rect">
            <a:avLst/>
          </a:prstGeom>
        </p:spPr>
      </p:pic>
      <p:sp>
        <p:nvSpPr>
          <p:cNvPr id="21" name="TextBox 20">
            <a:extLst>
              <a:ext uri="{FF2B5EF4-FFF2-40B4-BE49-F238E27FC236}">
                <a16:creationId xmlns:a16="http://schemas.microsoft.com/office/drawing/2014/main" id="{8B5238F7-7AA9-188E-BBB7-D1964E21FFAF}"/>
              </a:ext>
            </a:extLst>
          </p:cNvPr>
          <p:cNvSpPr txBox="1"/>
          <p:nvPr/>
        </p:nvSpPr>
        <p:spPr>
          <a:xfrm>
            <a:off x="4135883" y="4978004"/>
            <a:ext cx="29890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Digital tools</a:t>
            </a:r>
            <a:endParaRPr lang="en-US" sz="3600" b="1"/>
          </a:p>
        </p:txBody>
      </p:sp>
      <p:pic>
        <p:nvPicPr>
          <p:cNvPr id="23" name="Picture 22" descr="Icon&#10;&#10;Description automatically generated">
            <a:extLst>
              <a:ext uri="{FF2B5EF4-FFF2-40B4-BE49-F238E27FC236}">
                <a16:creationId xmlns:a16="http://schemas.microsoft.com/office/drawing/2014/main" id="{09CD1717-33FC-FAA1-369F-37B4B95764B7}"/>
              </a:ext>
            </a:extLst>
          </p:cNvPr>
          <p:cNvPicPr>
            <a:picLocks noChangeAspect="1"/>
          </p:cNvPicPr>
          <p:nvPr/>
        </p:nvPicPr>
        <p:blipFill>
          <a:blip r:embed="rId12" cstate="print">
            <a:duotone>
              <a:prstClr val="black"/>
              <a:schemeClr val="accent2">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7423463" y="2213842"/>
            <a:ext cx="646331" cy="646331"/>
          </a:xfrm>
          <a:prstGeom prst="rect">
            <a:avLst/>
          </a:prstGeom>
        </p:spPr>
      </p:pic>
      <p:sp>
        <p:nvSpPr>
          <p:cNvPr id="30" name="TextBox 29">
            <a:extLst>
              <a:ext uri="{FF2B5EF4-FFF2-40B4-BE49-F238E27FC236}">
                <a16:creationId xmlns:a16="http://schemas.microsoft.com/office/drawing/2014/main" id="{1823EF2D-44F6-290C-98DC-CC73822EDF15}"/>
              </a:ext>
            </a:extLst>
          </p:cNvPr>
          <p:cNvSpPr txBox="1"/>
          <p:nvPr/>
        </p:nvSpPr>
        <p:spPr>
          <a:xfrm>
            <a:off x="6252117" y="2942372"/>
            <a:ext cx="2989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LinkedIn Learning</a:t>
            </a:r>
            <a:endParaRPr lang="en-US" sz="3600" b="1"/>
          </a:p>
        </p:txBody>
      </p:sp>
      <p:sp>
        <p:nvSpPr>
          <p:cNvPr id="7" name="Rectangle 6">
            <a:extLst>
              <a:ext uri="{FF2B5EF4-FFF2-40B4-BE49-F238E27FC236}">
                <a16:creationId xmlns:a16="http://schemas.microsoft.com/office/drawing/2014/main" id="{3AA0DFD3-D2D0-4D54-A98F-0628E7F3C257}"/>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
        <p:nvSpPr>
          <p:cNvPr id="2" name="Lightning Bolt 1" descr="-">
            <a:extLst>
              <a:ext uri="{FF2B5EF4-FFF2-40B4-BE49-F238E27FC236}">
                <a16:creationId xmlns:a16="http://schemas.microsoft.com/office/drawing/2014/main" id="{3380D1A1-125B-0556-783C-46A96504D17E}"/>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Tree>
    <p:extLst>
      <p:ext uri="{BB962C8B-B14F-4D97-AF65-F5344CB8AC3E}">
        <p14:creationId xmlns:p14="http://schemas.microsoft.com/office/powerpoint/2010/main" val="790341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46953DF-7DDD-543F-6A21-707CC74F7DCA}"/>
              </a:ext>
            </a:extLst>
          </p:cNvPr>
          <p:cNvSpPr>
            <a:spLocks noGrp="1"/>
          </p:cNvSpPr>
          <p:nvPr>
            <p:ph type="subTitle" idx="1"/>
          </p:nvPr>
        </p:nvSpPr>
        <p:spPr>
          <a:xfrm>
            <a:off x="286222" y="1263534"/>
            <a:ext cx="3670481" cy="1405707"/>
          </a:xfrm>
        </p:spPr>
        <p:txBody>
          <a:bodyPr/>
          <a:lstStyle/>
          <a:p>
            <a:r>
              <a:rPr lang="en-GB"/>
              <a:t>Links for the session</a:t>
            </a:r>
          </a:p>
        </p:txBody>
      </p:sp>
      <p:sp>
        <p:nvSpPr>
          <p:cNvPr id="14" name="TextBox 13">
            <a:extLst>
              <a:ext uri="{FF2B5EF4-FFF2-40B4-BE49-F238E27FC236}">
                <a16:creationId xmlns:a16="http://schemas.microsoft.com/office/drawing/2014/main" id="{2B11733C-B6D0-8B81-C687-C1869FBD7384}"/>
              </a:ext>
            </a:extLst>
          </p:cNvPr>
          <p:cNvSpPr txBox="1"/>
          <p:nvPr/>
        </p:nvSpPr>
        <p:spPr>
          <a:xfrm>
            <a:off x="5612051" y="665589"/>
            <a:ext cx="5246496" cy="830997"/>
          </a:xfrm>
          <a:prstGeom prst="rect">
            <a:avLst/>
          </a:prstGeom>
          <a:noFill/>
        </p:spPr>
        <p:txBody>
          <a:bodyPr wrap="square" rtlCol="0">
            <a:spAutoFit/>
          </a:bodyPr>
          <a:lstStyle/>
          <a:p>
            <a:pPr algn="ctr"/>
            <a:r>
              <a:rPr lang="en-GB" sz="4800">
                <a:hlinkClick r:id="rId2"/>
              </a:rPr>
              <a:t>bit.ly/ds-</a:t>
            </a:r>
            <a:r>
              <a:rPr lang="en-GB" sz="4800" err="1">
                <a:hlinkClick r:id="rId2"/>
              </a:rPr>
              <a:t>padlet</a:t>
            </a:r>
            <a:endParaRPr lang="en-GB" sz="4800"/>
          </a:p>
        </p:txBody>
      </p:sp>
      <p:pic>
        <p:nvPicPr>
          <p:cNvPr id="8" name="Picture 7" descr="A qr code on a white background&#10;&#10;Description automatically generated">
            <a:extLst>
              <a:ext uri="{FF2B5EF4-FFF2-40B4-BE49-F238E27FC236}">
                <a16:creationId xmlns:a16="http://schemas.microsoft.com/office/drawing/2014/main" id="{DFCDE33B-CC6C-BAAC-8B18-D67B15FD8D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5702" y="2871496"/>
            <a:ext cx="3238549" cy="3238549"/>
          </a:xfrm>
          <a:prstGeom prst="rect">
            <a:avLst/>
          </a:prstGeom>
        </p:spPr>
      </p:pic>
      <p:pic>
        <p:nvPicPr>
          <p:cNvPr id="2" name="Picture 1">
            <a:extLst>
              <a:ext uri="{FF2B5EF4-FFF2-40B4-BE49-F238E27FC236}">
                <a16:creationId xmlns:a16="http://schemas.microsoft.com/office/drawing/2014/main" id="{5B6DCE96-F235-FCDF-507B-BBDA755A0472}"/>
              </a:ext>
            </a:extLst>
          </p:cNvPr>
          <p:cNvPicPr>
            <a:picLocks noChangeAspect="1"/>
          </p:cNvPicPr>
          <p:nvPr/>
        </p:nvPicPr>
        <p:blipFill>
          <a:blip r:embed="rId4"/>
          <a:stretch>
            <a:fillRect/>
          </a:stretch>
        </p:blipFill>
        <p:spPr>
          <a:xfrm>
            <a:off x="4890894" y="1785257"/>
            <a:ext cx="6688810" cy="4561114"/>
          </a:xfrm>
          <a:prstGeom prst="rect">
            <a:avLst/>
          </a:prstGeom>
        </p:spPr>
      </p:pic>
    </p:spTree>
    <p:extLst>
      <p:ext uri="{BB962C8B-B14F-4D97-AF65-F5344CB8AC3E}">
        <p14:creationId xmlns:p14="http://schemas.microsoft.com/office/powerpoint/2010/main" val="2497872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72CBC83-2E45-8D12-BC6D-045183ABF327}"/>
              </a:ext>
            </a:extLst>
          </p:cNvPr>
          <p:cNvSpPr>
            <a:spLocks noGrp="1"/>
          </p:cNvSpPr>
          <p:nvPr>
            <p:ph type="subTitle" idx="1"/>
          </p:nvPr>
        </p:nvSpPr>
        <p:spPr>
          <a:xfrm>
            <a:off x="286222" y="1263534"/>
            <a:ext cx="3670481" cy="3096195"/>
          </a:xfrm>
        </p:spPr>
        <p:txBody>
          <a:bodyPr vert="horz" lIns="91440" tIns="45720" rIns="91440" bIns="45720" rtlCol="0">
            <a:normAutofit/>
          </a:bodyPr>
          <a:lstStyle/>
          <a:p>
            <a:r>
              <a:rPr lang="en-GB"/>
              <a:t>JISC Digital Capabilities assessment tool</a:t>
            </a:r>
          </a:p>
          <a:p>
            <a:endParaRPr lang="en-GB"/>
          </a:p>
          <a:p>
            <a:r>
              <a:rPr lang="en-GB"/>
              <a:t>What is it?</a:t>
            </a:r>
          </a:p>
        </p:txBody>
      </p:sp>
      <p:sp>
        <p:nvSpPr>
          <p:cNvPr id="6" name="TextBox 5">
            <a:extLst>
              <a:ext uri="{FF2B5EF4-FFF2-40B4-BE49-F238E27FC236}">
                <a16:creationId xmlns:a16="http://schemas.microsoft.com/office/drawing/2014/main" id="{5FA48CE1-050D-C110-E749-97163078CE65}"/>
              </a:ext>
            </a:extLst>
          </p:cNvPr>
          <p:cNvSpPr txBox="1"/>
          <p:nvPr/>
        </p:nvSpPr>
        <p:spPr>
          <a:xfrm>
            <a:off x="4598878" y="302360"/>
            <a:ext cx="7272846" cy="4201150"/>
          </a:xfrm>
          <a:prstGeom prst="rect">
            <a:avLst/>
          </a:prstGeom>
          <a:noFill/>
        </p:spPr>
        <p:txBody>
          <a:bodyPr wrap="square" lIns="91440" tIns="45720" rIns="91440" bIns="45720" rtlCol="0" anchor="t">
            <a:spAutoFit/>
          </a:bodyPr>
          <a:lstStyle/>
          <a:p>
            <a:pPr marL="285764" indent="-285764">
              <a:buFont typeface="Arial" panose="020B0604020202020204" pitchFamily="34" charset="0"/>
              <a:buChar char="•"/>
            </a:pPr>
            <a:r>
              <a:rPr lang="en-GB" sz="2400">
                <a:latin typeface="Arial"/>
                <a:cs typeface="Arial"/>
              </a:rPr>
              <a:t>A self – assessment questionnaire, to assess your current digital skills level</a:t>
            </a:r>
          </a:p>
          <a:p>
            <a:endParaRPr lang="en-GB" sz="2400">
              <a:latin typeface="Arial" panose="020B0604020202020204" pitchFamily="34" charset="0"/>
              <a:cs typeface="Arial" panose="020B0604020202020204" pitchFamily="34" charset="0"/>
            </a:endParaRPr>
          </a:p>
          <a:p>
            <a:pPr marL="285764" indent="-285764">
              <a:buFont typeface="Arial" panose="020B0604020202020204" pitchFamily="34" charset="0"/>
              <a:buChar char="•"/>
            </a:pPr>
            <a:r>
              <a:rPr lang="en-GB" sz="2400">
                <a:latin typeface="Arial"/>
                <a:cs typeface="Arial"/>
              </a:rPr>
              <a:t>Completion of the questionnaire allows you to identify your own strengths and weaknesses and enables you to gain more confidence in the areas that you need.</a:t>
            </a:r>
          </a:p>
          <a:p>
            <a:pPr marL="285764" indent="-285764">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64" indent="-285764">
              <a:buFont typeface="Arial" panose="020B0604020202020204" pitchFamily="34" charset="0"/>
              <a:buChar char="•"/>
            </a:pPr>
            <a:r>
              <a:rPr lang="en-GB" sz="2400">
                <a:latin typeface="Arial"/>
                <a:cs typeface="Arial"/>
              </a:rPr>
              <a:t>Your results will be aligned with the six elements of digital capability as defined by JISC.</a:t>
            </a:r>
          </a:p>
          <a:p>
            <a:pPr marL="285764" indent="-285764">
              <a:buFont typeface="Arial" panose="020B0604020202020204" pitchFamily="34" charset="0"/>
              <a:buChar char="•"/>
            </a:pPr>
            <a:endParaRPr lang="en-GB" sz="2700"/>
          </a:p>
        </p:txBody>
      </p:sp>
      <p:sp>
        <p:nvSpPr>
          <p:cNvPr id="4" name="TextBox 3">
            <a:extLst>
              <a:ext uri="{FF2B5EF4-FFF2-40B4-BE49-F238E27FC236}">
                <a16:creationId xmlns:a16="http://schemas.microsoft.com/office/drawing/2014/main" id="{C75053D3-C781-B852-21B2-35B9A4A6A178}"/>
              </a:ext>
            </a:extLst>
          </p:cNvPr>
          <p:cNvSpPr txBox="1"/>
          <p:nvPr/>
        </p:nvSpPr>
        <p:spPr>
          <a:xfrm>
            <a:off x="4564820" y="5292976"/>
            <a:ext cx="7627180" cy="1077218"/>
          </a:xfrm>
          <a:prstGeom prst="rect">
            <a:avLst/>
          </a:prstGeom>
          <a:noFill/>
        </p:spPr>
        <p:txBody>
          <a:bodyPr wrap="square" rtlCol="0">
            <a:spAutoFit/>
          </a:bodyPr>
          <a:lstStyle/>
          <a:p>
            <a:r>
              <a:rPr lang="en-GB" sz="3200">
                <a:hlinkClick r:id="rId4"/>
              </a:rPr>
              <a:t>JISC Discovery tool - https://bit.ly/DiscoveryToolUWTSD</a:t>
            </a:r>
            <a:endParaRPr lang="en-GB" sz="3200"/>
          </a:p>
        </p:txBody>
      </p:sp>
      <p:sp>
        <p:nvSpPr>
          <p:cNvPr id="7" name="Rectangle 6">
            <a:extLst>
              <a:ext uri="{FF2B5EF4-FFF2-40B4-BE49-F238E27FC236}">
                <a16:creationId xmlns:a16="http://schemas.microsoft.com/office/drawing/2014/main" id="{2B7FF327-D51B-409D-B6CB-E0E42D9E743D}"/>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184337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Chart, diagram&#10;&#10;Description automatically generated">
            <a:extLst>
              <a:ext uri="{FF2B5EF4-FFF2-40B4-BE49-F238E27FC236}">
                <a16:creationId xmlns:a16="http://schemas.microsoft.com/office/drawing/2014/main" id="{D5DDAFEB-3BBF-6B50-9D0F-8702AA2AA9FA}"/>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538" r="1538"/>
          <a:stretch>
            <a:fillRect/>
          </a:stretch>
        </p:blipFill>
        <p:spPr/>
      </p:pic>
      <p:sp>
        <p:nvSpPr>
          <p:cNvPr id="3" name="Subtitle 2">
            <a:extLst>
              <a:ext uri="{FF2B5EF4-FFF2-40B4-BE49-F238E27FC236}">
                <a16:creationId xmlns:a16="http://schemas.microsoft.com/office/drawing/2014/main" id="{F72CBC83-2E45-8D12-BC6D-045183ABF327}"/>
              </a:ext>
            </a:extLst>
          </p:cNvPr>
          <p:cNvSpPr>
            <a:spLocks noGrp="1"/>
          </p:cNvSpPr>
          <p:nvPr>
            <p:ph type="subTitle" idx="1"/>
          </p:nvPr>
        </p:nvSpPr>
        <p:spPr/>
        <p:txBody>
          <a:bodyPr vert="horz" lIns="91440" tIns="45720" rIns="91440" bIns="45720" rtlCol="0">
            <a:normAutofit/>
          </a:bodyPr>
          <a:lstStyle/>
          <a:p>
            <a:r>
              <a:rPr lang="en-GB"/>
              <a:t>JISC Digital Capabilities framework</a:t>
            </a:r>
          </a:p>
        </p:txBody>
      </p:sp>
      <p:sp>
        <p:nvSpPr>
          <p:cNvPr id="5" name="Rectangle 4">
            <a:extLst>
              <a:ext uri="{FF2B5EF4-FFF2-40B4-BE49-F238E27FC236}">
                <a16:creationId xmlns:a16="http://schemas.microsoft.com/office/drawing/2014/main" id="{EFB94888-FFBB-4328-A2FF-9117AD509BC9}"/>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3935898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FCC76DA-260D-2418-9CEC-90727CD745C6}"/>
              </a:ext>
            </a:extLst>
          </p:cNvPr>
          <p:cNvSpPr>
            <a:spLocks noGrp="1"/>
          </p:cNvSpPr>
          <p:nvPr>
            <p:ph type="title"/>
          </p:nvPr>
        </p:nvSpPr>
        <p:spPr>
          <a:xfrm>
            <a:off x="698242" y="77487"/>
            <a:ext cx="10795518" cy="1003916"/>
          </a:xfrm>
        </p:spPr>
        <p:txBody>
          <a:bodyPr anchor="ctr">
            <a:normAutofit/>
          </a:bodyPr>
          <a:lstStyle/>
          <a:p>
            <a:pPr algn="ctr"/>
            <a:r>
              <a:rPr lang="en-US"/>
              <a:t>Discovery Tool Login 1</a:t>
            </a:r>
          </a:p>
        </p:txBody>
      </p:sp>
      <p:pic>
        <p:nvPicPr>
          <p:cNvPr id="10" name="Picture 9" descr="Graphical user interface, text, application&#10;&#10;Description automatically generated">
            <a:extLst>
              <a:ext uri="{FF2B5EF4-FFF2-40B4-BE49-F238E27FC236}">
                <a16:creationId xmlns:a16="http://schemas.microsoft.com/office/drawing/2014/main" id="{3B4AEBEC-C421-2030-85BD-B0203A7880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5436" y="2164109"/>
            <a:ext cx="3304727" cy="1766979"/>
          </a:xfrm>
          <a:prstGeom prst="rect">
            <a:avLst/>
          </a:prstGeom>
        </p:spPr>
      </p:pic>
      <p:sp>
        <p:nvSpPr>
          <p:cNvPr id="13" name="TextBox 12">
            <a:extLst>
              <a:ext uri="{FF2B5EF4-FFF2-40B4-BE49-F238E27FC236}">
                <a16:creationId xmlns:a16="http://schemas.microsoft.com/office/drawing/2014/main" id="{C58AF4AA-C84D-63CC-932A-5E54439A613E}"/>
              </a:ext>
            </a:extLst>
          </p:cNvPr>
          <p:cNvSpPr txBox="1"/>
          <p:nvPr/>
        </p:nvSpPr>
        <p:spPr>
          <a:xfrm>
            <a:off x="488667"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1</a:t>
            </a:r>
          </a:p>
        </p:txBody>
      </p:sp>
      <p:sp>
        <p:nvSpPr>
          <p:cNvPr id="14" name="TextBox 13">
            <a:extLst>
              <a:ext uri="{FF2B5EF4-FFF2-40B4-BE49-F238E27FC236}">
                <a16:creationId xmlns:a16="http://schemas.microsoft.com/office/drawing/2014/main" id="{A68E182C-CB7B-4447-2834-5A100F52F38A}"/>
              </a:ext>
            </a:extLst>
          </p:cNvPr>
          <p:cNvSpPr txBox="1"/>
          <p:nvPr/>
        </p:nvSpPr>
        <p:spPr>
          <a:xfrm>
            <a:off x="3597097"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2</a:t>
            </a:r>
          </a:p>
        </p:txBody>
      </p:sp>
      <p:sp>
        <p:nvSpPr>
          <p:cNvPr id="15" name="TextBox 14">
            <a:extLst>
              <a:ext uri="{FF2B5EF4-FFF2-40B4-BE49-F238E27FC236}">
                <a16:creationId xmlns:a16="http://schemas.microsoft.com/office/drawing/2014/main" id="{DDFC87A2-D7EA-8019-736D-03F7860DF88D}"/>
              </a:ext>
            </a:extLst>
          </p:cNvPr>
          <p:cNvSpPr txBox="1"/>
          <p:nvPr/>
        </p:nvSpPr>
        <p:spPr>
          <a:xfrm>
            <a:off x="6563223" y="1464814"/>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3</a:t>
            </a:r>
          </a:p>
        </p:txBody>
      </p:sp>
      <p:pic>
        <p:nvPicPr>
          <p:cNvPr id="5" name="Picture 4">
            <a:extLst>
              <a:ext uri="{FF2B5EF4-FFF2-40B4-BE49-F238E27FC236}">
                <a16:creationId xmlns:a16="http://schemas.microsoft.com/office/drawing/2014/main" id="{D15F0C3E-37E6-6A47-ACF4-78B6DDF5BFB5}"/>
              </a:ext>
            </a:extLst>
          </p:cNvPr>
          <p:cNvPicPr>
            <a:picLocks noChangeAspect="1"/>
          </p:cNvPicPr>
          <p:nvPr/>
        </p:nvPicPr>
        <p:blipFill>
          <a:blip r:embed="rId3"/>
          <a:stretch>
            <a:fillRect/>
          </a:stretch>
        </p:blipFill>
        <p:spPr>
          <a:xfrm>
            <a:off x="84427" y="2164108"/>
            <a:ext cx="2549884" cy="2845183"/>
          </a:xfrm>
          <a:prstGeom prst="rect">
            <a:avLst/>
          </a:prstGeom>
        </p:spPr>
      </p:pic>
      <p:pic>
        <p:nvPicPr>
          <p:cNvPr id="7" name="Picture 6">
            <a:extLst>
              <a:ext uri="{FF2B5EF4-FFF2-40B4-BE49-F238E27FC236}">
                <a16:creationId xmlns:a16="http://schemas.microsoft.com/office/drawing/2014/main" id="{2C9ECD1B-B562-559C-A9CA-5348DB499766}"/>
              </a:ext>
            </a:extLst>
          </p:cNvPr>
          <p:cNvPicPr>
            <a:picLocks noChangeAspect="1"/>
          </p:cNvPicPr>
          <p:nvPr/>
        </p:nvPicPr>
        <p:blipFill>
          <a:blip r:embed="rId4"/>
          <a:stretch>
            <a:fillRect/>
          </a:stretch>
        </p:blipFill>
        <p:spPr>
          <a:xfrm>
            <a:off x="6301288" y="2164108"/>
            <a:ext cx="2265275" cy="2418443"/>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8B8B7BB2-EC4A-7375-C4D6-CAE57729AB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47689" y="2164108"/>
            <a:ext cx="3304727" cy="3042069"/>
          </a:xfrm>
          <a:prstGeom prst="rect">
            <a:avLst/>
          </a:prstGeom>
        </p:spPr>
      </p:pic>
      <p:sp>
        <p:nvSpPr>
          <p:cNvPr id="11" name="TextBox 10">
            <a:extLst>
              <a:ext uri="{FF2B5EF4-FFF2-40B4-BE49-F238E27FC236}">
                <a16:creationId xmlns:a16="http://schemas.microsoft.com/office/drawing/2014/main" id="{6665F17A-AA4B-4D5F-2983-590895CF4A57}"/>
              </a:ext>
            </a:extLst>
          </p:cNvPr>
          <p:cNvSpPr txBox="1"/>
          <p:nvPr/>
        </p:nvSpPr>
        <p:spPr>
          <a:xfrm>
            <a:off x="9529350"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4</a:t>
            </a:r>
          </a:p>
        </p:txBody>
      </p:sp>
    </p:spTree>
    <p:extLst>
      <p:ext uri="{BB962C8B-B14F-4D97-AF65-F5344CB8AC3E}">
        <p14:creationId xmlns:p14="http://schemas.microsoft.com/office/powerpoint/2010/main" val="3928508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FCC76DA-260D-2418-9CEC-90727CD745C6}"/>
              </a:ext>
            </a:extLst>
          </p:cNvPr>
          <p:cNvSpPr>
            <a:spLocks noGrp="1"/>
          </p:cNvSpPr>
          <p:nvPr>
            <p:ph type="title"/>
          </p:nvPr>
        </p:nvSpPr>
        <p:spPr>
          <a:xfrm>
            <a:off x="698241" y="77487"/>
            <a:ext cx="10795518" cy="1003916"/>
          </a:xfrm>
        </p:spPr>
        <p:txBody>
          <a:bodyPr anchor="ctr">
            <a:normAutofit/>
          </a:bodyPr>
          <a:lstStyle/>
          <a:p>
            <a:pPr algn="ctr"/>
            <a:r>
              <a:rPr lang="en-US"/>
              <a:t>Discovery Tool Login 2</a:t>
            </a:r>
          </a:p>
        </p:txBody>
      </p:sp>
      <p:sp>
        <p:nvSpPr>
          <p:cNvPr id="13" name="TextBox 12">
            <a:extLst>
              <a:ext uri="{FF2B5EF4-FFF2-40B4-BE49-F238E27FC236}">
                <a16:creationId xmlns:a16="http://schemas.microsoft.com/office/drawing/2014/main" id="{C58AF4AA-C84D-63CC-932A-5E54439A613E}"/>
              </a:ext>
            </a:extLst>
          </p:cNvPr>
          <p:cNvSpPr txBox="1"/>
          <p:nvPr/>
        </p:nvSpPr>
        <p:spPr>
          <a:xfrm>
            <a:off x="1205154"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5</a:t>
            </a:r>
          </a:p>
        </p:txBody>
      </p:sp>
      <p:sp>
        <p:nvSpPr>
          <p:cNvPr id="14" name="TextBox 13">
            <a:extLst>
              <a:ext uri="{FF2B5EF4-FFF2-40B4-BE49-F238E27FC236}">
                <a16:creationId xmlns:a16="http://schemas.microsoft.com/office/drawing/2014/main" id="{A68E182C-CB7B-4447-2834-5A100F52F38A}"/>
              </a:ext>
            </a:extLst>
          </p:cNvPr>
          <p:cNvSpPr txBox="1"/>
          <p:nvPr/>
        </p:nvSpPr>
        <p:spPr>
          <a:xfrm>
            <a:off x="7113802"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6</a:t>
            </a:r>
          </a:p>
        </p:txBody>
      </p:sp>
      <p:pic>
        <p:nvPicPr>
          <p:cNvPr id="5" name="Picture 4" descr="Graphical user interface, application&#10;&#10;Description automatically generated">
            <a:extLst>
              <a:ext uri="{FF2B5EF4-FFF2-40B4-BE49-F238E27FC236}">
                <a16:creationId xmlns:a16="http://schemas.microsoft.com/office/drawing/2014/main" id="{8AFD643B-7C1A-C085-8D13-FB9E88F530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241" y="2164108"/>
            <a:ext cx="2755229" cy="2905042"/>
          </a:xfrm>
          <a:prstGeom prst="rect">
            <a:avLst/>
          </a:prstGeom>
        </p:spPr>
      </p:pic>
      <p:pic>
        <p:nvPicPr>
          <p:cNvPr id="7" name="Picture 6" descr="Graphical user interface, application, website&#10;&#10;Description automatically generated">
            <a:extLst>
              <a:ext uri="{FF2B5EF4-FFF2-40B4-BE49-F238E27FC236}">
                <a16:creationId xmlns:a16="http://schemas.microsoft.com/office/drawing/2014/main" id="{70D75EF1-DB72-0627-A8D6-BF35582B699D}"/>
              </a:ext>
            </a:extLst>
          </p:cNvPr>
          <p:cNvPicPr>
            <a:picLocks noChangeAspect="1"/>
          </p:cNvPicPr>
          <p:nvPr/>
        </p:nvPicPr>
        <p:blipFill rotWithShape="1">
          <a:blip r:embed="rId3">
            <a:extLst>
              <a:ext uri="{28A0092B-C50C-407E-A947-70E740481C1C}">
                <a14:useLocalDpi xmlns:a14="http://schemas.microsoft.com/office/drawing/2010/main" val="0"/>
              </a:ext>
            </a:extLst>
          </a:blip>
          <a:srcRect l="204"/>
          <a:stretch/>
        </p:blipFill>
        <p:spPr>
          <a:xfrm>
            <a:off x="4182255" y="2164108"/>
            <a:ext cx="7604497" cy="3009900"/>
          </a:xfrm>
          <a:prstGeom prst="rect">
            <a:avLst/>
          </a:prstGeom>
        </p:spPr>
      </p:pic>
    </p:spTree>
    <p:extLst>
      <p:ext uri="{BB962C8B-B14F-4D97-AF65-F5344CB8AC3E}">
        <p14:creationId xmlns:p14="http://schemas.microsoft.com/office/powerpoint/2010/main" val="2555663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2C605A8-9249-1982-9723-4437078F3085}"/>
              </a:ext>
            </a:extLst>
          </p:cNvPr>
          <p:cNvSpPr>
            <a:spLocks noGrp="1"/>
          </p:cNvSpPr>
          <p:nvPr>
            <p:ph type="title"/>
          </p:nvPr>
        </p:nvSpPr>
        <p:spPr>
          <a:xfrm>
            <a:off x="600805" y="79200"/>
            <a:ext cx="10795518" cy="1003916"/>
          </a:xfrm>
        </p:spPr>
        <p:txBody>
          <a:bodyPr anchor="ctr">
            <a:normAutofit/>
          </a:bodyPr>
          <a:lstStyle/>
          <a:p>
            <a:pPr algn="ctr"/>
            <a:r>
              <a:rPr lang="en-US"/>
              <a:t>Result Wheel Example</a:t>
            </a:r>
          </a:p>
        </p:txBody>
      </p:sp>
      <p:pic>
        <p:nvPicPr>
          <p:cNvPr id="3" name="Picture 2" descr="Chart, radar chart&#10;&#10;Description automatically generated">
            <a:extLst>
              <a:ext uri="{FF2B5EF4-FFF2-40B4-BE49-F238E27FC236}">
                <a16:creationId xmlns:a16="http://schemas.microsoft.com/office/drawing/2014/main" id="{D80853C1-5F51-C775-A403-C66AC34405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72287" y="1447314"/>
            <a:ext cx="5847426" cy="4549298"/>
          </a:xfrm>
          <a:prstGeom prst="rect">
            <a:avLst/>
          </a:prstGeom>
        </p:spPr>
      </p:pic>
    </p:spTree>
    <p:extLst>
      <p:ext uri="{BB962C8B-B14F-4D97-AF65-F5344CB8AC3E}">
        <p14:creationId xmlns:p14="http://schemas.microsoft.com/office/powerpoint/2010/main" val="35841096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Mixed race man working on laptop">
            <a:extLst>
              <a:ext uri="{FF2B5EF4-FFF2-40B4-BE49-F238E27FC236}">
                <a16:creationId xmlns:a16="http://schemas.microsoft.com/office/drawing/2014/main" id="{4E7C970D-3C35-4D7C-BCF9-E361752578CD}"/>
              </a:ext>
            </a:extLst>
          </p:cNvPr>
          <p:cNvPicPr>
            <a:picLocks noGrp="1" noChangeAspect="1"/>
          </p:cNvPicPr>
          <p:nvPr>
            <p:ph type="pic" sz="quarter" idx="13"/>
          </p:nvPr>
        </p:nvPicPr>
        <p:blipFill rotWithShape="1">
          <a:blip r:embed="rId3"/>
          <a:srcRect l="20311" r="20311"/>
          <a:stretch/>
        </p:blipFill>
        <p:spPr>
          <a:noFill/>
        </p:spPr>
      </p:pic>
      <p:sp>
        <p:nvSpPr>
          <p:cNvPr id="12" name="Title 3">
            <a:extLst>
              <a:ext uri="{FF2B5EF4-FFF2-40B4-BE49-F238E27FC236}">
                <a16:creationId xmlns:a16="http://schemas.microsoft.com/office/drawing/2014/main" id="{4144982C-0E2B-889A-0498-F91603D8C273}"/>
              </a:ext>
            </a:extLst>
          </p:cNvPr>
          <p:cNvSpPr>
            <a:spLocks noGrp="1"/>
          </p:cNvSpPr>
          <p:nvPr>
            <p:ph type="title"/>
          </p:nvPr>
        </p:nvSpPr>
        <p:spPr>
          <a:xfrm>
            <a:off x="6367978" y="1413474"/>
            <a:ext cx="5446198" cy="2033218"/>
          </a:xfrm>
        </p:spPr>
        <p:txBody>
          <a:bodyPr anchor="t">
            <a:normAutofit/>
          </a:bodyPr>
          <a:lstStyle/>
          <a:p>
            <a:pPr algn="ctr"/>
            <a:r>
              <a:rPr lang="en-US"/>
              <a:t>Assessing your digital skills</a:t>
            </a:r>
          </a:p>
        </p:txBody>
      </p:sp>
      <p:pic>
        <p:nvPicPr>
          <p:cNvPr id="3" name="Graphic 8" descr="Stopwatch with solid fill">
            <a:extLst>
              <a:ext uri="{FF2B5EF4-FFF2-40B4-BE49-F238E27FC236}">
                <a16:creationId xmlns:a16="http://schemas.microsoft.com/office/drawing/2014/main" id="{5C933983-5732-2581-41A1-62471D5EB6F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6610" y="4390662"/>
            <a:ext cx="651934" cy="651934"/>
          </a:xfrm>
          <a:prstGeom prst="rect">
            <a:avLst/>
          </a:prstGeom>
        </p:spPr>
      </p:pic>
      <p:sp>
        <p:nvSpPr>
          <p:cNvPr id="4" name="Title 3">
            <a:extLst>
              <a:ext uri="{FF2B5EF4-FFF2-40B4-BE49-F238E27FC236}">
                <a16:creationId xmlns:a16="http://schemas.microsoft.com/office/drawing/2014/main" id="{8F6FB6E8-7530-6E05-000E-880960A71752}"/>
              </a:ext>
            </a:extLst>
          </p:cNvPr>
          <p:cNvSpPr txBox="1">
            <a:spLocks/>
          </p:cNvSpPr>
          <p:nvPr/>
        </p:nvSpPr>
        <p:spPr>
          <a:xfrm>
            <a:off x="8044994" y="4379289"/>
            <a:ext cx="3314170" cy="599800"/>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US" sz="2800"/>
              <a:t>15 Minutes </a:t>
            </a:r>
            <a:r>
              <a:rPr lang="en-US" sz="2800" err="1"/>
              <a:t>approx</a:t>
            </a:r>
            <a:endParaRPr lang="en-US" sz="2800"/>
          </a:p>
        </p:txBody>
      </p:sp>
      <p:pic>
        <p:nvPicPr>
          <p:cNvPr id="13" name="Graphic 8" descr="Internet with solid fill">
            <a:extLst>
              <a:ext uri="{FF2B5EF4-FFF2-40B4-BE49-F238E27FC236}">
                <a16:creationId xmlns:a16="http://schemas.microsoft.com/office/drawing/2014/main" id="{64C292BD-169F-6DC0-9D23-0EFE74859A8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7123864" y="3446692"/>
            <a:ext cx="651934" cy="651934"/>
          </a:xfrm>
          <a:prstGeom prst="rect">
            <a:avLst/>
          </a:prstGeom>
        </p:spPr>
      </p:pic>
      <p:sp>
        <p:nvSpPr>
          <p:cNvPr id="14" name="Title 3">
            <a:extLst>
              <a:ext uri="{FF2B5EF4-FFF2-40B4-BE49-F238E27FC236}">
                <a16:creationId xmlns:a16="http://schemas.microsoft.com/office/drawing/2014/main" id="{BF764802-5524-C0F2-A4D4-BCF12706F4B6}"/>
              </a:ext>
            </a:extLst>
          </p:cNvPr>
          <p:cNvSpPr txBox="1">
            <a:spLocks/>
          </p:cNvSpPr>
          <p:nvPr/>
        </p:nvSpPr>
        <p:spPr>
          <a:xfrm>
            <a:off x="8044992" y="3435318"/>
            <a:ext cx="3632618" cy="5998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US" sz="2800" u="sng">
                <a:hlinkClick r:id="rId8">
                  <a:extLst>
                    <a:ext uri="{A12FA001-AC4F-418D-AE19-62706E023703}">
                      <ahyp:hlinkClr xmlns:ahyp="http://schemas.microsoft.com/office/drawing/2018/hyperlinkcolor" val="tx"/>
                    </a:ext>
                  </a:extLst>
                </a:hlinkClick>
              </a:rPr>
              <a:t>JISC Discovery tool</a:t>
            </a:r>
            <a:endParaRPr lang="en-US" u="sng"/>
          </a:p>
        </p:txBody>
      </p:sp>
    </p:spTree>
    <p:extLst>
      <p:ext uri="{BB962C8B-B14F-4D97-AF65-F5344CB8AC3E}">
        <p14:creationId xmlns:p14="http://schemas.microsoft.com/office/powerpoint/2010/main" val="4039333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E2C7DE1-2A18-BF5F-802D-C533E9D1E663}"/>
              </a:ext>
            </a:extLst>
          </p:cNvPr>
          <p:cNvSpPr>
            <a:spLocks noGrp="1"/>
          </p:cNvSpPr>
          <p:nvPr>
            <p:ph type="subTitle" idx="1"/>
          </p:nvPr>
        </p:nvSpPr>
        <p:spPr/>
        <p:txBody>
          <a:bodyPr vert="horz" lIns="91440" tIns="45720" rIns="91440" bIns="45720" rtlCol="0" anchor="t">
            <a:normAutofit/>
          </a:bodyPr>
          <a:lstStyle/>
          <a:p>
            <a:r>
              <a:rPr lang="en-US">
                <a:ea typeface="Calibri Light"/>
                <a:cs typeface="Calibri Light"/>
              </a:rPr>
              <a:t>What is the </a:t>
            </a:r>
            <a:r>
              <a:rPr lang="en-US" err="1">
                <a:ea typeface="Calibri Light"/>
                <a:cs typeface="Calibri Light"/>
              </a:rPr>
              <a:t>DigiCentre</a:t>
            </a:r>
            <a:r>
              <a:rPr lang="en-US">
                <a:ea typeface="Calibri Light"/>
                <a:cs typeface="Calibri Light"/>
              </a:rPr>
              <a:t>?</a:t>
            </a:r>
            <a:endParaRPr lang="en-US"/>
          </a:p>
        </p:txBody>
      </p:sp>
      <p:pic>
        <p:nvPicPr>
          <p:cNvPr id="13" name="Picture 3" descr="Text&#10;&#10;Description automatically generated">
            <a:extLst>
              <a:ext uri="{FF2B5EF4-FFF2-40B4-BE49-F238E27FC236}">
                <a16:creationId xmlns:a16="http://schemas.microsoft.com/office/drawing/2014/main" id="{9A3DF6C1-50C0-94BF-5F5B-AE4B9B728484}"/>
              </a:ext>
            </a:extLst>
          </p:cNvPr>
          <p:cNvPicPr>
            <a:picLocks noChangeAspect="1"/>
          </p:cNvPicPr>
          <p:nvPr/>
        </p:nvPicPr>
        <p:blipFill>
          <a:blip r:embed="rId4"/>
          <a:stretch>
            <a:fillRect/>
          </a:stretch>
        </p:blipFill>
        <p:spPr>
          <a:xfrm>
            <a:off x="214860" y="5459878"/>
            <a:ext cx="3166905" cy="1245742"/>
          </a:xfrm>
          <a:prstGeom prst="rect">
            <a:avLst/>
          </a:prstGeom>
        </p:spPr>
      </p:pic>
      <p:pic>
        <p:nvPicPr>
          <p:cNvPr id="4" name="Picture 3">
            <a:extLst>
              <a:ext uri="{FF2B5EF4-FFF2-40B4-BE49-F238E27FC236}">
                <a16:creationId xmlns:a16="http://schemas.microsoft.com/office/drawing/2014/main" id="{CF0A111C-0DF9-2A90-6C23-7D6ED0F95348}"/>
              </a:ext>
            </a:extLst>
          </p:cNvPr>
          <p:cNvPicPr>
            <a:picLocks noChangeAspect="1"/>
          </p:cNvPicPr>
          <p:nvPr/>
        </p:nvPicPr>
        <p:blipFill>
          <a:blip r:embed="rId5"/>
          <a:stretch>
            <a:fillRect/>
          </a:stretch>
        </p:blipFill>
        <p:spPr>
          <a:xfrm>
            <a:off x="6313617" y="4268998"/>
            <a:ext cx="3843364" cy="2381758"/>
          </a:xfrm>
          <a:prstGeom prst="rect">
            <a:avLst/>
          </a:prstGeom>
        </p:spPr>
      </p:pic>
      <p:pic>
        <p:nvPicPr>
          <p:cNvPr id="6" name="Picture 5">
            <a:extLst>
              <a:ext uri="{FF2B5EF4-FFF2-40B4-BE49-F238E27FC236}">
                <a16:creationId xmlns:a16="http://schemas.microsoft.com/office/drawing/2014/main" id="{22C1AA2C-AFCE-2836-9C98-7BD19452B378}"/>
              </a:ext>
            </a:extLst>
          </p:cNvPr>
          <p:cNvPicPr>
            <a:picLocks noChangeAspect="1"/>
          </p:cNvPicPr>
          <p:nvPr/>
        </p:nvPicPr>
        <p:blipFill rotWithShape="1">
          <a:blip r:embed="rId6"/>
          <a:srcRect l="2087" b="2378"/>
          <a:stretch/>
        </p:blipFill>
        <p:spPr>
          <a:xfrm>
            <a:off x="4686104" y="107024"/>
            <a:ext cx="7098394" cy="4016920"/>
          </a:xfrm>
          <a:prstGeom prst="rect">
            <a:avLst/>
          </a:prstGeom>
        </p:spPr>
      </p:pic>
      <p:sp>
        <p:nvSpPr>
          <p:cNvPr id="7" name="Rectangle 6">
            <a:extLst>
              <a:ext uri="{FF2B5EF4-FFF2-40B4-BE49-F238E27FC236}">
                <a16:creationId xmlns:a16="http://schemas.microsoft.com/office/drawing/2014/main" id="{556BF367-0C89-473F-AD61-1AC64DB5FCA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
        <p:nvSpPr>
          <p:cNvPr id="5" name="TextBox 4">
            <a:extLst>
              <a:ext uri="{FF2B5EF4-FFF2-40B4-BE49-F238E27FC236}">
                <a16:creationId xmlns:a16="http://schemas.microsoft.com/office/drawing/2014/main" id="{B4B71080-D82C-0288-EAEC-6027E34DF311}"/>
              </a:ext>
            </a:extLst>
          </p:cNvPr>
          <p:cNvSpPr txBox="1"/>
          <p:nvPr/>
        </p:nvSpPr>
        <p:spPr>
          <a:xfrm>
            <a:off x="132844" y="4212751"/>
            <a:ext cx="3977234" cy="923330"/>
          </a:xfrm>
          <a:prstGeom prst="rect">
            <a:avLst/>
          </a:prstGeom>
          <a:noFill/>
        </p:spPr>
        <p:txBody>
          <a:bodyPr wrap="square">
            <a:spAutoFit/>
          </a:bodyPr>
          <a:lstStyle/>
          <a:p>
            <a:r>
              <a:rPr lang="en-GB" sz="2700">
                <a:solidFill>
                  <a:schemeClr val="bg1"/>
                </a:solidFill>
                <a:hlinkClick r:id="rId7">
                  <a:extLst>
                    <a:ext uri="{A12FA001-AC4F-418D-AE19-62706E023703}">
                      <ahyp:hlinkClr xmlns:ahyp="http://schemas.microsoft.com/office/drawing/2018/hyperlinkcolor" val="tx"/>
                    </a:ext>
                  </a:extLst>
                </a:hlinkClick>
              </a:rPr>
              <a:t>Digital Skills Homepage - The </a:t>
            </a:r>
            <a:r>
              <a:rPr lang="en-GB" sz="2700" err="1">
                <a:solidFill>
                  <a:schemeClr val="bg1"/>
                </a:solidFill>
                <a:hlinkClick r:id="rId7">
                  <a:extLst>
                    <a:ext uri="{A12FA001-AC4F-418D-AE19-62706E023703}">
                      <ahyp:hlinkClr xmlns:ahyp="http://schemas.microsoft.com/office/drawing/2018/hyperlinkcolor" val="tx"/>
                    </a:ext>
                  </a:extLst>
                </a:hlinkClick>
              </a:rPr>
              <a:t>DigiCentre</a:t>
            </a:r>
            <a:r>
              <a:rPr lang="en-GB" sz="2700">
                <a:solidFill>
                  <a:schemeClr val="bg1"/>
                </a:solidFill>
                <a:hlinkClick r:id="rId7">
                  <a:extLst>
                    <a:ext uri="{A12FA001-AC4F-418D-AE19-62706E023703}">
                      <ahyp:hlinkClr xmlns:ahyp="http://schemas.microsoft.com/office/drawing/2018/hyperlinkcolor" val="tx"/>
                    </a:ext>
                  </a:extLst>
                </a:hlinkClick>
              </a:rPr>
              <a:t> UWTSD</a:t>
            </a:r>
            <a:endParaRPr lang="en-GB" sz="2700">
              <a:solidFill>
                <a:schemeClr val="bg1"/>
              </a:solidFill>
            </a:endParaRPr>
          </a:p>
        </p:txBody>
      </p:sp>
    </p:spTree>
    <p:extLst>
      <p:ext uri="{BB962C8B-B14F-4D97-AF65-F5344CB8AC3E}">
        <p14:creationId xmlns:p14="http://schemas.microsoft.com/office/powerpoint/2010/main" val="1657258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CCD8BFA-3410-C06C-D1C3-342347DD8BEF}"/>
              </a:ext>
            </a:extLst>
          </p:cNvPr>
          <p:cNvSpPr txBox="1"/>
          <p:nvPr/>
        </p:nvSpPr>
        <p:spPr>
          <a:xfrm>
            <a:off x="4452165" y="35917"/>
            <a:ext cx="6657112" cy="7986802"/>
          </a:xfrm>
          <a:prstGeom prst="rect">
            <a:avLst/>
          </a:prstGeom>
          <a:noFill/>
        </p:spPr>
        <p:txBody>
          <a:bodyPr wrap="square" rtlCol="0">
            <a:spAutoFit/>
          </a:bodyPr>
          <a:lstStyle/>
          <a:p>
            <a:pPr marL="257188" indent="-257188">
              <a:buFont typeface="Arial" panose="020B0604020202020204" pitchFamily="34" charset="0"/>
              <a:buChar char="•"/>
            </a:pPr>
            <a:r>
              <a:rPr lang="en-GB" sz="2700"/>
              <a:t>On the main university page go to quick links which is located at the top of the page</a:t>
            </a:r>
          </a:p>
          <a:p>
            <a:pPr marL="214324" indent="-214324">
              <a:buFont typeface="Arial" panose="020B0604020202020204" pitchFamily="34" charset="0"/>
              <a:buChar char="•"/>
            </a:pPr>
            <a:endParaRPr lang="en-GB" sz="2700"/>
          </a:p>
          <a:p>
            <a:pPr marL="214324" indent="-214324">
              <a:buFont typeface="Arial" panose="020B0604020202020204" pitchFamily="34" charset="0"/>
              <a:buChar char="•"/>
            </a:pPr>
            <a:endParaRPr lang="en-GB" sz="2700"/>
          </a:p>
          <a:p>
            <a:pPr marL="214324" indent="-214324">
              <a:buFont typeface="Arial" panose="020B0604020202020204" pitchFamily="34" charset="0"/>
              <a:buChar char="•"/>
            </a:pPr>
            <a:endParaRPr lang="en-GB" sz="2700"/>
          </a:p>
          <a:p>
            <a:pPr marL="214324" indent="-214324">
              <a:buFont typeface="Arial" panose="020B0604020202020204" pitchFamily="34" charset="0"/>
              <a:buChar char="•"/>
            </a:pPr>
            <a:endParaRPr lang="en-GB" sz="2700"/>
          </a:p>
          <a:p>
            <a:pPr marL="214324" indent="-214324">
              <a:buFont typeface="Arial" panose="020B0604020202020204" pitchFamily="34" charset="0"/>
              <a:buChar char="•"/>
            </a:pPr>
            <a:r>
              <a:rPr lang="en-GB" sz="2700"/>
              <a:t>When you are in, find the icon for the </a:t>
            </a:r>
            <a:r>
              <a:rPr lang="en-GB" sz="2700" err="1"/>
              <a:t>DigiCentre</a:t>
            </a:r>
            <a:r>
              <a:rPr lang="en-GB" sz="2700"/>
              <a:t> which looks like this.</a:t>
            </a:r>
          </a:p>
          <a:p>
            <a:pPr marL="214324" indent="-214324">
              <a:buFont typeface="Arial" panose="020B0604020202020204" pitchFamily="34" charset="0"/>
              <a:buChar char="•"/>
            </a:pPr>
            <a:endParaRPr lang="en-GB" sz="2700"/>
          </a:p>
          <a:p>
            <a:endParaRPr lang="en-GB" sz="2700"/>
          </a:p>
          <a:p>
            <a:pPr marL="214324" indent="-214324">
              <a:buFont typeface="Arial" panose="020B0604020202020204" pitchFamily="34" charset="0"/>
              <a:buChar char="•"/>
            </a:pPr>
            <a:endParaRPr lang="en-GB" sz="2700"/>
          </a:p>
          <a:p>
            <a:pPr marL="214324" indent="-214324">
              <a:buFont typeface="Arial" panose="020B0604020202020204" pitchFamily="34" charset="0"/>
              <a:buChar char="•"/>
            </a:pPr>
            <a:endParaRPr lang="en-GB" sz="2700"/>
          </a:p>
          <a:p>
            <a:pPr marL="214324" indent="-214324">
              <a:buFont typeface="Arial" panose="020B0604020202020204" pitchFamily="34" charset="0"/>
              <a:buChar char="•"/>
            </a:pPr>
            <a:endParaRPr lang="en-GB" sz="2700"/>
          </a:p>
          <a:p>
            <a:pPr marL="214324" indent="-214324">
              <a:buFont typeface="Arial" panose="020B0604020202020204" pitchFamily="34" charset="0"/>
              <a:buChar char="•"/>
            </a:pPr>
            <a:endParaRPr lang="en-GB" sz="2700"/>
          </a:p>
          <a:p>
            <a:pPr marL="214324" indent="-214324">
              <a:buFont typeface="Arial" panose="020B0604020202020204" pitchFamily="34" charset="0"/>
              <a:buChar char="•"/>
            </a:pPr>
            <a:endParaRPr lang="en-GB" sz="2700"/>
          </a:p>
          <a:p>
            <a:endParaRPr lang="en-GB" sz="2700"/>
          </a:p>
          <a:p>
            <a:pPr marL="214324" indent="-214324">
              <a:buFont typeface="Arial" panose="020B0604020202020204" pitchFamily="34" charset="0"/>
              <a:buChar char="•"/>
            </a:pPr>
            <a:r>
              <a:rPr lang="en-GB" sz="2700"/>
              <a:t>Then scroll down a little and find the icon for Student that looks like this</a:t>
            </a:r>
          </a:p>
          <a:p>
            <a:pPr marL="214324" indent="-214324">
              <a:buFont typeface="Arial" panose="020B0604020202020204" pitchFamily="34" charset="0"/>
              <a:buChar char="•"/>
            </a:pPr>
            <a:endParaRPr lang="en-GB" sz="2700"/>
          </a:p>
        </p:txBody>
      </p:sp>
      <p:sp>
        <p:nvSpPr>
          <p:cNvPr id="3" name="Subtitle 2">
            <a:extLst>
              <a:ext uri="{FF2B5EF4-FFF2-40B4-BE49-F238E27FC236}">
                <a16:creationId xmlns:a16="http://schemas.microsoft.com/office/drawing/2014/main" id="{2485D1F8-1C12-46C5-BFB7-207E7A233EA3}"/>
              </a:ext>
            </a:extLst>
          </p:cNvPr>
          <p:cNvSpPr>
            <a:spLocks noGrp="1"/>
          </p:cNvSpPr>
          <p:nvPr>
            <p:ph type="subTitle" idx="1"/>
          </p:nvPr>
        </p:nvSpPr>
        <p:spPr>
          <a:xfrm>
            <a:off x="284491" y="1396268"/>
            <a:ext cx="3670481" cy="3641841"/>
          </a:xfrm>
        </p:spPr>
        <p:txBody>
          <a:bodyPr>
            <a:normAutofit/>
          </a:bodyPr>
          <a:lstStyle/>
          <a:p>
            <a:r>
              <a:rPr lang="en-GB" sz="3600"/>
              <a:t>How to claim your Virtual badge</a:t>
            </a:r>
          </a:p>
        </p:txBody>
      </p:sp>
      <p:pic>
        <p:nvPicPr>
          <p:cNvPr id="7" name="Picture 6">
            <a:extLst>
              <a:ext uri="{FF2B5EF4-FFF2-40B4-BE49-F238E27FC236}">
                <a16:creationId xmlns:a16="http://schemas.microsoft.com/office/drawing/2014/main" id="{3CB44B91-ABAB-94F4-464D-A5C77BD0DFED}"/>
              </a:ext>
            </a:extLst>
          </p:cNvPr>
          <p:cNvPicPr>
            <a:picLocks noChangeAspect="1"/>
          </p:cNvPicPr>
          <p:nvPr/>
        </p:nvPicPr>
        <p:blipFill>
          <a:blip r:embed="rId4"/>
          <a:stretch>
            <a:fillRect/>
          </a:stretch>
        </p:blipFill>
        <p:spPr>
          <a:xfrm>
            <a:off x="6916182" y="830070"/>
            <a:ext cx="2953265" cy="542436"/>
          </a:xfrm>
          <a:prstGeom prst="rect">
            <a:avLst/>
          </a:prstGeom>
        </p:spPr>
      </p:pic>
      <p:sp>
        <p:nvSpPr>
          <p:cNvPr id="8" name="Rectangle 7">
            <a:extLst>
              <a:ext uri="{FF2B5EF4-FFF2-40B4-BE49-F238E27FC236}">
                <a16:creationId xmlns:a16="http://schemas.microsoft.com/office/drawing/2014/main" id="{5D5AF554-BDCA-86A2-288C-05EB0627BEEE}"/>
              </a:ext>
            </a:extLst>
          </p:cNvPr>
          <p:cNvSpPr/>
          <p:nvPr/>
        </p:nvSpPr>
        <p:spPr>
          <a:xfrm>
            <a:off x="7769442" y="846804"/>
            <a:ext cx="1122075" cy="525703"/>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11" name="Picture 10">
            <a:extLst>
              <a:ext uri="{FF2B5EF4-FFF2-40B4-BE49-F238E27FC236}">
                <a16:creationId xmlns:a16="http://schemas.microsoft.com/office/drawing/2014/main" id="{FAF73F82-06D2-3FEA-F001-3C9728F36DD2}"/>
              </a:ext>
            </a:extLst>
          </p:cNvPr>
          <p:cNvPicPr>
            <a:picLocks noChangeAspect="1"/>
          </p:cNvPicPr>
          <p:nvPr/>
        </p:nvPicPr>
        <p:blipFill>
          <a:blip r:embed="rId5"/>
          <a:stretch>
            <a:fillRect/>
          </a:stretch>
        </p:blipFill>
        <p:spPr>
          <a:xfrm>
            <a:off x="8581632" y="2250540"/>
            <a:ext cx="1913579" cy="1873150"/>
          </a:xfrm>
          <a:prstGeom prst="rect">
            <a:avLst/>
          </a:prstGeom>
        </p:spPr>
      </p:pic>
      <p:pic>
        <p:nvPicPr>
          <p:cNvPr id="13" name="Graphic 12" descr="Arrow: Rotate right with solid fill">
            <a:extLst>
              <a:ext uri="{FF2B5EF4-FFF2-40B4-BE49-F238E27FC236}">
                <a16:creationId xmlns:a16="http://schemas.microsoft.com/office/drawing/2014/main" id="{4C7AC028-2B91-A9E8-C500-60ECB7AD35C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5400000">
            <a:off x="10151667" y="164917"/>
            <a:ext cx="925799" cy="1739579"/>
          </a:xfrm>
          <a:prstGeom prst="rect">
            <a:avLst/>
          </a:prstGeom>
        </p:spPr>
      </p:pic>
      <p:pic>
        <p:nvPicPr>
          <p:cNvPr id="14" name="Graphic 13" descr="Arrow: Rotate right with solid fill">
            <a:extLst>
              <a:ext uri="{FF2B5EF4-FFF2-40B4-BE49-F238E27FC236}">
                <a16:creationId xmlns:a16="http://schemas.microsoft.com/office/drawing/2014/main" id="{F9019E00-85B4-BCB2-1C70-B4CA7EF8791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5400000">
            <a:off x="10289671" y="4424522"/>
            <a:ext cx="1126807" cy="1227172"/>
          </a:xfrm>
          <a:prstGeom prst="rect">
            <a:avLst/>
          </a:prstGeom>
        </p:spPr>
      </p:pic>
      <p:pic>
        <p:nvPicPr>
          <p:cNvPr id="16" name="Picture 15">
            <a:extLst>
              <a:ext uri="{FF2B5EF4-FFF2-40B4-BE49-F238E27FC236}">
                <a16:creationId xmlns:a16="http://schemas.microsoft.com/office/drawing/2014/main" id="{646092A7-0FC8-519E-59FA-EEFAE29A61FF}"/>
              </a:ext>
            </a:extLst>
          </p:cNvPr>
          <p:cNvPicPr>
            <a:picLocks noChangeAspect="1"/>
          </p:cNvPicPr>
          <p:nvPr/>
        </p:nvPicPr>
        <p:blipFill>
          <a:blip r:embed="rId8"/>
          <a:stretch>
            <a:fillRect/>
          </a:stretch>
        </p:blipFill>
        <p:spPr>
          <a:xfrm>
            <a:off x="8447704" y="4894770"/>
            <a:ext cx="1893510" cy="1873150"/>
          </a:xfrm>
          <a:prstGeom prst="rect">
            <a:avLst/>
          </a:prstGeom>
        </p:spPr>
      </p:pic>
      <p:pic>
        <p:nvPicPr>
          <p:cNvPr id="18" name="Graphic 17" descr="Arrow: Rotate right with solid fill">
            <a:extLst>
              <a:ext uri="{FF2B5EF4-FFF2-40B4-BE49-F238E27FC236}">
                <a16:creationId xmlns:a16="http://schemas.microsoft.com/office/drawing/2014/main" id="{677EB6D0-058C-963E-9115-3F3FD9145FC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5400000">
            <a:off x="10646379" y="1631803"/>
            <a:ext cx="925799" cy="1739579"/>
          </a:xfrm>
          <a:prstGeom prst="rect">
            <a:avLst/>
          </a:prstGeom>
        </p:spPr>
      </p:pic>
      <p:sp>
        <p:nvSpPr>
          <p:cNvPr id="5" name="Rectangle 4">
            <a:extLst>
              <a:ext uri="{FF2B5EF4-FFF2-40B4-BE49-F238E27FC236}">
                <a16:creationId xmlns:a16="http://schemas.microsoft.com/office/drawing/2014/main" id="{5FEA1240-FA3E-4B5C-85E2-77ED18468F8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598255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48DB9A-EEF0-DD29-A69A-11D27F436164}"/>
              </a:ext>
            </a:extLst>
          </p:cNvPr>
          <p:cNvSpPr txBox="1"/>
          <p:nvPr/>
        </p:nvSpPr>
        <p:spPr>
          <a:xfrm>
            <a:off x="734769" y="5501480"/>
            <a:ext cx="6094520" cy="507831"/>
          </a:xfrm>
          <a:prstGeom prst="rect">
            <a:avLst/>
          </a:prstGeom>
          <a:noFill/>
        </p:spPr>
        <p:txBody>
          <a:bodyPr wrap="square">
            <a:spAutoFit/>
          </a:bodyPr>
          <a:lstStyle/>
          <a:p>
            <a:r>
              <a:rPr lang="en-GB" sz="2700">
                <a:hlinkClick r:id="rId5"/>
              </a:rPr>
              <a:t>Resource Finder - The </a:t>
            </a:r>
            <a:r>
              <a:rPr lang="en-GB" sz="2700" err="1">
                <a:hlinkClick r:id="rId5"/>
              </a:rPr>
              <a:t>DigiCentre</a:t>
            </a:r>
            <a:r>
              <a:rPr lang="en-GB" sz="2700">
                <a:hlinkClick r:id="rId5"/>
              </a:rPr>
              <a:t> UWTSD</a:t>
            </a:r>
            <a:endParaRPr lang="en-GB" sz="2700"/>
          </a:p>
        </p:txBody>
      </p:sp>
      <p:sp>
        <p:nvSpPr>
          <p:cNvPr id="5" name="TextBox 4">
            <a:extLst>
              <a:ext uri="{FF2B5EF4-FFF2-40B4-BE49-F238E27FC236}">
                <a16:creationId xmlns:a16="http://schemas.microsoft.com/office/drawing/2014/main" id="{77067346-84D9-B48A-EA63-DF07B4FB5D2F}"/>
              </a:ext>
            </a:extLst>
          </p:cNvPr>
          <p:cNvSpPr txBox="1"/>
          <p:nvPr/>
        </p:nvSpPr>
        <p:spPr>
          <a:xfrm>
            <a:off x="482354" y="319597"/>
            <a:ext cx="10974878" cy="707886"/>
          </a:xfrm>
          <a:prstGeom prst="rect">
            <a:avLst/>
          </a:prstGeom>
          <a:noFill/>
        </p:spPr>
        <p:txBody>
          <a:bodyPr wrap="square" rtlCol="0">
            <a:spAutoFit/>
          </a:bodyPr>
          <a:lstStyle/>
          <a:p>
            <a:pPr algn="ctr"/>
            <a:r>
              <a:rPr lang="en-GB" sz="4000">
                <a:solidFill>
                  <a:schemeClr val="bg1"/>
                </a:solidFill>
              </a:rPr>
              <a:t>Resource Finder </a:t>
            </a:r>
          </a:p>
        </p:txBody>
      </p:sp>
      <p:pic>
        <p:nvPicPr>
          <p:cNvPr id="7" name="Picture 6">
            <a:extLst>
              <a:ext uri="{FF2B5EF4-FFF2-40B4-BE49-F238E27FC236}">
                <a16:creationId xmlns:a16="http://schemas.microsoft.com/office/drawing/2014/main" id="{D21BC866-4CE7-72E7-70F7-5B94E865A1DD}"/>
              </a:ext>
            </a:extLst>
          </p:cNvPr>
          <p:cNvPicPr>
            <a:picLocks noChangeAspect="1"/>
          </p:cNvPicPr>
          <p:nvPr/>
        </p:nvPicPr>
        <p:blipFill>
          <a:blip r:embed="rId6"/>
          <a:stretch>
            <a:fillRect/>
          </a:stretch>
        </p:blipFill>
        <p:spPr>
          <a:xfrm>
            <a:off x="2039041" y="1393481"/>
            <a:ext cx="8113919" cy="3817461"/>
          </a:xfrm>
          <a:prstGeom prst="rect">
            <a:avLst/>
          </a:prstGeom>
        </p:spPr>
      </p:pic>
      <p:sp>
        <p:nvSpPr>
          <p:cNvPr id="2" name="Lightning Bolt 1" descr="-">
            <a:extLst>
              <a:ext uri="{FF2B5EF4-FFF2-40B4-BE49-F238E27FC236}">
                <a16:creationId xmlns:a16="http://schemas.microsoft.com/office/drawing/2014/main" id="{E9D0C606-6AE2-D970-EAE6-850B9190060C}"/>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 name="Lightning Bolt 2" descr="-">
            <a:extLst>
              <a:ext uri="{FF2B5EF4-FFF2-40B4-BE49-F238E27FC236}">
                <a16:creationId xmlns:a16="http://schemas.microsoft.com/office/drawing/2014/main" id="{9B5DC8DB-829D-FA06-5450-A57D7A376BE3}"/>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6" name="Rectangle 5">
            <a:extLst>
              <a:ext uri="{FF2B5EF4-FFF2-40B4-BE49-F238E27FC236}">
                <a16:creationId xmlns:a16="http://schemas.microsoft.com/office/drawing/2014/main" id="{50B83BB7-B9FA-4819-987D-630E9B013A0D}"/>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
        <p:nvSpPr>
          <p:cNvPr id="8" name="Rectangle 7">
            <a:extLst>
              <a:ext uri="{FF2B5EF4-FFF2-40B4-BE49-F238E27FC236}">
                <a16:creationId xmlns:a16="http://schemas.microsoft.com/office/drawing/2014/main" id="{25EF524B-4D67-486D-808C-40CF35EE1D3F}"/>
              </a:ext>
            </a:extLst>
          </p:cNvPr>
          <p:cNvSpPr/>
          <p:nvPr>
            <p:custDataLst>
              <p:tags r:id="rId2"/>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27901909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Icon&#10;&#10;Description automatically generated">
            <a:extLst>
              <a:ext uri="{FF2B5EF4-FFF2-40B4-BE49-F238E27FC236}">
                <a16:creationId xmlns:a16="http://schemas.microsoft.com/office/drawing/2014/main" id="{8256B65D-4F91-F775-FA0C-478531F4DF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19111" y="0"/>
            <a:ext cx="6669404" cy="6858000"/>
          </a:xfrm>
          <a:prstGeom prst="rect">
            <a:avLst/>
          </a:prstGeom>
          <a:noFill/>
          <a:ln>
            <a:noFill/>
          </a:ln>
        </p:spPr>
      </p:pic>
      <p:sp>
        <p:nvSpPr>
          <p:cNvPr id="4" name="Subtitle 3">
            <a:extLst>
              <a:ext uri="{FF2B5EF4-FFF2-40B4-BE49-F238E27FC236}">
                <a16:creationId xmlns:a16="http://schemas.microsoft.com/office/drawing/2014/main" id="{8E9CBB8B-3B86-F669-2EC0-3DE9F33A3363}"/>
              </a:ext>
            </a:extLst>
          </p:cNvPr>
          <p:cNvSpPr>
            <a:spLocks noGrp="1"/>
          </p:cNvSpPr>
          <p:nvPr>
            <p:ph type="subTitle" idx="1"/>
          </p:nvPr>
        </p:nvSpPr>
        <p:spPr/>
        <p:txBody>
          <a:bodyPr>
            <a:normAutofit/>
          </a:bodyPr>
          <a:lstStyle/>
          <a:p>
            <a:r>
              <a:rPr lang="en-GB"/>
              <a:t>Log into Moodle</a:t>
            </a:r>
          </a:p>
        </p:txBody>
      </p:sp>
      <p:sp>
        <p:nvSpPr>
          <p:cNvPr id="5" name="Rectangle 4">
            <a:extLst>
              <a:ext uri="{FF2B5EF4-FFF2-40B4-BE49-F238E27FC236}">
                <a16:creationId xmlns:a16="http://schemas.microsoft.com/office/drawing/2014/main" id="{3060BCC4-E33D-4E6F-9A43-D99C0148D39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6036178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E2C7DE1-2A18-BF5F-802D-C533E9D1E663}"/>
              </a:ext>
            </a:extLst>
          </p:cNvPr>
          <p:cNvSpPr>
            <a:spLocks noGrp="1"/>
          </p:cNvSpPr>
          <p:nvPr>
            <p:ph type="subTitle" idx="1"/>
          </p:nvPr>
        </p:nvSpPr>
        <p:spPr/>
        <p:txBody>
          <a:bodyPr vert="horz" lIns="91440" tIns="45720" rIns="91440" bIns="45720" rtlCol="0" anchor="t">
            <a:normAutofit/>
          </a:bodyPr>
          <a:lstStyle/>
          <a:p>
            <a:r>
              <a:rPr lang="en-US">
                <a:ea typeface="Calibri Light"/>
                <a:cs typeface="Calibri Light"/>
              </a:rPr>
              <a:t>What is LinkedIn Learning?</a:t>
            </a:r>
            <a:endParaRPr lang="en-US"/>
          </a:p>
        </p:txBody>
      </p:sp>
      <p:sp>
        <p:nvSpPr>
          <p:cNvPr id="4" name="TextBox 3">
            <a:extLst>
              <a:ext uri="{FF2B5EF4-FFF2-40B4-BE49-F238E27FC236}">
                <a16:creationId xmlns:a16="http://schemas.microsoft.com/office/drawing/2014/main" id="{AAD7F8E0-2658-0F45-4DA6-A4EBDF9AB06D}"/>
              </a:ext>
            </a:extLst>
          </p:cNvPr>
          <p:cNvSpPr txBox="1"/>
          <p:nvPr/>
        </p:nvSpPr>
        <p:spPr>
          <a:xfrm>
            <a:off x="4334614" y="148684"/>
            <a:ext cx="7853795" cy="20193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64" indent="-285764">
              <a:lnSpc>
                <a:spcPct val="150000"/>
              </a:lnSpc>
              <a:buFont typeface="Arial"/>
              <a:buChar char="•"/>
            </a:pPr>
            <a:endParaRPr lang="en-US" sz="2700">
              <a:latin typeface="Calibri"/>
              <a:ea typeface="+mn-lt"/>
              <a:cs typeface="+mn-lt"/>
            </a:endParaRPr>
          </a:p>
          <a:p>
            <a:pPr>
              <a:lnSpc>
                <a:spcPct val="150000"/>
              </a:lnSpc>
            </a:pPr>
            <a:r>
              <a:rPr lang="en-US" sz="1950">
                <a:latin typeface="Calibri"/>
                <a:ea typeface="+mn-lt"/>
                <a:cs typeface="+mn-lt"/>
              </a:rPr>
              <a:t>LinkedIn learning is a part of LinkedIn. When you complete courses, you will be able to showcase your achievements on your LinkedIn profile. This will look great for prospective jobs.</a:t>
            </a:r>
          </a:p>
        </p:txBody>
      </p:sp>
      <p:pic>
        <p:nvPicPr>
          <p:cNvPr id="2" name="Picture 4" descr="Text&#10;&#10;Description automatically generated">
            <a:extLst>
              <a:ext uri="{FF2B5EF4-FFF2-40B4-BE49-F238E27FC236}">
                <a16:creationId xmlns:a16="http://schemas.microsoft.com/office/drawing/2014/main" id="{F1500E24-6406-CB57-B2C6-19C3C3BE8BE0}"/>
              </a:ext>
            </a:extLst>
          </p:cNvPr>
          <p:cNvPicPr>
            <a:picLocks noChangeAspect="1"/>
          </p:cNvPicPr>
          <p:nvPr/>
        </p:nvPicPr>
        <p:blipFill>
          <a:blip r:embed="rId4"/>
          <a:stretch>
            <a:fillRect/>
          </a:stretch>
        </p:blipFill>
        <p:spPr>
          <a:xfrm>
            <a:off x="916118" y="4696490"/>
            <a:ext cx="2228104" cy="991847"/>
          </a:xfrm>
          <a:prstGeom prst="rect">
            <a:avLst/>
          </a:prstGeom>
        </p:spPr>
      </p:pic>
      <p:pic>
        <p:nvPicPr>
          <p:cNvPr id="13" name="Picture 3" descr="Text&#10;&#10;Description automatically generated">
            <a:extLst>
              <a:ext uri="{FF2B5EF4-FFF2-40B4-BE49-F238E27FC236}">
                <a16:creationId xmlns:a16="http://schemas.microsoft.com/office/drawing/2014/main" id="{9A3DF6C1-50C0-94BF-5F5B-AE4B9B728484}"/>
              </a:ext>
            </a:extLst>
          </p:cNvPr>
          <p:cNvPicPr>
            <a:picLocks noChangeAspect="1"/>
          </p:cNvPicPr>
          <p:nvPr/>
        </p:nvPicPr>
        <p:blipFill>
          <a:blip r:embed="rId5"/>
          <a:stretch>
            <a:fillRect/>
          </a:stretch>
        </p:blipFill>
        <p:spPr>
          <a:xfrm>
            <a:off x="538009" y="2680744"/>
            <a:ext cx="3166905" cy="1245742"/>
          </a:xfrm>
          <a:prstGeom prst="rect">
            <a:avLst/>
          </a:prstGeom>
        </p:spPr>
      </p:pic>
      <p:sp>
        <p:nvSpPr>
          <p:cNvPr id="5" name="TextBox 4">
            <a:extLst>
              <a:ext uri="{FF2B5EF4-FFF2-40B4-BE49-F238E27FC236}">
                <a16:creationId xmlns:a16="http://schemas.microsoft.com/office/drawing/2014/main" id="{243D07D7-3DE3-3D1C-5914-8AD3D4DD0823}"/>
              </a:ext>
            </a:extLst>
          </p:cNvPr>
          <p:cNvSpPr txBox="1"/>
          <p:nvPr/>
        </p:nvSpPr>
        <p:spPr>
          <a:xfrm>
            <a:off x="5923308" y="5940544"/>
            <a:ext cx="4236692" cy="584775"/>
          </a:xfrm>
          <a:prstGeom prst="rect">
            <a:avLst/>
          </a:prstGeom>
          <a:noFill/>
        </p:spPr>
        <p:txBody>
          <a:bodyPr wrap="square" rtlCol="0">
            <a:spAutoFit/>
          </a:bodyPr>
          <a:lstStyle/>
          <a:p>
            <a:pPr algn="ctr"/>
            <a:r>
              <a:rPr lang="en-GB" sz="3200">
                <a:hlinkClick r:id="rId6"/>
              </a:rPr>
              <a:t>https://lnkd.in/equPUue</a:t>
            </a:r>
            <a:endParaRPr lang="en-GB" sz="3200"/>
          </a:p>
        </p:txBody>
      </p:sp>
      <p:sp>
        <p:nvSpPr>
          <p:cNvPr id="8" name="Rectangle 7">
            <a:extLst>
              <a:ext uri="{FF2B5EF4-FFF2-40B4-BE49-F238E27FC236}">
                <a16:creationId xmlns:a16="http://schemas.microsoft.com/office/drawing/2014/main" id="{7ADBE89E-5A99-4378-93D3-E5C5741E68B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pic>
        <p:nvPicPr>
          <p:cNvPr id="7" name="Picture 6" descr="A qr code on a white background&#10;&#10;Description automatically generated">
            <a:extLst>
              <a:ext uri="{FF2B5EF4-FFF2-40B4-BE49-F238E27FC236}">
                <a16:creationId xmlns:a16="http://schemas.microsoft.com/office/drawing/2014/main" id="{5563F5D6-6E8C-9B12-F077-DEA2DA7911C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02441" y="2490263"/>
            <a:ext cx="3066664" cy="3066664"/>
          </a:xfrm>
          <a:prstGeom prst="rect">
            <a:avLst/>
          </a:prstGeom>
        </p:spPr>
      </p:pic>
    </p:spTree>
    <p:extLst>
      <p:ext uri="{BB962C8B-B14F-4D97-AF65-F5344CB8AC3E}">
        <p14:creationId xmlns:p14="http://schemas.microsoft.com/office/powerpoint/2010/main" val="560468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4E63CE41-56AB-17E5-F9A5-5F0F12208756}"/>
              </a:ext>
            </a:extLst>
          </p:cNvPr>
          <p:cNvSpPr>
            <a:spLocks noGrp="1"/>
          </p:cNvSpPr>
          <p:nvPr>
            <p:ph type="title"/>
          </p:nvPr>
        </p:nvSpPr>
        <p:spPr>
          <a:xfrm>
            <a:off x="698241" y="0"/>
            <a:ext cx="10795519" cy="1003916"/>
          </a:xfrm>
        </p:spPr>
        <p:txBody>
          <a:bodyPr>
            <a:normAutofit/>
          </a:bodyPr>
          <a:lstStyle/>
          <a:p>
            <a:pPr algn="ctr"/>
            <a:r>
              <a:rPr lang="en-US" sz="4000"/>
              <a:t>Why use LinkedIn Learning?</a:t>
            </a:r>
          </a:p>
        </p:txBody>
      </p:sp>
      <p:pic>
        <p:nvPicPr>
          <p:cNvPr id="12" name="Picture 11">
            <a:extLst>
              <a:ext uri="{FF2B5EF4-FFF2-40B4-BE49-F238E27FC236}">
                <a16:creationId xmlns:a16="http://schemas.microsoft.com/office/drawing/2014/main" id="{281DAD7B-04EF-D038-9933-E526CD19EBC6}"/>
              </a:ext>
            </a:extLst>
          </p:cNvPr>
          <p:cNvPicPr>
            <a:picLocks noChangeAspect="1"/>
          </p:cNvPicPr>
          <p:nvPr/>
        </p:nvPicPr>
        <p:blipFill>
          <a:blip r:embed="rId3"/>
          <a:stretch>
            <a:fillRect/>
          </a:stretch>
        </p:blipFill>
        <p:spPr>
          <a:xfrm>
            <a:off x="3290650" y="1321214"/>
            <a:ext cx="5770497" cy="4948202"/>
          </a:xfrm>
          <a:prstGeom prst="rect">
            <a:avLst/>
          </a:prstGeom>
          <a:noFill/>
        </p:spPr>
      </p:pic>
      <p:sp>
        <p:nvSpPr>
          <p:cNvPr id="2" name="Rectangle 1">
            <a:extLst>
              <a:ext uri="{FF2B5EF4-FFF2-40B4-BE49-F238E27FC236}">
                <a16:creationId xmlns:a16="http://schemas.microsoft.com/office/drawing/2014/main" id="{82EC5597-52C2-4FFA-8AD6-EB667674364E}"/>
              </a:ext>
            </a:extLst>
          </p:cNvPr>
          <p:cNvSpPr/>
          <p:nvPr>
            <p:custDataLst>
              <p:tags r:id="rId1"/>
            </p:custDataLst>
          </p:nvPr>
        </p:nvSpPr>
        <p:spPr>
          <a:xfrm>
            <a:off x="1905000" y="127000"/>
            <a:ext cx="8255000" cy="635000"/>
          </a:xfrm>
          <a:prstGeom prst="rect">
            <a:avLst/>
          </a:prstGeom>
          <a:solidFill>
            <a:srgbClr val="FF0000">
              <a:alpha val="70000"/>
              <a:alpha val="0"/>
              <a:alpha val="70000"/>
              <a:alpha val="0"/>
              <a:alpha val="70000"/>
              <a:alpha val="0"/>
              <a:alpha val="70000"/>
              <a:alpha val="0"/>
              <a:alpha val="70000"/>
              <a:alpha val="0"/>
            </a:srgbClr>
          </a:solidFill>
          <a:ln w="0" cap="flat" cmpd="sng" algn="ctr">
            <a:solidFill>
              <a:srgbClr val="007F7C">
                <a:shade val="50000"/>
                <a:alpha val="70000"/>
                <a:alpha val="0"/>
                <a:alpha val="70000"/>
                <a:alpha val="0"/>
                <a:alpha val="70000"/>
                <a:alpha val="0"/>
                <a:alpha val="70000"/>
                <a:alpha val="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901681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web page&#10;&#10;Description automatically generated">
            <a:extLst>
              <a:ext uri="{FF2B5EF4-FFF2-40B4-BE49-F238E27FC236}">
                <a16:creationId xmlns:a16="http://schemas.microsoft.com/office/drawing/2014/main" id="{48217ABF-FE3E-D1C4-6629-349B13468FA1}"/>
              </a:ext>
            </a:extLst>
          </p:cNvPr>
          <p:cNvPicPr>
            <a:picLocks noChangeAspect="1"/>
          </p:cNvPicPr>
          <p:nvPr/>
        </p:nvPicPr>
        <p:blipFill rotWithShape="1">
          <a:blip r:embed="rId2">
            <a:extLst>
              <a:ext uri="{28A0092B-C50C-407E-A947-70E740481C1C}">
                <a14:useLocalDpi xmlns:a14="http://schemas.microsoft.com/office/drawing/2010/main" val="0"/>
              </a:ext>
            </a:extLst>
          </a:blip>
          <a:srcRect l="14111" r="11748"/>
          <a:stretch/>
        </p:blipFill>
        <p:spPr>
          <a:xfrm>
            <a:off x="4313195" y="3472"/>
            <a:ext cx="7876375" cy="6858000"/>
          </a:xfrm>
          <a:prstGeom prst="rect">
            <a:avLst/>
          </a:prstGeom>
        </p:spPr>
      </p:pic>
      <p:sp>
        <p:nvSpPr>
          <p:cNvPr id="5" name="Subtitle 2">
            <a:extLst>
              <a:ext uri="{FF2B5EF4-FFF2-40B4-BE49-F238E27FC236}">
                <a16:creationId xmlns:a16="http://schemas.microsoft.com/office/drawing/2014/main" id="{D17717C4-E1E2-6D2D-6E61-3B1C6B979F53}"/>
              </a:ext>
            </a:extLst>
          </p:cNvPr>
          <p:cNvSpPr txBox="1">
            <a:spLocks/>
          </p:cNvSpPr>
          <p:nvPr/>
        </p:nvSpPr>
        <p:spPr>
          <a:xfrm>
            <a:off x="127885" y="1304270"/>
            <a:ext cx="3670481" cy="1665909"/>
          </a:xfrm>
          <a:prstGeom prst="rect">
            <a:avLst/>
          </a:prstGeom>
        </p:spPr>
        <p:txBody>
          <a:bodyPr vert="horz" lIns="91440" tIns="45720" rIns="91440" bIns="45720" rtlCol="0" anchor="t">
            <a:normAutofit/>
          </a:bodyPr>
          <a:lstStyle>
            <a:lvl1pPr marL="0" indent="0" algn="l" defTabSz="685800" rtl="0" eaLnBrk="1" latinLnBrk="0" hangingPunct="1">
              <a:lnSpc>
                <a:spcPct val="90000"/>
              </a:lnSpc>
              <a:spcBef>
                <a:spcPts val="750"/>
              </a:spcBef>
              <a:buFont typeface="Wingdings" panose="05000000000000000000" pitchFamily="2" charset="2"/>
              <a:buNone/>
              <a:defRPr sz="3000" i="1" kern="1200" baseline="0">
                <a:solidFill>
                  <a:schemeClr val="bg1"/>
                </a:solidFill>
                <a:latin typeface="+mn-lt"/>
                <a:ea typeface="+mn-ea"/>
                <a:cs typeface="+mn-cs"/>
              </a:defRPr>
            </a:lvl1pPr>
            <a:lvl2pPr marL="342900" indent="0" algn="ctr" defTabSz="685800" rtl="0" eaLnBrk="1" latinLnBrk="0" hangingPunct="1">
              <a:lnSpc>
                <a:spcPct val="90000"/>
              </a:lnSpc>
              <a:spcBef>
                <a:spcPts val="375"/>
              </a:spcBef>
              <a:buFont typeface="Wingdings" panose="05000000000000000000" pitchFamily="2" charset="2"/>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Wingdings" panose="05000000000000000000" pitchFamily="2" charset="2"/>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Wingdings" panose="05000000000000000000" pitchFamily="2" charset="2"/>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Wingdings" panose="05000000000000000000" pitchFamily="2" charset="2"/>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r>
              <a:rPr lang="en-GB" sz="3600"/>
              <a:t>Follow these 4 simple steps to get registered </a:t>
            </a:r>
          </a:p>
          <a:p>
            <a:endParaRPr lang="en-GB" sz="3600">
              <a:cs typeface="Calibri Light"/>
            </a:endParaRPr>
          </a:p>
          <a:p>
            <a:endParaRPr lang="en-GB" sz="3600">
              <a:cs typeface="Calibri Light"/>
            </a:endParaRPr>
          </a:p>
        </p:txBody>
      </p:sp>
      <p:sp>
        <p:nvSpPr>
          <p:cNvPr id="6" name="Rectangle 5">
            <a:extLst>
              <a:ext uri="{FF2B5EF4-FFF2-40B4-BE49-F238E27FC236}">
                <a16:creationId xmlns:a16="http://schemas.microsoft.com/office/drawing/2014/main" id="{E445572F-3B6D-0505-E422-9F60BC5DACA5}"/>
              </a:ext>
            </a:extLst>
          </p:cNvPr>
          <p:cNvSpPr/>
          <p:nvPr/>
        </p:nvSpPr>
        <p:spPr>
          <a:xfrm>
            <a:off x="8451082" y="1168726"/>
            <a:ext cx="1027219" cy="44532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ED3292F0-243C-4FA5-BE9F-0D90B74805C0}"/>
              </a:ext>
            </a:extLst>
          </p:cNvPr>
          <p:cNvSpPr txBox="1"/>
          <p:nvPr/>
        </p:nvSpPr>
        <p:spPr>
          <a:xfrm>
            <a:off x="332121" y="3748392"/>
            <a:ext cx="3262008" cy="2677656"/>
          </a:xfrm>
          <a:prstGeom prst="rect">
            <a:avLst/>
          </a:prstGeom>
          <a:noFill/>
        </p:spPr>
        <p:txBody>
          <a:bodyPr wrap="square" rtlCol="0">
            <a:spAutoFit/>
          </a:bodyPr>
          <a:lstStyle/>
          <a:p>
            <a:r>
              <a:rPr lang="en-GB" sz="2800">
                <a:solidFill>
                  <a:schemeClr val="bg1"/>
                </a:solidFill>
              </a:rPr>
              <a:t>Don’t worry about choosing one of the items here. You can do it at another time. Just click the “I’m not sure” button.</a:t>
            </a:r>
            <a:endParaRPr lang="en-GB" sz="1400">
              <a:solidFill>
                <a:schemeClr val="bg1"/>
              </a:solidFill>
            </a:endParaRPr>
          </a:p>
        </p:txBody>
      </p:sp>
      <p:sp>
        <p:nvSpPr>
          <p:cNvPr id="2" name="Rectangle 1">
            <a:extLst>
              <a:ext uri="{FF2B5EF4-FFF2-40B4-BE49-F238E27FC236}">
                <a16:creationId xmlns:a16="http://schemas.microsoft.com/office/drawing/2014/main" id="{A3395AAF-5AE7-9F80-D5C0-C07922494F10}"/>
              </a:ext>
            </a:extLst>
          </p:cNvPr>
          <p:cNvSpPr/>
          <p:nvPr/>
        </p:nvSpPr>
        <p:spPr>
          <a:xfrm>
            <a:off x="7220309" y="5689274"/>
            <a:ext cx="2113472" cy="40856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52895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social media account&#10;&#10;Description automatically generated">
            <a:extLst>
              <a:ext uri="{FF2B5EF4-FFF2-40B4-BE49-F238E27FC236}">
                <a16:creationId xmlns:a16="http://schemas.microsoft.com/office/drawing/2014/main" id="{275A164E-1A73-2FEE-5631-45590154204E}"/>
              </a:ext>
            </a:extLst>
          </p:cNvPr>
          <p:cNvPicPr>
            <a:picLocks noChangeAspect="1"/>
          </p:cNvPicPr>
          <p:nvPr/>
        </p:nvPicPr>
        <p:blipFill rotWithShape="1">
          <a:blip r:embed="rId3">
            <a:extLst>
              <a:ext uri="{28A0092B-C50C-407E-A947-70E740481C1C}">
                <a14:useLocalDpi xmlns:a14="http://schemas.microsoft.com/office/drawing/2010/main" val="0"/>
              </a:ext>
            </a:extLst>
          </a:blip>
          <a:srcRect l="6135" r="4556"/>
          <a:stretch/>
        </p:blipFill>
        <p:spPr>
          <a:xfrm>
            <a:off x="4321907" y="0"/>
            <a:ext cx="7870093" cy="6858000"/>
          </a:xfrm>
          <a:prstGeom prst="rect">
            <a:avLst/>
          </a:prstGeom>
        </p:spPr>
      </p:pic>
      <p:sp>
        <p:nvSpPr>
          <p:cNvPr id="3" name="Subtitle 2">
            <a:extLst>
              <a:ext uri="{FF2B5EF4-FFF2-40B4-BE49-F238E27FC236}">
                <a16:creationId xmlns:a16="http://schemas.microsoft.com/office/drawing/2014/main" id="{676F16A9-68E7-CBD0-D5EC-4226EFBE94AA}"/>
              </a:ext>
            </a:extLst>
          </p:cNvPr>
          <p:cNvSpPr>
            <a:spLocks noGrp="1"/>
          </p:cNvSpPr>
          <p:nvPr>
            <p:ph type="subTitle" idx="1"/>
          </p:nvPr>
        </p:nvSpPr>
        <p:spPr/>
        <p:txBody>
          <a:bodyPr vert="horz" lIns="91440" tIns="45720" rIns="91440" bIns="45720" rtlCol="0" anchor="t">
            <a:normAutofit fontScale="92500" lnSpcReduction="10000"/>
          </a:bodyPr>
          <a:lstStyle/>
          <a:p>
            <a:r>
              <a:rPr lang="en-GB">
                <a:cs typeface="Calibri Light"/>
              </a:rPr>
              <a:t>If you have a LinkedIn account, you can connect the 2 accounts together.</a:t>
            </a:r>
          </a:p>
          <a:p>
            <a:r>
              <a:rPr lang="en-GB" sz="2400">
                <a:cs typeface="Calibri Light"/>
              </a:rPr>
              <a:t>(if you don’t, no worries you can still connect at a later date)</a:t>
            </a:r>
          </a:p>
        </p:txBody>
      </p:sp>
      <p:sp>
        <p:nvSpPr>
          <p:cNvPr id="8" name="Rectangle 7">
            <a:extLst>
              <a:ext uri="{FF2B5EF4-FFF2-40B4-BE49-F238E27FC236}">
                <a16:creationId xmlns:a16="http://schemas.microsoft.com/office/drawing/2014/main" id="{E506AD34-3AC6-AE23-CFB3-D950592DAD65}"/>
              </a:ext>
            </a:extLst>
          </p:cNvPr>
          <p:cNvSpPr/>
          <p:nvPr/>
        </p:nvSpPr>
        <p:spPr>
          <a:xfrm>
            <a:off x="7530860" y="6440556"/>
            <a:ext cx="1664898" cy="36880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32253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21377F01-16F5-B246-EE18-596C7E9B40D6}"/>
              </a:ext>
            </a:extLst>
          </p:cNvPr>
          <p:cNvPicPr>
            <a:picLocks noChangeAspect="1"/>
          </p:cNvPicPr>
          <p:nvPr/>
        </p:nvPicPr>
        <p:blipFill rotWithShape="1">
          <a:blip r:embed="rId2">
            <a:extLst>
              <a:ext uri="{28A0092B-C50C-407E-A947-70E740481C1C}">
                <a14:useLocalDpi xmlns:a14="http://schemas.microsoft.com/office/drawing/2010/main" val="0"/>
              </a:ext>
            </a:extLst>
          </a:blip>
          <a:srcRect l="3253" r="3430"/>
          <a:stretch/>
        </p:blipFill>
        <p:spPr>
          <a:xfrm>
            <a:off x="4321221" y="0"/>
            <a:ext cx="7870779" cy="6858000"/>
          </a:xfrm>
          <a:prstGeom prst="rect">
            <a:avLst/>
          </a:prstGeom>
        </p:spPr>
      </p:pic>
      <p:sp>
        <p:nvSpPr>
          <p:cNvPr id="3" name="Subtitle 2">
            <a:extLst>
              <a:ext uri="{FF2B5EF4-FFF2-40B4-BE49-F238E27FC236}">
                <a16:creationId xmlns:a16="http://schemas.microsoft.com/office/drawing/2014/main" id="{8978F346-D114-0AFB-E1D0-E62A5788D3D8}"/>
              </a:ext>
            </a:extLst>
          </p:cNvPr>
          <p:cNvSpPr>
            <a:spLocks noGrp="1"/>
          </p:cNvSpPr>
          <p:nvPr>
            <p:ph type="subTitle" idx="1"/>
          </p:nvPr>
        </p:nvSpPr>
        <p:spPr/>
        <p:txBody>
          <a:bodyPr vert="horz" lIns="91440" tIns="45720" rIns="91440" bIns="45720" rtlCol="0" anchor="t">
            <a:normAutofit/>
          </a:bodyPr>
          <a:lstStyle/>
          <a:p>
            <a:r>
              <a:rPr lang="en-GB">
                <a:cs typeface="Calibri Light"/>
              </a:rPr>
              <a:t>Here you will be given top skills, or you will have to choose skills from a list.</a:t>
            </a:r>
            <a:endParaRPr lang="en-GB"/>
          </a:p>
        </p:txBody>
      </p:sp>
      <p:sp>
        <p:nvSpPr>
          <p:cNvPr id="2" name="TextBox 1">
            <a:extLst>
              <a:ext uri="{FF2B5EF4-FFF2-40B4-BE49-F238E27FC236}">
                <a16:creationId xmlns:a16="http://schemas.microsoft.com/office/drawing/2014/main" id="{CB32E1F0-6506-B786-4165-CD0724BE4672}"/>
              </a:ext>
            </a:extLst>
          </p:cNvPr>
          <p:cNvSpPr txBox="1"/>
          <p:nvPr/>
        </p:nvSpPr>
        <p:spPr>
          <a:xfrm>
            <a:off x="5680953" y="420339"/>
            <a:ext cx="5907933" cy="156966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cs typeface="Calibri Light"/>
              </a:rPr>
              <a:t>In this section if you do not see boxes highlighted in Blue, please click on some boxes you find most interesting. (you need to choose a minimum of 1)</a:t>
            </a:r>
            <a:endParaRPr lang="en-GB" sz="2400"/>
          </a:p>
        </p:txBody>
      </p:sp>
    </p:spTree>
    <p:extLst>
      <p:ext uri="{BB962C8B-B14F-4D97-AF65-F5344CB8AC3E}">
        <p14:creationId xmlns:p14="http://schemas.microsoft.com/office/powerpoint/2010/main" val="6414692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FB55D46-6C88-46B1-9E74-CDFED03606F8}"/>
              </a:ext>
            </a:extLst>
          </p:cNvPr>
          <p:cNvSpPr>
            <a:spLocks noGrp="1"/>
          </p:cNvSpPr>
          <p:nvPr>
            <p:ph type="subTitle" idx="1"/>
          </p:nvPr>
        </p:nvSpPr>
        <p:spPr/>
        <p:txBody>
          <a:bodyPr vert="horz" lIns="91440" tIns="45720" rIns="91440" bIns="45720" rtlCol="0" anchor="t">
            <a:normAutofit/>
          </a:bodyPr>
          <a:lstStyle/>
          <a:p>
            <a:r>
              <a:rPr lang="en-GB">
                <a:cs typeface="Calibri Light"/>
              </a:rPr>
              <a:t>This section you can choose a weekly goal for yourself, otherwise just skip this step.</a:t>
            </a:r>
            <a:endParaRPr lang="en-GB"/>
          </a:p>
        </p:txBody>
      </p:sp>
      <p:pic>
        <p:nvPicPr>
          <p:cNvPr id="4" name="Picture 4" descr="Graphical user interface, application&#10;&#10;Description automatically generated">
            <a:extLst>
              <a:ext uri="{FF2B5EF4-FFF2-40B4-BE49-F238E27FC236}">
                <a16:creationId xmlns:a16="http://schemas.microsoft.com/office/drawing/2014/main" id="{9560A8D5-D020-B769-1660-CFC64534BE98}"/>
              </a:ext>
            </a:extLst>
          </p:cNvPr>
          <p:cNvPicPr>
            <a:picLocks noChangeAspect="1"/>
          </p:cNvPicPr>
          <p:nvPr/>
        </p:nvPicPr>
        <p:blipFill rotWithShape="1">
          <a:blip r:embed="rId2"/>
          <a:srcRect r="12101"/>
          <a:stretch/>
        </p:blipFill>
        <p:spPr>
          <a:xfrm>
            <a:off x="4313459" y="495153"/>
            <a:ext cx="7845907" cy="5867695"/>
          </a:xfrm>
          <a:prstGeom prst="rect">
            <a:avLst/>
          </a:prstGeom>
        </p:spPr>
      </p:pic>
    </p:spTree>
    <p:extLst>
      <p:ext uri="{BB962C8B-B14F-4D97-AF65-F5344CB8AC3E}">
        <p14:creationId xmlns:p14="http://schemas.microsoft.com/office/powerpoint/2010/main" val="20228189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BFBE54E-B76D-C201-DD61-C1AE07D5B26A}"/>
              </a:ext>
            </a:extLst>
          </p:cNvPr>
          <p:cNvSpPr>
            <a:spLocks noGrp="1"/>
          </p:cNvSpPr>
          <p:nvPr>
            <p:ph type="subTitle" idx="1"/>
          </p:nvPr>
        </p:nvSpPr>
        <p:spPr/>
        <p:txBody>
          <a:bodyPr vert="horz" lIns="91440" tIns="45720" rIns="91440" bIns="45720" rtlCol="0" anchor="t">
            <a:normAutofit/>
          </a:bodyPr>
          <a:lstStyle/>
          <a:p>
            <a:r>
              <a:rPr lang="en-GB">
                <a:cs typeface="Calibri Light"/>
              </a:rPr>
              <a:t>You have set up the account, all you have to do now is click on "Discover other courses".</a:t>
            </a:r>
            <a:endParaRPr lang="en-GB"/>
          </a:p>
        </p:txBody>
      </p:sp>
      <p:grpSp>
        <p:nvGrpSpPr>
          <p:cNvPr id="6" name="Group 5">
            <a:extLst>
              <a:ext uri="{FF2B5EF4-FFF2-40B4-BE49-F238E27FC236}">
                <a16:creationId xmlns:a16="http://schemas.microsoft.com/office/drawing/2014/main" id="{6770E8B3-14C2-6645-C75A-8021AD5471BF}"/>
              </a:ext>
            </a:extLst>
          </p:cNvPr>
          <p:cNvGrpSpPr/>
          <p:nvPr/>
        </p:nvGrpSpPr>
        <p:grpSpPr>
          <a:xfrm>
            <a:off x="4334429" y="573568"/>
            <a:ext cx="7874878" cy="5710864"/>
            <a:chOff x="4334429" y="573568"/>
            <a:chExt cx="7874878" cy="5710864"/>
          </a:xfrm>
        </p:grpSpPr>
        <p:pic>
          <p:nvPicPr>
            <p:cNvPr id="4" name="Picture 4" descr="Graphical user interface&#10;&#10;Description automatically generated">
              <a:extLst>
                <a:ext uri="{FF2B5EF4-FFF2-40B4-BE49-F238E27FC236}">
                  <a16:creationId xmlns:a16="http://schemas.microsoft.com/office/drawing/2014/main" id="{B69F0172-4C68-037E-C9FC-B92162D6F65B}"/>
                </a:ext>
              </a:extLst>
            </p:cNvPr>
            <p:cNvPicPr>
              <a:picLocks noChangeAspect="1"/>
            </p:cNvPicPr>
            <p:nvPr/>
          </p:nvPicPr>
          <p:blipFill>
            <a:blip r:embed="rId2"/>
            <a:stretch>
              <a:fillRect/>
            </a:stretch>
          </p:blipFill>
          <p:spPr>
            <a:xfrm>
              <a:off x="4334429" y="573568"/>
              <a:ext cx="7874878" cy="5710864"/>
            </a:xfrm>
            <a:prstGeom prst="rect">
              <a:avLst/>
            </a:prstGeom>
          </p:spPr>
        </p:pic>
        <p:sp>
          <p:nvSpPr>
            <p:cNvPr id="2" name="Rectangle 1">
              <a:extLst>
                <a:ext uri="{FF2B5EF4-FFF2-40B4-BE49-F238E27FC236}">
                  <a16:creationId xmlns:a16="http://schemas.microsoft.com/office/drawing/2014/main" id="{9B11078D-1C8C-E701-701C-7A89E2D622FA}"/>
                </a:ext>
              </a:extLst>
            </p:cNvPr>
            <p:cNvSpPr/>
            <p:nvPr/>
          </p:nvSpPr>
          <p:spPr>
            <a:xfrm>
              <a:off x="9240890" y="1866331"/>
              <a:ext cx="653737" cy="2729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E8949806-9C74-7579-B168-CAE10089D316}"/>
                </a:ext>
              </a:extLst>
            </p:cNvPr>
            <p:cNvSpPr/>
            <p:nvPr/>
          </p:nvSpPr>
          <p:spPr>
            <a:xfrm>
              <a:off x="7557407" y="5285014"/>
              <a:ext cx="1327801" cy="321129"/>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Tree>
    <p:extLst>
      <p:ext uri="{BB962C8B-B14F-4D97-AF65-F5344CB8AC3E}">
        <p14:creationId xmlns:p14="http://schemas.microsoft.com/office/powerpoint/2010/main" val="27926219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a:extLst>
              <a:ext uri="{FF2B5EF4-FFF2-40B4-BE49-F238E27FC236}">
                <a16:creationId xmlns:a16="http://schemas.microsoft.com/office/drawing/2014/main" id="{C7D4090B-66AB-FD33-D4F7-CC586768051F}"/>
              </a:ext>
            </a:extLst>
          </p:cNvPr>
          <p:cNvPicPr>
            <a:picLocks noChangeAspect="1"/>
          </p:cNvPicPr>
          <p:nvPr/>
        </p:nvPicPr>
        <p:blipFill>
          <a:blip r:embed="rId3"/>
          <a:stretch>
            <a:fillRect/>
          </a:stretch>
        </p:blipFill>
        <p:spPr>
          <a:xfrm>
            <a:off x="826267" y="1253078"/>
            <a:ext cx="9951224" cy="5081968"/>
          </a:xfrm>
          <a:prstGeom prst="rect">
            <a:avLst/>
          </a:prstGeom>
        </p:spPr>
      </p:pic>
      <p:sp>
        <p:nvSpPr>
          <p:cNvPr id="8" name="TextBox 7">
            <a:extLst>
              <a:ext uri="{FF2B5EF4-FFF2-40B4-BE49-F238E27FC236}">
                <a16:creationId xmlns:a16="http://schemas.microsoft.com/office/drawing/2014/main" id="{5CF52E3C-73D1-9F71-E8CA-10AB875D6C54}"/>
              </a:ext>
            </a:extLst>
          </p:cNvPr>
          <p:cNvSpPr txBox="1"/>
          <p:nvPr/>
        </p:nvSpPr>
        <p:spPr>
          <a:xfrm>
            <a:off x="3540000" y="0"/>
            <a:ext cx="5112000" cy="1004400"/>
          </a:xfrm>
          <a:prstGeom prst="rect">
            <a:avLst/>
          </a:prstGeom>
          <a:noFill/>
        </p:spPr>
        <p:txBody>
          <a:bodyPr wrap="square" rtlCol="0" anchor="b">
            <a:noAutofit/>
          </a:bodyPr>
          <a:lstStyle/>
          <a:p>
            <a:pPr algn="ctr"/>
            <a:r>
              <a:rPr lang="en-GB" sz="4000">
                <a:solidFill>
                  <a:schemeClr val="bg1"/>
                </a:solidFill>
                <a:latin typeface="Calibri" panose="020F0502020204030204" pitchFamily="34" charset="0"/>
                <a:cs typeface="Calibri" panose="020F0502020204030204" pitchFamily="34" charset="0"/>
              </a:rPr>
              <a:t>The mobile app</a:t>
            </a:r>
          </a:p>
        </p:txBody>
      </p:sp>
      <p:sp>
        <p:nvSpPr>
          <p:cNvPr id="2" name="Rectangle 1">
            <a:extLst>
              <a:ext uri="{FF2B5EF4-FFF2-40B4-BE49-F238E27FC236}">
                <a16:creationId xmlns:a16="http://schemas.microsoft.com/office/drawing/2014/main" id="{614E48F3-C85E-4509-B893-37DDEDD0A7AA}"/>
              </a:ext>
            </a:extLst>
          </p:cNvPr>
          <p:cNvSpPr/>
          <p:nvPr>
            <p:custDataLst>
              <p:tags r:id="rId1"/>
            </p:custDataLst>
          </p:nvPr>
        </p:nvSpPr>
        <p:spPr>
          <a:xfrm>
            <a:off x="1905000" y="127000"/>
            <a:ext cx="8255000" cy="635000"/>
          </a:xfrm>
          <a:prstGeom prst="rect">
            <a:avLst/>
          </a:prstGeom>
          <a:solidFill>
            <a:srgbClr val="FF0000">
              <a:alpha val="70000"/>
              <a:alpha val="0"/>
              <a:alpha val="70000"/>
              <a:alpha val="0"/>
              <a:alpha val="70000"/>
              <a:alpha val="0"/>
              <a:alpha val="70000"/>
              <a:alpha val="0"/>
              <a:alpha val="70000"/>
              <a:alpha val="0"/>
            </a:srgbClr>
          </a:solidFill>
          <a:ln w="0" cap="flat" cmpd="sng" algn="ctr">
            <a:solidFill>
              <a:srgbClr val="007F7C">
                <a:shade val="50000"/>
                <a:alpha val="70000"/>
                <a:alpha val="0"/>
                <a:alpha val="70000"/>
                <a:alpha val="0"/>
                <a:alpha val="70000"/>
                <a:alpha val="0"/>
                <a:alpha val="70000"/>
                <a:alpha val="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820514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8129362-1AAC-45C9-B906-64822D1694CC}"/>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38285589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280605" y="5061858"/>
            <a:ext cx="5435249" cy="1046857"/>
          </a:xfrm>
        </p:spPr>
        <p:txBody>
          <a:bodyPr vert="horz" lIns="91440" tIns="45720" rIns="91440" bIns="45720" rtlCol="0" anchor="t">
            <a:normAutofit/>
          </a:bodyPr>
          <a:lstStyle/>
          <a:p>
            <a:r>
              <a:rPr lang="en-GB"/>
              <a:t>Digital Skills Induction 2023</a:t>
            </a:r>
          </a:p>
        </p:txBody>
      </p:sp>
      <p:sp>
        <p:nvSpPr>
          <p:cNvPr id="4" name="Title 3"/>
          <p:cNvSpPr>
            <a:spLocks noGrp="1"/>
          </p:cNvSpPr>
          <p:nvPr>
            <p:ph type="title"/>
          </p:nvPr>
        </p:nvSpPr>
        <p:spPr>
          <a:xfrm>
            <a:off x="6367978" y="1639670"/>
            <a:ext cx="5446198" cy="2225400"/>
          </a:xfrm>
        </p:spPr>
        <p:txBody>
          <a:bodyPr>
            <a:normAutofit/>
          </a:bodyPr>
          <a:lstStyle/>
          <a:p>
            <a:r>
              <a:rPr lang="en-GB"/>
              <a:t>Thank you for listening.</a:t>
            </a:r>
            <a:br>
              <a:rPr lang="en-GB"/>
            </a:br>
            <a:r>
              <a:rPr lang="en-GB"/>
              <a:t>Any questions?</a:t>
            </a:r>
          </a:p>
        </p:txBody>
      </p:sp>
      <p:sp>
        <p:nvSpPr>
          <p:cNvPr id="11" name="TextBox 10">
            <a:extLst>
              <a:ext uri="{FF2B5EF4-FFF2-40B4-BE49-F238E27FC236}">
                <a16:creationId xmlns:a16="http://schemas.microsoft.com/office/drawing/2014/main" id="{CBAE0ABC-D94B-91EC-B68C-C892AEB7146E}"/>
              </a:ext>
            </a:extLst>
          </p:cNvPr>
          <p:cNvSpPr txBox="1"/>
          <p:nvPr/>
        </p:nvSpPr>
        <p:spPr>
          <a:xfrm>
            <a:off x="577758" y="10226"/>
            <a:ext cx="4939796" cy="1569660"/>
          </a:xfrm>
          <a:prstGeom prst="rect">
            <a:avLst/>
          </a:prstGeom>
          <a:noFill/>
        </p:spPr>
        <p:txBody>
          <a:bodyPr wrap="square">
            <a:spAutoFit/>
          </a:bodyPr>
          <a:lstStyle/>
          <a:p>
            <a:pPr algn="ctr"/>
            <a:r>
              <a:rPr lang="en-GB" sz="3200">
                <a:solidFill>
                  <a:srgbClr val="000000"/>
                </a:solidFill>
                <a:latin typeface="Calibri" panose="020F0502020204030204" pitchFamily="34" charset="0"/>
              </a:rPr>
              <a:t>UWTSD </a:t>
            </a:r>
            <a:r>
              <a:rPr lang="en-GB" sz="3200" err="1">
                <a:solidFill>
                  <a:srgbClr val="000000"/>
                </a:solidFill>
                <a:latin typeface="Calibri" panose="020F0502020204030204" pitchFamily="34" charset="0"/>
              </a:rPr>
              <a:t>DigiCentre</a:t>
            </a:r>
            <a:r>
              <a:rPr lang="en-GB" sz="3200">
                <a:solidFill>
                  <a:srgbClr val="000000"/>
                </a:solidFill>
                <a:latin typeface="Calibri" panose="020F0502020204030204" pitchFamily="34" charset="0"/>
              </a:rPr>
              <a:t> </a:t>
            </a:r>
          </a:p>
          <a:p>
            <a:pPr algn="ctr"/>
            <a:r>
              <a:rPr lang="en-GB" sz="3200">
                <a:solidFill>
                  <a:srgbClr val="000000"/>
                </a:solidFill>
                <a:latin typeface="Calibri" panose="020F0502020204030204" pitchFamily="34" charset="0"/>
              </a:rPr>
              <a:t>The One stop shop for all your Digital needs</a:t>
            </a:r>
            <a:endParaRPr lang="en-GB" sz="3200"/>
          </a:p>
        </p:txBody>
      </p:sp>
      <p:sp>
        <p:nvSpPr>
          <p:cNvPr id="13" name="TextBox 12">
            <a:extLst>
              <a:ext uri="{FF2B5EF4-FFF2-40B4-BE49-F238E27FC236}">
                <a16:creationId xmlns:a16="http://schemas.microsoft.com/office/drawing/2014/main" id="{85CC3581-CED0-7320-993E-404FCBCAD50F}"/>
              </a:ext>
            </a:extLst>
          </p:cNvPr>
          <p:cNvSpPr txBox="1"/>
          <p:nvPr/>
        </p:nvSpPr>
        <p:spPr>
          <a:xfrm>
            <a:off x="1341865" y="6015252"/>
            <a:ext cx="3476367" cy="461665"/>
          </a:xfrm>
          <a:prstGeom prst="rect">
            <a:avLst/>
          </a:prstGeom>
          <a:noFill/>
        </p:spPr>
        <p:txBody>
          <a:bodyPr wrap="square" lIns="91440" tIns="45720" rIns="91440" bIns="45720" anchor="t">
            <a:spAutoFit/>
          </a:bodyPr>
          <a:lstStyle/>
          <a:p>
            <a:pPr algn="ctr"/>
            <a:r>
              <a:rPr lang="en-GB" sz="2400">
                <a:ea typeface="+mn-lt"/>
                <a:cs typeface="+mn-lt"/>
                <a:hlinkClick r:id="rId3">
                  <a:extLst>
                    <a:ext uri="{A12FA001-AC4F-418D-AE19-62706E023703}">
                      <ahyp:hlinkClr xmlns:ahyp="http://schemas.microsoft.com/office/drawing/2018/hyperlinkcolor" val="tx"/>
                    </a:ext>
                  </a:extLst>
                </a:hlinkClick>
              </a:rPr>
              <a:t>The DigiCentre UWTSD</a:t>
            </a:r>
            <a:endParaRPr lang="en-GB" sz="2400">
              <a:ea typeface="+mn-lt"/>
              <a:cs typeface="+mn-lt"/>
            </a:endParaRPr>
          </a:p>
        </p:txBody>
      </p:sp>
      <p:sp>
        <p:nvSpPr>
          <p:cNvPr id="14" name="TextBox 13">
            <a:extLst>
              <a:ext uri="{FF2B5EF4-FFF2-40B4-BE49-F238E27FC236}">
                <a16:creationId xmlns:a16="http://schemas.microsoft.com/office/drawing/2014/main" id="{7C27047A-B407-55A9-5142-95E19A824797}"/>
              </a:ext>
            </a:extLst>
          </p:cNvPr>
          <p:cNvSpPr txBox="1"/>
          <p:nvPr/>
        </p:nvSpPr>
        <p:spPr>
          <a:xfrm>
            <a:off x="1930049" y="3554527"/>
            <a:ext cx="1980088" cy="400110"/>
          </a:xfrm>
          <a:prstGeom prst="rect">
            <a:avLst/>
          </a:prstGeom>
          <a:noFill/>
        </p:spPr>
        <p:txBody>
          <a:bodyPr wrap="square" rtlCol="0">
            <a:spAutoFit/>
          </a:bodyPr>
          <a:lstStyle/>
          <a:p>
            <a:pPr algn="ctr"/>
            <a:r>
              <a:rPr lang="en-GB" sz="2000" b="1">
                <a:latin typeface="Arial Black" panose="020B0A04020102020204" pitchFamily="34" charset="0"/>
              </a:rPr>
              <a:t>SCAN ME</a:t>
            </a:r>
          </a:p>
        </p:txBody>
      </p:sp>
      <p:pic>
        <p:nvPicPr>
          <p:cNvPr id="16" name="Graphic 15" descr="Arrow: Vertical U-turn with solid fill">
            <a:extLst>
              <a:ext uri="{FF2B5EF4-FFF2-40B4-BE49-F238E27FC236}">
                <a16:creationId xmlns:a16="http://schemas.microsoft.com/office/drawing/2014/main" id="{9BAA79C1-0F45-3871-D5EE-303231B03EF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4078250">
            <a:off x="3647846" y="3055790"/>
            <a:ext cx="952586" cy="952586"/>
          </a:xfrm>
          <a:prstGeom prst="rect">
            <a:avLst/>
          </a:prstGeom>
        </p:spPr>
      </p:pic>
      <p:grpSp>
        <p:nvGrpSpPr>
          <p:cNvPr id="2" name="Group 1">
            <a:extLst>
              <a:ext uri="{FF2B5EF4-FFF2-40B4-BE49-F238E27FC236}">
                <a16:creationId xmlns:a16="http://schemas.microsoft.com/office/drawing/2014/main" id="{1C999897-BAA9-259A-5AEC-2D4727876B57}"/>
              </a:ext>
            </a:extLst>
          </p:cNvPr>
          <p:cNvGrpSpPr/>
          <p:nvPr/>
        </p:nvGrpSpPr>
        <p:grpSpPr>
          <a:xfrm>
            <a:off x="576898" y="4579006"/>
            <a:ext cx="4940656" cy="1409909"/>
            <a:chOff x="577758" y="4335012"/>
            <a:chExt cx="4940656" cy="1409909"/>
          </a:xfrm>
        </p:grpSpPr>
        <p:pic>
          <p:nvPicPr>
            <p:cNvPr id="21" name="Picture 20" descr="Graphical user interface, icon, arrow&#10;&#10;Description automatically generated">
              <a:extLst>
                <a:ext uri="{FF2B5EF4-FFF2-40B4-BE49-F238E27FC236}">
                  <a16:creationId xmlns:a16="http://schemas.microsoft.com/office/drawing/2014/main" id="{304F9C60-DAE3-AE89-7A84-C004CB305A0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77758" y="4971675"/>
              <a:ext cx="773246" cy="773246"/>
            </a:xfrm>
            <a:prstGeom prst="rect">
              <a:avLst/>
            </a:prstGeom>
          </p:spPr>
        </p:pic>
        <p:pic>
          <p:nvPicPr>
            <p:cNvPr id="25" name="Picture 24" descr="Shape, icon&#10;&#10;Description automatically generated">
              <a:extLst>
                <a:ext uri="{FF2B5EF4-FFF2-40B4-BE49-F238E27FC236}">
                  <a16:creationId xmlns:a16="http://schemas.microsoft.com/office/drawing/2014/main" id="{82341D58-C8D1-0BF0-11D4-CE00B98B433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441098" y="4335012"/>
              <a:ext cx="773247" cy="773247"/>
            </a:xfrm>
            <a:prstGeom prst="rect">
              <a:avLst/>
            </a:prstGeom>
          </p:spPr>
        </p:pic>
        <p:pic>
          <p:nvPicPr>
            <p:cNvPr id="27" name="Picture 26" descr="Shape&#10;&#10;Description automatically generated">
              <a:extLst>
                <a:ext uri="{FF2B5EF4-FFF2-40B4-BE49-F238E27FC236}">
                  <a16:creationId xmlns:a16="http://schemas.microsoft.com/office/drawing/2014/main" id="{7A4EF672-19DE-32B6-94D2-BBA36AB1541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44377" y="4971674"/>
              <a:ext cx="773247" cy="773247"/>
            </a:xfrm>
            <a:prstGeom prst="rect">
              <a:avLst/>
            </a:prstGeom>
          </p:spPr>
        </p:pic>
        <p:pic>
          <p:nvPicPr>
            <p:cNvPr id="29" name="Picture 28" descr="Shape, icon, arrow&#10;&#10;Description automatically generated">
              <a:extLst>
                <a:ext uri="{FF2B5EF4-FFF2-40B4-BE49-F238E27FC236}">
                  <a16:creationId xmlns:a16="http://schemas.microsoft.com/office/drawing/2014/main" id="{B14D3C43-5DAF-6EB3-8A12-1CE47361366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056974" y="4389771"/>
              <a:ext cx="773247" cy="773247"/>
            </a:xfrm>
            <a:prstGeom prst="rect">
              <a:avLst/>
            </a:prstGeom>
          </p:spPr>
        </p:pic>
        <p:pic>
          <p:nvPicPr>
            <p:cNvPr id="31" name="Picture 30" descr="Shape, icon, arrow&#10;&#10;Description automatically generated">
              <a:extLst>
                <a:ext uri="{FF2B5EF4-FFF2-40B4-BE49-F238E27FC236}">
                  <a16:creationId xmlns:a16="http://schemas.microsoft.com/office/drawing/2014/main" id="{17996854-B2EB-454C-35A8-F34F1E325B7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910997" y="4971674"/>
              <a:ext cx="773247" cy="773247"/>
            </a:xfrm>
            <a:prstGeom prst="rect">
              <a:avLst/>
            </a:prstGeom>
          </p:spPr>
        </p:pic>
        <p:pic>
          <p:nvPicPr>
            <p:cNvPr id="33" name="Picture 32" descr="A picture containing text, seat&#10;&#10;Description automatically generated">
              <a:extLst>
                <a:ext uri="{FF2B5EF4-FFF2-40B4-BE49-F238E27FC236}">
                  <a16:creationId xmlns:a16="http://schemas.microsoft.com/office/drawing/2014/main" id="{8E8B7DE0-D0D8-4DE2-5A16-722C43C8DFF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745167" y="4335012"/>
              <a:ext cx="773247" cy="773247"/>
            </a:xfrm>
            <a:prstGeom prst="rect">
              <a:avLst/>
            </a:prstGeom>
          </p:spPr>
        </p:pic>
      </p:grpSp>
      <p:sp>
        <p:nvSpPr>
          <p:cNvPr id="34" name="TextBox 33">
            <a:extLst>
              <a:ext uri="{FF2B5EF4-FFF2-40B4-BE49-F238E27FC236}">
                <a16:creationId xmlns:a16="http://schemas.microsoft.com/office/drawing/2014/main" id="{713385F1-6EE7-3117-11AE-059A6DC86557}"/>
              </a:ext>
            </a:extLst>
          </p:cNvPr>
          <p:cNvSpPr txBox="1"/>
          <p:nvPr/>
        </p:nvSpPr>
        <p:spPr>
          <a:xfrm>
            <a:off x="597241" y="3927791"/>
            <a:ext cx="4939796" cy="923330"/>
          </a:xfrm>
          <a:prstGeom prst="rect">
            <a:avLst/>
          </a:prstGeom>
          <a:noFill/>
        </p:spPr>
        <p:txBody>
          <a:bodyPr wrap="square" lIns="91440" tIns="45720" rIns="91440" bIns="45720" rtlCol="0" anchor="t">
            <a:spAutoFit/>
          </a:bodyPr>
          <a:lstStyle/>
          <a:p>
            <a:pPr algn="ctr"/>
            <a:r>
              <a:rPr lang="en-GB" sz="2700"/>
              <a:t>Gain all the badges to show future employers your digital skills </a:t>
            </a:r>
          </a:p>
        </p:txBody>
      </p:sp>
      <p:pic>
        <p:nvPicPr>
          <p:cNvPr id="6" name="Picture 5">
            <a:extLst>
              <a:ext uri="{FF2B5EF4-FFF2-40B4-BE49-F238E27FC236}">
                <a16:creationId xmlns:a16="http://schemas.microsoft.com/office/drawing/2014/main" id="{5EFE04C0-CF87-E234-9D2F-D6EB569DE8A2}"/>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1944077" y="1651857"/>
            <a:ext cx="1966061" cy="1966061"/>
          </a:xfrm>
          <a:prstGeom prst="rect">
            <a:avLst/>
          </a:prstGeom>
        </p:spPr>
      </p:pic>
      <p:sp>
        <p:nvSpPr>
          <p:cNvPr id="8" name="Rectangle 7">
            <a:extLst>
              <a:ext uri="{FF2B5EF4-FFF2-40B4-BE49-F238E27FC236}">
                <a16:creationId xmlns:a16="http://schemas.microsoft.com/office/drawing/2014/main" id="{6287D970-BD58-4C49-ABCD-E729E70A547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39639862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07f85743-5d71-41f1-b562-2862f9ac3708"/>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LASTMODE" val="&lt;?xml version=&quot;1.0&quot; encoding=&quot;utf-8&quot;?&gt;&lt;int&gt;0&lt;/int&gt;"/>
</p:tagLst>
</file>

<file path=ppt/tags/tag5.xml><?xml version="1.0" encoding="utf-8"?>
<p:tagLst xmlns:a="http://schemas.openxmlformats.org/drawingml/2006/main" xmlns:r="http://schemas.openxmlformats.org/officeDocument/2006/relationships" xmlns:p="http://schemas.openxmlformats.org/presentationml/2006/main">
  <p:tag name="MEETINGNUMBER" val="127-292-617"/>
</p:tagLst>
</file>

<file path=ppt/tags/tag6.xml><?xml version="1.0" encoding="utf-8"?>
<p:tagLst xmlns:a="http://schemas.openxmlformats.org/drawingml/2006/main" xmlns:r="http://schemas.openxmlformats.org/officeDocument/2006/relationships" xmlns:p="http://schemas.openxmlformats.org/presentationml/2006/main">
  <p:tag name="VEVOX.POLL" val="{&quot;id&quot;:&quot;3281666&quot;,&quot;alias&quot;:null,&quot;wordCloudQuestion&quot;:true,&quot;resultFormat&quot;:&quot;WORD_CLOUD&quot;,&quot;text&quot;:&quot;Which digital tool would you like to develop your skills in?&quot;,&quot;@type&quot;:&quot;OpenTextQuestion&quot;,&quot;correctAnswers&quot;:[],&quot;image&quot;:null}"/>
  <p:tag name="VEVOX.ORIGIN.SESSION.ID" val="417763"/>
  <p:tag name="VEVOX.ORIGIN.QUESTION.ID" val="3281666"/>
  <p:tag name="VEVOX.QUESTIONSLIDEID" val="611#25671271"/>
  <p:tag name="VEVOX.SLIDEFORMAT.VERSION" val="1.004"/>
  <p:tag name="VEVOX.HASRESULTS" val="true"/>
</p:tagLst>
</file>

<file path=ppt/tags/tag7.xml><?xml version="1.0" encoding="utf-8"?>
<p:tagLst xmlns:a="http://schemas.openxmlformats.org/drawingml/2006/main" xmlns:r="http://schemas.openxmlformats.org/officeDocument/2006/relationships" xmlns:p="http://schemas.openxmlformats.org/presentationml/2006/main">
  <p:tag name="VEVOX.QUESTION" val="Which digital tool would you like to develop your skills in?"/>
</p:tagLst>
</file>

<file path=ppt/tags/tag8.xml><?xml version="1.0" encoding="utf-8"?>
<p:tagLst xmlns:a="http://schemas.openxmlformats.org/drawingml/2006/main" xmlns:r="http://schemas.openxmlformats.org/officeDocument/2006/relationships" xmlns:p="http://schemas.openxmlformats.org/presentationml/2006/main">
  <p:tag name="VEVOX.PARTICIPANTS" val="x"/>
</p:tagLst>
</file>

<file path=ppt/tags/tag9.xml><?xml version="1.0" encoding="utf-8"?>
<p:tagLst xmlns:a="http://schemas.openxmlformats.org/drawingml/2006/main" xmlns:r="http://schemas.openxmlformats.org/officeDocument/2006/relationships" xmlns:p="http://schemas.openxmlformats.org/presentationml/2006/main">
  <p:tag name="VEVOX.POLLSTATUSTEXT" val="x"/>
</p:tagLst>
</file>

<file path=ppt/tags/tag10.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11.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12.xml><?xml version="1.0" encoding="utf-8"?>
<p:tagLst xmlns:a="http://schemas.openxmlformats.org/drawingml/2006/main" xmlns:r="http://schemas.openxmlformats.org/officeDocument/2006/relationships" xmlns:p="http://schemas.openxmlformats.org/presentationml/2006/main">
  <p:tag name="VEVOX.JOIN.URL" val="x"/>
</p:tagLst>
</file>

<file path=ppt/tags/tag1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14.xml><?xml version="1.0" encoding="utf-8"?>
<p:tagLst xmlns:a="http://schemas.openxmlformats.org/drawingml/2006/main" xmlns:r="http://schemas.openxmlformats.org/officeDocument/2006/relationships" xmlns:p="http://schemas.openxmlformats.org/presentationml/2006/main">
  <p:tag name="VEVOX.HORSE" val="X"/>
  <p:tag name="VEVOX.QUESTIONSLIDEID" val="611#25671271"/>
  <p:tag name="VEVOX.SLIDEFORMAT.VERSION" val="1.004"/>
</p:tagLst>
</file>

<file path=ppt/tags/tag15.xml><?xml version="1.0" encoding="utf-8"?>
<p:tagLst xmlns:a="http://schemas.openxmlformats.org/drawingml/2006/main" xmlns:r="http://schemas.openxmlformats.org/officeDocument/2006/relationships" xmlns:p="http://schemas.openxmlformats.org/presentationml/2006/main">
  <p:tag name="VEVOX.SADDLE" val="X"/>
</p:tagLst>
</file>

<file path=ppt/tags/tag16.xml><?xml version="1.0" encoding="utf-8"?>
<p:tagLst xmlns:a="http://schemas.openxmlformats.org/drawingml/2006/main" xmlns:r="http://schemas.openxmlformats.org/officeDocument/2006/relationships" xmlns:p="http://schemas.openxmlformats.org/presentationml/2006/main">
  <p:tag name="VEVOX.QUESTION" val="Which digital tool would you like to develop your skills in?"/>
</p:tagLst>
</file>

<file path=ppt/tags/tag17.xml><?xml version="1.0" encoding="utf-8"?>
<p:tagLst xmlns:a="http://schemas.openxmlformats.org/drawingml/2006/main" xmlns:r="http://schemas.openxmlformats.org/officeDocument/2006/relationships" xmlns:p="http://schemas.openxmlformats.org/presentationml/2006/main">
  <p:tag name="VEVOX.PARTICIPANTS" val="x"/>
</p:tagLst>
</file>

<file path=ppt/tags/tag18.xml><?xml version="1.0" encoding="utf-8"?>
<p:tagLst xmlns:a="http://schemas.openxmlformats.org/drawingml/2006/main" xmlns:r="http://schemas.openxmlformats.org/officeDocument/2006/relationships" xmlns:p="http://schemas.openxmlformats.org/presentationml/2006/main">
  <p:tag name="VEVOX.POLLSTATUSTEXT" val="x"/>
</p:tagLst>
</file>

<file path=ppt/tags/tag1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20.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21.xml><?xml version="1.0" encoding="utf-8"?>
<p:tagLst xmlns:a="http://schemas.openxmlformats.org/drawingml/2006/main" xmlns:r="http://schemas.openxmlformats.org/officeDocument/2006/relationships" xmlns:p="http://schemas.openxmlformats.org/presentationml/2006/main">
  <p:tag name="VEVOX.JOIN.URL" val="x"/>
</p:tagLst>
</file>

<file path=ppt/tags/tag22.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23.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4.xml><?xml version="1.0" encoding="utf-8"?>
<p:tagLst xmlns:a="http://schemas.openxmlformats.org/drawingml/2006/main" xmlns:r="http://schemas.openxmlformats.org/officeDocument/2006/relationships" xmlns:p="http://schemas.openxmlformats.org/presentationml/2006/main">
  <p:tag name="VEVOX.WC.CONTENT" val="X"/>
</p:tagLst>
</file>

<file path=ppt/tags/tag25.xml><?xml version="1.0" encoding="utf-8"?>
<p:tagLst xmlns:a="http://schemas.openxmlformats.org/drawingml/2006/main" xmlns:r="http://schemas.openxmlformats.org/officeDocument/2006/relationships" xmlns:p="http://schemas.openxmlformats.org/presentationml/2006/main">
  <p:tag name="VEVOX.ALERT.PANEL" val="0"/>
</p:tagLst>
</file>

<file path=ppt/tags/tag26.xml><?xml version="1.0" encoding="utf-8"?>
<p:tagLst xmlns:a="http://schemas.openxmlformats.org/drawingml/2006/main" xmlns:r="http://schemas.openxmlformats.org/officeDocument/2006/relationships" xmlns:p="http://schemas.openxmlformats.org/presentationml/2006/main">
  <p:tag name="VEVOX.ALERT.PANEL" val="0"/>
</p:tagLst>
</file>

<file path=ppt/tags/tag27.xml><?xml version="1.0" encoding="utf-8"?>
<p:tagLst xmlns:a="http://schemas.openxmlformats.org/drawingml/2006/main" xmlns:r="http://schemas.openxmlformats.org/officeDocument/2006/relationships" xmlns:p="http://schemas.openxmlformats.org/presentationml/2006/main">
  <p:tag name="VEVOX.ALERT.PANEL" val="0"/>
</p:tagLst>
</file>

<file path=ppt/tags/tag28.xml><?xml version="1.0" encoding="utf-8"?>
<p:tagLst xmlns:a="http://schemas.openxmlformats.org/drawingml/2006/main" xmlns:r="http://schemas.openxmlformats.org/officeDocument/2006/relationships" xmlns:p="http://schemas.openxmlformats.org/presentationml/2006/main">
  <p:tag name="VEVOX.ALERT.PANEL" val="0"/>
</p:tagLst>
</file>

<file path=ppt/tags/tag29.xml><?xml version="1.0" encoding="utf-8"?>
<p:tagLst xmlns:a="http://schemas.openxmlformats.org/drawingml/2006/main" xmlns:r="http://schemas.openxmlformats.org/officeDocument/2006/relationships" xmlns:p="http://schemas.openxmlformats.org/presentationml/2006/main">
  <p:tag name="VEVOX.ALERT.PANEL" val="0"/>
</p:tagLst>
</file>

<file path=ppt/tags/tag30.xml><?xml version="1.0" encoding="utf-8"?>
<p:tagLst xmlns:a="http://schemas.openxmlformats.org/drawingml/2006/main" xmlns:r="http://schemas.openxmlformats.org/officeDocument/2006/relationships" xmlns:p="http://schemas.openxmlformats.org/presentationml/2006/main">
  <p:tag name="VEVOX.ALERT.PANEL" val="0"/>
</p:tagLst>
</file>

<file path=ppt/tags/tag31.xml><?xml version="1.0" encoding="utf-8"?>
<p:tagLst xmlns:a="http://schemas.openxmlformats.org/drawingml/2006/main" xmlns:r="http://schemas.openxmlformats.org/officeDocument/2006/relationships" xmlns:p="http://schemas.openxmlformats.org/presentationml/2006/main">
  <p:tag name="VEVOX.ALERT.PANEL" val="0"/>
</p:tagLst>
</file>

<file path=ppt/tags/tag32.xml><?xml version="1.0" encoding="utf-8"?>
<p:tagLst xmlns:a="http://schemas.openxmlformats.org/drawingml/2006/main" xmlns:r="http://schemas.openxmlformats.org/officeDocument/2006/relationships" xmlns:p="http://schemas.openxmlformats.org/presentationml/2006/main">
  <p:tag name="VEVOX.ALERT.PANEL" val="0"/>
</p:tagLst>
</file>

<file path=ppt/tags/tag33.xml><?xml version="1.0" encoding="utf-8"?>
<p:tagLst xmlns:a="http://schemas.openxmlformats.org/drawingml/2006/main" xmlns:r="http://schemas.openxmlformats.org/officeDocument/2006/relationships" xmlns:p="http://schemas.openxmlformats.org/presentationml/2006/main">
  <p:tag name="VEVOX.ALERT.PANEL" val="0"/>
</p:tagLst>
</file>

<file path=ppt/tags/tag34.xml><?xml version="1.0" encoding="utf-8"?>
<p:tagLst xmlns:a="http://schemas.openxmlformats.org/drawingml/2006/main" xmlns:r="http://schemas.openxmlformats.org/officeDocument/2006/relationships" xmlns:p="http://schemas.openxmlformats.org/presentationml/2006/main">
  <p:tag name="VEVOX.ALERT.PANEL" val="0"/>
</p:tagLst>
</file>

<file path=ppt/tags/tag35.xml><?xml version="1.0" encoding="utf-8"?>
<p:tagLst xmlns:a="http://schemas.openxmlformats.org/drawingml/2006/main" xmlns:r="http://schemas.openxmlformats.org/officeDocument/2006/relationships" xmlns:p="http://schemas.openxmlformats.org/presentationml/2006/main">
  <p:tag name="VEVOX.ALERT.PANEL" val="0"/>
</p:tagLst>
</file>

<file path=ppt/tags/tag36.xml><?xml version="1.0" encoding="utf-8"?>
<p:tagLst xmlns:a="http://schemas.openxmlformats.org/drawingml/2006/main" xmlns:r="http://schemas.openxmlformats.org/officeDocument/2006/relationships" xmlns:p="http://schemas.openxmlformats.org/presentationml/2006/main">
  <p:tag name="VEVOX.ALERT.PANEL" val="0"/>
</p:tagLst>
</file>

<file path=ppt/tags/tag37.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Digital Skills-dark">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igital Skills-dark" id="{C59945CD-699D-46AC-AA49-09362279FA08}" vid="{559F97FA-FF4C-490D-8DB9-25F3978489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BB96EE5-AE22-4106-8AE9-407F2822A500}">
  <we:reference id="wa200004709" version="1.0.0.2" store="en-US" storeType="OMEX"/>
  <we:alternateReferences>
    <we:reference id="WA200004709" version="1.0.0.2" store="WA200004709"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Jessica Hill</DisplayName>
        <AccountId>243</AccountId>
        <AccountType/>
      </UserInfo>
      <UserInfo>
        <DisplayName>Caroline Jawad</DisplayName>
        <AccountId>346</AccountId>
        <AccountType/>
      </UserInfo>
      <UserInfo>
        <DisplayName>Dominique Northeast</DisplayName>
        <AccountId>256</AccountId>
        <AccountType/>
      </UserInfo>
    </SharedWithUsers>
    <lcf76f155ced4ddcb4097134ff3c332f xmlns="316f2420-4a0a-4c49-8a81-53a9bcc36554">
      <Terms xmlns="http://schemas.microsoft.com/office/infopath/2007/PartnerControls"/>
    </lcf76f155ced4ddcb4097134ff3c332f>
    <TaxCatchAll xmlns="61b8a593-e33f-405c-9ec9-a885dee76581" xsi:nil="true"/>
    <MediaLengthInSeconds xmlns="316f2420-4a0a-4c49-8a81-53a9bcc36554" xsi:nil="true"/>
    <uploadedtowebsite xmlns="316f2420-4a0a-4c49-8a81-53a9bcc36554">false</uploadedtowebsit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D98A07E9-6EE5-463C-98B0-EF50952AC612}">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971</Words>
  <Application>Microsoft Office PowerPoint</Application>
  <PresentationFormat>Widescreen</PresentationFormat>
  <Paragraphs>156</Paragraphs>
  <Slides>28</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Arial Black</vt:lpstr>
      <vt:lpstr>Calibri</vt:lpstr>
      <vt:lpstr>Calibri Light</vt:lpstr>
      <vt:lpstr>Lucida Sans</vt:lpstr>
      <vt:lpstr>Segoe UI</vt:lpstr>
      <vt:lpstr>Wingdings</vt:lpstr>
      <vt:lpstr>Digital Skills-dark</vt:lpstr>
      <vt:lpstr> Welcome!  Digital Skills session 2023 </vt:lpstr>
      <vt:lpstr>PowerPoint Presentation</vt:lpstr>
      <vt:lpstr>Meet the Digital Skills Team</vt:lpstr>
      <vt:lpstr>PowerPoint Presentation</vt:lpstr>
      <vt:lpstr>Which digital tool would you like to develop your skills in?</vt:lpstr>
      <vt:lpstr>PowerPoint Presentation</vt:lpstr>
      <vt:lpstr>PowerPoint Presentation</vt:lpstr>
      <vt:lpstr>PowerPoint Presentation</vt:lpstr>
      <vt:lpstr>PowerPoint Presentation</vt:lpstr>
      <vt:lpstr>PowerPoint Presentation</vt:lpstr>
      <vt:lpstr>Discovery Tool Login 1</vt:lpstr>
      <vt:lpstr>Discovery Tool Login 2</vt:lpstr>
      <vt:lpstr>Result Wheel Example</vt:lpstr>
      <vt:lpstr>Assessing your digital skills</vt:lpstr>
      <vt:lpstr>PowerPoint Presentation</vt:lpstr>
      <vt:lpstr>PowerPoint Presentation</vt:lpstr>
      <vt:lpstr>PowerPoint Presentation</vt:lpstr>
      <vt:lpstr>PowerPoint Presentation</vt:lpstr>
      <vt:lpstr>PowerPoint Presentation</vt:lpstr>
      <vt:lpstr>Why use LinkedIn Learning?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UWTSD</dc:title>
  <dc:creator>Tarandeep Johal</dc:creator>
  <cp:lastModifiedBy>Roisin Mullins</cp:lastModifiedBy>
  <cp:revision>6</cp:revision>
  <dcterms:created xsi:type="dcterms:W3CDTF">2022-08-10T13:39:35Z</dcterms:created>
  <dcterms:modified xsi:type="dcterms:W3CDTF">2023-11-24T16:14:56Z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_ExtendedDescription">
    <vt:lpwstr/>
  </property>
  <property fmtid="{D5CDD505-2E9C-101B-9397-08002B2CF9AE}" pid="10" name="TriggerFlowInfo">
    <vt:lpwstr/>
  </property>
</Properties>
</file>