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8557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229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3324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443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4886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8199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771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1833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425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856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715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6158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249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2503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2726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15892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9934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21A13DB-4918-4E32-B3CB-34822DE813AB}" type="datetimeFigureOut">
              <a:rPr lang="en-GB" smtClean="0"/>
              <a:t>10/03/2016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19B1867-EF2E-4CA4-8325-EE3C96F9B1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259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Classics Project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Taking stock</a:t>
            </a:r>
          </a:p>
          <a:p>
            <a:r>
              <a:rPr lang="en-GB" smtClean="0"/>
              <a:t>Re-shaping your way forward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252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Group discussion: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issues did you find that were shared between members of the group?</a:t>
            </a:r>
          </a:p>
          <a:p>
            <a:pPr lvl="1"/>
            <a:r>
              <a:rPr lang="en-GB" dirty="0" smtClean="0"/>
              <a:t>Finding sources?</a:t>
            </a:r>
          </a:p>
          <a:p>
            <a:pPr lvl="1"/>
            <a:r>
              <a:rPr lang="en-GB" dirty="0" smtClean="0"/>
              <a:t>Working with scholarship?</a:t>
            </a:r>
          </a:p>
          <a:p>
            <a:pPr lvl="1"/>
            <a:r>
              <a:rPr lang="en-GB" dirty="0" smtClean="0"/>
              <a:t>At the same stage of research?</a:t>
            </a:r>
          </a:p>
          <a:p>
            <a:pPr lvl="2"/>
            <a:r>
              <a:rPr lang="en-GB" dirty="0" smtClean="0"/>
              <a:t>Are you reassured or alarmed by the level of work you have put in compared to others?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179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651642"/>
            <a:ext cx="9601196" cy="872358"/>
          </a:xfrm>
        </p:spPr>
        <p:txBody>
          <a:bodyPr/>
          <a:lstStyle/>
          <a:p>
            <a:r>
              <a:rPr lang="en-GB" dirty="0" smtClean="0"/>
              <a:t>Mid-way through!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45448466"/>
              </p:ext>
            </p:extLst>
          </p:nvPr>
        </p:nvGraphicFramePr>
        <p:xfrm>
          <a:off x="2307311" y="1524000"/>
          <a:ext cx="7687736" cy="45918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1934"/>
                <a:gridCol w="1921934"/>
                <a:gridCol w="1921934"/>
                <a:gridCol w="1921934"/>
              </a:tblGrid>
              <a:tr h="326207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Level 5 Deadlines within the School of Classics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3262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CLAH5003 (Sparta)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effectLst/>
                        </a:rPr>
                        <a:t>Wiki 22/03/15</a:t>
                      </a:r>
                      <a:endParaRPr lang="en-GB" sz="1800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solidFill>
                            <a:srgbClr val="FF0000"/>
                          </a:solidFill>
                          <a:effectLst/>
                        </a:rPr>
                        <a:t>Wiki Reply 19/04/15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04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CLCL5005 (Project)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DONE!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 smtClean="0">
                          <a:effectLst/>
                          <a:latin typeface="+mn-lt"/>
                        </a:rPr>
                        <a:t>03/05/16</a:t>
                      </a:r>
                      <a:endParaRPr lang="en-GB" sz="1800" b="1" dirty="0">
                        <a:effectLst/>
                        <a:latin typeface="+mn-lt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+mn-lt"/>
                        </a:rPr>
                        <a:t>Paper</a:t>
                      </a:r>
                      <a:endParaRPr lang="en-GB" sz="1800" b="1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</a:rPr>
                        <a:t> 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04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CLAH5014 (FieldTrip)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DONE!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Presentation on site 30/04/16-06/05/16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Reflective</a:t>
                      </a:r>
                      <a:r>
                        <a:rPr lang="en-GB" sz="1800" baseline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essay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aseline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13/05/16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04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CLAH5016 (Magic)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DONE!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DONE!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smtClean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Essay</a:t>
                      </a:r>
                      <a:endParaRPr lang="en-GB" sz="1800" smtClean="0">
                        <a:solidFill>
                          <a:srgbClr val="FF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19/04/16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marL="68580" marR="68580" marT="0" marB="0"/>
                </a:tc>
              </a:tr>
              <a:tr h="404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Intermediate Latin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DONE!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Commentary 22/03/16</a:t>
                      </a:r>
                      <a:endParaRPr lang="en-GB" sz="18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+mn-lt"/>
                      </a:endParaRPr>
                    </a:p>
                  </a:txBody>
                  <a:tcPr marL="68580" marR="68580" marT="0" marB="0"/>
                </a:tc>
              </a:tr>
              <a:tr h="40464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Intermediate Greek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DONE!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Commentary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22/03/16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+mn-lt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9432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Taking stock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Go back to the feedback you received on your plan and also on your initial title suggestion</a:t>
            </a:r>
          </a:p>
          <a:p>
            <a:r>
              <a:rPr lang="en-GB" smtClean="0"/>
              <a:t>Have you implemented the changes suggested in terms of project design?</a:t>
            </a:r>
          </a:p>
          <a:p>
            <a:pPr lvl="1"/>
            <a:r>
              <a:rPr lang="en-GB" smtClean="0"/>
              <a:t>Definitions needed?</a:t>
            </a:r>
          </a:p>
          <a:p>
            <a:pPr lvl="1"/>
            <a:r>
              <a:rPr lang="en-GB" smtClean="0"/>
              <a:t>Narrowing down? =&gt; Have you clearly identified your new focus?</a:t>
            </a:r>
          </a:p>
          <a:p>
            <a:pPr lvl="1"/>
            <a:r>
              <a:rPr lang="en-GB" smtClean="0"/>
              <a:t>Shifting focus? =&gt; Have you settled on a new area? Have you done the equivalent necessary ground work?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73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Avoiding familiar pitfalls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mtClean="0"/>
              <a:t>Your project is well under way – what can you take into account to make it better?</a:t>
            </a:r>
          </a:p>
          <a:p>
            <a:pPr lvl="1"/>
            <a:r>
              <a:rPr lang="en-GB" smtClean="0"/>
              <a:t>Consultation sessions on Tuesdays and Thursdays but also...</a:t>
            </a:r>
          </a:p>
          <a:p>
            <a:r>
              <a:rPr lang="en-GB" smtClean="0"/>
              <a:t>Look at the project in context – what does your feedback from other courses </a:t>
            </a:r>
            <a:r>
              <a:rPr lang="en-GB" smtClean="0"/>
              <a:t>say specifically </a:t>
            </a:r>
            <a:r>
              <a:rPr lang="en-GB" smtClean="0"/>
              <a:t>about developing your research? </a:t>
            </a:r>
          </a:p>
          <a:p>
            <a:pPr lvl="1"/>
            <a:r>
              <a:rPr lang="en-GB" smtClean="0"/>
              <a:t>Is your area of development related to structure, dealing with primary sources, or acheiving critical engagement?</a:t>
            </a:r>
          </a:p>
          <a:p>
            <a:pPr lvl="1"/>
            <a:r>
              <a:rPr lang="en-GB" smtClean="0"/>
              <a:t>Can you tweak your plan for the project to improve these areas and incorporate addressing earlier weaknesses in your project?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788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Considering your working process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Consider the advantages and disadvantages of going in and out of the project work:</a:t>
            </a:r>
          </a:p>
          <a:p>
            <a:pPr lvl="1"/>
            <a:r>
              <a:rPr lang="en-GB" smtClean="0"/>
              <a:t>Fresh eyes</a:t>
            </a:r>
          </a:p>
          <a:p>
            <a:pPr lvl="1"/>
            <a:r>
              <a:rPr lang="en-GB" smtClean="0"/>
              <a:t>The need for good </a:t>
            </a:r>
            <a:r>
              <a:rPr lang="en-GB" smtClean="0"/>
              <a:t>notes</a:t>
            </a:r>
            <a:endParaRPr lang="en-GB" smtClean="0"/>
          </a:p>
          <a:p>
            <a:r>
              <a:rPr lang="en-GB" smtClean="0"/>
              <a:t>Planning ahead:</a:t>
            </a:r>
          </a:p>
          <a:p>
            <a:pPr lvl="1"/>
            <a:r>
              <a:rPr lang="en-GB" smtClean="0"/>
              <a:t>The project is a build-up to the dissertation, but it’s not all about the finished product...</a:t>
            </a:r>
          </a:p>
          <a:p>
            <a:pPr lvl="1"/>
            <a:r>
              <a:rPr lang="en-GB" smtClean="0"/>
              <a:t>...take note of your working patterns and what is effective for you: a project diary or progress journal from this project can help you identify your own working phases and make you more prepared to deal with them in the dissertation </a:t>
            </a:r>
            <a:r>
              <a:rPr lang="en-GB" smtClean="0"/>
              <a:t>work</a:t>
            </a:r>
          </a:p>
          <a:p>
            <a:pPr lvl="1"/>
            <a:r>
              <a:rPr lang="en-GB" smtClean="0"/>
              <a:t>Subject matter: if you are using the project to learn more about a subject that will feature in your dissertation, make sure to keep track of issues and areas that you find interesting – and keep track of references to support them!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473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for </a:t>
            </a:r>
            <a:r>
              <a:rPr lang="en-GB" dirty="0"/>
              <a:t>n</a:t>
            </a:r>
            <a:r>
              <a:rPr lang="en-GB" dirty="0" smtClean="0"/>
              <a:t>ext Thursday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0827" y="2564524"/>
            <a:ext cx="10520855" cy="369964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Create a study plan for your project:</a:t>
            </a:r>
          </a:p>
          <a:p>
            <a:pPr lvl="1"/>
            <a:r>
              <a:rPr lang="en-GB" dirty="0" smtClean="0"/>
              <a:t>You need not go so far as to narrow it down to the day, but setting achievable targets for each week will be useful (tick-box approach) – just over seven weeks till the deadline.</a:t>
            </a:r>
          </a:p>
          <a:p>
            <a:pPr lvl="1"/>
            <a:r>
              <a:rPr lang="en-GB" dirty="0" smtClean="0"/>
              <a:t>Dates for completing drafts of sections/chapters of the project.</a:t>
            </a:r>
          </a:p>
          <a:p>
            <a:pPr lvl="2"/>
            <a:r>
              <a:rPr lang="en-GB" dirty="0" smtClean="0"/>
              <a:t>Research which still needs to be done (ancient evidence and modern scholarship that need to be consulted).</a:t>
            </a:r>
          </a:p>
          <a:p>
            <a:pPr lvl="3"/>
            <a:r>
              <a:rPr lang="en-GB" dirty="0" smtClean="0"/>
              <a:t>Do you still need to get access to material that you have not yet acquired – trips to get resources (e.g. National Library) – putting in inter-library loans. </a:t>
            </a:r>
          </a:p>
          <a:p>
            <a:pPr lvl="1"/>
            <a:r>
              <a:rPr lang="en-GB" dirty="0" smtClean="0"/>
              <a:t>Do you have any appendices or tables that need to be created (this may be more </a:t>
            </a:r>
            <a:r>
              <a:rPr lang="en-GB" smtClean="0"/>
              <a:t>time-consuming </a:t>
            </a:r>
            <a:r>
              <a:rPr lang="en-GB" smtClean="0"/>
              <a:t>than </a:t>
            </a:r>
            <a:r>
              <a:rPr lang="en-GB" dirty="0" smtClean="0"/>
              <a:t>you think!) </a:t>
            </a:r>
          </a:p>
          <a:p>
            <a:pPr lvl="1"/>
            <a:r>
              <a:rPr lang="en-GB" dirty="0" smtClean="0"/>
              <a:t>Block out time-spots for other assignments (and the fieldtrip if applicable). </a:t>
            </a:r>
          </a:p>
          <a:p>
            <a:pPr lvl="1"/>
            <a:r>
              <a:rPr lang="en-GB" dirty="0" smtClean="0"/>
              <a:t>Factor in </a:t>
            </a:r>
            <a:r>
              <a:rPr lang="en-GB" smtClean="0"/>
              <a:t>sufficient </a:t>
            </a:r>
            <a:r>
              <a:rPr lang="en-GB" smtClean="0"/>
              <a:t>time (!) </a:t>
            </a:r>
            <a:r>
              <a:rPr lang="en-GB" dirty="0" smtClean="0"/>
              <a:t>for proof-reading and getting feedback (a day or two before the deadline is very risky). </a:t>
            </a:r>
          </a:p>
          <a:p>
            <a:r>
              <a:rPr lang="en-GB" dirty="0" smtClean="0"/>
              <a:t>This is not meant to shackle you to a particular working schedule, but it will allow you in a few weeks’ time to be conscious of your progress.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7068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54</TotalTime>
  <Words>613</Words>
  <Application>Microsoft Office PowerPoint</Application>
  <PresentationFormat>Widescreen</PresentationFormat>
  <Paragraphs>66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Garamond</vt:lpstr>
      <vt:lpstr>Times New Roman</vt:lpstr>
      <vt:lpstr>Organic</vt:lpstr>
      <vt:lpstr>Classics Project</vt:lpstr>
      <vt:lpstr>Group discussion:</vt:lpstr>
      <vt:lpstr>Mid-way through!</vt:lpstr>
      <vt:lpstr>Taking stock</vt:lpstr>
      <vt:lpstr>Avoiding familiar pitfalls</vt:lpstr>
      <vt:lpstr>Considering your working process</vt:lpstr>
      <vt:lpstr>Task for next Thursday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Classics Project</dc:title>
  <dc:creator>Magdalena Ohrman</dc:creator>
  <cp:lastModifiedBy>Magdalena Ohrman</cp:lastModifiedBy>
  <cp:revision>23</cp:revision>
  <dcterms:created xsi:type="dcterms:W3CDTF">2016-03-10T13:50:22Z</dcterms:created>
  <dcterms:modified xsi:type="dcterms:W3CDTF">2016-03-10T15:45:11Z</dcterms:modified>
</cp:coreProperties>
</file>