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70" r:id="rId4"/>
    <p:sldId id="263" r:id="rId5"/>
    <p:sldId id="264" r:id="rId6"/>
    <p:sldId id="265" r:id="rId7"/>
    <p:sldId id="266" r:id="rId8"/>
    <p:sldId id="267" r:id="rId9"/>
    <p:sldId id="257" r:id="rId10"/>
    <p:sldId id="258" r:id="rId11"/>
    <p:sldId id="260" r:id="rId12"/>
    <p:sldId id="271" r:id="rId13"/>
    <p:sldId id="261" r:id="rId14"/>
    <p:sldId id="262" r:id="rId15"/>
    <p:sldId id="272" r:id="rId16"/>
    <p:sldId id="274" r:id="rId17"/>
    <p:sldId id="273" r:id="rId18"/>
    <p:sldId id="26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4EF5F6C-D1BB-4DEC-8DE8-E27822C33254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International Travel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Developments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6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History of Travel and Tourism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Ancient Greece</a:t>
            </a:r>
          </a:p>
          <a:p>
            <a:r>
              <a:rPr lang="en-GB" dirty="0" smtClean="0"/>
              <a:t>Voyages of Discovery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Adventure</a:t>
            </a:r>
          </a:p>
          <a:p>
            <a:r>
              <a:rPr lang="en-GB" b="1" dirty="0" smtClean="0"/>
              <a:t>Ancient Rome</a:t>
            </a:r>
          </a:p>
          <a:p>
            <a:r>
              <a:rPr lang="en-GB" dirty="0" smtClean="0"/>
              <a:t>War</a:t>
            </a:r>
          </a:p>
          <a:p>
            <a:r>
              <a:rPr lang="en-GB" dirty="0" smtClean="0"/>
              <a:t>Ships</a:t>
            </a:r>
          </a:p>
          <a:p>
            <a:r>
              <a:rPr lang="en-GB" dirty="0" smtClean="0"/>
              <a:t>Leisure</a:t>
            </a:r>
          </a:p>
          <a:p>
            <a:r>
              <a:rPr lang="en-GB" dirty="0" smtClean="0"/>
              <a:t>Elites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170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Nobility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Royal Court</a:t>
            </a:r>
          </a:p>
          <a:p>
            <a:r>
              <a:rPr lang="en-GB" dirty="0" err="1" smtClean="0"/>
              <a:t>Pilgramages</a:t>
            </a:r>
            <a:endParaRPr lang="en-GB" dirty="0" smtClean="0"/>
          </a:p>
          <a:p>
            <a:r>
              <a:rPr lang="en-GB" dirty="0" smtClean="0"/>
              <a:t>Adventure</a:t>
            </a:r>
          </a:p>
          <a:p>
            <a:r>
              <a:rPr lang="en-GB" dirty="0" smtClean="0"/>
              <a:t>Entertainment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Grand Tour</a:t>
            </a:r>
          </a:p>
          <a:p>
            <a:r>
              <a:rPr lang="en-GB" dirty="0" smtClean="0"/>
              <a:t>Festivals</a:t>
            </a:r>
          </a:p>
          <a:p>
            <a:r>
              <a:rPr lang="en-GB" dirty="0" smtClean="0"/>
              <a:t>Sport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16259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ITO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Traditionally Class Based</a:t>
            </a:r>
          </a:p>
          <a:p>
            <a:r>
              <a:rPr lang="en-GB" dirty="0" smtClean="0"/>
              <a:t>Spa Resorts</a:t>
            </a:r>
          </a:p>
          <a:p>
            <a:r>
              <a:rPr lang="en-GB" dirty="0" smtClean="0"/>
              <a:t>Development of Victorian Seaside Resorts</a:t>
            </a:r>
          </a:p>
          <a:p>
            <a:r>
              <a:rPr lang="en-GB" dirty="0" smtClean="0"/>
              <a:t>UK Dominance</a:t>
            </a:r>
          </a:p>
          <a:p>
            <a:r>
              <a:rPr lang="en-GB" dirty="0" smtClean="0"/>
              <a:t>Transport Developments – 1930’s Buses and Trains</a:t>
            </a:r>
          </a:p>
          <a:p>
            <a:r>
              <a:rPr lang="en-GB" dirty="0" smtClean="0"/>
              <a:t>Holiday Camps and Seaside Trips</a:t>
            </a:r>
          </a:p>
          <a:p>
            <a:r>
              <a:rPr lang="en-GB" dirty="0" smtClean="0"/>
              <a:t>Miner’s and Potter’s Fortnight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365104"/>
            <a:ext cx="2857500" cy="2286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908720"/>
            <a:ext cx="2620516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14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1960’s and 1970’s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Post War Impacts</a:t>
            </a:r>
          </a:p>
          <a:p>
            <a:r>
              <a:rPr lang="en-GB" dirty="0" smtClean="0"/>
              <a:t>Mass Media Developments</a:t>
            </a:r>
          </a:p>
          <a:p>
            <a:r>
              <a:rPr lang="en-GB" dirty="0" smtClean="0"/>
              <a:t>Growth of Tour Operators and Entertainments</a:t>
            </a:r>
          </a:p>
          <a:p>
            <a:r>
              <a:rPr lang="en-GB" dirty="0" smtClean="0"/>
              <a:t>Launch of Package Holidays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Growth of Spain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Airline Industry – </a:t>
            </a:r>
            <a:r>
              <a:rPr lang="en-GB" dirty="0" smtClean="0">
                <a:solidFill>
                  <a:prstClr val="black"/>
                </a:solidFill>
              </a:rPr>
              <a:t>Laker                    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Expectations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1970’s – Oil Crisis – Winter of Discontent</a:t>
            </a:r>
            <a:endParaRPr lang="en-GB" dirty="0">
              <a:solidFill>
                <a:prstClr val="black"/>
              </a:solidFill>
            </a:endParaRP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356992"/>
            <a:ext cx="391018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70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1980’s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Economic Growth</a:t>
            </a:r>
          </a:p>
          <a:p>
            <a:r>
              <a:rPr lang="en-GB" dirty="0" smtClean="0"/>
              <a:t>Development of the Med Resorts</a:t>
            </a:r>
          </a:p>
          <a:p>
            <a:r>
              <a:rPr lang="en-GB" dirty="0" smtClean="0"/>
              <a:t>Growth of Tourism in Greece, Turkey and Yugoslavia</a:t>
            </a:r>
          </a:p>
          <a:p>
            <a:r>
              <a:rPr lang="en-GB" dirty="0" smtClean="0"/>
              <a:t>Development of Flotilla Holidays and Activity Holidays</a:t>
            </a:r>
          </a:p>
          <a:p>
            <a:r>
              <a:rPr lang="en-GB" dirty="0" smtClean="0"/>
              <a:t>Impacts of Travel Trends</a:t>
            </a:r>
          </a:p>
          <a:p>
            <a:r>
              <a:rPr lang="en-GB" dirty="0" smtClean="0"/>
              <a:t>Activity Holidays</a:t>
            </a:r>
          </a:p>
          <a:p>
            <a:r>
              <a:rPr lang="en-GB" dirty="0" smtClean="0"/>
              <a:t>TV Impacts</a:t>
            </a:r>
          </a:p>
          <a:p>
            <a:r>
              <a:rPr lang="en-GB" dirty="0" smtClean="0"/>
              <a:t>Theme Parks</a:t>
            </a:r>
          </a:p>
          <a:p>
            <a:r>
              <a:rPr lang="en-GB" dirty="0" smtClean="0"/>
              <a:t>Late 1980’s Economic recession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717032"/>
            <a:ext cx="3744416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111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1990’s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Opening of the Channel Tunnel</a:t>
            </a:r>
          </a:p>
          <a:p>
            <a:r>
              <a:rPr lang="en-GB" dirty="0" smtClean="0"/>
              <a:t>Single EU Market</a:t>
            </a:r>
          </a:p>
          <a:p>
            <a:r>
              <a:rPr lang="en-GB" dirty="0" smtClean="0"/>
              <a:t>Growth of Travel to USA</a:t>
            </a:r>
          </a:p>
          <a:p>
            <a:r>
              <a:rPr lang="en-GB" dirty="0" smtClean="0"/>
              <a:t>Disney’s Development</a:t>
            </a:r>
          </a:p>
          <a:p>
            <a:r>
              <a:rPr lang="en-GB" dirty="0" smtClean="0"/>
              <a:t>Growth of Florida as an Attraction Destination</a:t>
            </a:r>
          </a:p>
          <a:p>
            <a:r>
              <a:rPr lang="en-GB" dirty="0" smtClean="0"/>
              <a:t>Launch of Low Cost Airlines</a:t>
            </a:r>
          </a:p>
          <a:p>
            <a:r>
              <a:rPr lang="en-GB" dirty="0" smtClean="0"/>
              <a:t>Golf Tourism</a:t>
            </a:r>
          </a:p>
          <a:p>
            <a:r>
              <a:rPr lang="en-GB" dirty="0" smtClean="0"/>
              <a:t>Further Development of greater Global Travel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124744"/>
            <a:ext cx="3227851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120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2000’s onwards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Internet Developments</a:t>
            </a:r>
          </a:p>
          <a:p>
            <a:r>
              <a:rPr lang="en-GB" dirty="0" smtClean="0"/>
              <a:t>Development of Global Travel</a:t>
            </a:r>
          </a:p>
          <a:p>
            <a:r>
              <a:rPr lang="en-GB" dirty="0" smtClean="0"/>
              <a:t>Low Cost </a:t>
            </a:r>
            <a:r>
              <a:rPr lang="en-GB" dirty="0" smtClean="0"/>
              <a:t>Hotels</a:t>
            </a:r>
            <a:endParaRPr lang="en-GB" dirty="0" smtClean="0"/>
          </a:p>
          <a:p>
            <a:r>
              <a:rPr lang="en-GB" dirty="0" smtClean="0"/>
              <a:t>City Breaks</a:t>
            </a:r>
          </a:p>
          <a:p>
            <a:r>
              <a:rPr lang="en-GB" dirty="0" smtClean="0"/>
              <a:t>Growth of the Internet</a:t>
            </a:r>
          </a:p>
          <a:p>
            <a:r>
              <a:rPr lang="en-GB" dirty="0" smtClean="0"/>
              <a:t>Musical Festivals</a:t>
            </a:r>
          </a:p>
          <a:p>
            <a:r>
              <a:rPr lang="en-GB" dirty="0" smtClean="0"/>
              <a:t>Sporting Events</a:t>
            </a:r>
          </a:p>
          <a:p>
            <a:r>
              <a:rPr lang="en-GB" dirty="0" smtClean="0"/>
              <a:t>Global Travel – New Destinations </a:t>
            </a:r>
            <a:r>
              <a:rPr lang="en-GB" dirty="0" err="1" smtClean="0"/>
              <a:t>eg</a:t>
            </a:r>
            <a:r>
              <a:rPr lang="en-GB" dirty="0" smtClean="0"/>
              <a:t> Dubai, Far East, Middle East and Caribbean for All</a:t>
            </a:r>
          </a:p>
          <a:p>
            <a:r>
              <a:rPr lang="en-GB" dirty="0" smtClean="0"/>
              <a:t>Glamping</a:t>
            </a:r>
          </a:p>
          <a:p>
            <a:r>
              <a:rPr lang="en-GB" dirty="0" smtClean="0"/>
              <a:t>Cruises</a:t>
            </a:r>
            <a:endParaRPr lang="en-GB" dirty="0" smtClean="0"/>
          </a:p>
          <a:p>
            <a:r>
              <a:rPr lang="en-GB" dirty="0" smtClean="0"/>
              <a:t>All Inclusive</a:t>
            </a:r>
          </a:p>
          <a:p>
            <a:r>
              <a:rPr lang="en-GB" dirty="0" smtClean="0"/>
              <a:t>2006 onwards Global Recession followed by recovery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980728"/>
            <a:ext cx="3577580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008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of the Industry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Relatively stable throughout the </a:t>
            </a:r>
            <a:r>
              <a:rPr lang="en-GB" dirty="0" smtClean="0"/>
              <a:t>downturn</a:t>
            </a:r>
          </a:p>
          <a:p>
            <a:r>
              <a:rPr lang="en-GB" dirty="0" smtClean="0"/>
              <a:t>Limited Growth</a:t>
            </a:r>
            <a:endParaRPr lang="en-GB" dirty="0" smtClean="0"/>
          </a:p>
          <a:p>
            <a:r>
              <a:rPr lang="en-GB" dirty="0" smtClean="0"/>
              <a:t>2015 started positively</a:t>
            </a:r>
          </a:p>
          <a:p>
            <a:r>
              <a:rPr lang="en-GB" dirty="0" smtClean="0"/>
              <a:t>Traditional destinations strong – Spain, France and Italy </a:t>
            </a:r>
          </a:p>
          <a:p>
            <a:r>
              <a:rPr lang="en-GB" dirty="0" smtClean="0"/>
              <a:t>Recent events could threaten recovery</a:t>
            </a:r>
          </a:p>
          <a:p>
            <a:r>
              <a:rPr lang="en-GB" dirty="0" smtClean="0"/>
              <a:t>Tunisia</a:t>
            </a:r>
          </a:p>
          <a:p>
            <a:r>
              <a:rPr lang="en-GB" dirty="0" smtClean="0"/>
              <a:t>Greece</a:t>
            </a:r>
          </a:p>
          <a:p>
            <a:r>
              <a:rPr lang="en-GB" dirty="0" smtClean="0"/>
              <a:t>Egypt</a:t>
            </a:r>
          </a:p>
          <a:p>
            <a:r>
              <a:rPr lang="en-GB" dirty="0" smtClean="0"/>
              <a:t>Cities</a:t>
            </a:r>
            <a:endParaRPr lang="en-GB" dirty="0" smtClean="0"/>
          </a:p>
          <a:p>
            <a:r>
              <a:rPr lang="en-GB" dirty="0" smtClean="0"/>
              <a:t>Immigrant Issues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581128"/>
            <a:ext cx="4978896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284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</a:t>
            </a:r>
            <a:r>
              <a:rPr lang="en-GB" dirty="0" smtClean="0"/>
              <a:t>015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75158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Holiday market up 3% up to July</a:t>
            </a:r>
          </a:p>
          <a:p>
            <a:r>
              <a:rPr lang="en-GB" dirty="0" smtClean="0"/>
              <a:t>Eurozone boost – favourable exchange rate</a:t>
            </a:r>
          </a:p>
          <a:p>
            <a:r>
              <a:rPr lang="en-GB" dirty="0" smtClean="0"/>
              <a:t>Reflections and expectations</a:t>
            </a:r>
          </a:p>
          <a:p>
            <a:r>
              <a:rPr lang="en-GB" dirty="0" smtClean="0"/>
              <a:t>2 in 5 people say they will spend more on holidays in 2015</a:t>
            </a:r>
          </a:p>
          <a:p>
            <a:r>
              <a:rPr lang="en-GB" dirty="0" smtClean="0"/>
              <a:t>Young (16-24yrs) are most positive about 2015 with 29% saying they will spend more on holidays than in 2014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0113"/>
            <a:ext cx="6480720" cy="2456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999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Travel 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>
            <a:normAutofit/>
          </a:bodyPr>
          <a:lstStyle/>
          <a:p>
            <a:r>
              <a:rPr lang="en-GB" dirty="0" smtClean="0"/>
              <a:t>Cruise Market </a:t>
            </a:r>
          </a:p>
          <a:p>
            <a:r>
              <a:rPr lang="en-GB" dirty="0" smtClean="0"/>
              <a:t>1-10 considering (double the number who took a cruise holiday in 2013)</a:t>
            </a:r>
          </a:p>
          <a:p>
            <a:r>
              <a:rPr lang="en-GB" dirty="0" smtClean="0"/>
              <a:t>Med cruises set to be overtaken by N European Cruises as the destination of choice for 1 in 3 UK </a:t>
            </a:r>
            <a:r>
              <a:rPr lang="en-GB" dirty="0" err="1" smtClean="0"/>
              <a:t>pax</a:t>
            </a:r>
            <a:endParaRPr lang="en-GB" dirty="0" smtClean="0"/>
          </a:p>
          <a:p>
            <a:r>
              <a:rPr lang="en-GB" dirty="0" smtClean="0"/>
              <a:t>All Inclusive</a:t>
            </a:r>
          </a:p>
          <a:p>
            <a:r>
              <a:rPr lang="en-GB" dirty="0" smtClean="0"/>
              <a:t>1 in 5 said they may take an all inclusive in 2015 compared to 15% who took one in 2014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836712"/>
            <a:ext cx="3744416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235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Spain - Saturation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Impacts of Terrorism</a:t>
            </a:r>
          </a:p>
          <a:p>
            <a:r>
              <a:rPr lang="en-GB" dirty="0" smtClean="0"/>
              <a:t>Impacts of Greece</a:t>
            </a:r>
          </a:p>
          <a:p>
            <a:r>
              <a:rPr lang="en-GB" dirty="0" smtClean="0"/>
              <a:t>Low Cost Flights </a:t>
            </a:r>
          </a:p>
          <a:p>
            <a:r>
              <a:rPr lang="en-GB" dirty="0" smtClean="0"/>
              <a:t>Accommodation Saturation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069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City Break is King!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399155"/>
              </p:ext>
            </p:extLst>
          </p:nvPr>
        </p:nvGraphicFramePr>
        <p:xfrm>
          <a:off x="457200" y="1935163"/>
          <a:ext cx="8229600" cy="434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Rank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Holiday 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%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City Break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42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Beach Holiday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All inclusive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Lakes and</a:t>
                      </a:r>
                      <a:r>
                        <a:rPr lang="en-GB" baseline="0" dirty="0" smtClean="0"/>
                        <a:t> Mountains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Music Event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Cruise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Activity or Sporting Holiday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Coach</a:t>
                      </a:r>
                      <a:r>
                        <a:rPr lang="en-GB" baseline="0" dirty="0" smtClean="0"/>
                        <a:t> Holiday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Train Holiday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Major</a:t>
                      </a:r>
                      <a:r>
                        <a:rPr lang="en-GB" baseline="0" dirty="0" smtClean="0"/>
                        <a:t> Sports Event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6761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ABTA Outlook!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Positive Overall</a:t>
            </a:r>
          </a:p>
          <a:p>
            <a:r>
              <a:rPr lang="en-GB" dirty="0" smtClean="0"/>
              <a:t>Safety = Major concern</a:t>
            </a:r>
          </a:p>
          <a:p>
            <a:r>
              <a:rPr lang="en-GB" dirty="0" smtClean="0"/>
              <a:t>Authentic Experiences are Important</a:t>
            </a:r>
          </a:p>
          <a:p>
            <a:r>
              <a:rPr lang="en-GB" dirty="0" smtClean="0"/>
              <a:t>Growing Luxury Market</a:t>
            </a:r>
          </a:p>
          <a:p>
            <a:r>
              <a:rPr lang="en-GB" dirty="0" smtClean="0"/>
              <a:t>No of holidays per </a:t>
            </a:r>
            <a:r>
              <a:rPr lang="en-GB" dirty="0" err="1" smtClean="0"/>
              <a:t>pax</a:t>
            </a:r>
            <a:r>
              <a:rPr lang="en-GB" dirty="0" smtClean="0"/>
              <a:t> is flat but regional differences</a:t>
            </a:r>
          </a:p>
          <a:p>
            <a:r>
              <a:rPr lang="en-GB" dirty="0" smtClean="0"/>
              <a:t>Value for money is vital</a:t>
            </a:r>
          </a:p>
          <a:p>
            <a:r>
              <a:rPr lang="en-GB" dirty="0" smtClean="0"/>
              <a:t>City breaks have overtaken beach holidays</a:t>
            </a:r>
          </a:p>
        </p:txBody>
      </p:sp>
    </p:spTree>
    <p:extLst>
      <p:ext uri="{BB962C8B-B14F-4D97-AF65-F5344CB8AC3E}">
        <p14:creationId xmlns:p14="http://schemas.microsoft.com/office/powerpoint/2010/main" val="13504641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Outlook</a:t>
            </a:r>
          </a:p>
          <a:p>
            <a:r>
              <a:rPr lang="en-GB" dirty="0" smtClean="0"/>
              <a:t>Tempered by caution and uncertainty</a:t>
            </a:r>
          </a:p>
          <a:p>
            <a:r>
              <a:rPr lang="en-GB" dirty="0" smtClean="0"/>
              <a:t>BREXIT</a:t>
            </a:r>
          </a:p>
          <a:p>
            <a:r>
              <a:rPr lang="en-GB" dirty="0" smtClean="0"/>
              <a:t>Holiday Habits</a:t>
            </a:r>
          </a:p>
          <a:p>
            <a:r>
              <a:rPr lang="en-GB" dirty="0" smtClean="0"/>
              <a:t>Early Bookings for 2017 were strong</a:t>
            </a:r>
          </a:p>
          <a:p>
            <a:r>
              <a:rPr lang="en-GB" dirty="0" smtClean="0"/>
              <a:t>Currency </a:t>
            </a:r>
            <a:r>
              <a:rPr lang="en-GB" dirty="0" err="1" smtClean="0"/>
              <a:t>Concious</a:t>
            </a:r>
            <a:r>
              <a:rPr lang="en-GB" dirty="0" smtClean="0"/>
              <a:t> Holidays</a:t>
            </a:r>
          </a:p>
          <a:p>
            <a:r>
              <a:rPr lang="en-GB" dirty="0" smtClean="0"/>
              <a:t>Decline in use of Tablets for booking holidays</a:t>
            </a:r>
          </a:p>
          <a:p>
            <a:r>
              <a:rPr lang="en-GB" dirty="0" smtClean="0"/>
              <a:t>ABTA estimated £33.07b trade</a:t>
            </a:r>
          </a:p>
        </p:txBody>
      </p:sp>
    </p:spTree>
    <p:extLst>
      <p:ext uri="{BB962C8B-B14F-4D97-AF65-F5344CB8AC3E}">
        <p14:creationId xmlns:p14="http://schemas.microsoft.com/office/powerpoint/2010/main" val="15953699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2016 Growth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7% increase in those going on holiday</a:t>
            </a:r>
          </a:p>
          <a:p>
            <a:r>
              <a:rPr lang="en-GB" dirty="0" smtClean="0"/>
              <a:t>Decline in Turkey, Egypt and Tunisia</a:t>
            </a:r>
          </a:p>
          <a:p>
            <a:r>
              <a:rPr lang="en-GB" dirty="0" smtClean="0"/>
              <a:t>Spain 20%, Portugal 23% and Cyprus 17% increase</a:t>
            </a:r>
          </a:p>
          <a:p>
            <a:r>
              <a:rPr lang="en-GB" dirty="0" smtClean="0"/>
              <a:t>Staycation increase from 64% to 71%</a:t>
            </a:r>
          </a:p>
          <a:p>
            <a:r>
              <a:rPr lang="en-GB" dirty="0" smtClean="0"/>
              <a:t>All inclusive increased to 18%</a:t>
            </a:r>
          </a:p>
          <a:p>
            <a:r>
              <a:rPr lang="en-GB" dirty="0" smtClean="0"/>
              <a:t>Estimate All Inclusive to increase to 25% in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739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Trending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Long Haul City Breaks</a:t>
            </a:r>
          </a:p>
          <a:p>
            <a:r>
              <a:rPr lang="en-GB" dirty="0" smtClean="0"/>
              <a:t>Micro Adventures</a:t>
            </a:r>
          </a:p>
          <a:p>
            <a:r>
              <a:rPr lang="en-GB" dirty="0" smtClean="0"/>
              <a:t>Travel Tech Hits the High Street</a:t>
            </a:r>
          </a:p>
          <a:p>
            <a:r>
              <a:rPr lang="en-GB" dirty="0" smtClean="0"/>
              <a:t>Sustainable Tourism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1518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dirty="0" smtClean="0"/>
              <a:t>Issues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56792"/>
            <a:ext cx="4464496" cy="3096344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996952"/>
            <a:ext cx="3888432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4858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131</TotalTime>
  <Words>581</Words>
  <Application>Microsoft Office PowerPoint</Application>
  <PresentationFormat>On-screen Show (4:3)</PresentationFormat>
  <Paragraphs>161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Calibri</vt:lpstr>
      <vt:lpstr>Constantia</vt:lpstr>
      <vt:lpstr>Wingdings 2</vt:lpstr>
      <vt:lpstr>Flow</vt:lpstr>
      <vt:lpstr>International Travel Operations</vt:lpstr>
      <vt:lpstr>  History of Travel and Tourism</vt:lpstr>
      <vt:lpstr>                       Nobility</vt:lpstr>
      <vt:lpstr>ITO Developments</vt:lpstr>
      <vt:lpstr>1960’s and 1970’s</vt:lpstr>
      <vt:lpstr>1980’s</vt:lpstr>
      <vt:lpstr>1990’s</vt:lpstr>
      <vt:lpstr>2000’s onwards</vt:lpstr>
      <vt:lpstr>State of the Industry </vt:lpstr>
      <vt:lpstr>2015</vt:lpstr>
      <vt:lpstr>Travel Trends</vt:lpstr>
      <vt:lpstr>    Spain - Saturation</vt:lpstr>
      <vt:lpstr>City Break is King!</vt:lpstr>
      <vt:lpstr>ABTA Outlook!</vt:lpstr>
      <vt:lpstr>2016</vt:lpstr>
      <vt:lpstr>     2016 Growth</vt:lpstr>
      <vt:lpstr>   Trending</vt:lpstr>
      <vt:lpstr>  Issues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Administrator</dc:creator>
  <cp:lastModifiedBy>Jacqui Jones</cp:lastModifiedBy>
  <cp:revision>8</cp:revision>
  <dcterms:created xsi:type="dcterms:W3CDTF">2015-10-05T15:29:50Z</dcterms:created>
  <dcterms:modified xsi:type="dcterms:W3CDTF">2017-09-29T15:13:42Z</dcterms:modified>
</cp:coreProperties>
</file>