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9"/>
  </p:notesMasterIdLst>
  <p:sldIdLst>
    <p:sldId id="256" r:id="rId2"/>
    <p:sldId id="257" r:id="rId3"/>
    <p:sldId id="258" r:id="rId4"/>
    <p:sldId id="259" r:id="rId5"/>
    <p:sldId id="260" r:id="rId6"/>
    <p:sldId id="267" r:id="rId7"/>
    <p:sldId id="261" r:id="rId8"/>
    <p:sldId id="268" r:id="rId9"/>
    <p:sldId id="262" r:id="rId10"/>
    <p:sldId id="269" r:id="rId11"/>
    <p:sldId id="270" r:id="rId12"/>
    <p:sldId id="263" r:id="rId13"/>
    <p:sldId id="264" r:id="rId14"/>
    <p:sldId id="265" r:id="rId15"/>
    <p:sldId id="266"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1146" autoAdjust="0"/>
  </p:normalViewPr>
  <p:slideViewPr>
    <p:cSldViewPr snapToGrid="0">
      <p:cViewPr varScale="1">
        <p:scale>
          <a:sx n="61" d="100"/>
          <a:sy n="61" d="100"/>
        </p:scale>
        <p:origin x="84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E6859A-B5C2-48B1-A61B-83743CD8294F}" type="datetimeFigureOut">
              <a:rPr lang="en-AU" smtClean="0"/>
              <a:t>26/05/2026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1A7AAC-812D-4E26-9421-81783D02268A}" type="slidenum">
              <a:rPr lang="en-AU" smtClean="0"/>
              <a:t>‹#›</a:t>
            </a:fld>
            <a:endParaRPr lang="en-AU"/>
          </a:p>
        </p:txBody>
      </p:sp>
    </p:spTree>
    <p:extLst>
      <p:ext uri="{BB962C8B-B14F-4D97-AF65-F5344CB8AC3E}">
        <p14:creationId xmlns:p14="http://schemas.microsoft.com/office/powerpoint/2010/main" val="1057208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AU" sz="1800" b="1" i="0" dirty="0">
                <a:solidFill>
                  <a:srgbClr val="000000"/>
                </a:solidFill>
                <a:effectLst/>
                <a:latin typeface="Calibri" panose="020F0502020204030204" pitchFamily="34" charset="0"/>
              </a:rPr>
              <a:t>Challenges or Risks: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Various risk and factors leading to issues can be linked with a project some are discussed below:</a:t>
            </a:r>
          </a:p>
          <a:p>
            <a:pPr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Technical Risks:</a:t>
            </a:r>
            <a:endParaRPr lang="en-AU" sz="1800" b="0" i="0" dirty="0">
              <a:solidFill>
                <a:srgbClr val="000000"/>
              </a:solidFill>
              <a:effectLst/>
              <a:latin typeface="Calibri" panose="020F0502020204030204" pitchFamily="34" charset="0"/>
            </a:endParaRP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possible slow loading times or outages could prevent users from booking appointments or accessing community features, reducing trust in the platform.</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possible weak authentication, insecure data storage, or poor coding practices could expose sensitive user information.</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some features like virtual consultations or notifications may not integrate smoothly with third‑party tools or APIs.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as the business grow and as more users join, the system may struggle to handle increased traffic or content.</a:t>
            </a:r>
          </a:p>
          <a:p>
            <a:pPr marL="457200"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User‑Related Risks</a:t>
            </a:r>
            <a:endParaRPr lang="en-AU" sz="1800" b="0" i="0" dirty="0">
              <a:solidFill>
                <a:srgbClr val="000000"/>
              </a:solidFill>
              <a:effectLst/>
              <a:latin typeface="Calibri" panose="020F0502020204030204" pitchFamily="34" charset="0"/>
            </a:endParaRP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Women with limited community access may be unfamiliar with digital platforms or hesitant to engage online.</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Some users may struggle with navigation, registration, or online booking.</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Forums or chat spaces may be used for inappropriate content, misinformation, or harassment if not moderated effectively.</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Users may be uncomfortable sharing personal details or participating in community discussions.</a:t>
            </a:r>
          </a:p>
          <a:p>
            <a:pPr marL="457200"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Social and Ethical Risks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These relate to the platform’s purpose and the sensitive nature of supporting women with limited community access.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If the design does not consider all user groups (e.g., older women, non‑English speakers), some may still feel left out.</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Poor wording or design could unintentionally label or single out women with accessibility needs.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Users may rely too heavily on digital interaction instead of real‑world community engagement.</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Beauty and self‑care expectations vary across cultures; content must be inclusive and respectful.</a:t>
            </a:r>
          </a:p>
          <a:p>
            <a:pPr marL="457200"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Project Management Risks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These affect the timeline, resources, and overall delivery of the project.</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Adding too many features (forums, tutorials, consultations, etc.) may overwhelm the project timeline.</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Limited access to real users (especially women with accessibility needs) may reduce the accuracy of usability testing.</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Academic deadlines may restrict the ability to fully implement or refine features.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Lack of access to professional tools, testing devices, or expert feedback may impact quality.</a:t>
            </a:r>
          </a:p>
          <a:p>
            <a:pPr marL="457200"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Operational Risks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These relate to running and maintaining the platform after development.</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Without ongoing updates, the platform may become outdated or insecure.</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Tutorials, resources, and community posts require regular monitoring and updating.</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Salon staff may struggle to use the admin dashboard or manage online interactions effectively.</a:t>
            </a:r>
          </a:p>
          <a:p>
            <a:endParaRPr lang="en-AU" dirty="0"/>
          </a:p>
        </p:txBody>
      </p:sp>
      <p:sp>
        <p:nvSpPr>
          <p:cNvPr id="4" name="Slide Number Placeholder 3"/>
          <p:cNvSpPr>
            <a:spLocks noGrp="1"/>
          </p:cNvSpPr>
          <p:nvPr>
            <p:ph type="sldNum" sz="quarter" idx="5"/>
          </p:nvPr>
        </p:nvSpPr>
        <p:spPr/>
        <p:txBody>
          <a:bodyPr/>
          <a:lstStyle/>
          <a:p>
            <a:fld id="{9A1A7AAC-812D-4E26-9421-81783D02268A}" type="slidenum">
              <a:rPr lang="en-AU" smtClean="0"/>
              <a:t>9</a:t>
            </a:fld>
            <a:endParaRPr lang="en-AU"/>
          </a:p>
        </p:txBody>
      </p:sp>
    </p:spTree>
    <p:extLst>
      <p:ext uri="{BB962C8B-B14F-4D97-AF65-F5344CB8AC3E}">
        <p14:creationId xmlns:p14="http://schemas.microsoft.com/office/powerpoint/2010/main" val="22068835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AU" sz="1800" b="1" i="0" dirty="0">
                <a:solidFill>
                  <a:srgbClr val="000000"/>
                </a:solidFill>
                <a:effectLst/>
                <a:latin typeface="Calibri" panose="020F0502020204030204" pitchFamily="34" charset="0"/>
              </a:rPr>
              <a:t>Data Collection Methods:</a:t>
            </a:r>
            <a:endParaRPr lang="en-AU" sz="1800" b="0" i="0" dirty="0">
              <a:solidFill>
                <a:srgbClr val="000000"/>
              </a:solidFill>
              <a:effectLst/>
              <a:latin typeface="Calibri" panose="020F0502020204030204" pitchFamily="34" charset="0"/>
            </a:endParaRPr>
          </a:p>
          <a:p>
            <a:pPr marL="6350" algn="l" rtl="0" fontAlgn="base"/>
            <a:r>
              <a:rPr lang="en-AU" sz="1800" b="1" i="0" dirty="0">
                <a:solidFill>
                  <a:srgbClr val="000000"/>
                </a:solidFill>
                <a:effectLst/>
                <a:latin typeface="Calibri" panose="020F0502020204030204" pitchFamily="34" charset="0"/>
              </a:rPr>
              <a:t>Literature review</a:t>
            </a:r>
            <a:endParaRPr lang="en-AU" sz="1800" b="0" i="0" dirty="0">
              <a:solidFill>
                <a:srgbClr val="000000"/>
              </a:solidFill>
              <a:effectLst/>
              <a:latin typeface="Calibri" panose="020F0502020204030204" pitchFamily="34" charset="0"/>
            </a:endParaRPr>
          </a:p>
          <a:p>
            <a:pPr algn="l" rtl="0" fontAlgn="base"/>
            <a:r>
              <a:rPr lang="en-AU" sz="1800" b="0" i="0" dirty="0">
                <a:solidFill>
                  <a:srgbClr val="000000"/>
                </a:solidFill>
                <a:effectLst/>
                <a:latin typeface="Calibri" panose="020F0502020204030204" pitchFamily="34" charset="0"/>
              </a:rPr>
              <a:t>Reviewing academic sources on:</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Digital inclusion</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Accessibility standards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Women’s well‑being</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Community engagement platforms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Salon and beauty service technologies</a:t>
            </a:r>
          </a:p>
          <a:p>
            <a:pPr algn="l" rtl="0" fontAlgn="base"/>
            <a:r>
              <a:rPr lang="en-AU" sz="1800" b="1" i="0" dirty="0">
                <a:solidFill>
                  <a:srgbClr val="000000"/>
                </a:solidFill>
                <a:effectLst/>
                <a:latin typeface="Calibri" panose="020F0502020204030204" pitchFamily="34" charset="0"/>
              </a:rPr>
              <a:t> </a:t>
            </a:r>
            <a:endParaRPr lang="en-AU" sz="1800" b="0" i="0" dirty="0">
              <a:solidFill>
                <a:srgbClr val="000000"/>
              </a:solidFill>
              <a:effectLst/>
              <a:latin typeface="Calibri" panose="020F0502020204030204" pitchFamily="34" charset="0"/>
            </a:endParaRPr>
          </a:p>
          <a:p>
            <a:pPr algn="l" rtl="0" fontAlgn="base"/>
            <a:r>
              <a:rPr lang="en-AU" sz="1800" b="1" i="0" dirty="0">
                <a:solidFill>
                  <a:srgbClr val="000000"/>
                </a:solidFill>
                <a:effectLst/>
                <a:latin typeface="Calibri" panose="020F0502020204030204" pitchFamily="34" charset="0"/>
              </a:rPr>
              <a:t>Analysis of Existing Salon Websites</a:t>
            </a:r>
            <a:endParaRPr lang="en-AU" sz="1800" b="0" i="0" dirty="0">
              <a:solidFill>
                <a:srgbClr val="000000"/>
              </a:solidFill>
              <a:effectLst/>
              <a:latin typeface="Calibri" panose="020F0502020204030204" pitchFamily="34" charset="0"/>
            </a:endParaRPr>
          </a:p>
          <a:p>
            <a:pPr algn="l" rtl="0" fontAlgn="base"/>
            <a:r>
              <a:rPr lang="en-AU" sz="1800" b="0" i="0" dirty="0">
                <a:solidFill>
                  <a:srgbClr val="000000"/>
                </a:solidFill>
                <a:effectLst/>
                <a:latin typeface="Calibri" panose="020F0502020204030204" pitchFamily="34" charset="0"/>
              </a:rPr>
              <a:t>Studying current platforms helps identify:</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Common features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Gaps in accessibility</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Missing community‑support elements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Opportunities for innovation</a:t>
            </a:r>
          </a:p>
          <a:p>
            <a:pPr algn="l" rtl="0" fontAlgn="base"/>
            <a:r>
              <a:rPr lang="en-AU" sz="1800" b="0" i="0" dirty="0">
                <a:solidFill>
                  <a:srgbClr val="000000"/>
                </a:solidFill>
                <a:effectLst/>
                <a:latin typeface="Calibri" panose="020F0502020204030204" pitchFamily="34" charset="0"/>
              </a:rPr>
              <a:t> </a:t>
            </a:r>
          </a:p>
          <a:p>
            <a:pPr algn="l" rtl="0" fontAlgn="base"/>
            <a:r>
              <a:rPr lang="en-AU" sz="1800" b="1" i="0" dirty="0">
                <a:solidFill>
                  <a:srgbClr val="000000"/>
                </a:solidFill>
                <a:effectLst/>
                <a:latin typeface="Calibri" panose="020F0502020204030204" pitchFamily="34" charset="0"/>
              </a:rPr>
              <a:t>Surveys / Questionnaires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Useful for collecting broad, quantifiable insights from many women, especially those with limited community access. Surveys can explore:</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Barriers to visiting salons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Digital literacy levels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Preferred features (booking, tutorials, forums)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Accessibility needs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Wellbeing concerns</a:t>
            </a:r>
          </a:p>
          <a:p>
            <a:pPr algn="l" rtl="0" fontAlgn="base"/>
            <a:r>
              <a:rPr lang="en-AU" sz="1800" b="1" i="0" dirty="0">
                <a:solidFill>
                  <a:srgbClr val="000000"/>
                </a:solidFill>
                <a:effectLst/>
                <a:latin typeface="Calibri" panose="020F0502020204030204" pitchFamily="34" charset="0"/>
              </a:rPr>
              <a:t> </a:t>
            </a:r>
            <a:endParaRPr lang="en-AU" sz="1800" b="0" i="0" dirty="0">
              <a:solidFill>
                <a:srgbClr val="000000"/>
              </a:solidFill>
              <a:effectLst/>
              <a:latin typeface="Calibri" panose="020F0502020204030204" pitchFamily="34" charset="0"/>
            </a:endParaRPr>
          </a:p>
          <a:p>
            <a:pPr algn="l" rtl="0" fontAlgn="base"/>
            <a:r>
              <a:rPr lang="en-AU" sz="1800" b="1" i="0" dirty="0">
                <a:solidFill>
                  <a:srgbClr val="000000"/>
                </a:solidFill>
                <a:effectLst/>
                <a:latin typeface="Calibri" panose="020F0502020204030204" pitchFamily="34" charset="0"/>
              </a:rPr>
              <a:t>Interviews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One‑on‑one conversations provide deeper understanding of personal experiences. Interviews help uncover:</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Emotional barriers (confidence, isolation)</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Specific accessibility challenges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Expectations for online community spaces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Preferences for virtual consultations</a:t>
            </a:r>
          </a:p>
          <a:p>
            <a:pPr algn="just" rtl="0" fontAlgn="base"/>
            <a:r>
              <a:rPr lang="en-AU" sz="1800" b="0" i="0" dirty="0">
                <a:solidFill>
                  <a:srgbClr val="000000"/>
                </a:solidFill>
                <a:effectLst/>
                <a:latin typeface="Calibri" panose="020F0502020204030204" pitchFamily="34" charset="0"/>
              </a:rPr>
              <a:t>This method is especially valuable for understanding women with mobility or participation barriers.</a:t>
            </a:r>
          </a:p>
          <a:p>
            <a:pPr algn="l" rtl="0" fontAlgn="base"/>
            <a:r>
              <a:rPr lang="en-AU" sz="1800" b="1" i="0" dirty="0">
                <a:solidFill>
                  <a:srgbClr val="000000"/>
                </a:solidFill>
                <a:effectLst/>
                <a:latin typeface="Calibri" panose="020F0502020204030204" pitchFamily="34" charset="0"/>
              </a:rPr>
              <a:t> </a:t>
            </a:r>
            <a:endParaRPr lang="en-AU" sz="1800" b="0" i="0" dirty="0">
              <a:solidFill>
                <a:srgbClr val="000000"/>
              </a:solidFill>
              <a:effectLst/>
              <a:latin typeface="Calibri" panose="020F0502020204030204" pitchFamily="34" charset="0"/>
            </a:endParaRPr>
          </a:p>
          <a:p>
            <a:pPr algn="l" rtl="0" fontAlgn="base"/>
            <a:r>
              <a:rPr lang="en-AU" sz="1800" b="1" i="0" dirty="0">
                <a:solidFill>
                  <a:srgbClr val="000000"/>
                </a:solidFill>
                <a:effectLst/>
                <a:latin typeface="Calibri" panose="020F0502020204030204" pitchFamily="34" charset="0"/>
              </a:rPr>
              <a:t>Focus Groups</a:t>
            </a:r>
            <a:endParaRPr lang="en-AU" sz="1800" b="0" i="0" dirty="0">
              <a:solidFill>
                <a:srgbClr val="000000"/>
              </a:solidFill>
              <a:effectLst/>
              <a:latin typeface="Calibri" panose="020F0502020204030204" pitchFamily="34" charset="0"/>
            </a:endParaRPr>
          </a:p>
          <a:p>
            <a:pPr algn="just" rtl="0" fontAlgn="base"/>
            <a:r>
              <a:rPr lang="en-AU" sz="1800" b="0" i="0" dirty="0">
                <a:solidFill>
                  <a:srgbClr val="000000"/>
                </a:solidFill>
                <a:effectLst/>
                <a:latin typeface="Calibri" panose="020F0502020204030204" pitchFamily="34" charset="0"/>
              </a:rPr>
              <a:t>Small group discussions help you explore shared experiences and community expectations. They are useful for:</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Testing early ideas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Understanding social needs</a:t>
            </a:r>
          </a:p>
          <a:p>
            <a:pPr marL="457200" algn="just" rtl="0">
              <a:buFont typeface="Arial" panose="020B0604020202020204" pitchFamily="34" charset="0"/>
              <a:buChar char="•"/>
            </a:pPr>
            <a:r>
              <a:rPr lang="en-AU" sz="1800" b="0" i="0" dirty="0">
                <a:solidFill>
                  <a:srgbClr val="000000"/>
                </a:solidFill>
                <a:effectLst/>
                <a:latin typeface="Calibri" panose="020F0502020204030204" pitchFamily="34" charset="0"/>
              </a:rPr>
              <a:t>Exploring how women want to connect with each other online</a:t>
            </a:r>
          </a:p>
          <a:p>
            <a:pPr algn="just" rtl="0" fontAlgn="base"/>
            <a:r>
              <a:rPr lang="en-AU" sz="1800" b="0" i="0" dirty="0">
                <a:solidFill>
                  <a:srgbClr val="000000"/>
                </a:solidFill>
                <a:effectLst/>
                <a:latin typeface="Calibri" panose="020F0502020204030204" pitchFamily="34" charset="0"/>
              </a:rPr>
              <a:t>Focus groups also reveal group dynamics and collective concerns.</a:t>
            </a:r>
          </a:p>
          <a:p>
            <a:endParaRPr lang="en-AU" dirty="0"/>
          </a:p>
        </p:txBody>
      </p:sp>
      <p:sp>
        <p:nvSpPr>
          <p:cNvPr id="4" name="Slide Number Placeholder 3"/>
          <p:cNvSpPr>
            <a:spLocks noGrp="1"/>
          </p:cNvSpPr>
          <p:nvPr>
            <p:ph type="sldNum" sz="quarter" idx="5"/>
          </p:nvPr>
        </p:nvSpPr>
        <p:spPr/>
        <p:txBody>
          <a:bodyPr/>
          <a:lstStyle/>
          <a:p>
            <a:fld id="{9A1A7AAC-812D-4E26-9421-81783D02268A}" type="slidenum">
              <a:rPr lang="en-AU" smtClean="0"/>
              <a:t>11</a:t>
            </a:fld>
            <a:endParaRPr lang="en-AU"/>
          </a:p>
        </p:txBody>
      </p:sp>
    </p:spTree>
    <p:extLst>
      <p:ext uri="{BB962C8B-B14F-4D97-AF65-F5344CB8AC3E}">
        <p14:creationId xmlns:p14="http://schemas.microsoft.com/office/powerpoint/2010/main" val="34911535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800" dirty="0">
                <a:solidFill>
                  <a:srgbClr val="000000"/>
                </a:solidFill>
                <a:effectLst/>
                <a:latin typeface="Calibri" panose="020F0502020204030204" pitchFamily="34" charset="0"/>
              </a:rPr>
              <a:t>This project presents the development of an inclusive salon web platform designed to enhance social connection and well‑being for women with limited community access due to home‑based responsibilities or accessibility challenges. The platform integrates beauty and hair care services with community‑focused features, offering appointment booking, self‑care resources, virtual engagement opportunities, and accessible design elements. By combining technical functionality with social support, the system aims to empower women, reduce isolation, and promote participation in a digital community. The project applies principles of user‑centred design, accessibility standards, and modern web development practices to create a supportive and engaging online environment. Evaluation through user feedback and usability testing demonstrates the platform’s potential to improve access to services and foster meaningful social interaction. </a:t>
            </a:r>
          </a:p>
          <a:p>
            <a:endParaRPr lang="en-AU" sz="1800" dirty="0">
              <a:solidFill>
                <a:srgbClr val="000000"/>
              </a:solidFill>
              <a:effectLst/>
              <a:latin typeface="Calibri" panose="020F0502020204030204" pitchFamily="34" charset="0"/>
            </a:endParaRPr>
          </a:p>
          <a:p>
            <a:pPr algn="just" rtl="0" fontAlgn="base"/>
            <a:r>
              <a:rPr lang="en-AU" sz="1800" b="1" i="0" dirty="0">
                <a:solidFill>
                  <a:srgbClr val="000000"/>
                </a:solidFill>
                <a:effectLst/>
                <a:latin typeface="Calibri" panose="020F0502020204030204" pitchFamily="34" charset="0"/>
              </a:rPr>
              <a:t>Resources Required</a:t>
            </a:r>
            <a:endParaRPr lang="en-AU" sz="1800" b="0" i="0" dirty="0">
              <a:solidFill>
                <a:srgbClr val="000000"/>
              </a:solidFill>
              <a:effectLst/>
              <a:latin typeface="Calibri" panose="020F0502020204030204" pitchFamily="34" charset="0"/>
            </a:endParaRPr>
          </a:p>
          <a:p>
            <a:pPr marL="6350" algn="just" rtl="0" fontAlgn="base">
              <a:spcAft>
                <a:spcPts val="35"/>
              </a:spcAft>
            </a:pPr>
            <a:r>
              <a:rPr lang="en-AU" sz="1800" b="1" i="0" dirty="0">
                <a:solidFill>
                  <a:srgbClr val="000000"/>
                </a:solidFill>
                <a:effectLst/>
                <a:latin typeface="Calibri" panose="020F0502020204030204" pitchFamily="34" charset="0"/>
              </a:rPr>
              <a:t>1. Technical Resources</a:t>
            </a:r>
            <a:endParaRPr lang="en-AU" sz="1800" b="0" i="0" dirty="0">
              <a:solidFill>
                <a:srgbClr val="000000"/>
              </a:solidFill>
              <a:effectLst/>
              <a:latin typeface="Calibri" panose="020F0502020204030204" pitchFamily="34" charset="0"/>
            </a:endParaRPr>
          </a:p>
          <a:p>
            <a:pPr marL="6350" algn="just" rtl="0" fontAlgn="base">
              <a:spcAft>
                <a:spcPts val="35"/>
              </a:spcAft>
            </a:pPr>
            <a:r>
              <a:rPr lang="en-AU" sz="1800" b="1" i="0" dirty="0">
                <a:solidFill>
                  <a:srgbClr val="000000"/>
                </a:solidFill>
                <a:effectLst/>
                <a:latin typeface="Calibri" panose="020F0502020204030204" pitchFamily="34" charset="0"/>
              </a:rPr>
              <a:t>Software &amp; Development Tools</a:t>
            </a:r>
            <a:endParaRPr lang="en-AU" sz="1800" b="0" i="0" dirty="0">
              <a:solidFill>
                <a:srgbClr val="000000"/>
              </a:solidFill>
              <a:effectLst/>
              <a:latin typeface="Calibri" panose="020F0502020204030204" pitchFamily="34" charset="0"/>
            </a:endParaRPr>
          </a:p>
          <a:p>
            <a:pPr marL="234950" algn="just"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Code editor such as Visual Studio Code for writing and managing code.</a:t>
            </a:r>
          </a:p>
          <a:p>
            <a:pPr marL="234950" algn="just"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Frontend technologies including HTML5, CSS3, JavaScript</a:t>
            </a:r>
          </a:p>
          <a:p>
            <a:pPr marL="234950" algn="just"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Backend technologies such as PHP, or Python</a:t>
            </a:r>
          </a:p>
          <a:p>
            <a:pPr marL="234950" algn="just"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Database systems like MySQL</a:t>
            </a:r>
          </a:p>
          <a:p>
            <a:pPr marL="457200" algn="just" rtl="0" fontAlgn="base">
              <a:spcAft>
                <a:spcPts val="35"/>
              </a:spcAft>
            </a:pPr>
            <a:r>
              <a:rPr lang="en-AU" sz="1800" b="0" i="0" dirty="0">
                <a:solidFill>
                  <a:srgbClr val="000000"/>
                </a:solidFill>
                <a:effectLst/>
                <a:latin typeface="Calibri" panose="020F0502020204030204" pitchFamily="34" charset="0"/>
              </a:rPr>
              <a:t> </a:t>
            </a:r>
          </a:p>
          <a:p>
            <a:pPr marL="457200" algn="l" rtl="0">
              <a:spcAft>
                <a:spcPts val="35"/>
              </a:spcAft>
              <a:buFont typeface="+mj-lt"/>
              <a:buAutoNum type="arabicPeriod" startAt="3"/>
            </a:pPr>
            <a:r>
              <a:rPr lang="en-AU" sz="1800" b="1" i="0" dirty="0">
                <a:solidFill>
                  <a:srgbClr val="000000"/>
                </a:solidFill>
                <a:effectLst/>
                <a:latin typeface="Calibri" panose="020F0502020204030204" pitchFamily="34" charset="0"/>
              </a:rPr>
              <a:t>Informational Resources</a:t>
            </a:r>
            <a:endParaRPr lang="en-AU" sz="1800" b="0" i="0" dirty="0">
              <a:solidFill>
                <a:srgbClr val="000000"/>
              </a:solidFill>
              <a:effectLst/>
              <a:latin typeface="Calibri" panose="020F0502020204030204" pitchFamily="34" charset="0"/>
            </a:endParaRPr>
          </a:p>
          <a:p>
            <a:pPr marL="2286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Academic literature on digital inclusion, women’s well‑being, accessibility, and community engagement.</a:t>
            </a:r>
          </a:p>
          <a:p>
            <a:pPr marL="2286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Existing salon websites for competitive analysis and benchmarking.</a:t>
            </a:r>
          </a:p>
          <a:p>
            <a:pPr marL="2286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User feedback collected through surveys, interviews, and focus groups.</a:t>
            </a:r>
          </a:p>
          <a:p>
            <a:pPr marL="2286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Community engagement research to understand social connection needs.</a:t>
            </a:r>
          </a:p>
          <a:p>
            <a:pPr algn="l" rtl="0" fontAlgn="base">
              <a:spcAft>
                <a:spcPts val="35"/>
              </a:spcAft>
            </a:pPr>
            <a:r>
              <a:rPr lang="en-AU" sz="1800" b="1" i="0" dirty="0">
                <a:solidFill>
                  <a:srgbClr val="000000"/>
                </a:solidFill>
                <a:effectLst/>
                <a:latin typeface="Calibri" panose="020F0502020204030204" pitchFamily="34" charset="0"/>
              </a:rPr>
              <a:t> </a:t>
            </a:r>
            <a:endParaRPr lang="en-AU" sz="1800" b="0" i="0" dirty="0">
              <a:solidFill>
                <a:srgbClr val="000000"/>
              </a:solidFill>
              <a:effectLst/>
              <a:latin typeface="Calibri" panose="020F0502020204030204" pitchFamily="34" charset="0"/>
            </a:endParaRPr>
          </a:p>
          <a:p>
            <a:pPr marL="457200" algn="l" rtl="0">
              <a:spcAft>
                <a:spcPts val="35"/>
              </a:spcAft>
              <a:buFont typeface="+mj-lt"/>
              <a:buAutoNum type="arabicPeriod" startAt="4"/>
            </a:pPr>
            <a:r>
              <a:rPr lang="en-AU" sz="1800" b="1" i="0" dirty="0">
                <a:solidFill>
                  <a:srgbClr val="000000"/>
                </a:solidFill>
                <a:effectLst/>
                <a:latin typeface="Calibri" panose="020F0502020204030204" pitchFamily="34" charset="0"/>
              </a:rPr>
              <a:t>Testing &amp; Evaluation Resources</a:t>
            </a:r>
            <a:endParaRPr lang="en-AU" sz="1800" b="0" i="0" dirty="0">
              <a:solidFill>
                <a:srgbClr val="000000"/>
              </a:solidFill>
              <a:effectLst/>
              <a:latin typeface="Calibri" panose="020F0502020204030204" pitchFamily="34" charset="0"/>
            </a:endParaRP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Usability testing of targeted participants</a:t>
            </a: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Feedback collection tools such as Google Forms, Microsoft Forms, or SurveyMonkey.</a:t>
            </a:r>
          </a:p>
          <a:p>
            <a:pPr algn="l" rtl="0" fontAlgn="base">
              <a:spcAft>
                <a:spcPts val="35"/>
              </a:spcAft>
            </a:pPr>
            <a:r>
              <a:rPr lang="en-AU" sz="1800" b="1" i="0" dirty="0">
                <a:solidFill>
                  <a:srgbClr val="000000"/>
                </a:solidFill>
                <a:effectLst/>
                <a:latin typeface="Calibri" panose="020F0502020204030204" pitchFamily="34" charset="0"/>
              </a:rPr>
              <a:t> </a:t>
            </a:r>
            <a:endParaRPr lang="en-AU" sz="1800" b="0" i="0" dirty="0">
              <a:solidFill>
                <a:srgbClr val="000000"/>
              </a:solidFill>
              <a:effectLst/>
              <a:latin typeface="Calibri" panose="020F0502020204030204" pitchFamily="34" charset="0"/>
            </a:endParaRPr>
          </a:p>
          <a:p>
            <a:pPr marL="457200" algn="l" rtl="0">
              <a:spcAft>
                <a:spcPts val="35"/>
              </a:spcAft>
              <a:buFont typeface="+mj-lt"/>
              <a:buAutoNum type="arabicPeriod" startAt="5"/>
            </a:pPr>
            <a:r>
              <a:rPr lang="en-AU" sz="1800" b="1" i="0" dirty="0">
                <a:solidFill>
                  <a:srgbClr val="000000"/>
                </a:solidFill>
                <a:effectLst/>
                <a:latin typeface="Calibri" panose="020F0502020204030204" pitchFamily="34" charset="0"/>
              </a:rPr>
              <a:t>Physical &amp; Operational Resources</a:t>
            </a:r>
            <a:endParaRPr lang="en-AU" sz="1800" b="0" i="0" dirty="0">
              <a:solidFill>
                <a:srgbClr val="000000"/>
              </a:solidFill>
              <a:effectLst/>
              <a:latin typeface="Calibri" panose="020F0502020204030204" pitchFamily="34" charset="0"/>
            </a:endParaRP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Laptop or desktop computer capable of running development tools.</a:t>
            </a: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Stable internet connection for coding, hosting, and user testing.</a:t>
            </a: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Meeting space (physical or virtual) for interviews, workshops, or focus groups.</a:t>
            </a:r>
          </a:p>
          <a:p>
            <a:pPr marL="457200" algn="l" rtl="0">
              <a:spcAft>
                <a:spcPts val="35"/>
              </a:spcAft>
              <a:buFont typeface="Arial" panose="020B0604020202020204" pitchFamily="34" charset="0"/>
              <a:buChar char="•"/>
            </a:pPr>
            <a:r>
              <a:rPr lang="en-AU" sz="1800" b="0" i="0" dirty="0">
                <a:solidFill>
                  <a:srgbClr val="000000"/>
                </a:solidFill>
                <a:effectLst/>
                <a:latin typeface="Calibri" panose="020F0502020204030204" pitchFamily="34" charset="0"/>
              </a:rPr>
              <a:t>Recording tools (with consent) for capturing interview insights.</a:t>
            </a:r>
          </a:p>
          <a:p>
            <a:endParaRPr lang="en-AU" dirty="0"/>
          </a:p>
        </p:txBody>
      </p:sp>
      <p:sp>
        <p:nvSpPr>
          <p:cNvPr id="4" name="Slide Number Placeholder 3"/>
          <p:cNvSpPr>
            <a:spLocks noGrp="1"/>
          </p:cNvSpPr>
          <p:nvPr>
            <p:ph type="sldNum" sz="quarter" idx="5"/>
          </p:nvPr>
        </p:nvSpPr>
        <p:spPr/>
        <p:txBody>
          <a:bodyPr/>
          <a:lstStyle/>
          <a:p>
            <a:fld id="{9A1A7AAC-812D-4E26-9421-81783D02268A}" type="slidenum">
              <a:rPr lang="en-AU" smtClean="0"/>
              <a:t>12</a:t>
            </a:fld>
            <a:endParaRPr lang="en-AU"/>
          </a:p>
        </p:txBody>
      </p:sp>
    </p:spTree>
    <p:extLst>
      <p:ext uri="{BB962C8B-B14F-4D97-AF65-F5344CB8AC3E}">
        <p14:creationId xmlns:p14="http://schemas.microsoft.com/office/powerpoint/2010/main" val="26016535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488AA4F-5AD8-41F3-8B32-AA0114C46839}" type="datetime1">
              <a:rPr lang="en-US" smtClean="0"/>
              <a:t>5/26/2026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E801183-1956-4B3E-B9EA-EFF95487B45E}"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1D1381-F2AE-4D02-8FD8-BE77D3738506}"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40F17DF-4073-42A1-A0A0-FF917E732251}" type="datetime1">
              <a:rPr lang="en-US" smtClean="0"/>
              <a:t>5/26/2026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CCE76-B5F1-492B-B826-8BDD6B40EA34}" type="datetime1">
              <a:rPr lang="en-US" smtClean="0"/>
              <a:t>5/26/2026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6A5A87-917F-4A6D-9B3D-1E427D67D7E4}" type="datetime1">
              <a:rPr lang="en-US" smtClean="0"/>
              <a:t>5/26/2026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575C8B-8589-46C7-91AC-E25C2D9878EC}" type="datetime1">
              <a:rPr lang="en-US" smtClean="0"/>
              <a:t>5/26/2026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659F1D-D13E-4152-9F3C-1F80A3D00309}" type="datetime1">
              <a:rPr lang="en-US" smtClean="0"/>
              <a:t>5/26/2026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9EC5F0-ECA9-434E-A9C4-3A74A0A7D8E5}" type="datetime1">
              <a:rPr lang="en-US" smtClean="0"/>
              <a:t>5/26/2026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A42CCC-999F-4F82-9C96-9CC21C4C286C}" type="datetime1">
              <a:rPr lang="en-US" smtClean="0"/>
              <a:t>5/26/2026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5EFCC0A-C90B-418F-A956-E40A2B0AFB77}"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2E8073A-A5B2-4175-9BB6-740788C5D0B1}"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823022-79D3-4FA0-B47A-CDE2F35EB1F4}"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973D6D-0EC0-459B-A44F-A7E477D08C3B}" type="datetime1">
              <a:rPr lang="en-US" smtClean="0"/>
              <a:t>5/26/2026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1F5F605-52D6-4667-BEFE-D98581D92C90}" type="datetime1">
              <a:rPr lang="en-US" smtClean="0"/>
              <a:t>5/26/2026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FAD1487D-47EC-47E9-9F40-77E2AF9A414E}"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6E2D45D-7079-41C2-8256-5DAF731E00CB}" type="datetime1">
              <a:rPr lang="en-US" smtClean="0"/>
              <a:t>5/26/2026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5BF5BB2-2FED-403F-B4B4-3619ACADC027}" type="datetime1">
              <a:rPr lang="en-US" smtClean="0"/>
              <a:t>5/26/2026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58BF8-E788-4084-87B8-80217C8B3B2B}"/>
              </a:ext>
            </a:extLst>
          </p:cNvPr>
          <p:cNvSpPr>
            <a:spLocks noGrp="1"/>
          </p:cNvSpPr>
          <p:nvPr>
            <p:ph type="ctrTitle"/>
          </p:nvPr>
        </p:nvSpPr>
        <p:spPr>
          <a:xfrm>
            <a:off x="1154955" y="1219200"/>
            <a:ext cx="9355266" cy="3558181"/>
          </a:xfrm>
        </p:spPr>
        <p:txBody>
          <a:bodyPr/>
          <a:lstStyle/>
          <a:p>
            <a:r>
              <a:rPr lang="en-AU" sz="4800" dirty="0"/>
              <a:t>Inclusive Salon Web Platform Enhancing Social Connection for Women with Limited Community Access </a:t>
            </a:r>
            <a:endParaRPr lang="en-AU" dirty="0"/>
          </a:p>
        </p:txBody>
      </p:sp>
      <p:sp>
        <p:nvSpPr>
          <p:cNvPr id="3" name="Subtitle 2">
            <a:extLst>
              <a:ext uri="{FF2B5EF4-FFF2-40B4-BE49-F238E27FC236}">
                <a16:creationId xmlns:a16="http://schemas.microsoft.com/office/drawing/2014/main" id="{9C0E3A5E-E90B-433F-A77E-B33234990FE1}"/>
              </a:ext>
            </a:extLst>
          </p:cNvPr>
          <p:cNvSpPr>
            <a:spLocks noGrp="1"/>
          </p:cNvSpPr>
          <p:nvPr>
            <p:ph type="subTitle" idx="1"/>
          </p:nvPr>
        </p:nvSpPr>
        <p:spPr/>
        <p:txBody>
          <a:bodyPr>
            <a:normAutofit fontScale="77500" lnSpcReduction="20000"/>
          </a:bodyPr>
          <a:lstStyle/>
          <a:p>
            <a:r>
              <a:rPr lang="en-AU" dirty="0"/>
              <a:t>Interim Viva</a:t>
            </a:r>
          </a:p>
          <a:p>
            <a:r>
              <a:rPr lang="en-AU" dirty="0"/>
              <a:t>Name  </a:t>
            </a:r>
            <a:r>
              <a:rPr lang="en-AU" dirty="0" err="1"/>
              <a:t>maryam</a:t>
            </a:r>
            <a:r>
              <a:rPr lang="en-AU" dirty="0"/>
              <a:t> </a:t>
            </a:r>
            <a:r>
              <a:rPr lang="en-AU" dirty="0" err="1"/>
              <a:t>qudoos</a:t>
            </a:r>
            <a:r>
              <a:rPr lang="en-AU" dirty="0"/>
              <a:t>– student id 3213040 </a:t>
            </a:r>
          </a:p>
          <a:p>
            <a:r>
              <a:rPr lang="en-AU" dirty="0"/>
              <a:t>Supervisor:  </a:t>
            </a:r>
            <a:r>
              <a:rPr lang="en-AU" dirty="0" err="1"/>
              <a:t>mr</a:t>
            </a:r>
            <a:r>
              <a:rPr lang="en-AU" dirty="0"/>
              <a:t> </a:t>
            </a:r>
            <a:r>
              <a:rPr lang="en-AU" dirty="0" err="1"/>
              <a:t>shha</a:t>
            </a:r>
            <a:endParaRPr lang="en-AU" dirty="0"/>
          </a:p>
        </p:txBody>
      </p:sp>
      <p:sp>
        <p:nvSpPr>
          <p:cNvPr id="9" name="Slide Number Placeholder 8">
            <a:extLst>
              <a:ext uri="{FF2B5EF4-FFF2-40B4-BE49-F238E27FC236}">
                <a16:creationId xmlns:a16="http://schemas.microsoft.com/office/drawing/2014/main" id="{F1DFCA85-C683-488F-861E-2DF9806E7E99}"/>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209464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DBF7F-68EC-461C-AAAC-35CDD1176BCB}"/>
              </a:ext>
            </a:extLst>
          </p:cNvPr>
          <p:cNvSpPr>
            <a:spLocks noGrp="1"/>
          </p:cNvSpPr>
          <p:nvPr>
            <p:ph type="title"/>
          </p:nvPr>
        </p:nvSpPr>
        <p:spPr/>
        <p:txBody>
          <a:bodyPr/>
          <a:lstStyle/>
          <a:p>
            <a:r>
              <a:rPr lang="en-AU" dirty="0"/>
              <a:t>Content</a:t>
            </a:r>
          </a:p>
        </p:txBody>
      </p:sp>
      <p:sp>
        <p:nvSpPr>
          <p:cNvPr id="3" name="Content Placeholder 2">
            <a:extLst>
              <a:ext uri="{FF2B5EF4-FFF2-40B4-BE49-F238E27FC236}">
                <a16:creationId xmlns:a16="http://schemas.microsoft.com/office/drawing/2014/main" id="{43E8067B-5855-4B13-81CA-D6A344E9C71F}"/>
              </a:ext>
            </a:extLst>
          </p:cNvPr>
          <p:cNvSpPr>
            <a:spLocks noGrp="1"/>
          </p:cNvSpPr>
          <p:nvPr>
            <p:ph idx="1"/>
          </p:nvPr>
        </p:nvSpPr>
        <p:spPr/>
        <p:txBody>
          <a:bodyPr/>
          <a:lstStyle/>
          <a:p>
            <a:r>
              <a:rPr lang="en-AU" dirty="0"/>
              <a:t>Introduction</a:t>
            </a:r>
          </a:p>
          <a:p>
            <a:r>
              <a:rPr lang="en-AU" dirty="0"/>
              <a:t>Problem Statement</a:t>
            </a:r>
          </a:p>
          <a:p>
            <a:r>
              <a:rPr lang="en-AU" dirty="0"/>
              <a:t>Aim and Objectives</a:t>
            </a:r>
          </a:p>
          <a:p>
            <a:r>
              <a:rPr lang="en-AU" dirty="0"/>
              <a:t>Methodology</a:t>
            </a:r>
          </a:p>
          <a:p>
            <a:r>
              <a:rPr lang="en-AU" dirty="0"/>
              <a:t>Project Design</a:t>
            </a:r>
          </a:p>
          <a:p>
            <a:r>
              <a:rPr lang="en-AU" dirty="0"/>
              <a:t>Resource and Planning</a:t>
            </a:r>
          </a:p>
          <a:p>
            <a:r>
              <a:rPr lang="en-AU" dirty="0"/>
              <a:t>Project Timeline</a:t>
            </a:r>
          </a:p>
          <a:p>
            <a:r>
              <a:rPr lang="en-AU" dirty="0"/>
              <a:t>Conclusion</a:t>
            </a:r>
          </a:p>
        </p:txBody>
      </p:sp>
      <p:sp>
        <p:nvSpPr>
          <p:cNvPr id="4" name="Slide Number Placeholder 3">
            <a:extLst>
              <a:ext uri="{FF2B5EF4-FFF2-40B4-BE49-F238E27FC236}">
                <a16:creationId xmlns:a16="http://schemas.microsoft.com/office/drawing/2014/main" id="{BFFC3C5D-C150-4EB9-993B-5CE00FF9699C}"/>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Tree>
    <p:extLst>
      <p:ext uri="{BB962C8B-B14F-4D97-AF65-F5344CB8AC3E}">
        <p14:creationId xmlns:p14="http://schemas.microsoft.com/office/powerpoint/2010/main" val="3266338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289C4-3293-424E-93CA-E9B96833866F}"/>
              </a:ext>
            </a:extLst>
          </p:cNvPr>
          <p:cNvSpPr>
            <a:spLocks noGrp="1"/>
          </p:cNvSpPr>
          <p:nvPr>
            <p:ph type="title"/>
          </p:nvPr>
        </p:nvSpPr>
        <p:spPr/>
        <p:txBody>
          <a:bodyPr/>
          <a:lstStyle/>
          <a:p>
            <a:r>
              <a:rPr lang="en-AU" dirty="0"/>
              <a:t>Introduction</a:t>
            </a:r>
          </a:p>
        </p:txBody>
      </p:sp>
      <p:sp>
        <p:nvSpPr>
          <p:cNvPr id="3" name="Content Placeholder 2">
            <a:extLst>
              <a:ext uri="{FF2B5EF4-FFF2-40B4-BE49-F238E27FC236}">
                <a16:creationId xmlns:a16="http://schemas.microsoft.com/office/drawing/2014/main" id="{16D423C9-8801-4D4B-B60E-4B58C5D19044}"/>
              </a:ext>
            </a:extLst>
          </p:cNvPr>
          <p:cNvSpPr>
            <a:spLocks noGrp="1"/>
          </p:cNvSpPr>
          <p:nvPr>
            <p:ph idx="1"/>
          </p:nvPr>
        </p:nvSpPr>
        <p:spPr>
          <a:xfrm>
            <a:off x="505597" y="2338456"/>
            <a:ext cx="7180663" cy="4049092"/>
          </a:xfrm>
        </p:spPr>
        <p:txBody>
          <a:bodyPr>
            <a:normAutofit/>
          </a:bodyPr>
          <a:lstStyle/>
          <a:p>
            <a:r>
              <a:rPr lang="en-AU" dirty="0"/>
              <a:t>Access to well‑being services plays an important role in supporting confidence, social participation, and overall quality of life especially for women [1-3]. </a:t>
            </a:r>
          </a:p>
          <a:p>
            <a:r>
              <a:rPr lang="en-AU" dirty="0"/>
              <a:t>Many women, even now, carry out home‑based responsibilities, have limited mobility, or restricted access to community spaces which lead to facing significant barriers to engaging with community-based services [4-6]. </a:t>
            </a:r>
          </a:p>
          <a:p>
            <a:r>
              <a:rPr lang="en-AU" dirty="0"/>
              <a:t>Social isolation, time constraints, and accessibility challenges can limit their ability to participate in community activities or maintain regular self‑care routines. </a:t>
            </a:r>
          </a:p>
          <a:p>
            <a:r>
              <a:rPr lang="en-AU" dirty="0"/>
              <a:t>It has been found in research over the globe that self-love provides self-motivation and beauty, hair care and connecting to other women can help [7-10]. </a:t>
            </a:r>
          </a:p>
        </p:txBody>
      </p:sp>
      <p:pic>
        <p:nvPicPr>
          <p:cNvPr id="5" name="Picture 4">
            <a:extLst>
              <a:ext uri="{FF2B5EF4-FFF2-40B4-BE49-F238E27FC236}">
                <a16:creationId xmlns:a16="http://schemas.microsoft.com/office/drawing/2014/main" id="{E338A6FB-8AE2-4F7B-A17A-D53513524E1B}"/>
              </a:ext>
            </a:extLst>
          </p:cNvPr>
          <p:cNvPicPr>
            <a:picLocks noChangeAspect="1"/>
          </p:cNvPicPr>
          <p:nvPr/>
        </p:nvPicPr>
        <p:blipFill>
          <a:blip r:embed="rId2"/>
          <a:stretch>
            <a:fillRect/>
          </a:stretch>
        </p:blipFill>
        <p:spPr>
          <a:xfrm>
            <a:off x="7686260" y="2338456"/>
            <a:ext cx="4286250" cy="3667125"/>
          </a:xfrm>
          <a:prstGeom prst="rect">
            <a:avLst/>
          </a:prstGeom>
        </p:spPr>
      </p:pic>
      <p:sp>
        <p:nvSpPr>
          <p:cNvPr id="8" name="TextBox 7">
            <a:extLst>
              <a:ext uri="{FF2B5EF4-FFF2-40B4-BE49-F238E27FC236}">
                <a16:creationId xmlns:a16="http://schemas.microsoft.com/office/drawing/2014/main" id="{212ED188-C3CF-43C9-B863-E226F7540FEC}"/>
              </a:ext>
            </a:extLst>
          </p:cNvPr>
          <p:cNvSpPr txBox="1"/>
          <p:nvPr/>
        </p:nvSpPr>
        <p:spPr>
          <a:xfrm>
            <a:off x="8044070" y="6005581"/>
            <a:ext cx="3829878" cy="646331"/>
          </a:xfrm>
          <a:prstGeom prst="rect">
            <a:avLst/>
          </a:prstGeom>
          <a:noFill/>
        </p:spPr>
        <p:txBody>
          <a:bodyPr wrap="square">
            <a:spAutoFit/>
          </a:bodyPr>
          <a:lstStyle/>
          <a:p>
            <a:r>
              <a:rPr lang="en-AU" dirty="0"/>
              <a:t>Figure 1: Stay at home responsibilities [13]</a:t>
            </a:r>
          </a:p>
        </p:txBody>
      </p:sp>
      <p:sp>
        <p:nvSpPr>
          <p:cNvPr id="9" name="Slide Number Placeholder 8">
            <a:extLst>
              <a:ext uri="{FF2B5EF4-FFF2-40B4-BE49-F238E27FC236}">
                <a16:creationId xmlns:a16="http://schemas.microsoft.com/office/drawing/2014/main" id="{CE3B3734-5246-49ED-9B0A-E64ECB2981CB}"/>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Tree>
    <p:extLst>
      <p:ext uri="{BB962C8B-B14F-4D97-AF65-F5344CB8AC3E}">
        <p14:creationId xmlns:p14="http://schemas.microsoft.com/office/powerpoint/2010/main" val="71136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276C-FBBC-4BF5-A626-D584A6F351CF}"/>
              </a:ext>
            </a:extLst>
          </p:cNvPr>
          <p:cNvSpPr>
            <a:spLocks noGrp="1"/>
          </p:cNvSpPr>
          <p:nvPr>
            <p:ph type="title"/>
          </p:nvPr>
        </p:nvSpPr>
        <p:spPr/>
        <p:txBody>
          <a:bodyPr/>
          <a:lstStyle/>
          <a:p>
            <a:r>
              <a:rPr lang="en-AU" dirty="0"/>
              <a:t>Problem Statement</a:t>
            </a:r>
          </a:p>
        </p:txBody>
      </p:sp>
      <p:sp>
        <p:nvSpPr>
          <p:cNvPr id="3" name="Content Placeholder 2">
            <a:extLst>
              <a:ext uri="{FF2B5EF4-FFF2-40B4-BE49-F238E27FC236}">
                <a16:creationId xmlns:a16="http://schemas.microsoft.com/office/drawing/2014/main" id="{AAAF9C79-CA60-4AED-AEEC-87E7730E37B6}"/>
              </a:ext>
            </a:extLst>
          </p:cNvPr>
          <p:cNvSpPr>
            <a:spLocks noGrp="1"/>
          </p:cNvSpPr>
          <p:nvPr>
            <p:ph idx="1"/>
          </p:nvPr>
        </p:nvSpPr>
        <p:spPr>
          <a:xfrm>
            <a:off x="1154955" y="2603500"/>
            <a:ext cx="5073568" cy="3416300"/>
          </a:xfrm>
        </p:spPr>
        <p:txBody>
          <a:bodyPr/>
          <a:lstStyle/>
          <a:p>
            <a:r>
              <a:rPr lang="en-AU" dirty="0"/>
              <a:t>Traditional salon services often do not provide flexible, accessible, or community‑oriented digital solutions that cater to these women’s needs [13-15]. </a:t>
            </a:r>
          </a:p>
          <a:p>
            <a:r>
              <a:rPr lang="en-AU" dirty="0"/>
              <a:t>There is a need for an inclusive online platform that not only offers beauty and hair care services but also fosters social connection, provides educational resources, and encourages community engagement in a supportive digital environment.</a:t>
            </a:r>
          </a:p>
        </p:txBody>
      </p:sp>
      <p:pic>
        <p:nvPicPr>
          <p:cNvPr id="8" name="Picture 7">
            <a:extLst>
              <a:ext uri="{FF2B5EF4-FFF2-40B4-BE49-F238E27FC236}">
                <a16:creationId xmlns:a16="http://schemas.microsoft.com/office/drawing/2014/main" id="{9A637828-AACD-4CA8-8412-70C9B24D3A91}"/>
              </a:ext>
            </a:extLst>
          </p:cNvPr>
          <p:cNvPicPr>
            <a:picLocks noChangeAspect="1"/>
          </p:cNvPicPr>
          <p:nvPr/>
        </p:nvPicPr>
        <p:blipFill>
          <a:blip r:embed="rId2"/>
          <a:stretch>
            <a:fillRect/>
          </a:stretch>
        </p:blipFill>
        <p:spPr>
          <a:xfrm>
            <a:off x="6356488" y="2416175"/>
            <a:ext cx="1981200" cy="1895475"/>
          </a:xfrm>
          <a:prstGeom prst="rect">
            <a:avLst/>
          </a:prstGeom>
        </p:spPr>
      </p:pic>
      <p:pic>
        <p:nvPicPr>
          <p:cNvPr id="9" name="Picture 8">
            <a:extLst>
              <a:ext uri="{FF2B5EF4-FFF2-40B4-BE49-F238E27FC236}">
                <a16:creationId xmlns:a16="http://schemas.microsoft.com/office/drawing/2014/main" id="{48B93D75-B0BE-49FF-AF7C-091C43FAEF7A}"/>
              </a:ext>
            </a:extLst>
          </p:cNvPr>
          <p:cNvPicPr>
            <a:picLocks noChangeAspect="1"/>
          </p:cNvPicPr>
          <p:nvPr/>
        </p:nvPicPr>
        <p:blipFill>
          <a:blip r:embed="rId3"/>
          <a:stretch>
            <a:fillRect/>
          </a:stretch>
        </p:blipFill>
        <p:spPr>
          <a:xfrm>
            <a:off x="8116142" y="4115675"/>
            <a:ext cx="3600450" cy="2400300"/>
          </a:xfrm>
          <a:prstGeom prst="rect">
            <a:avLst/>
          </a:prstGeom>
        </p:spPr>
      </p:pic>
      <p:sp>
        <p:nvSpPr>
          <p:cNvPr id="12" name="TextBox 11">
            <a:extLst>
              <a:ext uri="{FF2B5EF4-FFF2-40B4-BE49-F238E27FC236}">
                <a16:creationId xmlns:a16="http://schemas.microsoft.com/office/drawing/2014/main" id="{7F9C52E9-1CC7-41B1-AC56-D9750C28A0C7}"/>
              </a:ext>
            </a:extLst>
          </p:cNvPr>
          <p:cNvSpPr txBox="1"/>
          <p:nvPr/>
        </p:nvSpPr>
        <p:spPr>
          <a:xfrm>
            <a:off x="5692844" y="5910178"/>
            <a:ext cx="3308488" cy="646331"/>
          </a:xfrm>
          <a:prstGeom prst="rect">
            <a:avLst/>
          </a:prstGeom>
          <a:noFill/>
        </p:spPr>
        <p:txBody>
          <a:bodyPr wrap="square">
            <a:spAutoFit/>
          </a:bodyPr>
          <a:lstStyle/>
          <a:p>
            <a:r>
              <a:rPr lang="en-AU" dirty="0"/>
              <a:t>Figure 3: Salon as a community hub [12]</a:t>
            </a:r>
          </a:p>
        </p:txBody>
      </p:sp>
      <p:sp>
        <p:nvSpPr>
          <p:cNvPr id="15" name="TextBox 14">
            <a:extLst>
              <a:ext uri="{FF2B5EF4-FFF2-40B4-BE49-F238E27FC236}">
                <a16:creationId xmlns:a16="http://schemas.microsoft.com/office/drawing/2014/main" id="{C9C395A7-6981-4D5D-A443-82DC1B7D6FFA}"/>
              </a:ext>
            </a:extLst>
          </p:cNvPr>
          <p:cNvSpPr txBox="1"/>
          <p:nvPr/>
        </p:nvSpPr>
        <p:spPr>
          <a:xfrm>
            <a:off x="8116142" y="2909828"/>
            <a:ext cx="3308488" cy="369332"/>
          </a:xfrm>
          <a:prstGeom prst="rect">
            <a:avLst/>
          </a:prstGeom>
          <a:noFill/>
        </p:spPr>
        <p:txBody>
          <a:bodyPr wrap="square">
            <a:spAutoFit/>
          </a:bodyPr>
          <a:lstStyle/>
          <a:p>
            <a:r>
              <a:rPr lang="fr-FR" dirty="0"/>
              <a:t>Figure 2: Modest Salon [11]</a:t>
            </a:r>
            <a:endParaRPr lang="en-AU" dirty="0"/>
          </a:p>
        </p:txBody>
      </p:sp>
      <p:sp>
        <p:nvSpPr>
          <p:cNvPr id="16" name="Slide Number Placeholder 15">
            <a:extLst>
              <a:ext uri="{FF2B5EF4-FFF2-40B4-BE49-F238E27FC236}">
                <a16:creationId xmlns:a16="http://schemas.microsoft.com/office/drawing/2014/main" id="{FD38B0D0-EF32-4A5C-B369-F29C8D9E112B}"/>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Tree>
    <p:extLst>
      <p:ext uri="{BB962C8B-B14F-4D97-AF65-F5344CB8AC3E}">
        <p14:creationId xmlns:p14="http://schemas.microsoft.com/office/powerpoint/2010/main" val="1596125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4E45E-09C5-4F86-B5E5-308DF3B8BB65}"/>
              </a:ext>
            </a:extLst>
          </p:cNvPr>
          <p:cNvSpPr>
            <a:spLocks noGrp="1"/>
          </p:cNvSpPr>
          <p:nvPr>
            <p:ph type="title"/>
          </p:nvPr>
        </p:nvSpPr>
        <p:spPr/>
        <p:txBody>
          <a:bodyPr/>
          <a:lstStyle/>
          <a:p>
            <a:r>
              <a:rPr lang="en-AU" dirty="0"/>
              <a:t>Aim</a:t>
            </a:r>
          </a:p>
        </p:txBody>
      </p:sp>
      <p:sp>
        <p:nvSpPr>
          <p:cNvPr id="3" name="Content Placeholder 2">
            <a:extLst>
              <a:ext uri="{FF2B5EF4-FFF2-40B4-BE49-F238E27FC236}">
                <a16:creationId xmlns:a16="http://schemas.microsoft.com/office/drawing/2014/main" id="{389836D6-F155-4C10-BE6B-DCC99E8960D7}"/>
              </a:ext>
            </a:extLst>
          </p:cNvPr>
          <p:cNvSpPr>
            <a:spLocks noGrp="1"/>
          </p:cNvSpPr>
          <p:nvPr>
            <p:ph idx="1"/>
          </p:nvPr>
        </p:nvSpPr>
        <p:spPr>
          <a:xfrm>
            <a:off x="1154954" y="2603500"/>
            <a:ext cx="8825659" cy="2074517"/>
          </a:xfrm>
        </p:spPr>
        <p:txBody>
          <a:bodyPr/>
          <a:lstStyle/>
          <a:p>
            <a:pPr marL="0" indent="0" algn="just" rtl="0" fontAlgn="base">
              <a:buNone/>
            </a:pPr>
            <a:r>
              <a:rPr lang="en-AU" sz="2400" b="0" i="0" dirty="0">
                <a:solidFill>
                  <a:srgbClr val="000000"/>
                </a:solidFill>
                <a:effectLst/>
                <a:latin typeface="Calibri" panose="020F0502020204030204" pitchFamily="34" charset="0"/>
              </a:rPr>
              <a:t>To develop a web-based personalised and inclusive salon web application offering tailored resources that enhances social connection, promotes well‑being, and supports community participation for women with limited access to local services due to home‑based responsibilities or accessibility challenges.</a:t>
            </a:r>
          </a:p>
          <a:p>
            <a:endParaRPr lang="en-AU" dirty="0"/>
          </a:p>
        </p:txBody>
      </p:sp>
      <p:sp>
        <p:nvSpPr>
          <p:cNvPr id="4" name="Slide Number Placeholder 3">
            <a:extLst>
              <a:ext uri="{FF2B5EF4-FFF2-40B4-BE49-F238E27FC236}">
                <a16:creationId xmlns:a16="http://schemas.microsoft.com/office/drawing/2014/main" id="{187A1AC8-2D8D-4AFB-A31B-BA234736E97E}"/>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Tree>
    <p:extLst>
      <p:ext uri="{BB962C8B-B14F-4D97-AF65-F5344CB8AC3E}">
        <p14:creationId xmlns:p14="http://schemas.microsoft.com/office/powerpoint/2010/main" val="294600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96E0-71A9-4556-B483-C3E8DBBC3332}"/>
              </a:ext>
            </a:extLst>
          </p:cNvPr>
          <p:cNvSpPr>
            <a:spLocks noGrp="1"/>
          </p:cNvSpPr>
          <p:nvPr>
            <p:ph type="title"/>
          </p:nvPr>
        </p:nvSpPr>
        <p:spPr/>
        <p:txBody>
          <a:bodyPr/>
          <a:lstStyle/>
          <a:p>
            <a:r>
              <a:rPr lang="en-AU" dirty="0"/>
              <a:t>Objectives</a:t>
            </a:r>
          </a:p>
        </p:txBody>
      </p:sp>
      <p:sp>
        <p:nvSpPr>
          <p:cNvPr id="3" name="Content Placeholder 2">
            <a:extLst>
              <a:ext uri="{FF2B5EF4-FFF2-40B4-BE49-F238E27FC236}">
                <a16:creationId xmlns:a16="http://schemas.microsoft.com/office/drawing/2014/main" id="{65E4E06F-6F7A-4E9A-8165-6569B4758A65}"/>
              </a:ext>
            </a:extLst>
          </p:cNvPr>
          <p:cNvSpPr>
            <a:spLocks noGrp="1"/>
          </p:cNvSpPr>
          <p:nvPr>
            <p:ph idx="1"/>
          </p:nvPr>
        </p:nvSpPr>
        <p:spPr>
          <a:xfrm>
            <a:off x="1154954" y="2603500"/>
            <a:ext cx="10056385" cy="3416300"/>
          </a:xfrm>
        </p:spPr>
        <p:txBody>
          <a:bodyPr>
            <a:normAutofit fontScale="92500" lnSpcReduction="10000"/>
          </a:bodyPr>
          <a:lstStyle/>
          <a:p>
            <a:pPr algn="l" rtl="0" fontAlgn="base"/>
            <a:r>
              <a:rPr lang="en-AU" sz="2400" b="1" i="0" dirty="0">
                <a:solidFill>
                  <a:srgbClr val="000000"/>
                </a:solidFill>
                <a:effectLst/>
                <a:latin typeface="Calibri" panose="020F0502020204030204" pitchFamily="34" charset="0"/>
              </a:rPr>
              <a:t>Objectives:</a:t>
            </a:r>
            <a:endParaRPr lang="en-AU" sz="2400" b="0" i="0" dirty="0">
              <a:solidFill>
                <a:srgbClr val="000000"/>
              </a:solidFill>
              <a:effectLst/>
              <a:latin typeface="Calibri" panose="020F0502020204030204" pitchFamily="34" charset="0"/>
            </a:endParaRPr>
          </a:p>
          <a:p>
            <a:pPr marL="457200" algn="just" rtl="0">
              <a:buFont typeface="+mj-lt"/>
              <a:buAutoNum type="arabicPeriod"/>
            </a:pPr>
            <a:r>
              <a:rPr lang="en-AU" sz="2400" b="0" i="0" dirty="0">
                <a:solidFill>
                  <a:srgbClr val="000000"/>
                </a:solidFill>
                <a:effectLst/>
                <a:latin typeface="Calibri" panose="020F0502020204030204" pitchFamily="34" charset="0"/>
              </a:rPr>
              <a:t>Literature review of the available salon applications and their features</a:t>
            </a:r>
          </a:p>
          <a:p>
            <a:pPr marL="457200" algn="just" rtl="0">
              <a:buFont typeface="+mj-lt"/>
              <a:buAutoNum type="arabicPeriod"/>
            </a:pPr>
            <a:r>
              <a:rPr lang="en-AU" sz="2400" b="0" i="0" dirty="0">
                <a:solidFill>
                  <a:srgbClr val="000000"/>
                </a:solidFill>
                <a:effectLst/>
                <a:latin typeface="Calibri" panose="020F0502020204030204" pitchFamily="34" charset="0"/>
              </a:rPr>
              <a:t>Understanding and highlighting challenges faced by women especially ones with physical challenges and limited community access.</a:t>
            </a:r>
          </a:p>
          <a:p>
            <a:pPr marL="457200" algn="just" rtl="0">
              <a:buFont typeface="+mj-lt"/>
              <a:buAutoNum type="arabicPeriod"/>
            </a:pPr>
            <a:r>
              <a:rPr lang="en-AU" sz="2400" b="0" i="0" dirty="0">
                <a:solidFill>
                  <a:srgbClr val="000000"/>
                </a:solidFill>
                <a:effectLst/>
                <a:latin typeface="Calibri" panose="020F0502020204030204" pitchFamily="34" charset="0"/>
              </a:rPr>
              <a:t>Design and development of web-based salon application for all abilities.</a:t>
            </a:r>
          </a:p>
          <a:p>
            <a:pPr marL="457200" algn="just" rtl="0">
              <a:buFont typeface="+mj-lt"/>
              <a:buAutoNum type="arabicPeriod"/>
            </a:pPr>
            <a:r>
              <a:rPr lang="en-AU" sz="2400" b="0" i="0" dirty="0">
                <a:solidFill>
                  <a:srgbClr val="000000"/>
                </a:solidFill>
                <a:effectLst/>
                <a:latin typeface="Calibri" panose="020F0502020204030204" pitchFamily="34" charset="0"/>
              </a:rPr>
              <a:t>Outline features list offered by the application</a:t>
            </a:r>
          </a:p>
          <a:p>
            <a:pPr marL="457200" algn="just" rtl="0">
              <a:buFont typeface="+mj-lt"/>
              <a:buAutoNum type="arabicPeriod"/>
            </a:pPr>
            <a:r>
              <a:rPr lang="en-AU" sz="2400" b="0" i="0" dirty="0">
                <a:solidFill>
                  <a:srgbClr val="000000"/>
                </a:solidFill>
                <a:effectLst/>
                <a:latin typeface="Calibri" panose="020F0502020204030204" pitchFamily="34" charset="0"/>
              </a:rPr>
              <a:t>Testing and validation of the features outlined.</a:t>
            </a:r>
          </a:p>
          <a:p>
            <a:pPr marL="457200" algn="just" rtl="0">
              <a:buFont typeface="+mj-lt"/>
              <a:buAutoNum type="arabicPeriod"/>
            </a:pPr>
            <a:r>
              <a:rPr lang="en-AU" sz="2400" b="0" i="0" dirty="0">
                <a:solidFill>
                  <a:srgbClr val="000000"/>
                </a:solidFill>
                <a:effectLst/>
                <a:latin typeface="Calibri" panose="020F0502020204030204" pitchFamily="34" charset="0"/>
              </a:rPr>
              <a:t>Documentation and maintenance</a:t>
            </a:r>
          </a:p>
        </p:txBody>
      </p:sp>
      <p:sp>
        <p:nvSpPr>
          <p:cNvPr id="4" name="Slide Number Placeholder 3">
            <a:extLst>
              <a:ext uri="{FF2B5EF4-FFF2-40B4-BE49-F238E27FC236}">
                <a16:creationId xmlns:a16="http://schemas.microsoft.com/office/drawing/2014/main" id="{C3DA266A-FC91-49CB-95BF-7AD5B1F1D763}"/>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Tree>
    <p:extLst>
      <p:ext uri="{BB962C8B-B14F-4D97-AF65-F5344CB8AC3E}">
        <p14:creationId xmlns:p14="http://schemas.microsoft.com/office/powerpoint/2010/main" val="1383857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18D6-989E-453E-9720-D4C916B43B06}"/>
              </a:ext>
            </a:extLst>
          </p:cNvPr>
          <p:cNvSpPr>
            <a:spLocks noGrp="1"/>
          </p:cNvSpPr>
          <p:nvPr>
            <p:ph type="title"/>
          </p:nvPr>
        </p:nvSpPr>
        <p:spPr/>
        <p:txBody>
          <a:bodyPr/>
          <a:lstStyle/>
          <a:p>
            <a:r>
              <a:rPr lang="en-AU" dirty="0"/>
              <a:t>Methodology</a:t>
            </a:r>
          </a:p>
        </p:txBody>
      </p:sp>
      <p:sp>
        <p:nvSpPr>
          <p:cNvPr id="3" name="Content Placeholder 2">
            <a:extLst>
              <a:ext uri="{FF2B5EF4-FFF2-40B4-BE49-F238E27FC236}">
                <a16:creationId xmlns:a16="http://schemas.microsoft.com/office/drawing/2014/main" id="{6AA5BE90-113E-4191-849A-443D738FA732}"/>
              </a:ext>
            </a:extLst>
          </p:cNvPr>
          <p:cNvSpPr>
            <a:spLocks noGrp="1"/>
          </p:cNvSpPr>
          <p:nvPr>
            <p:ph idx="1"/>
          </p:nvPr>
        </p:nvSpPr>
        <p:spPr>
          <a:xfrm>
            <a:off x="477078" y="2319129"/>
            <a:ext cx="11224592" cy="3882887"/>
          </a:xfrm>
        </p:spPr>
        <p:txBody>
          <a:bodyPr>
            <a:noAutofit/>
          </a:bodyPr>
          <a:lstStyle/>
          <a:p>
            <a:pPr marL="0" indent="0">
              <a:buNone/>
            </a:pPr>
            <a:r>
              <a:rPr lang="en-AU" sz="1600" dirty="0"/>
              <a:t>1. </a:t>
            </a:r>
            <a:r>
              <a:rPr lang="en-AU" sz="1600" b="1" dirty="0"/>
              <a:t>Requirement Analysis</a:t>
            </a:r>
          </a:p>
          <a:p>
            <a:pPr marL="0" indent="0">
              <a:buNone/>
            </a:pPr>
            <a:r>
              <a:rPr lang="en-AU" sz="1600" dirty="0"/>
              <a:t>To gather user needs through interviews, surveys, and observation while focusing on women with limited community access. Identify accessibility barriers and define system features accordingly.</a:t>
            </a:r>
          </a:p>
          <a:p>
            <a:pPr marL="0" indent="0">
              <a:buNone/>
            </a:pPr>
            <a:r>
              <a:rPr lang="en-AU" sz="1600" dirty="0"/>
              <a:t>2. </a:t>
            </a:r>
            <a:r>
              <a:rPr lang="en-AU" sz="1600" b="1" dirty="0"/>
              <a:t>System Design</a:t>
            </a:r>
          </a:p>
          <a:p>
            <a:pPr marL="0" indent="0">
              <a:buNone/>
            </a:pPr>
            <a:r>
              <a:rPr lang="en-AU" sz="1600" dirty="0"/>
              <a:t>To create wireframes, user flows, and database schemas. Apply user‑centred design principles to ensure simplicity and accessibility.</a:t>
            </a:r>
          </a:p>
          <a:p>
            <a:pPr marL="0" indent="0">
              <a:buNone/>
            </a:pPr>
            <a:r>
              <a:rPr lang="en-AU" sz="1600" dirty="0"/>
              <a:t>3. </a:t>
            </a:r>
            <a:r>
              <a:rPr lang="en-AU" sz="1600" b="1" dirty="0"/>
              <a:t>Development</a:t>
            </a:r>
          </a:p>
          <a:p>
            <a:pPr marL="0" indent="0">
              <a:buNone/>
            </a:pPr>
            <a:r>
              <a:rPr lang="en-AU" sz="1600" dirty="0"/>
              <a:t>Use modern web technologies such as:</a:t>
            </a:r>
          </a:p>
          <a:p>
            <a:r>
              <a:rPr lang="en-AU" sz="1600" dirty="0"/>
              <a:t>Frontend: HTML5, CSS3, JavaScript</a:t>
            </a:r>
          </a:p>
          <a:p>
            <a:r>
              <a:rPr lang="en-AU" sz="1600" dirty="0"/>
              <a:t>Backend: PHP, or Python</a:t>
            </a:r>
          </a:p>
          <a:p>
            <a:r>
              <a:rPr lang="en-AU" sz="1600" dirty="0"/>
              <a:t>Database: MySQL</a:t>
            </a:r>
          </a:p>
        </p:txBody>
      </p:sp>
      <p:sp>
        <p:nvSpPr>
          <p:cNvPr id="4" name="Slide Number Placeholder 3">
            <a:extLst>
              <a:ext uri="{FF2B5EF4-FFF2-40B4-BE49-F238E27FC236}">
                <a16:creationId xmlns:a16="http://schemas.microsoft.com/office/drawing/2014/main" id="{586CF50B-C7C3-4858-AFCF-5B73EC827F62}"/>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Tree>
    <p:extLst>
      <p:ext uri="{BB962C8B-B14F-4D97-AF65-F5344CB8AC3E}">
        <p14:creationId xmlns:p14="http://schemas.microsoft.com/office/powerpoint/2010/main" val="791619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815A0-31C2-46F6-A6E5-9CC78C37EA52}"/>
              </a:ext>
            </a:extLst>
          </p:cNvPr>
          <p:cNvSpPr>
            <a:spLocks noGrp="1"/>
          </p:cNvSpPr>
          <p:nvPr>
            <p:ph type="title"/>
          </p:nvPr>
        </p:nvSpPr>
        <p:spPr/>
        <p:txBody>
          <a:bodyPr/>
          <a:lstStyle/>
          <a:p>
            <a:r>
              <a:rPr lang="en-AU" dirty="0"/>
              <a:t>Methodology (</a:t>
            </a:r>
            <a:r>
              <a:rPr lang="en-AU" dirty="0" err="1"/>
              <a:t>cont</a:t>
            </a:r>
            <a:r>
              <a:rPr lang="en-AU" dirty="0"/>
              <a:t>)</a:t>
            </a:r>
          </a:p>
        </p:txBody>
      </p:sp>
      <p:sp>
        <p:nvSpPr>
          <p:cNvPr id="3" name="Content Placeholder 2">
            <a:extLst>
              <a:ext uri="{FF2B5EF4-FFF2-40B4-BE49-F238E27FC236}">
                <a16:creationId xmlns:a16="http://schemas.microsoft.com/office/drawing/2014/main" id="{D3095F8C-A29A-4D21-B55A-4E9D9B3292C8}"/>
              </a:ext>
            </a:extLst>
          </p:cNvPr>
          <p:cNvSpPr>
            <a:spLocks noGrp="1"/>
          </p:cNvSpPr>
          <p:nvPr>
            <p:ph idx="1"/>
          </p:nvPr>
        </p:nvSpPr>
        <p:spPr>
          <a:xfrm>
            <a:off x="1154954" y="2603500"/>
            <a:ext cx="10453950" cy="3810552"/>
          </a:xfrm>
        </p:spPr>
        <p:txBody>
          <a:bodyPr>
            <a:normAutofit fontScale="92500" lnSpcReduction="10000"/>
          </a:bodyPr>
          <a:lstStyle/>
          <a:p>
            <a:pPr marL="0" indent="0">
              <a:buNone/>
            </a:pPr>
            <a:r>
              <a:rPr lang="en-AU" sz="1800" dirty="0"/>
              <a:t>4. </a:t>
            </a:r>
            <a:r>
              <a:rPr lang="en-AU" sz="1800" b="1" dirty="0"/>
              <a:t>Testing</a:t>
            </a:r>
          </a:p>
          <a:p>
            <a:pPr marL="0" indent="0">
              <a:buNone/>
            </a:pPr>
            <a:r>
              <a:rPr lang="en-AU" sz="1800" dirty="0"/>
              <a:t>To conduct multiple testing phases:</a:t>
            </a:r>
          </a:p>
          <a:p>
            <a:r>
              <a:rPr lang="en-AU" sz="1800" dirty="0"/>
              <a:t>Unit testing for individual components</a:t>
            </a:r>
          </a:p>
          <a:p>
            <a:r>
              <a:rPr lang="en-AU" sz="1800" dirty="0"/>
              <a:t>Integration testing for combined modules</a:t>
            </a:r>
          </a:p>
          <a:p>
            <a:r>
              <a:rPr lang="en-AU" sz="1800" dirty="0"/>
              <a:t>Usability testing with target users</a:t>
            </a:r>
          </a:p>
          <a:p>
            <a:pPr marL="0" indent="0">
              <a:buNone/>
            </a:pPr>
            <a:r>
              <a:rPr lang="en-AU" sz="1800" dirty="0"/>
              <a:t>5. </a:t>
            </a:r>
            <a:r>
              <a:rPr lang="en-AU" sz="1800" b="1" dirty="0"/>
              <a:t>Deployment</a:t>
            </a:r>
          </a:p>
          <a:p>
            <a:pPr marL="0" indent="0">
              <a:buNone/>
            </a:pPr>
            <a:r>
              <a:rPr lang="en-AU" sz="1800" dirty="0"/>
              <a:t>Host the platform on a reliable cloud service. Ensure SSL certificates, secure login, and regular backups.</a:t>
            </a:r>
          </a:p>
          <a:p>
            <a:pPr marL="0" indent="0">
              <a:buNone/>
            </a:pPr>
            <a:r>
              <a:rPr lang="en-AU" sz="1800" dirty="0"/>
              <a:t>7. </a:t>
            </a:r>
            <a:r>
              <a:rPr lang="en-AU" sz="1800" b="1" dirty="0"/>
              <a:t>Evaluation</a:t>
            </a:r>
          </a:p>
          <a:p>
            <a:pPr marL="0" indent="0">
              <a:buNone/>
            </a:pPr>
            <a:r>
              <a:rPr lang="en-AU" sz="1800" dirty="0"/>
              <a:t>Collect user feedback, measure engagement, and assess whether the platform improves social connection and access to services.</a:t>
            </a:r>
            <a:endParaRPr lang="en-AU" dirty="0"/>
          </a:p>
        </p:txBody>
      </p:sp>
      <p:sp>
        <p:nvSpPr>
          <p:cNvPr id="4" name="Slide Number Placeholder 3">
            <a:extLst>
              <a:ext uri="{FF2B5EF4-FFF2-40B4-BE49-F238E27FC236}">
                <a16:creationId xmlns:a16="http://schemas.microsoft.com/office/drawing/2014/main" id="{E03AC61C-89A8-46C2-8E14-9F7029477161}"/>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Tree>
    <p:extLst>
      <p:ext uri="{BB962C8B-B14F-4D97-AF65-F5344CB8AC3E}">
        <p14:creationId xmlns:p14="http://schemas.microsoft.com/office/powerpoint/2010/main" val="341357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652A-27A1-4C4A-81A9-9606C44BEA90}"/>
              </a:ext>
            </a:extLst>
          </p:cNvPr>
          <p:cNvSpPr>
            <a:spLocks noGrp="1"/>
          </p:cNvSpPr>
          <p:nvPr>
            <p:ph type="title"/>
          </p:nvPr>
        </p:nvSpPr>
        <p:spPr/>
        <p:txBody>
          <a:bodyPr/>
          <a:lstStyle/>
          <a:p>
            <a:r>
              <a:rPr lang="en-AU" dirty="0"/>
              <a:t>Project Design</a:t>
            </a:r>
          </a:p>
        </p:txBody>
      </p:sp>
      <p:sp>
        <p:nvSpPr>
          <p:cNvPr id="3" name="Content Placeholder 2">
            <a:extLst>
              <a:ext uri="{FF2B5EF4-FFF2-40B4-BE49-F238E27FC236}">
                <a16:creationId xmlns:a16="http://schemas.microsoft.com/office/drawing/2014/main" id="{9696A8E5-4E98-4180-8228-48A4E963E4EC}"/>
              </a:ext>
            </a:extLst>
          </p:cNvPr>
          <p:cNvSpPr>
            <a:spLocks noGrp="1"/>
          </p:cNvSpPr>
          <p:nvPr>
            <p:ph idx="1"/>
          </p:nvPr>
        </p:nvSpPr>
        <p:spPr/>
        <p:txBody>
          <a:bodyPr/>
          <a:lstStyle/>
          <a:p>
            <a:r>
              <a:rPr lang="en-AU" b="1" dirty="0"/>
              <a:t>Challenges or Risks: </a:t>
            </a:r>
          </a:p>
          <a:p>
            <a:pPr>
              <a:buFont typeface="+mj-lt"/>
              <a:buAutoNum type="arabicPeriod"/>
            </a:pPr>
            <a:r>
              <a:rPr lang="en-AU" b="1" dirty="0"/>
              <a:t>Technical Risks</a:t>
            </a:r>
          </a:p>
          <a:p>
            <a:pPr>
              <a:buFont typeface="+mj-lt"/>
              <a:buAutoNum type="arabicPeriod"/>
            </a:pPr>
            <a:r>
              <a:rPr lang="en-AU" b="1" dirty="0"/>
              <a:t>User-related Risks</a:t>
            </a:r>
          </a:p>
          <a:p>
            <a:pPr>
              <a:buFont typeface="+mj-lt"/>
              <a:buAutoNum type="arabicPeriod"/>
            </a:pPr>
            <a:r>
              <a:rPr lang="en-AU" b="1" dirty="0"/>
              <a:t>Social and Ethical Risks</a:t>
            </a:r>
          </a:p>
          <a:p>
            <a:pPr>
              <a:buFont typeface="+mj-lt"/>
              <a:buAutoNum type="arabicPeriod"/>
            </a:pPr>
            <a:r>
              <a:rPr lang="en-AU" b="1" dirty="0"/>
              <a:t>Project Management Risks</a:t>
            </a:r>
          </a:p>
          <a:p>
            <a:pPr>
              <a:buFont typeface="+mj-lt"/>
              <a:buAutoNum type="arabicPeriod"/>
            </a:pPr>
            <a:r>
              <a:rPr lang="en-AU" b="1" dirty="0"/>
              <a:t>Operational Risks</a:t>
            </a:r>
          </a:p>
          <a:p>
            <a:pPr marL="0" indent="0">
              <a:buNone/>
            </a:pPr>
            <a:endParaRPr lang="en-AU" b="1" dirty="0"/>
          </a:p>
        </p:txBody>
      </p:sp>
      <p:sp>
        <p:nvSpPr>
          <p:cNvPr id="4" name="Slide Number Placeholder 3">
            <a:extLst>
              <a:ext uri="{FF2B5EF4-FFF2-40B4-BE49-F238E27FC236}">
                <a16:creationId xmlns:a16="http://schemas.microsoft.com/office/drawing/2014/main" id="{E767DD51-83C0-4A22-A6F4-654EC50EEA13}"/>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2108635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413ED-52D0-4F33-BD02-1F9BFCE43D18}"/>
              </a:ext>
            </a:extLst>
          </p:cNvPr>
          <p:cNvSpPr>
            <a:spLocks noGrp="1"/>
          </p:cNvSpPr>
          <p:nvPr>
            <p:ph type="title"/>
          </p:nvPr>
        </p:nvSpPr>
        <p:spPr/>
        <p:txBody>
          <a:bodyPr/>
          <a:lstStyle/>
          <a:p>
            <a:r>
              <a:rPr lang="en-AU" dirty="0"/>
              <a:t>Project Design (</a:t>
            </a:r>
            <a:r>
              <a:rPr lang="en-AU" dirty="0" err="1"/>
              <a:t>cont</a:t>
            </a:r>
            <a:r>
              <a:rPr lang="en-AU" dirty="0"/>
              <a:t>)</a:t>
            </a:r>
          </a:p>
        </p:txBody>
      </p:sp>
      <p:sp>
        <p:nvSpPr>
          <p:cNvPr id="3" name="Content Placeholder 2">
            <a:extLst>
              <a:ext uri="{FF2B5EF4-FFF2-40B4-BE49-F238E27FC236}">
                <a16:creationId xmlns:a16="http://schemas.microsoft.com/office/drawing/2014/main" id="{F1BC8A09-5C05-400B-85BA-57FD604E456A}"/>
              </a:ext>
            </a:extLst>
          </p:cNvPr>
          <p:cNvSpPr>
            <a:spLocks noGrp="1"/>
          </p:cNvSpPr>
          <p:nvPr>
            <p:ph idx="1"/>
          </p:nvPr>
        </p:nvSpPr>
        <p:spPr/>
        <p:txBody>
          <a:bodyPr/>
          <a:lstStyle/>
          <a:p>
            <a:pPr algn="l" rtl="0" fontAlgn="base"/>
            <a:r>
              <a:rPr lang="en-AU" sz="1800" b="1" i="0" dirty="0">
                <a:solidFill>
                  <a:srgbClr val="000000"/>
                </a:solidFill>
                <a:effectLst/>
                <a:latin typeface="Calibri" panose="020F0502020204030204" pitchFamily="34" charset="0"/>
              </a:rPr>
              <a:t>Tools:</a:t>
            </a:r>
            <a:endParaRPr lang="en-AU" sz="1800" b="0" i="0" dirty="0">
              <a:solidFill>
                <a:srgbClr val="000000"/>
              </a:solidFill>
              <a:effectLst/>
              <a:latin typeface="Calibri" panose="020F0502020204030204" pitchFamily="34" charset="0"/>
            </a:endParaRPr>
          </a:p>
          <a:p>
            <a:pPr marL="0" indent="0" algn="l" rtl="0" fontAlgn="base">
              <a:buNone/>
            </a:pPr>
            <a:r>
              <a:rPr lang="en-AU" sz="1800" b="0" i="0" dirty="0">
                <a:solidFill>
                  <a:srgbClr val="000000"/>
                </a:solidFill>
                <a:effectLst/>
                <a:latin typeface="Calibri" panose="020F0502020204030204" pitchFamily="34" charset="0"/>
              </a:rPr>
              <a:t>Following tools are considered for the project.</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HTML5 &amp; CSS3</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JavaScript</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PHP (Laravel)</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Python (Django/Flask)</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MySQL / PostgreSQL Additional Technical Tools</a:t>
            </a:r>
          </a:p>
          <a:p>
            <a:pPr marL="457200" algn="l" rtl="0">
              <a:buFont typeface="Arial" panose="020B0604020202020204" pitchFamily="34" charset="0"/>
              <a:buChar char="•"/>
            </a:pPr>
            <a:r>
              <a:rPr lang="en-AU" sz="1800" b="0" i="0" dirty="0">
                <a:solidFill>
                  <a:srgbClr val="000000"/>
                </a:solidFill>
                <a:effectLst/>
                <a:latin typeface="Calibri" panose="020F0502020204030204" pitchFamily="34" charset="0"/>
              </a:rPr>
              <a:t>Firebase or AWS</a:t>
            </a:r>
          </a:p>
          <a:p>
            <a:endParaRPr lang="en-AU" dirty="0"/>
          </a:p>
        </p:txBody>
      </p:sp>
      <p:sp>
        <p:nvSpPr>
          <p:cNvPr id="4" name="Slide Number Placeholder 3">
            <a:extLst>
              <a:ext uri="{FF2B5EF4-FFF2-40B4-BE49-F238E27FC236}">
                <a16:creationId xmlns:a16="http://schemas.microsoft.com/office/drawing/2014/main" id="{F0C5599F-ACBA-4650-8A19-7F85C0088842}"/>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3290423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A6B9F-A5CC-4883-A58A-77AA32F8D55D}"/>
              </a:ext>
            </a:extLst>
          </p:cNvPr>
          <p:cNvSpPr>
            <a:spLocks noGrp="1"/>
          </p:cNvSpPr>
          <p:nvPr>
            <p:ph type="title"/>
          </p:nvPr>
        </p:nvSpPr>
        <p:spPr/>
        <p:txBody>
          <a:bodyPr/>
          <a:lstStyle/>
          <a:p>
            <a:r>
              <a:rPr lang="en-AU" dirty="0"/>
              <a:t>Project Design (</a:t>
            </a:r>
            <a:r>
              <a:rPr lang="en-AU" dirty="0" err="1"/>
              <a:t>Cont</a:t>
            </a:r>
            <a:r>
              <a:rPr lang="en-AU" dirty="0"/>
              <a:t>)</a:t>
            </a:r>
          </a:p>
        </p:txBody>
      </p:sp>
      <p:sp>
        <p:nvSpPr>
          <p:cNvPr id="3" name="Content Placeholder 2">
            <a:extLst>
              <a:ext uri="{FF2B5EF4-FFF2-40B4-BE49-F238E27FC236}">
                <a16:creationId xmlns:a16="http://schemas.microsoft.com/office/drawing/2014/main" id="{93BDBE96-96F5-4C71-A2B2-33043F3796EA}"/>
              </a:ext>
            </a:extLst>
          </p:cNvPr>
          <p:cNvSpPr>
            <a:spLocks noGrp="1"/>
          </p:cNvSpPr>
          <p:nvPr>
            <p:ph idx="1"/>
          </p:nvPr>
        </p:nvSpPr>
        <p:spPr/>
        <p:txBody>
          <a:bodyPr/>
          <a:lstStyle/>
          <a:p>
            <a:r>
              <a:rPr lang="en-AU" b="1" dirty="0"/>
              <a:t>Data Collection Methods:</a:t>
            </a:r>
          </a:p>
          <a:p>
            <a:pPr>
              <a:buFont typeface="+mj-lt"/>
              <a:buAutoNum type="arabicPeriod"/>
            </a:pPr>
            <a:r>
              <a:rPr lang="en-AU" dirty="0"/>
              <a:t>Literature review</a:t>
            </a:r>
          </a:p>
          <a:p>
            <a:pPr>
              <a:buFont typeface="+mj-lt"/>
              <a:buAutoNum type="arabicPeriod"/>
            </a:pPr>
            <a:r>
              <a:rPr lang="en-AU" dirty="0"/>
              <a:t>Analysis of existing salon websites</a:t>
            </a:r>
          </a:p>
          <a:p>
            <a:pPr>
              <a:buFont typeface="+mj-lt"/>
              <a:buAutoNum type="arabicPeriod"/>
            </a:pPr>
            <a:r>
              <a:rPr lang="en-AU" dirty="0"/>
              <a:t>Surveys/Questionnaires</a:t>
            </a:r>
          </a:p>
          <a:p>
            <a:pPr>
              <a:buFont typeface="+mj-lt"/>
              <a:buAutoNum type="arabicPeriod"/>
            </a:pPr>
            <a:r>
              <a:rPr lang="en-AU" dirty="0"/>
              <a:t>Interviews</a:t>
            </a:r>
          </a:p>
          <a:p>
            <a:pPr>
              <a:buFont typeface="+mj-lt"/>
              <a:buAutoNum type="arabicPeriod"/>
            </a:pPr>
            <a:r>
              <a:rPr lang="en-AU" dirty="0"/>
              <a:t>Focus Groups</a:t>
            </a:r>
          </a:p>
          <a:p>
            <a:pPr>
              <a:buFont typeface="+mj-lt"/>
              <a:buAutoNum type="arabicPeriod"/>
            </a:pPr>
            <a:endParaRPr lang="en-AU" b="1" dirty="0"/>
          </a:p>
        </p:txBody>
      </p:sp>
      <p:sp>
        <p:nvSpPr>
          <p:cNvPr id="4" name="Slide Number Placeholder 3">
            <a:extLst>
              <a:ext uri="{FF2B5EF4-FFF2-40B4-BE49-F238E27FC236}">
                <a16:creationId xmlns:a16="http://schemas.microsoft.com/office/drawing/2014/main" id="{C3104DC8-7EED-4DA4-9630-11487E24A9E7}"/>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Tree>
    <p:extLst>
      <p:ext uri="{BB962C8B-B14F-4D97-AF65-F5344CB8AC3E}">
        <p14:creationId xmlns:p14="http://schemas.microsoft.com/office/powerpoint/2010/main" val="976799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AFB18-426D-4838-9923-D3187C8DEE2B}"/>
              </a:ext>
            </a:extLst>
          </p:cNvPr>
          <p:cNvSpPr>
            <a:spLocks noGrp="1"/>
          </p:cNvSpPr>
          <p:nvPr>
            <p:ph type="title"/>
          </p:nvPr>
        </p:nvSpPr>
        <p:spPr/>
        <p:txBody>
          <a:bodyPr/>
          <a:lstStyle/>
          <a:p>
            <a:r>
              <a:rPr lang="en-AU" dirty="0"/>
              <a:t>Resource and Planning</a:t>
            </a:r>
          </a:p>
        </p:txBody>
      </p:sp>
      <p:sp>
        <p:nvSpPr>
          <p:cNvPr id="3" name="Content Placeholder 2">
            <a:extLst>
              <a:ext uri="{FF2B5EF4-FFF2-40B4-BE49-F238E27FC236}">
                <a16:creationId xmlns:a16="http://schemas.microsoft.com/office/drawing/2014/main" id="{5E80E9A7-66F9-49CA-BDAE-D193D0685360}"/>
              </a:ext>
            </a:extLst>
          </p:cNvPr>
          <p:cNvSpPr>
            <a:spLocks noGrp="1"/>
          </p:cNvSpPr>
          <p:nvPr>
            <p:ph idx="1"/>
          </p:nvPr>
        </p:nvSpPr>
        <p:spPr>
          <a:xfrm>
            <a:off x="1154954" y="2603500"/>
            <a:ext cx="4291689" cy="3416300"/>
          </a:xfrm>
        </p:spPr>
        <p:txBody>
          <a:bodyPr>
            <a:normAutofit/>
          </a:bodyPr>
          <a:lstStyle/>
          <a:p>
            <a:pPr algn="just" rtl="0" fontAlgn="base"/>
            <a:r>
              <a:rPr lang="en-AU" sz="1800" b="1" i="0" dirty="0">
                <a:solidFill>
                  <a:srgbClr val="000000"/>
                </a:solidFill>
                <a:effectLst/>
                <a:latin typeface="Calibri" panose="020F0502020204030204" pitchFamily="34" charset="0"/>
              </a:rPr>
              <a:t>Resources Required</a:t>
            </a:r>
            <a:endParaRPr lang="en-AU" sz="1800" b="0" i="0" dirty="0">
              <a:solidFill>
                <a:srgbClr val="000000"/>
              </a:solidFill>
              <a:effectLst/>
              <a:latin typeface="Calibri" panose="020F0502020204030204" pitchFamily="34" charset="0"/>
            </a:endParaRPr>
          </a:p>
          <a:p>
            <a:pPr algn="just" rtl="0" fontAlgn="base">
              <a:spcAft>
                <a:spcPts val="35"/>
              </a:spcAft>
              <a:buFont typeface="+mj-lt"/>
              <a:buAutoNum type="arabicPeriod"/>
            </a:pPr>
            <a:r>
              <a:rPr lang="en-AU" sz="1800" b="1" i="0" dirty="0">
                <a:solidFill>
                  <a:srgbClr val="000000"/>
                </a:solidFill>
                <a:effectLst/>
                <a:latin typeface="Calibri" panose="020F0502020204030204" pitchFamily="34" charset="0"/>
              </a:rPr>
              <a:t>Technical Resources</a:t>
            </a:r>
            <a:endParaRPr lang="en-AU" dirty="0">
              <a:solidFill>
                <a:srgbClr val="000000"/>
              </a:solidFill>
              <a:latin typeface="Calibri" panose="020F0502020204030204" pitchFamily="34" charset="0"/>
            </a:endParaRPr>
          </a:p>
          <a:p>
            <a:pPr algn="just" rtl="0" fontAlgn="base">
              <a:spcAft>
                <a:spcPts val="35"/>
              </a:spcAft>
              <a:buFont typeface="+mj-lt"/>
              <a:buAutoNum type="arabicPeriod"/>
            </a:pPr>
            <a:r>
              <a:rPr lang="en-AU" sz="1800" b="1" i="0" dirty="0">
                <a:solidFill>
                  <a:srgbClr val="000000"/>
                </a:solidFill>
                <a:effectLst/>
                <a:latin typeface="Calibri" panose="020F0502020204030204" pitchFamily="34" charset="0"/>
              </a:rPr>
              <a:t>Software &amp; Development Tools</a:t>
            </a:r>
            <a:endParaRPr lang="en-AU" dirty="0">
              <a:solidFill>
                <a:srgbClr val="000000"/>
              </a:solidFill>
              <a:latin typeface="Calibri" panose="020F0502020204030204" pitchFamily="34" charset="0"/>
            </a:endParaRPr>
          </a:p>
          <a:p>
            <a:pPr algn="just" rtl="0" fontAlgn="base">
              <a:spcAft>
                <a:spcPts val="35"/>
              </a:spcAft>
              <a:buFont typeface="+mj-lt"/>
              <a:buAutoNum type="arabicPeriod"/>
            </a:pPr>
            <a:r>
              <a:rPr lang="en-AU" sz="1800" b="1" i="0" dirty="0">
                <a:solidFill>
                  <a:srgbClr val="000000"/>
                </a:solidFill>
                <a:effectLst/>
                <a:latin typeface="Calibri" panose="020F0502020204030204" pitchFamily="34" charset="0"/>
              </a:rPr>
              <a:t>Informational Resources</a:t>
            </a:r>
            <a:endParaRPr lang="en-AU" dirty="0">
              <a:solidFill>
                <a:srgbClr val="000000"/>
              </a:solidFill>
              <a:latin typeface="Calibri" panose="020F0502020204030204" pitchFamily="34" charset="0"/>
            </a:endParaRPr>
          </a:p>
          <a:p>
            <a:pPr algn="just" rtl="0" fontAlgn="base">
              <a:spcAft>
                <a:spcPts val="35"/>
              </a:spcAft>
              <a:buFont typeface="+mj-lt"/>
              <a:buAutoNum type="arabicPeriod"/>
            </a:pPr>
            <a:r>
              <a:rPr lang="en-AU" sz="1800" b="1" i="0" dirty="0">
                <a:solidFill>
                  <a:srgbClr val="000000"/>
                </a:solidFill>
                <a:effectLst/>
                <a:latin typeface="Calibri" panose="020F0502020204030204" pitchFamily="34" charset="0"/>
              </a:rPr>
              <a:t>Testing &amp; Evaluation Resources</a:t>
            </a:r>
            <a:endParaRPr lang="en-AU" dirty="0">
              <a:solidFill>
                <a:srgbClr val="000000"/>
              </a:solidFill>
              <a:latin typeface="Calibri" panose="020F0502020204030204" pitchFamily="34" charset="0"/>
            </a:endParaRPr>
          </a:p>
          <a:p>
            <a:pPr algn="just" rtl="0" fontAlgn="base">
              <a:spcAft>
                <a:spcPts val="35"/>
              </a:spcAft>
              <a:buFont typeface="+mj-lt"/>
              <a:buAutoNum type="arabicPeriod"/>
            </a:pPr>
            <a:r>
              <a:rPr lang="en-AU" sz="1800" b="1" i="0" dirty="0">
                <a:solidFill>
                  <a:srgbClr val="000000"/>
                </a:solidFill>
                <a:effectLst/>
                <a:latin typeface="Calibri" panose="020F0502020204030204" pitchFamily="34" charset="0"/>
              </a:rPr>
              <a:t>Physical &amp; Operational Resources</a:t>
            </a:r>
            <a:endParaRPr lang="en-AU" sz="1800" b="0" i="0" dirty="0">
              <a:solidFill>
                <a:srgbClr val="000000"/>
              </a:solidFill>
              <a:effectLst/>
              <a:latin typeface="Calibri" panose="020F0502020204030204" pitchFamily="34" charset="0"/>
            </a:endParaRPr>
          </a:p>
          <a:p>
            <a:pPr marL="0" indent="0">
              <a:buNone/>
            </a:pPr>
            <a:endParaRPr lang="en-AU" dirty="0"/>
          </a:p>
        </p:txBody>
      </p:sp>
      <p:sp>
        <p:nvSpPr>
          <p:cNvPr id="4" name="Slide Number Placeholder 3">
            <a:extLst>
              <a:ext uri="{FF2B5EF4-FFF2-40B4-BE49-F238E27FC236}">
                <a16:creationId xmlns:a16="http://schemas.microsoft.com/office/drawing/2014/main" id="{CB3925A3-94CE-4239-9600-A422D838AB1C}"/>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Tree>
    <p:extLst>
      <p:ext uri="{BB962C8B-B14F-4D97-AF65-F5344CB8AC3E}">
        <p14:creationId xmlns:p14="http://schemas.microsoft.com/office/powerpoint/2010/main" val="36600985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6CB33-E27D-40AE-8369-35002C769E11}"/>
              </a:ext>
            </a:extLst>
          </p:cNvPr>
          <p:cNvSpPr>
            <a:spLocks noGrp="1"/>
          </p:cNvSpPr>
          <p:nvPr>
            <p:ph type="title"/>
          </p:nvPr>
        </p:nvSpPr>
        <p:spPr/>
        <p:txBody>
          <a:bodyPr/>
          <a:lstStyle/>
          <a:p>
            <a:r>
              <a:rPr lang="en-AU" dirty="0"/>
              <a:t>Project Timeline</a:t>
            </a:r>
          </a:p>
        </p:txBody>
      </p:sp>
      <p:sp>
        <p:nvSpPr>
          <p:cNvPr id="4" name="Slide Number Placeholder 3">
            <a:extLst>
              <a:ext uri="{FF2B5EF4-FFF2-40B4-BE49-F238E27FC236}">
                <a16:creationId xmlns:a16="http://schemas.microsoft.com/office/drawing/2014/main" id="{0B10349F-004A-4CDF-B9D0-AD161866124A}"/>
              </a:ext>
            </a:extLst>
          </p:cNvPr>
          <p:cNvSpPr>
            <a:spLocks noGrp="1"/>
          </p:cNvSpPr>
          <p:nvPr>
            <p:ph type="sldNum" sz="quarter" idx="12"/>
          </p:nvPr>
        </p:nvSpPr>
        <p:spPr/>
        <p:txBody>
          <a:bodyPr/>
          <a:lstStyle/>
          <a:p>
            <a:fld id="{D57F1E4F-1CFF-5643-939E-217C01CDF565}" type="slidenum">
              <a:rPr lang="en-US" smtClean="0"/>
              <a:pPr/>
              <a:t>13</a:t>
            </a:fld>
            <a:endParaRPr lang="en-US" dirty="0"/>
          </a:p>
        </p:txBody>
      </p:sp>
      <p:pic>
        <p:nvPicPr>
          <p:cNvPr id="5" name="Picture 4">
            <a:extLst>
              <a:ext uri="{FF2B5EF4-FFF2-40B4-BE49-F238E27FC236}">
                <a16:creationId xmlns:a16="http://schemas.microsoft.com/office/drawing/2014/main" id="{8E8C1E95-A299-4107-896F-65C64E60CC34}"/>
              </a:ext>
            </a:extLst>
          </p:cNvPr>
          <p:cNvPicPr>
            <a:picLocks noChangeAspect="1"/>
          </p:cNvPicPr>
          <p:nvPr/>
        </p:nvPicPr>
        <p:blipFill>
          <a:blip r:embed="rId2"/>
          <a:stretch>
            <a:fillRect/>
          </a:stretch>
        </p:blipFill>
        <p:spPr>
          <a:xfrm>
            <a:off x="728149" y="2045804"/>
            <a:ext cx="9624391" cy="4812196"/>
          </a:xfrm>
          <a:prstGeom prst="rect">
            <a:avLst/>
          </a:prstGeom>
        </p:spPr>
      </p:pic>
    </p:spTree>
    <p:extLst>
      <p:ext uri="{BB962C8B-B14F-4D97-AF65-F5344CB8AC3E}">
        <p14:creationId xmlns:p14="http://schemas.microsoft.com/office/powerpoint/2010/main" val="1358177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C94B7-2E70-434E-B4A8-D8024109B56E}"/>
              </a:ext>
            </a:extLst>
          </p:cNvPr>
          <p:cNvSpPr>
            <a:spLocks noGrp="1"/>
          </p:cNvSpPr>
          <p:nvPr>
            <p:ph type="title"/>
          </p:nvPr>
        </p:nvSpPr>
        <p:spPr/>
        <p:txBody>
          <a:bodyPr/>
          <a:lstStyle/>
          <a:p>
            <a:r>
              <a:rPr lang="en-AU" dirty="0"/>
              <a:t>Conclusion</a:t>
            </a:r>
          </a:p>
        </p:txBody>
      </p:sp>
      <p:sp>
        <p:nvSpPr>
          <p:cNvPr id="3" name="Content Placeholder 2">
            <a:extLst>
              <a:ext uri="{FF2B5EF4-FFF2-40B4-BE49-F238E27FC236}">
                <a16:creationId xmlns:a16="http://schemas.microsoft.com/office/drawing/2014/main" id="{4210BDFD-C670-4133-8874-B5227AE5E36B}"/>
              </a:ext>
            </a:extLst>
          </p:cNvPr>
          <p:cNvSpPr>
            <a:spLocks noGrp="1"/>
          </p:cNvSpPr>
          <p:nvPr>
            <p:ph idx="1"/>
          </p:nvPr>
        </p:nvSpPr>
        <p:spPr>
          <a:xfrm>
            <a:off x="1154954" y="2603500"/>
            <a:ext cx="10202159" cy="3416300"/>
          </a:xfrm>
        </p:spPr>
        <p:txBody>
          <a:bodyPr>
            <a:normAutofit fontScale="92500"/>
          </a:bodyPr>
          <a:lstStyle/>
          <a:p>
            <a:r>
              <a:rPr lang="en-AU" sz="2400" dirty="0">
                <a:solidFill>
                  <a:srgbClr val="000000"/>
                </a:solidFill>
                <a:effectLst/>
                <a:latin typeface="Calibri" panose="020F0502020204030204" pitchFamily="34" charset="0"/>
              </a:rPr>
              <a:t>This project presents the development of an inclusive salon web platform designed to enhance social connection and well‑being for women with limited community access due to home‑based responsibilities or accessibility challenges. </a:t>
            </a:r>
          </a:p>
          <a:p>
            <a:r>
              <a:rPr lang="en-AU" sz="2400" dirty="0">
                <a:solidFill>
                  <a:srgbClr val="000000"/>
                </a:solidFill>
                <a:effectLst/>
                <a:latin typeface="Calibri" panose="020F0502020204030204" pitchFamily="34" charset="0"/>
              </a:rPr>
              <a:t>The platform integrates beauty and hair care services with community‑focused features, offering appointment booking, self‑care resources, virtual engagement opportunities, and accessible design elements. </a:t>
            </a:r>
          </a:p>
          <a:p>
            <a:r>
              <a:rPr lang="en-AU" sz="2400" dirty="0">
                <a:solidFill>
                  <a:srgbClr val="000000"/>
                </a:solidFill>
                <a:effectLst/>
                <a:latin typeface="Calibri" panose="020F0502020204030204" pitchFamily="34" charset="0"/>
              </a:rPr>
              <a:t>By combining technical functionality with social support, the system aims to empower women, reduce isolation, and promote participation in a digital community. </a:t>
            </a:r>
          </a:p>
        </p:txBody>
      </p:sp>
      <p:sp>
        <p:nvSpPr>
          <p:cNvPr id="4" name="Slide Number Placeholder 3">
            <a:extLst>
              <a:ext uri="{FF2B5EF4-FFF2-40B4-BE49-F238E27FC236}">
                <a16:creationId xmlns:a16="http://schemas.microsoft.com/office/drawing/2014/main" id="{7F784A65-658F-4687-98BB-82BC190494C0}"/>
              </a:ext>
            </a:extLst>
          </p:cNvPr>
          <p:cNvSpPr>
            <a:spLocks noGrp="1"/>
          </p:cNvSpPr>
          <p:nvPr>
            <p:ph type="sldNum" sz="quarter" idx="12"/>
          </p:nvPr>
        </p:nvSpPr>
        <p:spPr/>
        <p:txBody>
          <a:bodyPr/>
          <a:lstStyle/>
          <a:p>
            <a:fld id="{D57F1E4F-1CFF-5643-939E-217C01CDF565}" type="slidenum">
              <a:rPr lang="en-US" smtClean="0"/>
              <a:pPr/>
              <a:t>14</a:t>
            </a:fld>
            <a:endParaRPr lang="en-US" dirty="0"/>
          </a:p>
        </p:txBody>
      </p:sp>
    </p:spTree>
    <p:extLst>
      <p:ext uri="{BB962C8B-B14F-4D97-AF65-F5344CB8AC3E}">
        <p14:creationId xmlns:p14="http://schemas.microsoft.com/office/powerpoint/2010/main" val="140623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9D48-8BED-473E-8587-0711CA49873E}"/>
              </a:ext>
            </a:extLst>
          </p:cNvPr>
          <p:cNvSpPr>
            <a:spLocks noGrp="1"/>
          </p:cNvSpPr>
          <p:nvPr>
            <p:ph type="title"/>
          </p:nvPr>
        </p:nvSpPr>
        <p:spPr/>
        <p:txBody>
          <a:bodyPr/>
          <a:lstStyle/>
          <a:p>
            <a:r>
              <a:rPr lang="en-AU" dirty="0"/>
              <a:t>References</a:t>
            </a:r>
          </a:p>
        </p:txBody>
      </p:sp>
      <p:sp>
        <p:nvSpPr>
          <p:cNvPr id="3" name="Content Placeholder 2">
            <a:extLst>
              <a:ext uri="{FF2B5EF4-FFF2-40B4-BE49-F238E27FC236}">
                <a16:creationId xmlns:a16="http://schemas.microsoft.com/office/drawing/2014/main" id="{13FCDA32-2CBB-44ED-8739-DC715FC40CFD}"/>
              </a:ext>
            </a:extLst>
          </p:cNvPr>
          <p:cNvSpPr>
            <a:spLocks noGrp="1"/>
          </p:cNvSpPr>
          <p:nvPr>
            <p:ph idx="1"/>
          </p:nvPr>
        </p:nvSpPr>
        <p:spPr>
          <a:xfrm>
            <a:off x="1154954" y="2186609"/>
            <a:ext cx="8825659" cy="4571999"/>
          </a:xfrm>
        </p:spPr>
        <p:txBody>
          <a:bodyPr>
            <a:normAutofit fontScale="85000" lnSpcReduction="10000"/>
          </a:bodyPr>
          <a:lstStyle/>
          <a:p>
            <a:pPr marL="0" indent="0" algn="just" rtl="0" fontAlgn="base">
              <a:buNone/>
            </a:pPr>
            <a:r>
              <a:rPr lang="en-AU" sz="1800" b="0" i="0" dirty="0">
                <a:solidFill>
                  <a:srgbClr val="000000"/>
                </a:solidFill>
                <a:effectLst/>
                <a:latin typeface="Calibri" panose="020F0502020204030204" pitchFamily="34" charset="0"/>
              </a:rPr>
              <a:t>[1] World Wide Web Consortium (W3C), </a:t>
            </a:r>
            <a:r>
              <a:rPr lang="en-AU" sz="1800" b="0" i="1" dirty="0">
                <a:solidFill>
                  <a:srgbClr val="000000"/>
                </a:solidFill>
                <a:effectLst/>
                <a:latin typeface="Calibri" panose="020F0502020204030204" pitchFamily="34" charset="0"/>
              </a:rPr>
              <a:t>Web Content Accessibility Guidelines (WCAG) 2.2</a:t>
            </a:r>
            <a:r>
              <a:rPr lang="en-AU" sz="1800" b="0" i="0" dirty="0">
                <a:solidFill>
                  <a:srgbClr val="000000"/>
                </a:solidFill>
                <a:effectLst/>
                <a:latin typeface="Calibri" panose="020F0502020204030204" pitchFamily="34" charset="0"/>
              </a:rPr>
              <a:t>, 2023.</a:t>
            </a:r>
          </a:p>
          <a:p>
            <a:pPr marL="0" indent="0" algn="just" rtl="0" fontAlgn="base">
              <a:buNone/>
            </a:pPr>
            <a:r>
              <a:rPr lang="en-AU" sz="1800" b="0" i="0" dirty="0">
                <a:solidFill>
                  <a:srgbClr val="000000"/>
                </a:solidFill>
                <a:effectLst/>
                <a:latin typeface="Calibri" panose="020F0502020204030204" pitchFamily="34" charset="0"/>
              </a:rPr>
              <a:t>[2] S. L. Henry, S. Abou‑Zahra, and J. Brewer, “The role of accessibility in inclusive web design,” W3C, 2021.</a:t>
            </a:r>
          </a:p>
          <a:p>
            <a:pPr marL="0" indent="0" algn="just" rtl="0" fontAlgn="base">
              <a:buNone/>
            </a:pPr>
            <a:r>
              <a:rPr lang="en-AU" sz="1800" b="0" i="0" dirty="0">
                <a:solidFill>
                  <a:srgbClr val="000000"/>
                </a:solidFill>
                <a:effectLst/>
                <a:latin typeface="Calibri" panose="020F0502020204030204" pitchFamily="34" charset="0"/>
              </a:rPr>
              <a:t>[3] J. Lazar, D. Goldstein, and A. Taylor, </a:t>
            </a:r>
            <a:r>
              <a:rPr lang="en-AU" sz="1800" b="0" i="1" dirty="0">
                <a:solidFill>
                  <a:srgbClr val="000000"/>
                </a:solidFill>
                <a:effectLst/>
                <a:latin typeface="Calibri" panose="020F0502020204030204" pitchFamily="34" charset="0"/>
              </a:rPr>
              <a:t>Ensuring Digital Accessibility Through Inclusive Design</a:t>
            </a:r>
            <a:r>
              <a:rPr lang="en-AU" sz="1800" b="0" i="0" dirty="0">
                <a:solidFill>
                  <a:srgbClr val="000000"/>
                </a:solidFill>
                <a:effectLst/>
                <a:latin typeface="Calibri" panose="020F0502020204030204" pitchFamily="34" charset="0"/>
              </a:rPr>
              <a:t>. Morgan Kaufmann, 2022.</a:t>
            </a:r>
          </a:p>
          <a:p>
            <a:pPr marL="0" indent="0" algn="just" rtl="0" fontAlgn="base">
              <a:buNone/>
            </a:pPr>
            <a:r>
              <a:rPr lang="en-AU" sz="1800" b="0" i="0" dirty="0">
                <a:solidFill>
                  <a:srgbClr val="000000"/>
                </a:solidFill>
                <a:effectLst/>
                <a:latin typeface="Calibri" panose="020F0502020204030204" pitchFamily="34" charset="0"/>
              </a:rPr>
              <a:t>[4] UN Women, </a:t>
            </a:r>
            <a:r>
              <a:rPr lang="en-AU" sz="1800" b="0" i="1" dirty="0">
                <a:solidFill>
                  <a:srgbClr val="000000"/>
                </a:solidFill>
                <a:effectLst/>
                <a:latin typeface="Calibri" panose="020F0502020204030204" pitchFamily="34" charset="0"/>
              </a:rPr>
              <a:t>Progress on the Sustainable Development Goals: Gender Snapshot</a:t>
            </a:r>
            <a:r>
              <a:rPr lang="en-AU" sz="1800" b="0" i="0" dirty="0">
                <a:solidFill>
                  <a:srgbClr val="000000"/>
                </a:solidFill>
                <a:effectLst/>
                <a:latin typeface="Calibri" panose="020F0502020204030204" pitchFamily="34" charset="0"/>
              </a:rPr>
              <a:t>, United Nations, 2022.</a:t>
            </a:r>
          </a:p>
          <a:p>
            <a:pPr marL="0" indent="0" algn="just" rtl="0" fontAlgn="base">
              <a:buNone/>
            </a:pPr>
            <a:r>
              <a:rPr lang="en-AU" sz="1800" b="0" i="0" dirty="0">
                <a:solidFill>
                  <a:srgbClr val="000000"/>
                </a:solidFill>
                <a:effectLst/>
                <a:latin typeface="Calibri" panose="020F0502020204030204" pitchFamily="34" charset="0"/>
              </a:rPr>
              <a:t>[5] International Telecommunication Union (ITU), </a:t>
            </a:r>
            <a:r>
              <a:rPr lang="en-AU" sz="1800" b="0" i="1" dirty="0">
                <a:solidFill>
                  <a:srgbClr val="000000"/>
                </a:solidFill>
                <a:effectLst/>
                <a:latin typeface="Calibri" panose="020F0502020204030204" pitchFamily="34" charset="0"/>
              </a:rPr>
              <a:t>Digital Inclusion of Women and Girls: Global Report</a:t>
            </a:r>
            <a:r>
              <a:rPr lang="en-AU" sz="1800" b="0" i="0" dirty="0">
                <a:solidFill>
                  <a:srgbClr val="000000"/>
                </a:solidFill>
                <a:effectLst/>
                <a:latin typeface="Calibri" panose="020F0502020204030204" pitchFamily="34" charset="0"/>
              </a:rPr>
              <a:t>, ITU Publications, 2023.</a:t>
            </a:r>
          </a:p>
          <a:p>
            <a:pPr marL="0" indent="0" algn="just" rtl="0" fontAlgn="base">
              <a:buNone/>
            </a:pPr>
            <a:r>
              <a:rPr lang="en-AU" sz="1800" b="0" i="0" dirty="0">
                <a:solidFill>
                  <a:srgbClr val="000000"/>
                </a:solidFill>
                <a:effectLst/>
                <a:latin typeface="Calibri" panose="020F0502020204030204" pitchFamily="34" charset="0"/>
              </a:rPr>
              <a:t>[6] S. O’Donnell, M. Milliken, and C. Chong, “Barriers to digital participation among women with limited community access,” </a:t>
            </a:r>
            <a:r>
              <a:rPr lang="en-AU" sz="1800" b="0" i="1" dirty="0">
                <a:solidFill>
                  <a:srgbClr val="000000"/>
                </a:solidFill>
                <a:effectLst/>
                <a:latin typeface="Calibri" panose="020F0502020204030204" pitchFamily="34" charset="0"/>
              </a:rPr>
              <a:t>Journal of Community Informatics</a:t>
            </a:r>
            <a:r>
              <a:rPr lang="en-AU" sz="1800" b="0" i="0" dirty="0">
                <a:solidFill>
                  <a:srgbClr val="000000"/>
                </a:solidFill>
                <a:effectLst/>
                <a:latin typeface="Calibri" panose="020F0502020204030204" pitchFamily="34" charset="0"/>
              </a:rPr>
              <a:t>, vol. 18, no. 2, pp. 45–62, 2024.</a:t>
            </a:r>
          </a:p>
          <a:p>
            <a:pPr marL="0" indent="0" algn="just" rtl="0" fontAlgn="base">
              <a:buNone/>
            </a:pPr>
            <a:r>
              <a:rPr lang="en-AU" sz="1800" b="0" i="0" dirty="0">
                <a:solidFill>
                  <a:srgbClr val="000000"/>
                </a:solidFill>
                <a:effectLst/>
                <a:latin typeface="Calibri" panose="020F0502020204030204" pitchFamily="34" charset="0"/>
              </a:rPr>
              <a:t>[7] K. Hampton, “The social life of digital platforms: Online communities and well‑being,” </a:t>
            </a:r>
            <a:r>
              <a:rPr lang="en-AU" sz="1800" b="0" i="1" dirty="0">
                <a:solidFill>
                  <a:srgbClr val="000000"/>
                </a:solidFill>
                <a:effectLst/>
                <a:latin typeface="Calibri" panose="020F0502020204030204" pitchFamily="34" charset="0"/>
              </a:rPr>
              <a:t>Journal of Computer‑Mediated Communication</a:t>
            </a:r>
            <a:r>
              <a:rPr lang="en-AU" sz="1800" b="0" i="0" dirty="0">
                <a:solidFill>
                  <a:srgbClr val="000000"/>
                </a:solidFill>
                <a:effectLst/>
                <a:latin typeface="Calibri" panose="020F0502020204030204" pitchFamily="34" charset="0"/>
              </a:rPr>
              <a:t>, vol. 26, no. 4, pp. 210–230, 2021.</a:t>
            </a:r>
          </a:p>
          <a:p>
            <a:pPr marL="0" indent="0" algn="just" rtl="0" fontAlgn="base">
              <a:buNone/>
            </a:pPr>
            <a:r>
              <a:rPr lang="en-AU" sz="1800" b="0" i="0" dirty="0">
                <a:solidFill>
                  <a:srgbClr val="000000"/>
                </a:solidFill>
                <a:effectLst/>
                <a:latin typeface="Calibri" panose="020F0502020204030204" pitchFamily="34" charset="0"/>
              </a:rPr>
              <a:t>[8] N. B. Ellison and J. </a:t>
            </a:r>
            <a:r>
              <a:rPr lang="en-AU" sz="1800" b="0" i="0" dirty="0" err="1">
                <a:solidFill>
                  <a:srgbClr val="000000"/>
                </a:solidFill>
                <a:effectLst/>
                <a:latin typeface="Calibri" panose="020F0502020204030204" pitchFamily="34" charset="0"/>
              </a:rPr>
              <a:t>Vitak</a:t>
            </a:r>
            <a:r>
              <a:rPr lang="en-AU" sz="1800" b="0" i="0" dirty="0">
                <a:solidFill>
                  <a:srgbClr val="000000"/>
                </a:solidFill>
                <a:effectLst/>
                <a:latin typeface="Calibri" panose="020F0502020204030204" pitchFamily="34" charset="0"/>
              </a:rPr>
              <a:t>, “Digital social networks and community building,” </a:t>
            </a:r>
            <a:r>
              <a:rPr lang="en-AU" sz="1800" b="0" i="1" dirty="0">
                <a:solidFill>
                  <a:srgbClr val="000000"/>
                </a:solidFill>
                <a:effectLst/>
                <a:latin typeface="Calibri" panose="020F0502020204030204" pitchFamily="34" charset="0"/>
              </a:rPr>
              <a:t>New Media &amp; Society</a:t>
            </a:r>
            <a:r>
              <a:rPr lang="en-AU" sz="1800" b="0" i="0" dirty="0">
                <a:solidFill>
                  <a:srgbClr val="000000"/>
                </a:solidFill>
                <a:effectLst/>
                <a:latin typeface="Calibri" panose="020F0502020204030204" pitchFamily="34" charset="0"/>
              </a:rPr>
              <a:t>, vol. 24, no. 6, pp. 1345–1362, 2022.</a:t>
            </a:r>
          </a:p>
          <a:p>
            <a:pPr marL="0" indent="0" algn="just" rtl="0" fontAlgn="base">
              <a:buNone/>
            </a:pPr>
            <a:r>
              <a:rPr lang="en-AU" sz="1800" b="0" i="0" dirty="0">
                <a:solidFill>
                  <a:srgbClr val="000000"/>
                </a:solidFill>
                <a:effectLst/>
                <a:latin typeface="Calibri" panose="020F0502020204030204" pitchFamily="34" charset="0"/>
              </a:rPr>
              <a:t>[9] M. Anderson and E. </a:t>
            </a:r>
            <a:r>
              <a:rPr lang="en-AU" sz="1800" b="0" i="0" dirty="0" err="1">
                <a:solidFill>
                  <a:srgbClr val="000000"/>
                </a:solidFill>
                <a:effectLst/>
                <a:latin typeface="Calibri" panose="020F0502020204030204" pitchFamily="34" charset="0"/>
              </a:rPr>
              <a:t>Vogels</a:t>
            </a:r>
            <a:r>
              <a:rPr lang="en-AU" sz="1800" b="0" i="0" dirty="0">
                <a:solidFill>
                  <a:srgbClr val="000000"/>
                </a:solidFill>
                <a:effectLst/>
                <a:latin typeface="Calibri" panose="020F0502020204030204" pitchFamily="34" charset="0"/>
              </a:rPr>
              <a:t>, “How online communities support isolated individuals,” Pew Research </a:t>
            </a:r>
            <a:r>
              <a:rPr lang="en-AU" sz="1800" b="0" i="0" dirty="0" err="1">
                <a:solidFill>
                  <a:srgbClr val="000000"/>
                </a:solidFill>
                <a:effectLst/>
                <a:latin typeface="Calibri" panose="020F0502020204030204" pitchFamily="34" charset="0"/>
              </a:rPr>
              <a:t>Center</a:t>
            </a:r>
            <a:r>
              <a:rPr lang="en-AU" sz="1800" b="0" i="0" dirty="0">
                <a:solidFill>
                  <a:srgbClr val="000000"/>
                </a:solidFill>
                <a:effectLst/>
                <a:latin typeface="Calibri" panose="020F0502020204030204" pitchFamily="34" charset="0"/>
              </a:rPr>
              <a:t>, 2023.</a:t>
            </a:r>
          </a:p>
          <a:p>
            <a:pPr marL="0" indent="0" algn="just" rtl="0" fontAlgn="base">
              <a:buNone/>
            </a:pPr>
            <a:r>
              <a:rPr lang="en-AU" sz="1800" b="0" i="0" dirty="0">
                <a:solidFill>
                  <a:srgbClr val="000000"/>
                </a:solidFill>
                <a:effectLst/>
                <a:latin typeface="Calibri" panose="020F0502020204030204" pitchFamily="34" charset="0"/>
              </a:rPr>
              <a:t>[10] J. Duckett, </a:t>
            </a:r>
            <a:r>
              <a:rPr lang="en-AU" sz="1800" b="0" i="1" dirty="0">
                <a:solidFill>
                  <a:srgbClr val="000000"/>
                </a:solidFill>
                <a:effectLst/>
                <a:latin typeface="Calibri" panose="020F0502020204030204" pitchFamily="34" charset="0"/>
              </a:rPr>
              <a:t>Web Development and Design Foundations</a:t>
            </a:r>
            <a:r>
              <a:rPr lang="en-AU" sz="1800" b="0" i="0" dirty="0">
                <a:solidFill>
                  <a:srgbClr val="000000"/>
                </a:solidFill>
                <a:effectLst/>
                <a:latin typeface="Calibri" panose="020F0502020204030204" pitchFamily="34" charset="0"/>
              </a:rPr>
              <a:t>. Pearson, 2022.</a:t>
            </a:r>
          </a:p>
          <a:p>
            <a:endParaRPr lang="en-AU" dirty="0"/>
          </a:p>
        </p:txBody>
      </p:sp>
      <p:sp>
        <p:nvSpPr>
          <p:cNvPr id="4" name="Slide Number Placeholder 3">
            <a:extLst>
              <a:ext uri="{FF2B5EF4-FFF2-40B4-BE49-F238E27FC236}">
                <a16:creationId xmlns:a16="http://schemas.microsoft.com/office/drawing/2014/main" id="{808A5361-1FF4-4E50-B31A-8A31DF969EA5}"/>
              </a:ext>
            </a:extLst>
          </p:cNvPr>
          <p:cNvSpPr>
            <a:spLocks noGrp="1"/>
          </p:cNvSpPr>
          <p:nvPr>
            <p:ph type="sldNum" sz="quarter" idx="12"/>
          </p:nvPr>
        </p:nvSpPr>
        <p:spPr/>
        <p:txBody>
          <a:bodyPr/>
          <a:lstStyle/>
          <a:p>
            <a:fld id="{D57F1E4F-1CFF-5643-939E-217C01CDF565}" type="slidenum">
              <a:rPr lang="en-US" smtClean="0"/>
              <a:pPr/>
              <a:t>15</a:t>
            </a:fld>
            <a:endParaRPr lang="en-US" dirty="0"/>
          </a:p>
        </p:txBody>
      </p:sp>
    </p:spTree>
    <p:extLst>
      <p:ext uri="{BB962C8B-B14F-4D97-AF65-F5344CB8AC3E}">
        <p14:creationId xmlns:p14="http://schemas.microsoft.com/office/powerpoint/2010/main" val="907922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F1B72-29F0-4C41-8A45-F73CE6CC4B9F}"/>
              </a:ext>
            </a:extLst>
          </p:cNvPr>
          <p:cNvSpPr>
            <a:spLocks noGrp="1"/>
          </p:cNvSpPr>
          <p:nvPr>
            <p:ph type="title"/>
          </p:nvPr>
        </p:nvSpPr>
        <p:spPr/>
        <p:txBody>
          <a:bodyPr/>
          <a:lstStyle/>
          <a:p>
            <a:endParaRPr lang="en-AU"/>
          </a:p>
        </p:txBody>
      </p:sp>
      <p:sp>
        <p:nvSpPr>
          <p:cNvPr id="3" name="Content Placeholder 2">
            <a:extLst>
              <a:ext uri="{FF2B5EF4-FFF2-40B4-BE49-F238E27FC236}">
                <a16:creationId xmlns:a16="http://schemas.microsoft.com/office/drawing/2014/main" id="{25A326A4-9134-404D-852C-57CD6D535FE9}"/>
              </a:ext>
            </a:extLst>
          </p:cNvPr>
          <p:cNvSpPr>
            <a:spLocks noGrp="1"/>
          </p:cNvSpPr>
          <p:nvPr>
            <p:ph idx="1"/>
          </p:nvPr>
        </p:nvSpPr>
        <p:spPr/>
        <p:txBody>
          <a:bodyPr>
            <a:normAutofit fontScale="92500" lnSpcReduction="20000"/>
          </a:bodyPr>
          <a:lstStyle/>
          <a:p>
            <a:pPr marL="0" indent="0">
              <a:buNone/>
            </a:pPr>
            <a:r>
              <a:rPr lang="en-AU" dirty="0"/>
              <a:t>[11] Google images, https://www.google.com/url?sa=t&amp;source=web&amp;rct=j&amp;url= https://www.shampoolounge.com/services&amp;ved=2ahUKEwjG062AtIeTAxXCd2wGHQp_Jf0QjRx6BAgEEBY&amp;opi=89978449&amp;usg=AOvVaw2DKkfpB91RAXm2_DwQ2FHE [Accessed on 05/03/2026]</a:t>
            </a:r>
          </a:p>
          <a:p>
            <a:pPr marL="0" indent="0">
              <a:buNone/>
            </a:pPr>
            <a:r>
              <a:rPr lang="en-AU" dirty="0"/>
              <a:t>[12] Google images, https://www.google.com/url?sa=t&amp;source=web&amp;rct=j&amp;url= https%3A%2F%2Fwww.blondee.com.au%2Fburleigh-salon&amp;ved=0CBoQjhxqFwoTC LiL-fKzh5MDFQAAAAAdAAAAABAI&amp;opi=89978449 [Accessed on 05/03/2026]</a:t>
            </a:r>
          </a:p>
          <a:p>
            <a:pPr marL="0" indent="0">
              <a:buNone/>
            </a:pPr>
            <a:r>
              <a:rPr lang="en-AU" dirty="0"/>
              <a:t>[13] Beauty Industry Research Institute, Digital Transformation in the Beauty and Salon Sector, BIRI Annual Report, 2022.</a:t>
            </a:r>
          </a:p>
          <a:p>
            <a:pPr marL="0" indent="0">
              <a:buNone/>
            </a:pPr>
            <a:r>
              <a:rPr lang="en-AU" dirty="0"/>
              <a:t>[14] McKinsey &amp; Company, The Future of Beauty Services: Online Engagement and Hybrid Models, McKinsey Insights, 2023.</a:t>
            </a:r>
          </a:p>
          <a:p>
            <a:pPr marL="0" indent="0">
              <a:buNone/>
            </a:pPr>
            <a:r>
              <a:rPr lang="en-AU" dirty="0"/>
              <a:t>[15] H. Lee and J. Park, “User expectations in online beauty service platforms,” Journal of Service Design, vol. 14, no. 2, pp. 67–85, 2021</a:t>
            </a:r>
          </a:p>
        </p:txBody>
      </p:sp>
      <p:sp>
        <p:nvSpPr>
          <p:cNvPr id="4" name="Slide Number Placeholder 3">
            <a:extLst>
              <a:ext uri="{FF2B5EF4-FFF2-40B4-BE49-F238E27FC236}">
                <a16:creationId xmlns:a16="http://schemas.microsoft.com/office/drawing/2014/main" id="{B2601B19-8326-4EF9-9183-6A8ACFA397C9}"/>
              </a:ext>
            </a:extLst>
          </p:cNvPr>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31514628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45B194-DBAE-4F15-A91B-038FA09490EA}"/>
              </a:ext>
            </a:extLst>
          </p:cNvPr>
          <p:cNvSpPr>
            <a:spLocks noGrp="1"/>
          </p:cNvSpPr>
          <p:nvPr>
            <p:ph type="ctrTitle"/>
          </p:nvPr>
        </p:nvSpPr>
        <p:spPr/>
        <p:txBody>
          <a:bodyPr/>
          <a:lstStyle/>
          <a:p>
            <a:r>
              <a:rPr lang="en-AU" dirty="0"/>
              <a:t>Thank you for your precious time!</a:t>
            </a:r>
          </a:p>
        </p:txBody>
      </p:sp>
      <p:sp>
        <p:nvSpPr>
          <p:cNvPr id="4" name="Slide Number Placeholder 3">
            <a:extLst>
              <a:ext uri="{FF2B5EF4-FFF2-40B4-BE49-F238E27FC236}">
                <a16:creationId xmlns:a16="http://schemas.microsoft.com/office/drawing/2014/main" id="{F51485CE-C46E-4E0F-BF91-AA1582B8AAA2}"/>
              </a:ext>
            </a:extLst>
          </p:cNvPr>
          <p:cNvSpPr>
            <a:spLocks noGrp="1"/>
          </p:cNvSpPr>
          <p:nvPr>
            <p:ph type="sldNum" sz="quarter" idx="12"/>
          </p:nvPr>
        </p:nvSpPr>
        <p:spPr/>
        <p:txBody>
          <a:bodyPr/>
          <a:lstStyle/>
          <a:p>
            <a:fld id="{D57F1E4F-1CFF-5643-939E-217C01CDF565}" type="slidenum">
              <a:rPr lang="en-US" smtClean="0"/>
              <a:pPr/>
              <a:t>17</a:t>
            </a:fld>
            <a:endParaRPr lang="en-US" dirty="0"/>
          </a:p>
        </p:txBody>
      </p:sp>
    </p:spTree>
    <p:extLst>
      <p:ext uri="{BB962C8B-B14F-4D97-AF65-F5344CB8AC3E}">
        <p14:creationId xmlns:p14="http://schemas.microsoft.com/office/powerpoint/2010/main" val="13350731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{C337CF91-0E40-48C1-9F5D-86C7E7490B9E}TF229edf6a-8a49-49ee-a0a6-5037052947485fb3ca0c-bc27bf41d645</Template>
  <TotalTime>37</TotalTime>
  <Words>2178</Words>
  <Application>Microsoft Office PowerPoint</Application>
  <PresentationFormat>Widescreen</PresentationFormat>
  <Paragraphs>223</Paragraphs>
  <Slides>17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Century Gothic</vt:lpstr>
      <vt:lpstr>Wingdings 3</vt:lpstr>
      <vt:lpstr>Ion Boardroom</vt:lpstr>
      <vt:lpstr>Inclusive Salon Web Platform Enhancing Social Connection for Women with Limited Community Access </vt:lpstr>
      <vt:lpstr>Content</vt:lpstr>
      <vt:lpstr>Introduction</vt:lpstr>
      <vt:lpstr>Problem Statement</vt:lpstr>
      <vt:lpstr>Aim</vt:lpstr>
      <vt:lpstr>Objectives</vt:lpstr>
      <vt:lpstr>Methodology</vt:lpstr>
      <vt:lpstr>Methodology (cont)</vt:lpstr>
      <vt:lpstr>Project Design</vt:lpstr>
      <vt:lpstr>Project Design (cont)</vt:lpstr>
      <vt:lpstr>Project Design (Cont)</vt:lpstr>
      <vt:lpstr>Resource and Planning</vt:lpstr>
      <vt:lpstr>Project Timeline</vt:lpstr>
      <vt:lpstr>Conclusion</vt:lpstr>
      <vt:lpstr>References</vt:lpstr>
      <vt:lpstr>PowerPoint Presentation</vt:lpstr>
      <vt:lpstr>Thank you for your precious time!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Inclusive Salon Web Platform Enhancing Social Connection for Women with Limited Community Access</dc:title>
  <dc:creator>Sana Jokhio</dc:creator>
  <cp:lastModifiedBy>Maryam Qudoos (2313040)</cp:lastModifiedBy>
  <cp:revision>6</cp:revision>
  <dcterms:created xsi:type="dcterms:W3CDTF">2026-05-19T04:37:53Z</dcterms:created>
  <dcterms:modified xsi:type="dcterms:W3CDTF">2026-05-25T23:54:09Z</dcterms:modified>
</cp:coreProperties>
</file>