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60" r:id="rId5"/>
    <p:sldId id="261" r:id="rId6"/>
    <p:sldId id="262" r:id="rId7"/>
    <p:sldId id="264" r:id="rId8"/>
    <p:sldId id="258"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2" d="100"/>
          <a:sy n="42" d="100"/>
        </p:scale>
        <p:origin x="72" y="7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yburgess99@outlook.com" userId="bb44c3392487f942" providerId="LiveId" clId="{1E245D52-EF28-4475-9CD4-025869E07815}"/>
    <pc:docChg chg="custSel addSld delSld modSld">
      <pc:chgData name="stacyburgess99@outlook.com" userId="bb44c3392487f942" providerId="LiveId" clId="{1E245D52-EF28-4475-9CD4-025869E07815}" dt="2018-01-16T12:20:47.526" v="4205" actId="20577"/>
      <pc:docMkLst>
        <pc:docMk/>
      </pc:docMkLst>
      <pc:sldChg chg="modSp">
        <pc:chgData name="stacyburgess99@outlook.com" userId="bb44c3392487f942" providerId="LiveId" clId="{1E245D52-EF28-4475-9CD4-025869E07815}" dt="2018-01-16T10:49:25.420" v="396" actId="20577"/>
        <pc:sldMkLst>
          <pc:docMk/>
          <pc:sldMk cId="3349829170" sldId="257"/>
        </pc:sldMkLst>
        <pc:spChg chg="mod">
          <ac:chgData name="stacyburgess99@outlook.com" userId="bb44c3392487f942" providerId="LiveId" clId="{1E245D52-EF28-4475-9CD4-025869E07815}" dt="2018-01-16T10:49:25.420" v="396" actId="20577"/>
          <ac:spMkLst>
            <pc:docMk/>
            <pc:sldMk cId="3349829170" sldId="257"/>
            <ac:spMk id="3" creationId="{0625C05D-EBE1-41C1-B9EB-C81F4F6E2A4B}"/>
          </ac:spMkLst>
        </pc:spChg>
      </pc:sldChg>
      <pc:sldChg chg="modSp">
        <pc:chgData name="stacyburgess99@outlook.com" userId="bb44c3392487f942" providerId="LiveId" clId="{1E245D52-EF28-4475-9CD4-025869E07815}" dt="2018-01-16T12:12:47.884" v="3022" actId="20577"/>
        <pc:sldMkLst>
          <pc:docMk/>
          <pc:sldMk cId="3820860864" sldId="258"/>
        </pc:sldMkLst>
        <pc:spChg chg="mod">
          <ac:chgData name="stacyburgess99@outlook.com" userId="bb44c3392487f942" providerId="LiveId" clId="{1E245D52-EF28-4475-9CD4-025869E07815}" dt="2018-01-16T12:12:47.884" v="3022" actId="20577"/>
          <ac:spMkLst>
            <pc:docMk/>
            <pc:sldMk cId="3820860864" sldId="258"/>
            <ac:spMk id="3" creationId="{3CA3EA96-8F20-4C91-ADFE-E2ADF1B6A801}"/>
          </ac:spMkLst>
        </pc:spChg>
      </pc:sldChg>
      <pc:sldChg chg="modSp add">
        <pc:chgData name="stacyburgess99@outlook.com" userId="bb44c3392487f942" providerId="LiveId" clId="{1E245D52-EF28-4475-9CD4-025869E07815}" dt="2018-01-16T11:30:37.722" v="1159" actId="20577"/>
        <pc:sldMkLst>
          <pc:docMk/>
          <pc:sldMk cId="3026644061" sldId="260"/>
        </pc:sldMkLst>
        <pc:spChg chg="mod">
          <ac:chgData name="stacyburgess99@outlook.com" userId="bb44c3392487f942" providerId="LiveId" clId="{1E245D52-EF28-4475-9CD4-025869E07815}" dt="2018-01-16T10:42:59.095" v="39" actId="5793"/>
          <ac:spMkLst>
            <pc:docMk/>
            <pc:sldMk cId="3026644061" sldId="260"/>
            <ac:spMk id="2" creationId="{6E722902-7E0C-4F82-99AB-38465B67E865}"/>
          </ac:spMkLst>
        </pc:spChg>
        <pc:spChg chg="mod">
          <ac:chgData name="stacyburgess99@outlook.com" userId="bb44c3392487f942" providerId="LiveId" clId="{1E245D52-EF28-4475-9CD4-025869E07815}" dt="2018-01-16T11:30:37.722" v="1159" actId="20577"/>
          <ac:spMkLst>
            <pc:docMk/>
            <pc:sldMk cId="3026644061" sldId="260"/>
            <ac:spMk id="3" creationId="{E3842F36-6F6E-47E4-84D7-95461BB3BE9C}"/>
          </ac:spMkLst>
        </pc:spChg>
      </pc:sldChg>
      <pc:sldChg chg="modSp add">
        <pc:chgData name="stacyburgess99@outlook.com" userId="bb44c3392487f942" providerId="LiveId" clId="{1E245D52-EF28-4475-9CD4-025869E07815}" dt="2018-01-16T12:14:30.420" v="3056" actId="20577"/>
        <pc:sldMkLst>
          <pc:docMk/>
          <pc:sldMk cId="2519595763" sldId="261"/>
        </pc:sldMkLst>
        <pc:spChg chg="mod">
          <ac:chgData name="stacyburgess99@outlook.com" userId="bb44c3392487f942" providerId="LiveId" clId="{1E245D52-EF28-4475-9CD4-025869E07815}" dt="2018-01-16T12:14:30.420" v="3056" actId="20577"/>
          <ac:spMkLst>
            <pc:docMk/>
            <pc:sldMk cId="2519595763" sldId="261"/>
            <ac:spMk id="2" creationId="{B74C0478-7316-4585-BC85-7E388CF0ED3D}"/>
          </ac:spMkLst>
        </pc:spChg>
        <pc:spChg chg="mod">
          <ac:chgData name="stacyburgess99@outlook.com" userId="bb44c3392487f942" providerId="LiveId" clId="{1E245D52-EF28-4475-9CD4-025869E07815}" dt="2018-01-16T11:52:15.926" v="2089" actId="20577"/>
          <ac:spMkLst>
            <pc:docMk/>
            <pc:sldMk cId="2519595763" sldId="261"/>
            <ac:spMk id="3" creationId="{BF152063-1637-47A1-9DF4-59AB5C00AB39}"/>
          </ac:spMkLst>
        </pc:spChg>
      </pc:sldChg>
      <pc:sldChg chg="modSp add">
        <pc:chgData name="stacyburgess99@outlook.com" userId="bb44c3392487f942" providerId="LiveId" clId="{1E245D52-EF28-4475-9CD4-025869E07815}" dt="2018-01-16T12:11:22.908" v="2888" actId="20577"/>
        <pc:sldMkLst>
          <pc:docMk/>
          <pc:sldMk cId="3764203903" sldId="262"/>
        </pc:sldMkLst>
        <pc:spChg chg="mod">
          <ac:chgData name="stacyburgess99@outlook.com" userId="bb44c3392487f942" providerId="LiveId" clId="{1E245D52-EF28-4475-9CD4-025869E07815}" dt="2018-01-16T11:52:41.198" v="2126" actId="20577"/>
          <ac:spMkLst>
            <pc:docMk/>
            <pc:sldMk cId="3764203903" sldId="262"/>
            <ac:spMk id="2" creationId="{CC545F0C-1BEA-46CD-9C58-8BEA47C20CEC}"/>
          </ac:spMkLst>
        </pc:spChg>
        <pc:spChg chg="mod">
          <ac:chgData name="stacyburgess99@outlook.com" userId="bb44c3392487f942" providerId="LiveId" clId="{1E245D52-EF28-4475-9CD4-025869E07815}" dt="2018-01-16T12:11:22.908" v="2888" actId="20577"/>
          <ac:spMkLst>
            <pc:docMk/>
            <pc:sldMk cId="3764203903" sldId="262"/>
            <ac:spMk id="3" creationId="{4BDFD7F7-69A2-4D67-80CA-C5AFAB8F19A2}"/>
          </ac:spMkLst>
        </pc:spChg>
      </pc:sldChg>
      <pc:sldChg chg="modSp add">
        <pc:chgData name="stacyburgess99@outlook.com" userId="bb44c3392487f942" providerId="LiveId" clId="{1E245D52-EF28-4475-9CD4-025869E07815}" dt="2018-01-16T12:11:46.688" v="2900" actId="20577"/>
        <pc:sldMkLst>
          <pc:docMk/>
          <pc:sldMk cId="838658634" sldId="263"/>
        </pc:sldMkLst>
        <pc:spChg chg="mod">
          <ac:chgData name="stacyburgess99@outlook.com" userId="bb44c3392487f942" providerId="LiveId" clId="{1E245D52-EF28-4475-9CD4-025869E07815}" dt="2018-01-16T12:11:46.688" v="2900" actId="20577"/>
          <ac:spMkLst>
            <pc:docMk/>
            <pc:sldMk cId="838658634" sldId="263"/>
            <ac:spMk id="2" creationId="{38CE9DCD-0626-4504-B547-97F3B76E8C0F}"/>
          </ac:spMkLst>
        </pc:spChg>
        <pc:spChg chg="mod">
          <ac:chgData name="stacyburgess99@outlook.com" userId="bb44c3392487f942" providerId="LiveId" clId="{1E245D52-EF28-4475-9CD4-025869E07815}" dt="2018-01-16T12:11:43.328" v="2890"/>
          <ac:spMkLst>
            <pc:docMk/>
            <pc:sldMk cId="838658634" sldId="263"/>
            <ac:spMk id="3" creationId="{A60C470F-2E47-4E73-9944-D389735C2126}"/>
          </ac:spMkLst>
        </pc:spChg>
      </pc:sldChg>
      <pc:sldChg chg="modSp add del">
        <pc:chgData name="stacyburgess99@outlook.com" userId="bb44c3392487f942" providerId="LiveId" clId="{1E245D52-EF28-4475-9CD4-025869E07815}" dt="2018-01-16T12:15:32.780" v="3113" actId="2696"/>
        <pc:sldMkLst>
          <pc:docMk/>
          <pc:sldMk cId="1588819617" sldId="264"/>
        </pc:sldMkLst>
        <pc:spChg chg="mod">
          <ac:chgData name="stacyburgess99@outlook.com" userId="bb44c3392487f942" providerId="LiveId" clId="{1E245D52-EF28-4475-9CD4-025869E07815}" dt="2018-01-16T12:15:28.144" v="3112" actId="20577"/>
          <ac:spMkLst>
            <pc:docMk/>
            <pc:sldMk cId="1588819617" sldId="264"/>
            <ac:spMk id="2" creationId="{417E8B0C-CEBF-47BB-A34E-766FB6B177CE}"/>
          </ac:spMkLst>
        </pc:spChg>
      </pc:sldChg>
      <pc:sldChg chg="modSp add">
        <pc:chgData name="stacyburgess99@outlook.com" userId="bb44c3392487f942" providerId="LiveId" clId="{1E245D52-EF28-4475-9CD4-025869E07815}" dt="2018-01-16T12:20:47.526" v="4205" actId="20577"/>
        <pc:sldMkLst>
          <pc:docMk/>
          <pc:sldMk cId="2639307512" sldId="264"/>
        </pc:sldMkLst>
        <pc:spChg chg="mod">
          <ac:chgData name="stacyburgess99@outlook.com" userId="bb44c3392487f942" providerId="LiveId" clId="{1E245D52-EF28-4475-9CD4-025869E07815}" dt="2018-01-16T12:15:47.812" v="3126" actId="20577"/>
          <ac:spMkLst>
            <pc:docMk/>
            <pc:sldMk cId="2639307512" sldId="264"/>
            <ac:spMk id="2" creationId="{7995CFDF-7FF9-442A-835F-12BC57929832}"/>
          </ac:spMkLst>
        </pc:spChg>
        <pc:spChg chg="mod">
          <ac:chgData name="stacyburgess99@outlook.com" userId="bb44c3392487f942" providerId="LiveId" clId="{1E245D52-EF28-4475-9CD4-025869E07815}" dt="2018-01-16T12:20:47.526" v="4205" actId="20577"/>
          <ac:spMkLst>
            <pc:docMk/>
            <pc:sldMk cId="2639307512" sldId="264"/>
            <ac:spMk id="3" creationId="{EFA7C249-6DD4-464E-AF57-198776ED2EC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7411306-3051-4441-8502-71523873CCB8}" type="datetimeFigureOut">
              <a:rPr lang="en-GB" smtClean="0"/>
              <a:t>16/01/2018</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4127247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411306-3051-4441-8502-71523873CCB8}"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1717901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7411306-3051-4441-8502-71523873CCB8}"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1345527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411306-3051-4441-8502-71523873CCB8}" type="datetimeFigureOut">
              <a:rPr lang="en-GB" smtClean="0"/>
              <a:t>16/01/2018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1631583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411306-3051-4441-8502-71523873CCB8}" type="datetimeFigureOut">
              <a:rPr lang="en-GB" smtClean="0"/>
              <a:t>16/01/2018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442392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411306-3051-4441-8502-71523873CCB8}" type="datetimeFigureOut">
              <a:rPr lang="en-GB" smtClean="0"/>
              <a:t>16/01/2018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3858859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411306-3051-4441-8502-71523873CCB8}" type="datetimeFigureOut">
              <a:rPr lang="en-GB" smtClean="0"/>
              <a:t>16/01/2018</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3645988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7411306-3051-4441-8502-71523873CCB8}" type="datetimeFigureOut">
              <a:rPr lang="en-GB" smtClean="0"/>
              <a:t>16/01/2018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3222668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7411306-3051-4441-8502-71523873CCB8}" type="datetimeFigureOut">
              <a:rPr lang="en-GB" smtClean="0"/>
              <a:t>16/01/2018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419952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7411306-3051-4441-8502-71523873CCB8}" type="datetimeFigureOut">
              <a:rPr lang="en-GB" smtClean="0"/>
              <a:t>16/01/2018</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5238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67411306-3051-4441-8502-71523873CCB8}"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2345018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67411306-3051-4441-8502-71523873CCB8}"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7782358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7411306-3051-4441-8502-71523873CCB8}"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439692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7411306-3051-4441-8502-71523873CCB8}" type="datetimeFigureOut">
              <a:rPr lang="en-GB" smtClean="0"/>
              <a:t>16/01/2018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29175207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7411306-3051-4441-8502-71523873CCB8}" type="datetimeFigureOut">
              <a:rPr lang="en-GB" smtClean="0"/>
              <a:t>16/01/2018</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15608957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7411306-3051-4441-8502-71523873CCB8}"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16321096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7411306-3051-4441-8502-71523873CCB8}"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6491B2D-B934-4C2F-9F61-B1BE0180891A}" type="slidenum">
              <a:rPr lang="en-GB" smtClean="0"/>
              <a:t>‹#›</a:t>
            </a:fld>
            <a:endParaRPr lang="en-GB"/>
          </a:p>
        </p:txBody>
      </p:sp>
    </p:spTree>
    <p:extLst>
      <p:ext uri="{BB962C8B-B14F-4D97-AF65-F5344CB8AC3E}">
        <p14:creationId xmlns:p14="http://schemas.microsoft.com/office/powerpoint/2010/main" val="4051668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7411306-3051-4441-8502-71523873CCB8}" type="datetimeFigureOut">
              <a:rPr lang="en-GB" smtClean="0"/>
              <a:t>16/01/2018</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6491B2D-B934-4C2F-9F61-B1BE0180891A}" type="slidenum">
              <a:rPr lang="en-GB" smtClean="0"/>
              <a:t>‹#›</a:t>
            </a:fld>
            <a:endParaRPr lang="en-GB"/>
          </a:p>
        </p:txBody>
      </p:sp>
    </p:spTree>
    <p:extLst>
      <p:ext uri="{BB962C8B-B14F-4D97-AF65-F5344CB8AC3E}">
        <p14:creationId xmlns:p14="http://schemas.microsoft.com/office/powerpoint/2010/main" val="35728161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eps.eu/system/files/book/2011/11/RR%20No%2096%20_ANCIEN_%20Regulation%20and%20Profile%20of%20Providers%20of%20Informal%20Care.pdf" TargetMode="External"/><Relationship Id="rId2" Type="http://schemas.openxmlformats.org/officeDocument/2006/relationships/hyperlink" Target="https://blogs.biomedcentral.com/on-medicine/2014/04/02/identifying-and-supporting-informal-carers/" TargetMode="External"/><Relationship Id="rId1" Type="http://schemas.openxmlformats.org/officeDocument/2006/relationships/slideLayout" Target="../slideLayouts/slideLayout2.xml"/><Relationship Id="rId4" Type="http://schemas.openxmlformats.org/officeDocument/2006/relationships/hyperlink" Target="https://simplypsychology.org/maslow.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en.oxforddictionaries.com/definition/us/inclusion" TargetMode="External"/><Relationship Id="rId2" Type="http://schemas.openxmlformats.org/officeDocument/2006/relationships/hyperlink" Target="https://en.oxforddictionaries.com/definition/us/well-being,(Accesss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558F6-1095-4371-A916-3126E7BDBFBF}"/>
              </a:ext>
            </a:extLst>
          </p:cNvPr>
          <p:cNvSpPr>
            <a:spLocks noGrp="1"/>
          </p:cNvSpPr>
          <p:nvPr>
            <p:ph type="ctrTitle"/>
          </p:nvPr>
        </p:nvSpPr>
        <p:spPr/>
        <p:txBody>
          <a:bodyPr/>
          <a:lstStyle/>
          <a:p>
            <a:r>
              <a:rPr lang="en-GB" dirty="0"/>
              <a:t>Informal carers </a:t>
            </a:r>
          </a:p>
        </p:txBody>
      </p:sp>
      <p:sp>
        <p:nvSpPr>
          <p:cNvPr id="3" name="Subtitle 2">
            <a:extLst>
              <a:ext uri="{FF2B5EF4-FFF2-40B4-BE49-F238E27FC236}">
                <a16:creationId xmlns:a16="http://schemas.microsoft.com/office/drawing/2014/main" id="{8BD1D621-C686-4613-A2F1-D9D1AA260299}"/>
              </a:ext>
            </a:extLst>
          </p:cNvPr>
          <p:cNvSpPr>
            <a:spLocks noGrp="1"/>
          </p:cNvSpPr>
          <p:nvPr>
            <p:ph type="subTitle" idx="1"/>
          </p:nvPr>
        </p:nvSpPr>
        <p:spPr/>
        <p:txBody>
          <a:bodyPr/>
          <a:lstStyle/>
          <a:p>
            <a:r>
              <a:rPr lang="en-GB" dirty="0"/>
              <a:t>By stacy burgess</a:t>
            </a:r>
          </a:p>
        </p:txBody>
      </p:sp>
    </p:spTree>
    <p:extLst>
      <p:ext uri="{BB962C8B-B14F-4D97-AF65-F5344CB8AC3E}">
        <p14:creationId xmlns:p14="http://schemas.microsoft.com/office/powerpoint/2010/main" val="3729724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23FA4-874F-43A3-BC2A-C3EAB755C2F3}"/>
              </a:ext>
            </a:extLst>
          </p:cNvPr>
          <p:cNvSpPr>
            <a:spLocks noGrp="1"/>
          </p:cNvSpPr>
          <p:nvPr>
            <p:ph type="title"/>
          </p:nvPr>
        </p:nvSpPr>
        <p:spPr/>
        <p:txBody>
          <a:bodyPr/>
          <a:lstStyle/>
          <a:p>
            <a:r>
              <a:rPr lang="en-GB" dirty="0"/>
              <a:t>Wellbeing and Inclusion</a:t>
            </a:r>
          </a:p>
        </p:txBody>
      </p:sp>
      <p:sp>
        <p:nvSpPr>
          <p:cNvPr id="3" name="Content Placeholder 2">
            <a:extLst>
              <a:ext uri="{FF2B5EF4-FFF2-40B4-BE49-F238E27FC236}">
                <a16:creationId xmlns:a16="http://schemas.microsoft.com/office/drawing/2014/main" id="{A83A78BB-A6A7-49E5-AA3C-B2ACD01A6428}"/>
              </a:ext>
            </a:extLst>
          </p:cNvPr>
          <p:cNvSpPr>
            <a:spLocks noGrp="1"/>
          </p:cNvSpPr>
          <p:nvPr>
            <p:ph idx="1"/>
          </p:nvPr>
        </p:nvSpPr>
        <p:spPr/>
        <p:txBody>
          <a:bodyPr/>
          <a:lstStyle/>
          <a:p>
            <a:r>
              <a:rPr lang="en-GB" dirty="0"/>
              <a:t>The definition of well-being is; </a:t>
            </a:r>
          </a:p>
          <a:p>
            <a:pPr marL="0" indent="0">
              <a:buNone/>
            </a:pPr>
            <a:r>
              <a:rPr lang="en-GB" dirty="0"/>
              <a:t>‘The state of being comfortable, healthy, or happy’. </a:t>
            </a:r>
          </a:p>
          <a:p>
            <a:pPr marL="0" indent="0">
              <a:buNone/>
            </a:pPr>
            <a:r>
              <a:rPr lang="en-GB" dirty="0"/>
              <a:t>‘an improvement in the patient’s well-being’. </a:t>
            </a:r>
          </a:p>
          <a:p>
            <a:pPr marL="0" indent="0">
              <a:buNone/>
            </a:pPr>
            <a:endParaRPr lang="en-GB" dirty="0"/>
          </a:p>
          <a:p>
            <a:r>
              <a:rPr lang="en-GB" dirty="0"/>
              <a:t>The definition of inclusion is; </a:t>
            </a:r>
          </a:p>
          <a:p>
            <a:pPr marL="0" indent="0">
              <a:buNone/>
            </a:pPr>
            <a:r>
              <a:rPr lang="en-GB" dirty="0"/>
              <a:t>‘The action or state of including or of being included within a group or structure’. </a:t>
            </a:r>
          </a:p>
          <a:p>
            <a:r>
              <a:rPr lang="en-GB" dirty="0"/>
              <a:t>(Oxford University Press, 2018). </a:t>
            </a:r>
          </a:p>
        </p:txBody>
      </p:sp>
    </p:spTree>
    <p:extLst>
      <p:ext uri="{BB962C8B-B14F-4D97-AF65-F5344CB8AC3E}">
        <p14:creationId xmlns:p14="http://schemas.microsoft.com/office/powerpoint/2010/main" val="3338719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F73B6-D113-47BD-9F64-BEAC2B8453E5}"/>
              </a:ext>
            </a:extLst>
          </p:cNvPr>
          <p:cNvSpPr>
            <a:spLocks noGrp="1"/>
          </p:cNvSpPr>
          <p:nvPr>
            <p:ph type="title"/>
          </p:nvPr>
        </p:nvSpPr>
        <p:spPr/>
        <p:txBody>
          <a:bodyPr/>
          <a:lstStyle/>
          <a:p>
            <a:r>
              <a:rPr lang="en-GB" dirty="0"/>
              <a:t>BACKGROUND INFORMATION</a:t>
            </a:r>
          </a:p>
        </p:txBody>
      </p:sp>
      <p:sp>
        <p:nvSpPr>
          <p:cNvPr id="3" name="Content Placeholder 2">
            <a:extLst>
              <a:ext uri="{FF2B5EF4-FFF2-40B4-BE49-F238E27FC236}">
                <a16:creationId xmlns:a16="http://schemas.microsoft.com/office/drawing/2014/main" id="{0625C05D-EBE1-41C1-B9EB-C81F4F6E2A4B}"/>
              </a:ext>
            </a:extLst>
          </p:cNvPr>
          <p:cNvSpPr>
            <a:spLocks noGrp="1"/>
          </p:cNvSpPr>
          <p:nvPr>
            <p:ph idx="1"/>
          </p:nvPr>
        </p:nvSpPr>
        <p:spPr/>
        <p:txBody>
          <a:bodyPr/>
          <a:lstStyle/>
          <a:p>
            <a:r>
              <a:rPr lang="en-GB" dirty="0"/>
              <a:t>Around 10 percent of the population within the UK provide unpaid caring to a family member or a friend. 85 percent of older individuals, with a disability in England, receive some informal care.</a:t>
            </a:r>
          </a:p>
          <a:p>
            <a:r>
              <a:rPr lang="en-GB" dirty="0"/>
              <a:t>These people support individuals who are approaching the end of their lives. </a:t>
            </a:r>
          </a:p>
          <a:p>
            <a:r>
              <a:rPr lang="en-GB" dirty="0"/>
              <a:t>Informal carers can experience bad physical and psychosocial wellbeing and they are still unsupported by health and social services. This is essential as informal carers need to keep their own health and wellbeing in a good state to provide better quality of care to their family member or friend. </a:t>
            </a:r>
          </a:p>
          <a:p>
            <a:r>
              <a:rPr lang="en-GB" dirty="0"/>
              <a:t>(</a:t>
            </a:r>
            <a:r>
              <a:rPr lang="en-GB" dirty="0" err="1"/>
              <a:t>Carduff</a:t>
            </a:r>
            <a:r>
              <a:rPr lang="en-GB" dirty="0"/>
              <a:t> &amp; Finucane, 2014). </a:t>
            </a:r>
          </a:p>
        </p:txBody>
      </p:sp>
    </p:spTree>
    <p:extLst>
      <p:ext uri="{BB962C8B-B14F-4D97-AF65-F5344CB8AC3E}">
        <p14:creationId xmlns:p14="http://schemas.microsoft.com/office/powerpoint/2010/main" val="3349829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22902-7E0C-4F82-99AB-38465B67E865}"/>
              </a:ext>
            </a:extLst>
          </p:cNvPr>
          <p:cNvSpPr>
            <a:spLocks noGrp="1"/>
          </p:cNvSpPr>
          <p:nvPr>
            <p:ph type="title"/>
          </p:nvPr>
        </p:nvSpPr>
        <p:spPr/>
        <p:txBody>
          <a:bodyPr/>
          <a:lstStyle/>
          <a:p>
            <a:r>
              <a:rPr lang="en-GB" dirty="0"/>
              <a:t>Regulations </a:t>
            </a:r>
          </a:p>
        </p:txBody>
      </p:sp>
      <p:sp>
        <p:nvSpPr>
          <p:cNvPr id="3" name="Content Placeholder 2">
            <a:extLst>
              <a:ext uri="{FF2B5EF4-FFF2-40B4-BE49-F238E27FC236}">
                <a16:creationId xmlns:a16="http://schemas.microsoft.com/office/drawing/2014/main" id="{E3842F36-6F6E-47E4-84D7-95461BB3BE9C}"/>
              </a:ext>
            </a:extLst>
          </p:cNvPr>
          <p:cNvSpPr>
            <a:spLocks noGrp="1"/>
          </p:cNvSpPr>
          <p:nvPr>
            <p:ph idx="1"/>
          </p:nvPr>
        </p:nvSpPr>
        <p:spPr/>
        <p:txBody>
          <a:bodyPr/>
          <a:lstStyle/>
          <a:p>
            <a:r>
              <a:rPr lang="en-GB" dirty="0"/>
              <a:t>Informal care is provided within a private place of the patient; therefore this limits the regulations that concern those services</a:t>
            </a:r>
          </a:p>
          <a:p>
            <a:r>
              <a:rPr lang="en-GB" dirty="0"/>
              <a:t>There are some financial benefits to help support care recipient such as; Direct Payments is available to the older population, Individual budgets, attendance allowance. </a:t>
            </a:r>
          </a:p>
          <a:p>
            <a:r>
              <a:rPr lang="en-GB" dirty="0"/>
              <a:t>The financial support in place for informal carers are; carer’s allowance. </a:t>
            </a:r>
          </a:p>
          <a:p>
            <a:pPr marL="0" indent="0">
              <a:buNone/>
            </a:pPr>
            <a:r>
              <a:rPr lang="en-GB" dirty="0"/>
              <a:t>(Kraus &amp; Riedel, 2011). </a:t>
            </a:r>
          </a:p>
          <a:p>
            <a:r>
              <a:rPr lang="en-GB" dirty="0"/>
              <a:t>The National Strategy for carers (2008)</a:t>
            </a:r>
          </a:p>
          <a:p>
            <a:endParaRPr lang="en-GB" dirty="0"/>
          </a:p>
        </p:txBody>
      </p:sp>
    </p:spTree>
    <p:extLst>
      <p:ext uri="{BB962C8B-B14F-4D97-AF65-F5344CB8AC3E}">
        <p14:creationId xmlns:p14="http://schemas.microsoft.com/office/powerpoint/2010/main" val="3026644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C0478-7316-4585-BC85-7E388CF0ED3D}"/>
              </a:ext>
            </a:extLst>
          </p:cNvPr>
          <p:cNvSpPr>
            <a:spLocks noGrp="1"/>
          </p:cNvSpPr>
          <p:nvPr>
            <p:ph type="title"/>
          </p:nvPr>
        </p:nvSpPr>
        <p:spPr/>
        <p:txBody>
          <a:bodyPr/>
          <a:lstStyle/>
          <a:p>
            <a:r>
              <a:rPr lang="en-GB" dirty="0"/>
              <a:t>Barriers of providing informal care</a:t>
            </a:r>
          </a:p>
        </p:txBody>
      </p:sp>
      <p:sp>
        <p:nvSpPr>
          <p:cNvPr id="3" name="Content Placeholder 2">
            <a:extLst>
              <a:ext uri="{FF2B5EF4-FFF2-40B4-BE49-F238E27FC236}">
                <a16:creationId xmlns:a16="http://schemas.microsoft.com/office/drawing/2014/main" id="{BF152063-1637-47A1-9DF4-59AB5C00AB39}"/>
              </a:ext>
            </a:extLst>
          </p:cNvPr>
          <p:cNvSpPr>
            <a:spLocks noGrp="1"/>
          </p:cNvSpPr>
          <p:nvPr>
            <p:ph idx="1"/>
          </p:nvPr>
        </p:nvSpPr>
        <p:spPr/>
        <p:txBody>
          <a:bodyPr/>
          <a:lstStyle/>
          <a:p>
            <a:r>
              <a:rPr lang="en-GB" dirty="0"/>
              <a:t>The different barriers that occur to informal carers and the recipient of the care include; </a:t>
            </a:r>
          </a:p>
          <a:p>
            <a:r>
              <a:rPr lang="en-GB" dirty="0"/>
              <a:t>Carers of those who obtain a mental health issue are not supported or included within the statutory mental health provision that the person they care for receives. </a:t>
            </a:r>
          </a:p>
          <a:p>
            <a:r>
              <a:rPr lang="en-GB" dirty="0"/>
              <a:t>Informal carers do not see themselves as a carer. </a:t>
            </a:r>
          </a:p>
          <a:p>
            <a:r>
              <a:rPr lang="en-GB" dirty="0"/>
              <a:t>Fear of leaving the family member due to them being at the end of life.</a:t>
            </a:r>
          </a:p>
          <a:p>
            <a:r>
              <a:rPr lang="en-GB" dirty="0"/>
              <a:t>Lack of knowledge, resentment and so on. </a:t>
            </a:r>
          </a:p>
          <a:p>
            <a:r>
              <a:rPr lang="en-GB" dirty="0"/>
              <a:t>(</a:t>
            </a:r>
            <a:r>
              <a:rPr lang="en-GB" dirty="0" err="1"/>
              <a:t>Carduff</a:t>
            </a:r>
            <a:r>
              <a:rPr lang="en-GB" dirty="0"/>
              <a:t> &amp; Finucane, 2014).</a:t>
            </a:r>
          </a:p>
        </p:txBody>
      </p:sp>
    </p:spTree>
    <p:extLst>
      <p:ext uri="{BB962C8B-B14F-4D97-AF65-F5344CB8AC3E}">
        <p14:creationId xmlns:p14="http://schemas.microsoft.com/office/powerpoint/2010/main" val="2519595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45F0C-1BEA-46CD-9C58-8BEA47C20CEC}"/>
              </a:ext>
            </a:extLst>
          </p:cNvPr>
          <p:cNvSpPr>
            <a:spLocks noGrp="1"/>
          </p:cNvSpPr>
          <p:nvPr>
            <p:ph type="title"/>
          </p:nvPr>
        </p:nvSpPr>
        <p:spPr/>
        <p:txBody>
          <a:bodyPr/>
          <a:lstStyle/>
          <a:p>
            <a:r>
              <a:rPr lang="en-GB" dirty="0"/>
              <a:t>Maslow Hierarchy of needs </a:t>
            </a:r>
          </a:p>
        </p:txBody>
      </p:sp>
      <p:sp>
        <p:nvSpPr>
          <p:cNvPr id="3" name="Content Placeholder 2">
            <a:extLst>
              <a:ext uri="{FF2B5EF4-FFF2-40B4-BE49-F238E27FC236}">
                <a16:creationId xmlns:a16="http://schemas.microsoft.com/office/drawing/2014/main" id="{4BDFD7F7-69A2-4D67-80CA-C5AFAB8F19A2}"/>
              </a:ext>
            </a:extLst>
          </p:cNvPr>
          <p:cNvSpPr>
            <a:spLocks noGrp="1"/>
          </p:cNvSpPr>
          <p:nvPr>
            <p:ph idx="1"/>
          </p:nvPr>
        </p:nvSpPr>
        <p:spPr/>
        <p:txBody>
          <a:bodyPr/>
          <a:lstStyle/>
          <a:p>
            <a:r>
              <a:rPr lang="en-GB" dirty="0"/>
              <a:t>Linking the needs of Maslow’s hierarchy, the informal carers do not fulfil some of the needs required for self-fulfilment and maybe psychological. This is because, outside of caring, they may not have other connections to fulfil their needs due to all their time spent on caring. </a:t>
            </a:r>
          </a:p>
          <a:p>
            <a:r>
              <a:rPr lang="en-GB" dirty="0"/>
              <a:t>Their basic needs would be fulfilled</a:t>
            </a:r>
          </a:p>
          <a:p>
            <a:r>
              <a:rPr lang="en-GB" dirty="0"/>
              <a:t>Belongingness, love needs and self-actualization needs would not be fully fulfilled. </a:t>
            </a:r>
          </a:p>
          <a:p>
            <a:r>
              <a:rPr lang="en-GB" dirty="0"/>
              <a:t>(McLeod, 2017). </a:t>
            </a:r>
          </a:p>
        </p:txBody>
      </p:sp>
    </p:spTree>
    <p:extLst>
      <p:ext uri="{BB962C8B-B14F-4D97-AF65-F5344CB8AC3E}">
        <p14:creationId xmlns:p14="http://schemas.microsoft.com/office/powerpoint/2010/main" val="3764203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5CFDF-7FF9-442A-835F-12BC57929832}"/>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EFA7C249-6DD4-464E-AF57-198776ED2EC6}"/>
              </a:ext>
            </a:extLst>
          </p:cNvPr>
          <p:cNvSpPr>
            <a:spLocks noGrp="1"/>
          </p:cNvSpPr>
          <p:nvPr>
            <p:ph idx="1"/>
          </p:nvPr>
        </p:nvSpPr>
        <p:spPr/>
        <p:txBody>
          <a:bodyPr>
            <a:normAutofit lnSpcReduction="10000"/>
          </a:bodyPr>
          <a:lstStyle/>
          <a:p>
            <a:r>
              <a:rPr lang="en-GB" dirty="0"/>
              <a:t>There is a high demand of informal carers as the population ages and wishes to be cared for within their own homes</a:t>
            </a:r>
          </a:p>
          <a:p>
            <a:r>
              <a:rPr lang="en-GB" dirty="0"/>
              <a:t>The support system in place for informal carers is not significant and does not benefit a wide range of carers, only one in ten. </a:t>
            </a:r>
          </a:p>
          <a:p>
            <a:r>
              <a:rPr lang="en-GB" dirty="0"/>
              <a:t>Informal carers are excluded from regulations and provisions in place due to being in a private household caring and not recognised. </a:t>
            </a:r>
          </a:p>
          <a:p>
            <a:r>
              <a:rPr lang="en-GB" dirty="0"/>
              <a:t>May financially be </a:t>
            </a:r>
            <a:r>
              <a:rPr lang="en-GB"/>
              <a:t>worse off </a:t>
            </a:r>
            <a:r>
              <a:rPr lang="en-GB" dirty="0"/>
              <a:t>by only one in ten earning £215.60 from providing informal care at 35 hours a week. </a:t>
            </a:r>
          </a:p>
          <a:p>
            <a:r>
              <a:rPr lang="en-GB" dirty="0"/>
              <a:t>Does not fulfil their own self-actualization needs and excludes themselves socially and not maintaining their well-being due to only focusing on fulfilling the needs of the family member or friends rather than their own. </a:t>
            </a:r>
          </a:p>
        </p:txBody>
      </p:sp>
    </p:spTree>
    <p:extLst>
      <p:ext uri="{BB962C8B-B14F-4D97-AF65-F5344CB8AC3E}">
        <p14:creationId xmlns:p14="http://schemas.microsoft.com/office/powerpoint/2010/main" val="26393075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211BD-52FF-48C1-A50F-F3E579E5529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CA3EA96-8F20-4C91-ADFE-E2ADF1B6A801}"/>
              </a:ext>
            </a:extLst>
          </p:cNvPr>
          <p:cNvSpPr>
            <a:spLocks noGrp="1"/>
          </p:cNvSpPr>
          <p:nvPr>
            <p:ph idx="1"/>
          </p:nvPr>
        </p:nvSpPr>
        <p:spPr>
          <a:xfrm>
            <a:off x="617220" y="2408764"/>
            <a:ext cx="10515600" cy="4220636"/>
          </a:xfrm>
        </p:spPr>
        <p:txBody>
          <a:bodyPr>
            <a:normAutofit/>
          </a:bodyPr>
          <a:lstStyle/>
          <a:p>
            <a:r>
              <a:rPr lang="en-GB" dirty="0" err="1"/>
              <a:t>Carduff</a:t>
            </a:r>
            <a:r>
              <a:rPr lang="en-GB" dirty="0"/>
              <a:t>, E., &amp; Finucane, A., (2014), “Identifying and supporting informal carers”, </a:t>
            </a:r>
            <a:r>
              <a:rPr lang="en-GB" i="1" dirty="0"/>
              <a:t>On Medicine, </a:t>
            </a:r>
            <a:r>
              <a:rPr lang="en-GB" i="1" dirty="0">
                <a:hlinkClick r:id="rId2"/>
              </a:rPr>
              <a:t>https://blogs.biomedcentral.com/on-medicine/2014/04/02/identifying-and-supporting-informal-carers/</a:t>
            </a:r>
            <a:r>
              <a:rPr lang="en-GB" i="1" dirty="0"/>
              <a:t>, </a:t>
            </a:r>
            <a:r>
              <a:rPr lang="en-GB" dirty="0"/>
              <a:t>(Accessed; 16</a:t>
            </a:r>
            <a:r>
              <a:rPr lang="en-GB" baseline="30000" dirty="0"/>
              <a:t>th</a:t>
            </a:r>
            <a:r>
              <a:rPr lang="en-GB" dirty="0"/>
              <a:t> of January 2018). </a:t>
            </a:r>
          </a:p>
          <a:p>
            <a:r>
              <a:rPr lang="en-GB" dirty="0"/>
              <a:t>Kraus, M., &amp; Riedel, M., (2011), “Informal Care Provisions in Europe: Regulation and Profile of Providers”, </a:t>
            </a:r>
            <a:r>
              <a:rPr lang="en-GB" i="1" dirty="0"/>
              <a:t>ANCIEN, </a:t>
            </a:r>
            <a:r>
              <a:rPr lang="en-GB" i="1" dirty="0">
                <a:hlinkClick r:id="rId3"/>
              </a:rPr>
              <a:t>https://www.ceps.eu/system/files/book/2011/11/RR%20No%2096%20_ANCIEN_%20Regulation%20and%20Profile%20of%20Providers%20of%20Informal%20Care.pdf</a:t>
            </a:r>
            <a:r>
              <a:rPr lang="en-GB" i="1" dirty="0"/>
              <a:t>, </a:t>
            </a:r>
            <a:r>
              <a:rPr lang="en-GB" dirty="0"/>
              <a:t>(Accessed; 16</a:t>
            </a:r>
            <a:r>
              <a:rPr lang="en-GB" baseline="30000" dirty="0"/>
              <a:t>th</a:t>
            </a:r>
            <a:r>
              <a:rPr lang="en-GB" dirty="0"/>
              <a:t> of January 2018). </a:t>
            </a:r>
          </a:p>
          <a:p>
            <a:r>
              <a:rPr lang="en-GB" dirty="0"/>
              <a:t>McLeod, S., (2017), “Maslow’s Hierarchy of Needs”, </a:t>
            </a:r>
            <a:r>
              <a:rPr lang="en-GB" i="1" dirty="0"/>
              <a:t>Simple psychology, </a:t>
            </a:r>
            <a:r>
              <a:rPr lang="en-GB" i="1" dirty="0">
                <a:hlinkClick r:id="rId4"/>
              </a:rPr>
              <a:t>https://simplypsychology.org/maslow.html</a:t>
            </a:r>
            <a:r>
              <a:rPr lang="en-GB" i="1" dirty="0"/>
              <a:t>, </a:t>
            </a:r>
            <a:r>
              <a:rPr lang="en-GB" dirty="0"/>
              <a:t>(Accessed; 16</a:t>
            </a:r>
            <a:r>
              <a:rPr lang="en-GB" baseline="30000" dirty="0"/>
              <a:t>th</a:t>
            </a:r>
            <a:r>
              <a:rPr lang="en-GB" dirty="0"/>
              <a:t> of January 2018). </a:t>
            </a:r>
          </a:p>
        </p:txBody>
      </p:sp>
    </p:spTree>
    <p:extLst>
      <p:ext uri="{BB962C8B-B14F-4D97-AF65-F5344CB8AC3E}">
        <p14:creationId xmlns:p14="http://schemas.microsoft.com/office/powerpoint/2010/main" val="3820860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E9DCD-0626-4504-B547-97F3B76E8C0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60C470F-2E47-4E73-9944-D389735C2126}"/>
              </a:ext>
            </a:extLst>
          </p:cNvPr>
          <p:cNvSpPr>
            <a:spLocks noGrp="1"/>
          </p:cNvSpPr>
          <p:nvPr>
            <p:ph idx="1"/>
          </p:nvPr>
        </p:nvSpPr>
        <p:spPr/>
        <p:txBody>
          <a:bodyPr/>
          <a:lstStyle/>
          <a:p>
            <a:r>
              <a:rPr lang="en-GB" dirty="0"/>
              <a:t>Oxford University Press, (2018), “Well-being”, </a:t>
            </a:r>
            <a:r>
              <a:rPr lang="en-GB" i="1" dirty="0"/>
              <a:t>English Oxford living Dictionaries, </a:t>
            </a:r>
            <a:r>
              <a:rPr lang="en-GB" i="1" dirty="0">
                <a:hlinkClick r:id="rId2"/>
              </a:rPr>
              <a:t>https://en.oxforddictionaries.com/definition/us/well-being,</a:t>
            </a:r>
            <a:r>
              <a:rPr lang="en-GB" dirty="0">
                <a:hlinkClick r:id="rId2"/>
              </a:rPr>
              <a:t>(Accesssed</a:t>
            </a:r>
            <a:r>
              <a:rPr lang="en-GB" dirty="0"/>
              <a:t>; 16</a:t>
            </a:r>
            <a:r>
              <a:rPr lang="en-GB" baseline="30000" dirty="0"/>
              <a:t>th</a:t>
            </a:r>
            <a:r>
              <a:rPr lang="en-GB" dirty="0"/>
              <a:t> of January 2018). </a:t>
            </a:r>
          </a:p>
          <a:p>
            <a:r>
              <a:rPr lang="en-GB" dirty="0"/>
              <a:t>Oxford University Press, (2018), “Inclusion”, </a:t>
            </a:r>
            <a:r>
              <a:rPr lang="en-GB" i="1" dirty="0"/>
              <a:t>English Oxford living Dictionaries, </a:t>
            </a:r>
            <a:r>
              <a:rPr lang="en-GB" i="1" dirty="0">
                <a:hlinkClick r:id="rId3"/>
              </a:rPr>
              <a:t>https://en.oxforddictionaries.com/definition/us/inclusion</a:t>
            </a:r>
            <a:r>
              <a:rPr lang="en-GB" i="1" dirty="0"/>
              <a:t>, </a:t>
            </a:r>
            <a:r>
              <a:rPr lang="en-GB" dirty="0"/>
              <a:t>(Accessed; 16</a:t>
            </a:r>
            <a:r>
              <a:rPr lang="en-GB" baseline="30000" dirty="0"/>
              <a:t>th</a:t>
            </a:r>
            <a:r>
              <a:rPr lang="en-GB" dirty="0"/>
              <a:t> of January 2018). </a:t>
            </a:r>
            <a:r>
              <a:rPr lang="en-GB" i="1" dirty="0"/>
              <a:t> </a:t>
            </a:r>
            <a:endParaRPr lang="en-GB" dirty="0"/>
          </a:p>
          <a:p>
            <a:endParaRPr lang="en-GB" dirty="0"/>
          </a:p>
        </p:txBody>
      </p:sp>
    </p:spTree>
    <p:extLst>
      <p:ext uri="{BB962C8B-B14F-4D97-AF65-F5344CB8AC3E}">
        <p14:creationId xmlns:p14="http://schemas.microsoft.com/office/powerpoint/2010/main" val="8386586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163</TotalTime>
  <Words>782</Words>
  <Application>Microsoft Office PowerPoint</Application>
  <PresentationFormat>Widescreen</PresentationFormat>
  <Paragraphs>46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Ion Boardroom</vt:lpstr>
      <vt:lpstr>Informal carers </vt:lpstr>
      <vt:lpstr>Wellbeing and Inclusion</vt:lpstr>
      <vt:lpstr>BACKGROUND INFORMATION</vt:lpstr>
      <vt:lpstr>Regulations </vt:lpstr>
      <vt:lpstr>Barriers of providing informal care</vt:lpstr>
      <vt:lpstr>Maslow Hierarchy of needs </vt:lpstr>
      <vt:lpstr>To conclude</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Informal carers</dc:title>
  <dc:creator>stacyburgess99@outlook.com</dc:creator>
  <cp:lastModifiedBy>stacyburgess99@outlook.com</cp:lastModifiedBy>
  <cp:revision>4</cp:revision>
  <dcterms:created xsi:type="dcterms:W3CDTF">2018-01-16T09:37:24Z</dcterms:created>
  <dcterms:modified xsi:type="dcterms:W3CDTF">2018-01-16T12:20:52Z</dcterms:modified>
</cp:coreProperties>
</file>