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6"/>
  </p:notesMasterIdLst>
  <p:sldIdLst>
    <p:sldId id="256" r:id="rId2"/>
    <p:sldId id="260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8764158-8661-AE4E-A154-7BA7E68053E5}" v="66" dt="2022-10-28T20:37:03.66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95781"/>
  </p:normalViewPr>
  <p:slideViewPr>
    <p:cSldViewPr snapToGrid="0">
      <p:cViewPr varScale="1">
        <p:scale>
          <a:sx n="106" d="100"/>
          <a:sy n="106" d="100"/>
        </p:scale>
        <p:origin x="792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lly Evans (2213370)" userId="0f4eee00-75cf-4021-acda-f6e6493453c0" providerId="ADAL" clId="{78764158-8661-AE4E-A154-7BA7E68053E5}"/>
    <pc:docChg chg="undo custSel addSld delSld modSld">
      <pc:chgData name="Molly Evans (2213370)" userId="0f4eee00-75cf-4021-acda-f6e6493453c0" providerId="ADAL" clId="{78764158-8661-AE4E-A154-7BA7E68053E5}" dt="2022-10-28T20:37:03.660" v="7926"/>
      <pc:docMkLst>
        <pc:docMk/>
      </pc:docMkLst>
      <pc:sldChg chg="addSp delSp modSp mod">
        <pc:chgData name="Molly Evans (2213370)" userId="0f4eee00-75cf-4021-acda-f6e6493453c0" providerId="ADAL" clId="{78764158-8661-AE4E-A154-7BA7E68053E5}" dt="2022-10-28T20:37:03.660" v="7926"/>
        <pc:sldMkLst>
          <pc:docMk/>
          <pc:sldMk cId="1955972319" sldId="256"/>
        </pc:sldMkLst>
        <pc:spChg chg="add del mod">
          <ac:chgData name="Molly Evans (2213370)" userId="0f4eee00-75cf-4021-acda-f6e6493453c0" providerId="ADAL" clId="{78764158-8661-AE4E-A154-7BA7E68053E5}" dt="2022-10-25T19:26:42.164" v="2"/>
          <ac:spMkLst>
            <pc:docMk/>
            <pc:sldMk cId="1955972319" sldId="256"/>
            <ac:spMk id="2" creationId="{4473121D-1DD6-8DFB-B0D4-17A4372D87C0}"/>
          </ac:spMkLst>
        </pc:spChg>
        <pc:spChg chg="add mod">
          <ac:chgData name="Molly Evans (2213370)" userId="0f4eee00-75cf-4021-acda-f6e6493453c0" providerId="ADAL" clId="{78764158-8661-AE4E-A154-7BA7E68053E5}" dt="2022-10-28T15:04:02.524" v="6952" actId="20577"/>
          <ac:spMkLst>
            <pc:docMk/>
            <pc:sldMk cId="1955972319" sldId="256"/>
            <ac:spMk id="2" creationId="{F0957AAA-CBBB-E82D-84EA-4D41B094DBA8}"/>
          </ac:spMkLst>
        </pc:spChg>
        <pc:spChg chg="add del mod">
          <ac:chgData name="Molly Evans (2213370)" userId="0f4eee00-75cf-4021-acda-f6e6493453c0" providerId="ADAL" clId="{78764158-8661-AE4E-A154-7BA7E68053E5}" dt="2022-10-26T19:15:17.080" v="2547"/>
          <ac:spMkLst>
            <pc:docMk/>
            <pc:sldMk cId="1955972319" sldId="256"/>
            <ac:spMk id="3" creationId="{1876BAA0-CC0C-1018-598A-2E0A58D33957}"/>
          </ac:spMkLst>
        </pc:spChg>
        <pc:spChg chg="add del mod">
          <ac:chgData name="Molly Evans (2213370)" userId="0f4eee00-75cf-4021-acda-f6e6493453c0" providerId="ADAL" clId="{78764158-8661-AE4E-A154-7BA7E68053E5}" dt="2022-10-28T20:37:03.660" v="7926"/>
          <ac:spMkLst>
            <pc:docMk/>
            <pc:sldMk cId="1955972319" sldId="256"/>
            <ac:spMk id="3" creationId="{6A0C9C6F-78BD-7CDF-820C-7A14B219351C}"/>
          </ac:spMkLst>
        </pc:spChg>
        <pc:spChg chg="mod">
          <ac:chgData name="Molly Evans (2213370)" userId="0f4eee00-75cf-4021-acda-f6e6493453c0" providerId="ADAL" clId="{78764158-8661-AE4E-A154-7BA7E68053E5}" dt="2022-10-26T20:22:17.937" v="4181" actId="1076"/>
          <ac:spMkLst>
            <pc:docMk/>
            <pc:sldMk cId="1955972319" sldId="256"/>
            <ac:spMk id="4" creationId="{C2ACC78E-5B96-C481-2F44-04F5A756EE81}"/>
          </ac:spMkLst>
        </pc:spChg>
        <pc:spChg chg="add del mod">
          <ac:chgData name="Molly Evans (2213370)" userId="0f4eee00-75cf-4021-acda-f6e6493453c0" providerId="ADAL" clId="{78764158-8661-AE4E-A154-7BA7E68053E5}" dt="2022-10-26T21:16:08.876" v="5209" actId="478"/>
          <ac:spMkLst>
            <pc:docMk/>
            <pc:sldMk cId="1955972319" sldId="256"/>
            <ac:spMk id="5" creationId="{35889FFC-7F45-C033-5BCC-DA6495D71A2F}"/>
          </ac:spMkLst>
        </pc:spChg>
        <pc:spChg chg="mod">
          <ac:chgData name="Molly Evans (2213370)" userId="0f4eee00-75cf-4021-acda-f6e6493453c0" providerId="ADAL" clId="{78764158-8661-AE4E-A154-7BA7E68053E5}" dt="2022-10-28T15:35:00.119" v="7825"/>
          <ac:spMkLst>
            <pc:docMk/>
            <pc:sldMk cId="1955972319" sldId="256"/>
            <ac:spMk id="6" creationId="{B12973A1-2AAA-99A8-7F5F-54B92DC4BD9E}"/>
          </ac:spMkLst>
        </pc:spChg>
        <pc:spChg chg="mod">
          <ac:chgData name="Molly Evans (2213370)" userId="0f4eee00-75cf-4021-acda-f6e6493453c0" providerId="ADAL" clId="{78764158-8661-AE4E-A154-7BA7E68053E5}" dt="2022-10-28T15:50:45.773" v="7922" actId="20577"/>
          <ac:spMkLst>
            <pc:docMk/>
            <pc:sldMk cId="1955972319" sldId="256"/>
            <ac:spMk id="7" creationId="{4409EC01-EF83-DC99-A032-7081CA9704A8}"/>
          </ac:spMkLst>
        </pc:spChg>
        <pc:spChg chg="mod">
          <ac:chgData name="Molly Evans (2213370)" userId="0f4eee00-75cf-4021-acda-f6e6493453c0" providerId="ADAL" clId="{78764158-8661-AE4E-A154-7BA7E68053E5}" dt="2022-10-28T15:47:05.031" v="7867" actId="20577"/>
          <ac:spMkLst>
            <pc:docMk/>
            <pc:sldMk cId="1955972319" sldId="256"/>
            <ac:spMk id="8" creationId="{848BD34C-936D-4897-C816-00BDFA002681}"/>
          </ac:spMkLst>
        </pc:spChg>
        <pc:spChg chg="del mod">
          <ac:chgData name="Molly Evans (2213370)" userId="0f4eee00-75cf-4021-acda-f6e6493453c0" providerId="ADAL" clId="{78764158-8661-AE4E-A154-7BA7E68053E5}" dt="2022-10-26T18:59:06.927" v="1745" actId="478"/>
          <ac:spMkLst>
            <pc:docMk/>
            <pc:sldMk cId="1955972319" sldId="256"/>
            <ac:spMk id="9" creationId="{2577F342-6A40-0615-29E9-AEB5B681C4A8}"/>
          </ac:spMkLst>
        </pc:spChg>
        <pc:spChg chg="add del mod">
          <ac:chgData name="Molly Evans (2213370)" userId="0f4eee00-75cf-4021-acda-f6e6493453c0" providerId="ADAL" clId="{78764158-8661-AE4E-A154-7BA7E68053E5}" dt="2022-10-26T19:23:12.777" v="2768"/>
          <ac:spMkLst>
            <pc:docMk/>
            <pc:sldMk cId="1955972319" sldId="256"/>
            <ac:spMk id="10" creationId="{561CE518-FE41-45E3-7491-3D465FEAA24E}"/>
          </ac:spMkLst>
        </pc:spChg>
        <pc:spChg chg="add del mod">
          <ac:chgData name="Molly Evans (2213370)" userId="0f4eee00-75cf-4021-acda-f6e6493453c0" providerId="ADAL" clId="{78764158-8661-AE4E-A154-7BA7E68053E5}" dt="2022-10-26T21:03:33.406" v="5018"/>
          <ac:spMkLst>
            <pc:docMk/>
            <pc:sldMk cId="1955972319" sldId="256"/>
            <ac:spMk id="11" creationId="{95798A91-832E-F798-7A73-2D689AF82529}"/>
          </ac:spMkLst>
        </pc:spChg>
        <pc:spChg chg="add mod">
          <ac:chgData name="Molly Evans (2213370)" userId="0f4eee00-75cf-4021-acda-f6e6493453c0" providerId="ADAL" clId="{78764158-8661-AE4E-A154-7BA7E68053E5}" dt="2022-10-26T21:16:14.040" v="5210" actId="1076"/>
          <ac:spMkLst>
            <pc:docMk/>
            <pc:sldMk cId="1955972319" sldId="256"/>
            <ac:spMk id="12" creationId="{1D53A54A-F9D8-9F02-7D74-36540EC28950}"/>
          </ac:spMkLst>
        </pc:spChg>
        <pc:spChg chg="add del mod">
          <ac:chgData name="Molly Evans (2213370)" userId="0f4eee00-75cf-4021-acda-f6e6493453c0" providerId="ADAL" clId="{78764158-8661-AE4E-A154-7BA7E68053E5}" dt="2022-10-26T21:37:28.905" v="6168" actId="478"/>
          <ac:spMkLst>
            <pc:docMk/>
            <pc:sldMk cId="1955972319" sldId="256"/>
            <ac:spMk id="14" creationId="{041662F9-3D2E-76AE-6FF5-576FDC4BA611}"/>
          </ac:spMkLst>
        </pc:spChg>
        <pc:spChg chg="add del">
          <ac:chgData name="Molly Evans (2213370)" userId="0f4eee00-75cf-4021-acda-f6e6493453c0" providerId="ADAL" clId="{78764158-8661-AE4E-A154-7BA7E68053E5}" dt="2022-10-26T21:38:04.993" v="6170" actId="478"/>
          <ac:spMkLst>
            <pc:docMk/>
            <pc:sldMk cId="1955972319" sldId="256"/>
            <ac:spMk id="16" creationId="{C035035F-B4A6-B4B9-A57D-9DB2630BB156}"/>
          </ac:spMkLst>
        </pc:spChg>
        <pc:spChg chg="add del mod">
          <ac:chgData name="Molly Evans (2213370)" userId="0f4eee00-75cf-4021-acda-f6e6493453c0" providerId="ADAL" clId="{78764158-8661-AE4E-A154-7BA7E68053E5}" dt="2022-10-26T21:39:22.617" v="6177"/>
          <ac:spMkLst>
            <pc:docMk/>
            <pc:sldMk cId="1955972319" sldId="256"/>
            <ac:spMk id="17" creationId="{81A9A831-F73E-064A-103A-43BD1C39C277}"/>
          </ac:spMkLst>
        </pc:spChg>
        <pc:spChg chg="add mod">
          <ac:chgData name="Molly Evans (2213370)" userId="0f4eee00-75cf-4021-acda-f6e6493453c0" providerId="ADAL" clId="{78764158-8661-AE4E-A154-7BA7E68053E5}" dt="2022-10-26T21:39:20.815" v="6175" actId="571"/>
          <ac:spMkLst>
            <pc:docMk/>
            <pc:sldMk cId="1955972319" sldId="256"/>
            <ac:spMk id="18" creationId="{E2F31D61-0074-1C91-6422-527042F75790}"/>
          </ac:spMkLst>
        </pc:spChg>
        <pc:spChg chg="add del mod">
          <ac:chgData name="Molly Evans (2213370)" userId="0f4eee00-75cf-4021-acda-f6e6493453c0" providerId="ADAL" clId="{78764158-8661-AE4E-A154-7BA7E68053E5}" dt="2022-10-26T21:39:46.086" v="6181"/>
          <ac:spMkLst>
            <pc:docMk/>
            <pc:sldMk cId="1955972319" sldId="256"/>
            <ac:spMk id="20" creationId="{3B5AC971-45D0-6632-5748-E510CC089EC1}"/>
          </ac:spMkLst>
        </pc:spChg>
        <pc:spChg chg="add mod">
          <ac:chgData name="Molly Evans (2213370)" userId="0f4eee00-75cf-4021-acda-f6e6493453c0" providerId="ADAL" clId="{78764158-8661-AE4E-A154-7BA7E68053E5}" dt="2022-10-26T21:40:28.621" v="6185" actId="1076"/>
          <ac:spMkLst>
            <pc:docMk/>
            <pc:sldMk cId="1955972319" sldId="256"/>
            <ac:spMk id="21" creationId="{68E26AE7-E31E-884D-3F1F-7994A0A4091C}"/>
          </ac:spMkLst>
        </pc:spChg>
        <pc:picChg chg="add mod">
          <ac:chgData name="Molly Evans (2213370)" userId="0f4eee00-75cf-4021-acda-f6e6493453c0" providerId="ADAL" clId="{78764158-8661-AE4E-A154-7BA7E68053E5}" dt="2022-10-28T15:50:57.871" v="7924" actId="14100"/>
          <ac:picMkLst>
            <pc:docMk/>
            <pc:sldMk cId="1955972319" sldId="256"/>
            <ac:picMk id="19" creationId="{66B2369E-711D-5638-BC21-9C9955F37C8F}"/>
          </ac:picMkLst>
        </pc:picChg>
        <pc:picChg chg="add mod">
          <ac:chgData name="Molly Evans (2213370)" userId="0f4eee00-75cf-4021-acda-f6e6493453c0" providerId="ADAL" clId="{78764158-8661-AE4E-A154-7BA7E68053E5}" dt="2022-10-28T15:50:54.575" v="7923" actId="14100"/>
          <ac:picMkLst>
            <pc:docMk/>
            <pc:sldMk cId="1955972319" sldId="256"/>
            <ac:picMk id="1026" creationId="{1417F587-5C7A-2B3B-F315-43525C28F5DC}"/>
          </ac:picMkLst>
        </pc:picChg>
        <pc:picChg chg="add del mod">
          <ac:chgData name="Molly Evans (2213370)" userId="0f4eee00-75cf-4021-acda-f6e6493453c0" providerId="ADAL" clId="{78764158-8661-AE4E-A154-7BA7E68053E5}" dt="2022-10-26T21:39:45.381" v="6179" actId="478"/>
          <ac:picMkLst>
            <pc:docMk/>
            <pc:sldMk cId="1955972319" sldId="256"/>
            <ac:picMk id="1028" creationId="{530DA7E2-DF2D-9CAA-214E-36EA543BF3A4}"/>
          </ac:picMkLst>
        </pc:picChg>
      </pc:sldChg>
      <pc:sldChg chg="addSp delSp modSp del mod">
        <pc:chgData name="Molly Evans (2213370)" userId="0f4eee00-75cf-4021-acda-f6e6493453c0" providerId="ADAL" clId="{78764158-8661-AE4E-A154-7BA7E68053E5}" dt="2022-10-26T21:41:54.416" v="6197" actId="2696"/>
        <pc:sldMkLst>
          <pc:docMk/>
          <pc:sldMk cId="1426938037" sldId="257"/>
        </pc:sldMkLst>
        <pc:spChg chg="add del mod">
          <ac:chgData name="Molly Evans (2213370)" userId="0f4eee00-75cf-4021-acda-f6e6493453c0" providerId="ADAL" clId="{78764158-8661-AE4E-A154-7BA7E68053E5}" dt="2022-10-26T19:24:33.898" v="2787"/>
          <ac:spMkLst>
            <pc:docMk/>
            <pc:sldMk cId="1426938037" sldId="257"/>
            <ac:spMk id="2" creationId="{013107C9-E84D-B03B-4052-41D17CF08AE8}"/>
          </ac:spMkLst>
        </pc:spChg>
        <pc:spChg chg="add del mod">
          <ac:chgData name="Molly Evans (2213370)" userId="0f4eee00-75cf-4021-acda-f6e6493453c0" providerId="ADAL" clId="{78764158-8661-AE4E-A154-7BA7E68053E5}" dt="2022-10-26T20:22:01.548" v="4176"/>
          <ac:spMkLst>
            <pc:docMk/>
            <pc:sldMk cId="1426938037" sldId="257"/>
            <ac:spMk id="3" creationId="{19D428CD-054A-E650-34F8-3C29CBF146CA}"/>
          </ac:spMkLst>
        </pc:spChg>
        <pc:spChg chg="mod">
          <ac:chgData name="Molly Evans (2213370)" userId="0f4eee00-75cf-4021-acda-f6e6493453c0" providerId="ADAL" clId="{78764158-8661-AE4E-A154-7BA7E68053E5}" dt="2022-10-26T21:28:32.043" v="5687" actId="20577"/>
          <ac:spMkLst>
            <pc:docMk/>
            <pc:sldMk cId="1426938037" sldId="257"/>
            <ac:spMk id="4" creationId="{5678D1BE-1FF2-C8D2-5B68-8FD387E38D31}"/>
          </ac:spMkLst>
        </pc:spChg>
        <pc:spChg chg="add del mod">
          <ac:chgData name="Molly Evans (2213370)" userId="0f4eee00-75cf-4021-acda-f6e6493453c0" providerId="ADAL" clId="{78764158-8661-AE4E-A154-7BA7E68053E5}" dt="2022-10-26T20:22:38.830" v="4188"/>
          <ac:spMkLst>
            <pc:docMk/>
            <pc:sldMk cId="1426938037" sldId="257"/>
            <ac:spMk id="5" creationId="{AEDB5881-EE60-090E-AD26-9D772697D9FB}"/>
          </ac:spMkLst>
        </pc:spChg>
        <pc:spChg chg="add mod">
          <ac:chgData name="Molly Evans (2213370)" userId="0f4eee00-75cf-4021-acda-f6e6493453c0" providerId="ADAL" clId="{78764158-8661-AE4E-A154-7BA7E68053E5}" dt="2022-10-26T20:22:52.456" v="4200" actId="20577"/>
          <ac:spMkLst>
            <pc:docMk/>
            <pc:sldMk cId="1426938037" sldId="257"/>
            <ac:spMk id="6" creationId="{EE6914B0-D50A-1DF8-719E-3D4A76C03098}"/>
          </ac:spMkLst>
        </pc:spChg>
      </pc:sldChg>
      <pc:sldChg chg="addSp delSp modSp mod">
        <pc:chgData name="Molly Evans (2213370)" userId="0f4eee00-75cf-4021-acda-f6e6493453c0" providerId="ADAL" clId="{78764158-8661-AE4E-A154-7BA7E68053E5}" dt="2022-10-28T20:37:03.660" v="7926"/>
        <pc:sldMkLst>
          <pc:docMk/>
          <pc:sldMk cId="2600125993" sldId="258"/>
        </pc:sldMkLst>
        <pc:spChg chg="mod">
          <ac:chgData name="Molly Evans (2213370)" userId="0f4eee00-75cf-4021-acda-f6e6493453c0" providerId="ADAL" clId="{78764158-8661-AE4E-A154-7BA7E68053E5}" dt="2022-10-26T19:12:04.865" v="2417" actId="1076"/>
          <ac:spMkLst>
            <pc:docMk/>
            <pc:sldMk cId="2600125993" sldId="258"/>
            <ac:spMk id="2" creationId="{A95B324C-0780-6B80-F003-75538700E8B2}"/>
          </ac:spMkLst>
        </pc:spChg>
        <pc:spChg chg="mod">
          <ac:chgData name="Molly Evans (2213370)" userId="0f4eee00-75cf-4021-acda-f6e6493453c0" providerId="ADAL" clId="{78764158-8661-AE4E-A154-7BA7E68053E5}" dt="2022-10-28T15:30:55.908" v="7820" actId="255"/>
          <ac:spMkLst>
            <pc:docMk/>
            <pc:sldMk cId="2600125993" sldId="258"/>
            <ac:spMk id="3" creationId="{E8EFF180-0146-111C-8527-A5AF46B98A25}"/>
          </ac:spMkLst>
        </pc:spChg>
        <pc:spChg chg="add del mod">
          <ac:chgData name="Molly Evans (2213370)" userId="0f4eee00-75cf-4021-acda-f6e6493453c0" providerId="ADAL" clId="{78764158-8661-AE4E-A154-7BA7E68053E5}" dt="2022-10-28T20:37:03.660" v="7926"/>
          <ac:spMkLst>
            <pc:docMk/>
            <pc:sldMk cId="2600125993" sldId="258"/>
            <ac:spMk id="4" creationId="{CD32F965-299C-BB40-E461-2812145BAD0B}"/>
          </ac:spMkLst>
        </pc:spChg>
      </pc:sldChg>
      <pc:sldChg chg="addSp delSp modSp new mod">
        <pc:chgData name="Molly Evans (2213370)" userId="0f4eee00-75cf-4021-acda-f6e6493453c0" providerId="ADAL" clId="{78764158-8661-AE4E-A154-7BA7E68053E5}" dt="2022-10-28T20:37:03.660" v="7926"/>
        <pc:sldMkLst>
          <pc:docMk/>
          <pc:sldMk cId="1965072427" sldId="259"/>
        </pc:sldMkLst>
        <pc:spChg chg="del mod">
          <ac:chgData name="Molly Evans (2213370)" userId="0f4eee00-75cf-4021-acda-f6e6493453c0" providerId="ADAL" clId="{78764158-8661-AE4E-A154-7BA7E68053E5}" dt="2022-10-26T20:12:50.082" v="4071" actId="478"/>
          <ac:spMkLst>
            <pc:docMk/>
            <pc:sldMk cId="1965072427" sldId="259"/>
            <ac:spMk id="2" creationId="{28C4D99D-F096-0130-87B4-3AB70E4189F5}"/>
          </ac:spMkLst>
        </pc:spChg>
        <pc:spChg chg="add del mod">
          <ac:chgData name="Molly Evans (2213370)" userId="0f4eee00-75cf-4021-acda-f6e6493453c0" providerId="ADAL" clId="{78764158-8661-AE4E-A154-7BA7E68053E5}" dt="2022-10-28T20:37:03.660" v="7926"/>
          <ac:spMkLst>
            <pc:docMk/>
            <pc:sldMk cId="1965072427" sldId="259"/>
            <ac:spMk id="2" creationId="{33239D7C-725E-3490-1531-DD0ED64F8832}"/>
          </ac:spMkLst>
        </pc:spChg>
        <pc:spChg chg="del mod">
          <ac:chgData name="Molly Evans (2213370)" userId="0f4eee00-75cf-4021-acda-f6e6493453c0" providerId="ADAL" clId="{78764158-8661-AE4E-A154-7BA7E68053E5}" dt="2022-10-26T20:13:01.870" v="4073" actId="478"/>
          <ac:spMkLst>
            <pc:docMk/>
            <pc:sldMk cId="1965072427" sldId="259"/>
            <ac:spMk id="3" creationId="{3455D9C8-71F1-9C5C-3264-F2130A4DD791}"/>
          </ac:spMkLst>
        </pc:spChg>
        <pc:spChg chg="add del mod">
          <ac:chgData name="Molly Evans (2213370)" userId="0f4eee00-75cf-4021-acda-f6e6493453c0" providerId="ADAL" clId="{78764158-8661-AE4E-A154-7BA7E68053E5}" dt="2022-10-26T20:08:59.866" v="3779"/>
          <ac:spMkLst>
            <pc:docMk/>
            <pc:sldMk cId="1965072427" sldId="259"/>
            <ac:spMk id="4" creationId="{AE1BC3E6-C093-A6F3-14DA-2B3164F9F50E}"/>
          </ac:spMkLst>
        </pc:spChg>
        <pc:spChg chg="add mod">
          <ac:chgData name="Molly Evans (2213370)" userId="0f4eee00-75cf-4021-acda-f6e6493453c0" providerId="ADAL" clId="{78764158-8661-AE4E-A154-7BA7E68053E5}" dt="2022-10-28T15:30:40.540" v="7819" actId="20577"/>
          <ac:spMkLst>
            <pc:docMk/>
            <pc:sldMk cId="1965072427" sldId="259"/>
            <ac:spMk id="6" creationId="{5C9D52BA-25B7-9B12-BA3C-59CF65BC1D3E}"/>
          </ac:spMkLst>
        </pc:spChg>
      </pc:sldChg>
      <pc:sldChg chg="addSp delSp modSp new mod">
        <pc:chgData name="Molly Evans (2213370)" userId="0f4eee00-75cf-4021-acda-f6e6493453c0" providerId="ADAL" clId="{78764158-8661-AE4E-A154-7BA7E68053E5}" dt="2022-10-28T20:37:03.660" v="7926"/>
        <pc:sldMkLst>
          <pc:docMk/>
          <pc:sldMk cId="4137882588" sldId="260"/>
        </pc:sldMkLst>
        <pc:spChg chg="add del mod">
          <ac:chgData name="Molly Evans (2213370)" userId="0f4eee00-75cf-4021-acda-f6e6493453c0" providerId="ADAL" clId="{78764158-8661-AE4E-A154-7BA7E68053E5}" dt="2022-10-28T20:37:03.660" v="7926"/>
          <ac:spMkLst>
            <pc:docMk/>
            <pc:sldMk cId="4137882588" sldId="260"/>
            <ac:spMk id="2" creationId="{27444EDB-D314-ACB0-B65A-6C807B6B0A6E}"/>
          </ac:spMkLst>
        </pc:spChg>
        <pc:spChg chg="del">
          <ac:chgData name="Molly Evans (2213370)" userId="0f4eee00-75cf-4021-acda-f6e6493453c0" providerId="ADAL" clId="{78764158-8661-AE4E-A154-7BA7E68053E5}" dt="2022-10-26T21:24:15.372" v="5622" actId="478"/>
          <ac:spMkLst>
            <pc:docMk/>
            <pc:sldMk cId="4137882588" sldId="260"/>
            <ac:spMk id="2" creationId="{7537A09D-11BD-A2B4-4ED9-16A945700B1C}"/>
          </ac:spMkLst>
        </pc:spChg>
        <pc:spChg chg="del mod">
          <ac:chgData name="Molly Evans (2213370)" userId="0f4eee00-75cf-4021-acda-f6e6493453c0" providerId="ADAL" clId="{78764158-8661-AE4E-A154-7BA7E68053E5}" dt="2022-10-26T21:24:13.188" v="5621" actId="478"/>
          <ac:spMkLst>
            <pc:docMk/>
            <pc:sldMk cId="4137882588" sldId="260"/>
            <ac:spMk id="3" creationId="{2ECC140F-9131-EE95-9CC0-5E3D2DF22A10}"/>
          </ac:spMkLst>
        </pc:spChg>
        <pc:spChg chg="add mod">
          <ac:chgData name="Molly Evans (2213370)" userId="0f4eee00-75cf-4021-acda-f6e6493453c0" providerId="ADAL" clId="{78764158-8661-AE4E-A154-7BA7E68053E5}" dt="2022-10-26T21:24:53.415" v="5652" actId="20577"/>
          <ac:spMkLst>
            <pc:docMk/>
            <pc:sldMk cId="4137882588" sldId="260"/>
            <ac:spMk id="4" creationId="{770CF450-DF7C-6F2C-CE92-32BA89968271}"/>
          </ac:spMkLst>
        </pc:spChg>
        <pc:spChg chg="add del mod">
          <ac:chgData name="Molly Evans (2213370)" userId="0f4eee00-75cf-4021-acda-f6e6493453c0" providerId="ADAL" clId="{78764158-8661-AE4E-A154-7BA7E68053E5}" dt="2022-10-26T21:25:08.768" v="5655"/>
          <ac:spMkLst>
            <pc:docMk/>
            <pc:sldMk cId="4137882588" sldId="260"/>
            <ac:spMk id="5" creationId="{B28E1BAC-5060-AA29-9807-206C1F95165A}"/>
          </ac:spMkLst>
        </pc:spChg>
        <pc:spChg chg="add mod">
          <ac:chgData name="Molly Evans (2213370)" userId="0f4eee00-75cf-4021-acda-f6e6493453c0" providerId="ADAL" clId="{78764158-8661-AE4E-A154-7BA7E68053E5}" dt="2022-10-28T15:48:23.833" v="7879" actId="20577"/>
          <ac:spMkLst>
            <pc:docMk/>
            <pc:sldMk cId="4137882588" sldId="260"/>
            <ac:spMk id="6" creationId="{D74E477D-7DF0-C779-A229-02EB52E84775}"/>
          </ac:spMkLst>
        </pc:spChg>
        <pc:spChg chg="add del mod">
          <ac:chgData name="Molly Evans (2213370)" userId="0f4eee00-75cf-4021-acda-f6e6493453c0" providerId="ADAL" clId="{78764158-8661-AE4E-A154-7BA7E68053E5}" dt="2022-10-26T21:26:29.655" v="5669"/>
          <ac:spMkLst>
            <pc:docMk/>
            <pc:sldMk cId="4137882588" sldId="260"/>
            <ac:spMk id="7" creationId="{17C604BE-9F69-B463-9D3C-54E02CBF4B40}"/>
          </ac:spMkLst>
        </pc:spChg>
        <pc:spChg chg="add mod">
          <ac:chgData name="Molly Evans (2213370)" userId="0f4eee00-75cf-4021-acda-f6e6493453c0" providerId="ADAL" clId="{78764158-8661-AE4E-A154-7BA7E68053E5}" dt="2022-10-28T15:09:06.599" v="7319" actId="1076"/>
          <ac:spMkLst>
            <pc:docMk/>
            <pc:sldMk cId="4137882588" sldId="260"/>
            <ac:spMk id="8" creationId="{9527888F-8653-E234-089E-CEF1D8CC8C0E}"/>
          </ac:spMkLst>
        </pc:spChg>
        <pc:spChg chg="add mod">
          <ac:chgData name="Molly Evans (2213370)" userId="0f4eee00-75cf-4021-acda-f6e6493453c0" providerId="ADAL" clId="{78764158-8661-AE4E-A154-7BA7E68053E5}" dt="2022-10-28T15:50:01.158" v="7921" actId="20577"/>
          <ac:spMkLst>
            <pc:docMk/>
            <pc:sldMk cId="4137882588" sldId="260"/>
            <ac:spMk id="9" creationId="{9A600EBD-D309-92D7-6719-A4D71A0C95B7}"/>
          </ac:spMkLst>
        </pc:spChg>
        <pc:spChg chg="add mod">
          <ac:chgData name="Molly Evans (2213370)" userId="0f4eee00-75cf-4021-acda-f6e6493453c0" providerId="ADAL" clId="{78764158-8661-AE4E-A154-7BA7E68053E5}" dt="2022-10-28T15:09:35.349" v="7323" actId="1076"/>
          <ac:spMkLst>
            <pc:docMk/>
            <pc:sldMk cId="4137882588" sldId="260"/>
            <ac:spMk id="10" creationId="{B230DEF8-83B2-BBA5-9DEE-4C4CE36DA467}"/>
          </ac:spMkLst>
        </pc:spChg>
        <pc:spChg chg="add mod">
          <ac:chgData name="Molly Evans (2213370)" userId="0f4eee00-75cf-4021-acda-f6e6493453c0" providerId="ADAL" clId="{78764158-8661-AE4E-A154-7BA7E68053E5}" dt="2022-10-28T15:49:47.135" v="7910" actId="20577"/>
          <ac:spMkLst>
            <pc:docMk/>
            <pc:sldMk cId="4137882588" sldId="260"/>
            <ac:spMk id="11" creationId="{F62E38A4-5796-0E28-ACCE-89E9C1ADAF25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E1BAED-9535-B843-BD86-61B6079182E2}" type="datetimeFigureOut">
              <a:rPr lang="en-US" smtClean="0"/>
              <a:t>10/28/22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2B1294-CD0A-DE46-9FDA-22A0BDC01A8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16401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A4C041-3529-45E3-55B1-7409C15121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319EAF2-16C7-8CC8-61E6-7FA5A249559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264FBC-91AD-B08A-342B-4751691C3E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AE7DBF-AD0A-1A44-B3F4-2498753B64D9}" type="datetime1">
              <a:rPr lang="en-GB" smtClean="0"/>
              <a:t>28/10/2022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D1AFF4-D200-2A08-715C-B050822F89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7F5D0C-2727-3322-84C3-28FE886D5E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BD29E6-F478-274E-A2FB-ECF3CBB261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79488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FE4ED9-2F73-E6BC-A0D3-179C336266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C79832-95DD-0E7A-8ADD-2B8C6264DD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AD3762-3499-33C5-0928-12A869EF76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8F991C-F1E4-864F-988D-847F9E2C5670}" type="datetime1">
              <a:rPr lang="en-GB" smtClean="0"/>
              <a:t>28/10/2022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5E1AD5-4C43-03D7-01C5-22F7F48D69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120355-3CE1-E5A9-90E6-713F8408AA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BD29E6-F478-274E-A2FB-ECF3CBB261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73299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2C7856-D950-F531-7D58-324AC776C3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D47F91-E1D9-DB19-8FB3-7247D2972E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3E7218-9644-A66F-A3A8-C5E7FBC25D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8389B1-FDB0-5041-B927-BCEA884EABCE}" type="datetime1">
              <a:rPr lang="en-GB" smtClean="0"/>
              <a:t>28/10/2022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04AD13-FB3D-93C5-F8A1-03785D6700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3090AA-C0C5-95E7-729B-F68EB039E7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BD29E6-F478-274E-A2FB-ECF3CBB261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93289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3CC643-FA82-1593-F58F-2048F0E6BC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AB7228-8EE5-4695-0A23-E4CDD4CF55C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783211-4F99-5E23-3095-05177DE77F6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871242-6444-8396-15CB-5E5CADADA0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F095B5-287D-0840-9872-414009ACD526}" type="datetime1">
              <a:rPr lang="en-GB" smtClean="0"/>
              <a:t>28/10/2022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92D536-3882-5249-DC9E-9B93B153FD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63043-6292-9377-6472-013F5A28E7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BD29E6-F478-274E-A2FB-ECF3CBB261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92831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010D26-CFEA-971C-BB20-7B0A91A46C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B8168B-5855-45E5-5A45-69F0DA0B0C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BD4056-C1C7-AEEB-1F91-9D9444018B6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2E2B015-AC4E-F34E-29D6-29A8E20FFBF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6E2C179-4548-BF6C-FEFC-FB9728FC4CD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23EBB4A-39FD-8B58-BEE9-E28B53DC42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F115EA-4358-2145-AD82-6529869EDC08}" type="datetime1">
              <a:rPr lang="en-GB" smtClean="0"/>
              <a:t>28/10/2022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61C936A-2706-7886-9268-927F8F76D2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01F6DD6-0624-43E7-CE37-0A24E4E2D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BD29E6-F478-274E-A2FB-ECF3CBB261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26159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38D359-1F6E-0A1A-7BA5-DF58D3A85D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259F51-13D1-820E-1E46-FC0FDD54A2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80711-0B06-2248-A418-1DE35BB99B67}" type="datetime1">
              <a:rPr lang="en-GB" smtClean="0"/>
              <a:t>28/10/2022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77C1C0D-7A00-400D-C989-328C4D8504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E0A647-87CC-8192-1552-B41301BB2C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BD29E6-F478-274E-A2FB-ECF3CBB261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00138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45DCA3D-C1B4-441C-25A2-AFE203372B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491BE4-9B35-A64D-BFAA-74FDDBACAC33}" type="datetime1">
              <a:rPr lang="en-GB" smtClean="0"/>
              <a:t>28/10/2022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E30E964-D214-ACDB-7A6D-22924394DE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9A6BE3C-1F5E-F942-EA96-F0988ABCD1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BD29E6-F478-274E-A2FB-ECF3CBB261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91553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1CF30D-BEE0-90A8-3F50-7640026BA4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D7743E-9B45-42DD-D0C4-F40863C380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D6B09EB-31A8-7547-9E5C-121E7A673DF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30B5AD-2C72-3777-EAAE-D0286326CF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C1006-7186-654D-B6DC-A88629C51F0D}" type="datetime1">
              <a:rPr lang="en-GB" smtClean="0"/>
              <a:t>28/10/2022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8A2D07-F7D8-5C8B-6E8B-A003DEEC78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455EC7-4040-4474-D3B5-D3A6246ACD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BD29E6-F478-274E-A2FB-ECF3CBB261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71233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D33DCC-3E5F-0C8C-3E34-D7FEA06D98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094EC0A-277E-7935-4530-5C65B80CE6F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46BFBC4-6AC8-66C3-74F7-1F514899E9F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FBF729-D01F-3125-3CDD-E2E10827B1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C5F204-C55B-E541-8C9E-40EFB181C055}" type="datetime1">
              <a:rPr lang="en-GB" smtClean="0"/>
              <a:t>28/10/2022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AFF7082-7ADB-4A35-01ED-CB37B42C47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0038AF-D9E2-2726-F03A-F45AD95655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BD29E6-F478-274E-A2FB-ECF3CBB261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42736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222C90-A4BB-0584-98A8-DDFBDEAFF7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110BA5-324F-4E25-0A17-0852221CF82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4212A0-50D2-301D-0F9A-2D991A2BCE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4E788-AB8A-124E-902A-6A96A491E791}" type="datetime1">
              <a:rPr lang="en-GB" smtClean="0"/>
              <a:t>28/10/2022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DFC5B8-938F-B9A3-C6BB-CA6853A2DE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710F35-72FD-A798-8D9B-924AA436AD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BD29E6-F478-274E-A2FB-ECF3CBB261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48717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EA93ED6-E8FE-61C9-0ABD-F3237BF2DCD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C2ADD3B-4ABF-38FA-AA87-4305651B079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5AEB9D-ACC7-30EE-C2D7-DD0127FDD1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58C0B2-77B0-7946-8E05-278108F9387E}" type="datetime1">
              <a:rPr lang="en-GB" smtClean="0"/>
              <a:t>28/10/2022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71B7F7-BDC9-0C10-1F58-0243CAFB32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2F0541-039B-D120-B24A-D1D016340A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BD29E6-F478-274E-A2FB-ECF3CBB261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79603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13C9D6-D565-2463-C587-48A67D4B6A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F70EC4-64EE-F501-FDFC-DD0CB955F3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2D85E6-2B44-AC76-823A-050917ADAAC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A6DB60-E969-AF41-96ED-8CA834D7A8C6}" type="datetime1">
              <a:rPr lang="en-GB" smtClean="0"/>
              <a:t>28/10/2022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C0FD97-8BE7-39D4-40A1-EA349CDB11A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F2358E-3BE1-C26C-A2FB-727C9C06A39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BD29E6-F478-274E-A2FB-ECF3CBB261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04317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mbridge-community.org.uk/professional-development/gswrp/index.html" TargetMode="External"/><Relationship Id="rId7" Type="http://schemas.openxmlformats.org/officeDocument/2006/relationships/hyperlink" Target="https://www.earlyyearscareers.com/eyc/latest-news/reflective-practice/" TargetMode="External"/><Relationship Id="rId2" Type="http://schemas.openxmlformats.org/officeDocument/2006/relationships/hyperlink" Target="https://www.skillsyouneed.com/ps/reflective-practice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pacey.org.uk/Pacey/media/Website-files/PACEY%20member%20practice%20guides%20(PDFs)/PG04-self-reflective-practice.pdf" TargetMode="External"/><Relationship Id="rId5" Type="http://schemas.openxmlformats.org/officeDocument/2006/relationships/hyperlink" Target="https://www.hcpc-uk.org/standards/meeting-our-standards/reflective-practice/what-is-reflection/" TargetMode="External"/><Relationship Id="rId4" Type="http://schemas.openxmlformats.org/officeDocument/2006/relationships/hyperlink" Target="https://graysreadinggroup.wordpress.com/2012/12/18/the-reflective-practitioner-by-donald-schon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rowthengineering.co.uk/kolb-experiential-learning-theory/" TargetMode="External"/><Relationship Id="rId2" Type="http://schemas.openxmlformats.org/officeDocument/2006/relationships/hyperlink" Target="https://my.cumbria.ac.uk/media/mycumbria/documents/ReflectiveCycleGibbs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ontent.iriss.org.uk/reflectivepractice/practitioner.html" TargetMode="External"/><Relationship Id="rId5" Type="http://schemas.openxmlformats.org/officeDocument/2006/relationships/hyperlink" Target="https://libguides.hull.ac.uk/reflectivewriting/schon" TargetMode="External"/><Relationship Id="rId4" Type="http://schemas.openxmlformats.org/officeDocument/2006/relationships/hyperlink" Target="https://www.simplypsychology.org/learning-kolb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2ACC78E-5B96-C481-2F44-04F5A756EE81}"/>
              </a:ext>
            </a:extLst>
          </p:cNvPr>
          <p:cNvSpPr txBox="1"/>
          <p:nvPr/>
        </p:nvSpPr>
        <p:spPr>
          <a:xfrm>
            <a:off x="46120" y="85344"/>
            <a:ext cx="6059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Molly Evans                  2213370.                     ECEY4002C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12973A1-2AAA-99A8-7F5F-54B92DC4BD9E}"/>
              </a:ext>
            </a:extLst>
          </p:cNvPr>
          <p:cNvSpPr txBox="1"/>
          <p:nvPr/>
        </p:nvSpPr>
        <p:spPr>
          <a:xfrm>
            <a:off x="109727" y="454676"/>
            <a:ext cx="6435452" cy="3139321"/>
          </a:xfrm>
          <a:prstGeom prst="rect">
            <a:avLst/>
          </a:prstGeom>
          <a:noFill/>
          <a:ln cmpd="sng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b="1" dirty="0"/>
              <a:t>Beth </a:t>
            </a:r>
            <a:r>
              <a:rPr lang="en-US" b="1" dirty="0" err="1"/>
              <a:t>ydy</a:t>
            </a:r>
            <a:r>
              <a:rPr lang="en-US" b="1" dirty="0"/>
              <a:t> </a:t>
            </a:r>
            <a:r>
              <a:rPr lang="en-US" b="1" dirty="0" err="1"/>
              <a:t>arfer</a:t>
            </a:r>
            <a:r>
              <a:rPr lang="en-US" b="1" dirty="0"/>
              <a:t> </a:t>
            </a:r>
            <a:r>
              <a:rPr lang="en-US" b="1" dirty="0" err="1"/>
              <a:t>myfyriol</a:t>
            </a:r>
            <a:r>
              <a:rPr lang="en-US" b="1" dirty="0"/>
              <a:t>?</a:t>
            </a:r>
          </a:p>
          <a:p>
            <a:r>
              <a:rPr lang="en-GB" sz="1200" dirty="0">
                <a:solidFill>
                  <a:srgbClr val="2A2A2A"/>
                </a:solidFill>
              </a:rPr>
              <a:t>Mae </a:t>
            </a:r>
            <a:r>
              <a:rPr lang="en-GB" sz="1200" dirty="0" err="1">
                <a:solidFill>
                  <a:srgbClr val="2A2A2A"/>
                </a:solidFill>
              </a:rPr>
              <a:t>arfer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myfyriol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yn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sgil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hanfodol</a:t>
            </a:r>
            <a:r>
              <a:rPr lang="en-GB" sz="1200" dirty="0">
                <a:solidFill>
                  <a:srgbClr val="2A2A2A"/>
                </a:solidFill>
              </a:rPr>
              <a:t> ac </a:t>
            </a:r>
            <a:r>
              <a:rPr lang="en-GB" sz="1200" dirty="0" err="1">
                <a:solidFill>
                  <a:srgbClr val="2A2A2A"/>
                </a:solidFill>
              </a:rPr>
              <a:t>yn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ffactor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weithredol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sy’n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cael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ei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ddefnyddio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yn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ddyddiol</a:t>
            </a:r>
            <a:r>
              <a:rPr lang="en-GB" sz="1200" dirty="0">
                <a:solidFill>
                  <a:srgbClr val="2A2A2A"/>
                </a:solidFill>
              </a:rPr>
              <a:t> o </a:t>
            </a:r>
            <a:r>
              <a:rPr lang="en-GB" sz="1200" dirty="0" err="1">
                <a:solidFill>
                  <a:srgbClr val="2A2A2A"/>
                </a:solidFill>
              </a:rPr>
              <a:t>fewn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lleoliadau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addysg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ynghyd</a:t>
            </a:r>
            <a:r>
              <a:rPr lang="en-GB" sz="1200" dirty="0">
                <a:solidFill>
                  <a:srgbClr val="2A2A2A"/>
                </a:solidFill>
              </a:rPr>
              <a:t> a </a:t>
            </a:r>
            <a:r>
              <a:rPr lang="en-GB" sz="1200" dirty="0" err="1">
                <a:solidFill>
                  <a:srgbClr val="2A2A2A"/>
                </a:solidFill>
              </a:rPr>
              <a:t>sawl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rôl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broffesiynol</a:t>
            </a:r>
            <a:r>
              <a:rPr lang="en-GB" sz="1200" dirty="0">
                <a:solidFill>
                  <a:srgbClr val="2A2A2A"/>
                </a:solidFill>
              </a:rPr>
              <a:t>. </a:t>
            </a:r>
            <a:r>
              <a:rPr lang="en-GB" sz="1200" dirty="0" err="1">
                <a:solidFill>
                  <a:srgbClr val="2A2A2A"/>
                </a:solidFill>
              </a:rPr>
              <a:t>Yn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ôl</a:t>
            </a:r>
            <a:r>
              <a:rPr lang="en-GB" sz="1200" dirty="0">
                <a:solidFill>
                  <a:srgbClr val="2A2A2A"/>
                </a:solidFill>
              </a:rPr>
              <a:t>  (</a:t>
            </a:r>
            <a:r>
              <a:rPr lang="en-GB" sz="1200" dirty="0" err="1">
                <a:solidFill>
                  <a:srgbClr val="2A2A2A"/>
                </a:solidFill>
              </a:rPr>
              <a:t>SkillsYouNeed</a:t>
            </a:r>
            <a:r>
              <a:rPr lang="en-GB" sz="1200" dirty="0">
                <a:solidFill>
                  <a:srgbClr val="2A2A2A"/>
                </a:solidFill>
              </a:rPr>
              <a:t>, 2011) , “Reflective practice is, </a:t>
            </a:r>
            <a:r>
              <a:rPr lang="en-GB" sz="1200" dirty="0" err="1">
                <a:solidFill>
                  <a:srgbClr val="2A2A2A"/>
                </a:solidFill>
              </a:rPr>
              <a:t>i’n</a:t>
            </a:r>
            <a:r>
              <a:rPr lang="en-GB" sz="1200" dirty="0">
                <a:solidFill>
                  <a:srgbClr val="2A2A2A"/>
                </a:solidFill>
              </a:rPr>
              <a:t> its simplest form, thinking about or reflecting on what you do.” </a:t>
            </a:r>
            <a:r>
              <a:rPr lang="en-GB" sz="1200" dirty="0" err="1">
                <a:solidFill>
                  <a:srgbClr val="2A2A2A"/>
                </a:solidFill>
              </a:rPr>
              <a:t>Wrth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adfyfyrio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rydym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yn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gwella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ein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syniadau</a:t>
            </a:r>
            <a:r>
              <a:rPr lang="en-GB" sz="1200" dirty="0">
                <a:solidFill>
                  <a:srgbClr val="2A2A2A"/>
                </a:solidFill>
              </a:rPr>
              <a:t>, </a:t>
            </a:r>
            <a:r>
              <a:rPr lang="en-GB" sz="1200" dirty="0" err="1">
                <a:solidFill>
                  <a:srgbClr val="2A2A2A"/>
                </a:solidFill>
              </a:rPr>
              <a:t>ein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gallu</a:t>
            </a:r>
            <a:r>
              <a:rPr lang="en-GB" sz="1200" dirty="0">
                <a:solidFill>
                  <a:srgbClr val="2A2A2A"/>
                </a:solidFill>
              </a:rPr>
              <a:t> ac </a:t>
            </a:r>
            <a:r>
              <a:rPr lang="en-GB" sz="1200" dirty="0" err="1">
                <a:solidFill>
                  <a:srgbClr val="2A2A2A"/>
                </a:solidFill>
              </a:rPr>
              <a:t>yn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ehangu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ar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wybodaeth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ar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yr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hyn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yr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ydym</a:t>
            </a:r>
            <a:r>
              <a:rPr lang="en-GB" sz="1200" dirty="0">
                <a:solidFill>
                  <a:srgbClr val="2A2A2A"/>
                </a:solidFill>
              </a:rPr>
              <a:t>  </a:t>
            </a:r>
            <a:r>
              <a:rPr lang="en-GB" sz="1200" dirty="0" err="1">
                <a:solidFill>
                  <a:srgbClr val="2A2A2A"/>
                </a:solidFill>
              </a:rPr>
              <a:t>ei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wybod</a:t>
            </a:r>
            <a:r>
              <a:rPr lang="en-GB" sz="1200" dirty="0">
                <a:solidFill>
                  <a:srgbClr val="2A2A2A"/>
                </a:solidFill>
              </a:rPr>
              <a:t>, </a:t>
            </a:r>
            <a:r>
              <a:rPr lang="en-GB" sz="1200" dirty="0" err="1">
                <a:solidFill>
                  <a:srgbClr val="2A2A2A"/>
                </a:solidFill>
              </a:rPr>
              <a:t>i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gyflawni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gwelliant</a:t>
            </a:r>
            <a:r>
              <a:rPr lang="en-GB" sz="1200" dirty="0">
                <a:solidFill>
                  <a:srgbClr val="2A2A2A"/>
                </a:solidFill>
              </a:rPr>
              <a:t> a </a:t>
            </a:r>
            <a:r>
              <a:rPr lang="en-GB" sz="1200" dirty="0" err="1">
                <a:solidFill>
                  <a:srgbClr val="2A2A2A"/>
                </a:solidFill>
              </a:rPr>
              <a:t>datblygu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adborth</a:t>
            </a:r>
            <a:r>
              <a:rPr lang="en-GB" sz="1200" dirty="0">
                <a:solidFill>
                  <a:srgbClr val="2A2A2A"/>
                </a:solidFill>
              </a:rPr>
              <a:t> o </a:t>
            </a:r>
            <a:r>
              <a:rPr lang="en-GB" sz="1200" dirty="0" err="1">
                <a:solidFill>
                  <a:srgbClr val="2A2A2A"/>
                </a:solidFill>
              </a:rPr>
              <a:t>fewn</a:t>
            </a:r>
            <a:r>
              <a:rPr lang="en-GB" sz="1200" dirty="0">
                <a:solidFill>
                  <a:srgbClr val="2A2A2A"/>
                </a:solidFill>
              </a:rPr>
              <a:t> y </a:t>
            </a:r>
            <a:r>
              <a:rPr lang="en-GB" sz="1200" dirty="0" err="1">
                <a:solidFill>
                  <a:srgbClr val="2A2A2A"/>
                </a:solidFill>
              </a:rPr>
              <a:t>gweithle</a:t>
            </a:r>
            <a:r>
              <a:rPr lang="en-GB" sz="1200" dirty="0">
                <a:solidFill>
                  <a:srgbClr val="2A2A2A"/>
                </a:solidFill>
              </a:rPr>
              <a:t>. </a:t>
            </a:r>
            <a:r>
              <a:rPr lang="en-GB" sz="1200" dirty="0" err="1">
                <a:solidFill>
                  <a:srgbClr val="2A2A2A"/>
                </a:solidFill>
              </a:rPr>
              <a:t>Yn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ôl</a:t>
            </a:r>
            <a:r>
              <a:rPr lang="en-GB" sz="1200" dirty="0">
                <a:solidFill>
                  <a:srgbClr val="2A2A2A"/>
                </a:solidFill>
              </a:rPr>
              <a:t> (Cambridge International Education Teaching and Learning Team, 2019) </a:t>
            </a:r>
            <a:r>
              <a:rPr lang="en-GB" sz="1200" dirty="0" err="1">
                <a:solidFill>
                  <a:srgbClr val="2A2A2A"/>
                </a:solidFill>
              </a:rPr>
              <a:t>rhaid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i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ni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fel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ymarferwyr</a:t>
            </a:r>
            <a:r>
              <a:rPr lang="en-GB" sz="1200" dirty="0">
                <a:solidFill>
                  <a:srgbClr val="2A2A2A"/>
                </a:solidFill>
              </a:rPr>
              <a:t>, </a:t>
            </a:r>
            <a:r>
              <a:rPr lang="en-GB" sz="1200" dirty="0" err="1">
                <a:solidFill>
                  <a:srgbClr val="2A2A2A"/>
                </a:solidFill>
              </a:rPr>
              <a:t>ddysgu</a:t>
            </a:r>
            <a:r>
              <a:rPr lang="en-GB" sz="1200" dirty="0">
                <a:solidFill>
                  <a:srgbClr val="2A2A2A"/>
                </a:solidFill>
              </a:rPr>
              <a:t>, </a:t>
            </a:r>
            <a:r>
              <a:rPr lang="en-GB" sz="1200" dirty="0" err="1">
                <a:solidFill>
                  <a:srgbClr val="2A2A2A"/>
                </a:solidFill>
              </a:rPr>
              <a:t>hunan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asesu</a:t>
            </a:r>
            <a:r>
              <a:rPr lang="en-GB" sz="1200" dirty="0">
                <a:solidFill>
                  <a:srgbClr val="2A2A2A"/>
                </a:solidFill>
              </a:rPr>
              <a:t>, </a:t>
            </a:r>
            <a:r>
              <a:rPr lang="en-GB" sz="1200" dirty="0" err="1">
                <a:solidFill>
                  <a:srgbClr val="2A2A2A"/>
                </a:solidFill>
              </a:rPr>
              <a:t>ystyried</a:t>
            </a:r>
            <a:r>
              <a:rPr lang="en-GB" sz="1200" dirty="0">
                <a:solidFill>
                  <a:srgbClr val="2A2A2A"/>
                </a:solidFill>
              </a:rPr>
              <a:t> ac </a:t>
            </a:r>
            <a:r>
              <a:rPr lang="en-GB" sz="1200" dirty="0" err="1">
                <a:solidFill>
                  <a:srgbClr val="2A2A2A"/>
                </a:solidFill>
              </a:rPr>
              <a:t>yna</a:t>
            </a:r>
            <a:r>
              <a:rPr lang="en-GB" sz="1200" dirty="0">
                <a:solidFill>
                  <a:srgbClr val="2A2A2A"/>
                </a:solidFill>
              </a:rPr>
              <a:t> , </a:t>
            </a:r>
            <a:r>
              <a:rPr lang="en-GB" sz="1200" dirty="0" err="1">
                <a:solidFill>
                  <a:srgbClr val="2A2A2A"/>
                </a:solidFill>
              </a:rPr>
              <a:t>ymarfer</a:t>
            </a:r>
            <a:r>
              <a:rPr lang="en-GB" sz="1200" dirty="0">
                <a:solidFill>
                  <a:srgbClr val="2A2A2A"/>
                </a:solidFill>
              </a:rPr>
              <a:t> o </a:t>
            </a:r>
            <a:r>
              <a:rPr lang="en-GB" sz="1200" dirty="0" err="1">
                <a:solidFill>
                  <a:srgbClr val="2A2A2A"/>
                </a:solidFill>
              </a:rPr>
              <a:t>fewn</a:t>
            </a:r>
            <a:r>
              <a:rPr lang="en-GB" sz="1200" dirty="0">
                <a:solidFill>
                  <a:srgbClr val="2A2A2A"/>
                </a:solidFill>
              </a:rPr>
              <a:t> y </a:t>
            </a:r>
            <a:r>
              <a:rPr lang="en-GB" sz="1200" dirty="0" err="1">
                <a:solidFill>
                  <a:srgbClr val="2A2A2A"/>
                </a:solidFill>
              </a:rPr>
              <a:t>gylched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arfer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fyfyriol</a:t>
            </a:r>
            <a:r>
              <a:rPr lang="en-GB" sz="1200" dirty="0">
                <a:solidFill>
                  <a:srgbClr val="2A2A2A"/>
                </a:solidFill>
              </a:rPr>
              <a:t>. </a:t>
            </a:r>
            <a:r>
              <a:rPr lang="en-GB" sz="1200" dirty="0" err="1">
                <a:solidFill>
                  <a:srgbClr val="2A2A2A"/>
                </a:solidFill>
              </a:rPr>
              <a:t>Edrychodd</a:t>
            </a:r>
            <a:r>
              <a:rPr lang="en-GB" sz="1200" dirty="0">
                <a:solidFill>
                  <a:srgbClr val="2A2A2A"/>
                </a:solidFill>
              </a:rPr>
              <a:t>  John Dewey </a:t>
            </a:r>
            <a:r>
              <a:rPr lang="en-GB" sz="1200" dirty="0" err="1">
                <a:solidFill>
                  <a:srgbClr val="2A2A2A"/>
                </a:solidFill>
              </a:rPr>
              <a:t>i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mewn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i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Ymarfer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Myfyriol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gyda’i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archwiliad</a:t>
            </a:r>
            <a:r>
              <a:rPr lang="en-GB" sz="1200" dirty="0">
                <a:solidFill>
                  <a:srgbClr val="2A2A2A"/>
                </a:solidFill>
              </a:rPr>
              <a:t> o </a:t>
            </a:r>
            <a:r>
              <a:rPr lang="en-GB" sz="1200" dirty="0" err="1">
                <a:solidFill>
                  <a:srgbClr val="2A2A2A"/>
                </a:solidFill>
              </a:rPr>
              <a:t>brofiad</a:t>
            </a:r>
            <a:r>
              <a:rPr lang="en-GB" sz="1200" dirty="0">
                <a:solidFill>
                  <a:srgbClr val="2A2A2A"/>
                </a:solidFill>
              </a:rPr>
              <a:t>, </a:t>
            </a:r>
            <a:r>
              <a:rPr lang="en-GB" sz="1200" dirty="0" err="1">
                <a:solidFill>
                  <a:srgbClr val="2A2A2A"/>
                </a:solidFill>
              </a:rPr>
              <a:t>rhyngweithio</a:t>
            </a:r>
            <a:r>
              <a:rPr lang="en-GB" sz="1200" dirty="0">
                <a:solidFill>
                  <a:srgbClr val="2A2A2A"/>
                </a:solidFill>
              </a:rPr>
              <a:t> a </a:t>
            </a:r>
            <a:r>
              <a:rPr lang="en-GB" sz="1200" dirty="0" err="1">
                <a:solidFill>
                  <a:srgbClr val="2A2A2A"/>
                </a:solidFill>
              </a:rPr>
              <a:t>myfyrio</a:t>
            </a:r>
            <a:r>
              <a:rPr lang="en-GB" sz="1200" dirty="0">
                <a:solidFill>
                  <a:srgbClr val="2A2A2A"/>
                </a:solidFill>
              </a:rPr>
              <a:t> . </a:t>
            </a:r>
            <a:r>
              <a:rPr lang="en-GB" sz="1200" dirty="0" err="1">
                <a:solidFill>
                  <a:srgbClr val="2A2A2A"/>
                </a:solidFill>
              </a:rPr>
              <a:t>Mae'n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diffinio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arfer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adfyfyriol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fel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yr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arfer</a:t>
            </a:r>
            <a:r>
              <a:rPr lang="en-GB" sz="1200" dirty="0">
                <a:solidFill>
                  <a:srgbClr val="2A2A2A"/>
                </a:solidFill>
              </a:rPr>
              <a:t> y </a:t>
            </a:r>
            <a:r>
              <a:rPr lang="en-GB" sz="1200" dirty="0" err="1">
                <a:solidFill>
                  <a:srgbClr val="2A2A2A"/>
                </a:solidFill>
              </a:rPr>
              <a:t>mae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gweithwyr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proffesiynol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yn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ei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ddefnyddio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i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ddod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yn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ymwybodol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o’r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hyn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sydd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ynghyd</a:t>
            </a:r>
            <a:r>
              <a:rPr lang="en-GB" sz="1200" dirty="0">
                <a:solidFill>
                  <a:srgbClr val="2A2A2A"/>
                </a:solidFill>
              </a:rPr>
              <a:t> a </a:t>
            </a:r>
            <a:r>
              <a:rPr lang="en-GB" sz="1200" dirty="0" err="1">
                <a:solidFill>
                  <a:srgbClr val="2A2A2A"/>
                </a:solidFill>
              </a:rPr>
              <a:t>dysgu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o’i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phrofiad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a’i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gwerthuso</a:t>
            </a:r>
            <a:r>
              <a:rPr lang="en-GB" sz="1200" dirty="0">
                <a:solidFill>
                  <a:srgbClr val="2A2A2A"/>
                </a:solidFill>
              </a:rPr>
              <a:t>. (Peter </a:t>
            </a:r>
            <a:r>
              <a:rPr lang="en-GB" sz="1200" dirty="0" err="1">
                <a:solidFill>
                  <a:srgbClr val="2A2A2A"/>
                </a:solidFill>
              </a:rPr>
              <a:t>Buwert</a:t>
            </a:r>
            <a:r>
              <a:rPr lang="en-GB" sz="1200" dirty="0">
                <a:solidFill>
                  <a:srgbClr val="2A2A2A"/>
                </a:solidFill>
              </a:rPr>
              <a:t>, 2013) . </a:t>
            </a:r>
            <a:r>
              <a:rPr lang="en-GB" sz="1200" dirty="0" err="1">
                <a:solidFill>
                  <a:srgbClr val="2A2A2A"/>
                </a:solidFill>
              </a:rPr>
              <a:t>Mae’r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gallu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i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fod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yn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fentrus</a:t>
            </a:r>
            <a:r>
              <a:rPr lang="en-GB" sz="1200" dirty="0">
                <a:solidFill>
                  <a:srgbClr val="2A2A2A"/>
                </a:solidFill>
              </a:rPr>
              <a:t> ac </a:t>
            </a:r>
            <a:r>
              <a:rPr lang="en-GB" sz="1200" dirty="0" err="1">
                <a:solidFill>
                  <a:srgbClr val="2A2A2A"/>
                </a:solidFill>
              </a:rPr>
              <a:t>yn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hyderus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wrth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fyfyrio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yn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gallu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ein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helpu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ni</a:t>
            </a:r>
            <a:r>
              <a:rPr lang="en-GB" sz="1200" dirty="0">
                <a:solidFill>
                  <a:srgbClr val="2A2A2A"/>
                </a:solidFill>
              </a:rPr>
              <a:t> o </a:t>
            </a:r>
            <a:r>
              <a:rPr lang="en-GB" sz="1200" dirty="0" err="1">
                <a:solidFill>
                  <a:srgbClr val="2A2A2A"/>
                </a:solidFill>
              </a:rPr>
              <a:t>fewn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ymarfer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i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gyrraedd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llawn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botensial</a:t>
            </a:r>
            <a:r>
              <a:rPr lang="en-GB" sz="1200" dirty="0">
                <a:solidFill>
                  <a:srgbClr val="2A2A2A"/>
                </a:solidFill>
              </a:rPr>
              <a:t>. </a:t>
            </a:r>
            <a:r>
              <a:rPr lang="en-GB" sz="1200" dirty="0" err="1">
                <a:solidFill>
                  <a:srgbClr val="2A2A2A"/>
                </a:solidFill>
              </a:rPr>
              <a:t>Heb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yr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arfer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myfyriol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ni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fyddai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unrhyw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berson</a:t>
            </a:r>
            <a:r>
              <a:rPr lang="en-GB" sz="1200" dirty="0">
                <a:solidFill>
                  <a:srgbClr val="2A2A2A"/>
                </a:solidFill>
              </a:rPr>
              <a:t> o </a:t>
            </a:r>
            <a:r>
              <a:rPr lang="en-GB" sz="1200" dirty="0" err="1">
                <a:solidFill>
                  <a:srgbClr val="2A2A2A"/>
                </a:solidFill>
              </a:rPr>
              <a:t>fewn</a:t>
            </a:r>
            <a:r>
              <a:rPr lang="en-GB" sz="1200" dirty="0">
                <a:solidFill>
                  <a:srgbClr val="2A2A2A"/>
                </a:solidFill>
              </a:rPr>
              <a:t> y </a:t>
            </a:r>
            <a:r>
              <a:rPr lang="en-GB" sz="1200" dirty="0" err="1">
                <a:solidFill>
                  <a:srgbClr val="2A2A2A"/>
                </a:solidFill>
              </a:rPr>
              <a:t>blynyddoedd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cynnar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yn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gallu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datblygu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ei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hun</a:t>
            </a:r>
            <a:r>
              <a:rPr lang="en-GB" sz="1200" dirty="0">
                <a:solidFill>
                  <a:srgbClr val="2A2A2A"/>
                </a:solidFill>
              </a:rPr>
              <a:t>, </a:t>
            </a:r>
            <a:r>
              <a:rPr lang="en-GB" sz="1200" dirty="0" err="1">
                <a:solidFill>
                  <a:srgbClr val="2A2A2A"/>
                </a:solidFill>
              </a:rPr>
              <a:t>drwy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werthuso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gwybodaeth</a:t>
            </a:r>
            <a:r>
              <a:rPr lang="en-GB" sz="1200" dirty="0">
                <a:solidFill>
                  <a:srgbClr val="2A2A2A"/>
                </a:solidFill>
              </a:rPr>
              <a:t>, </a:t>
            </a:r>
            <a:r>
              <a:rPr lang="en-GB" sz="1200" dirty="0" err="1">
                <a:solidFill>
                  <a:srgbClr val="2A2A2A"/>
                </a:solidFill>
              </a:rPr>
              <a:t>diddordebau</a:t>
            </a:r>
            <a:r>
              <a:rPr lang="en-GB" sz="1200" dirty="0">
                <a:solidFill>
                  <a:srgbClr val="2A2A2A"/>
                </a:solidFill>
              </a:rPr>
              <a:t> nag </a:t>
            </a:r>
            <a:r>
              <a:rPr lang="en-GB" sz="1200" dirty="0" err="1">
                <a:solidFill>
                  <a:srgbClr val="2A2A2A"/>
                </a:solidFill>
              </a:rPr>
              <a:t>rhannu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profiadau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newydd</a:t>
            </a:r>
            <a:r>
              <a:rPr lang="en-GB" sz="1200" dirty="0">
                <a:solidFill>
                  <a:srgbClr val="2A2A2A"/>
                </a:solidFill>
              </a:rPr>
              <a:t> a </a:t>
            </a:r>
            <a:r>
              <a:rPr lang="en-GB" sz="1200" dirty="0" err="1">
                <a:solidFill>
                  <a:srgbClr val="2A2A2A"/>
                </a:solidFill>
              </a:rPr>
              <a:t>phlant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ifanc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sy’n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ei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datblygu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ei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dealltwriaeth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nhw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fel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unigolion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uchelgeisiol</a:t>
            </a:r>
            <a:r>
              <a:rPr lang="en-GB" sz="1200" dirty="0">
                <a:solidFill>
                  <a:srgbClr val="2A2A2A"/>
                </a:solidFill>
              </a:rPr>
              <a:t>.</a:t>
            </a:r>
          </a:p>
          <a:p>
            <a:endParaRPr lang="en-US" sz="12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409EC01-EF83-DC99-A032-7081CA9704A8}"/>
              </a:ext>
            </a:extLst>
          </p:cNvPr>
          <p:cNvSpPr txBox="1"/>
          <p:nvPr/>
        </p:nvSpPr>
        <p:spPr>
          <a:xfrm>
            <a:off x="6608786" y="387802"/>
            <a:ext cx="4949952" cy="415498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b="1" dirty="0"/>
              <a:t>Pam </a:t>
            </a:r>
            <a:r>
              <a:rPr lang="en-US" b="1" dirty="0" err="1"/>
              <a:t>mae</a:t>
            </a:r>
            <a:r>
              <a:rPr lang="en-US" b="1" dirty="0"/>
              <a:t> </a:t>
            </a:r>
            <a:r>
              <a:rPr lang="en-US" b="1" dirty="0" err="1"/>
              <a:t>arfer</a:t>
            </a:r>
            <a:r>
              <a:rPr lang="en-US" b="1" dirty="0"/>
              <a:t> </a:t>
            </a:r>
            <a:r>
              <a:rPr lang="en-US" b="1" dirty="0" err="1"/>
              <a:t>Myfyriol</a:t>
            </a:r>
            <a:r>
              <a:rPr lang="en-US" b="1" dirty="0"/>
              <a:t> </a:t>
            </a:r>
            <a:r>
              <a:rPr lang="en-US" b="1" dirty="0" err="1"/>
              <a:t>yn</a:t>
            </a:r>
            <a:r>
              <a:rPr lang="en-US" b="1" dirty="0"/>
              <a:t> </a:t>
            </a:r>
            <a:r>
              <a:rPr lang="en-US" b="1" dirty="0" err="1"/>
              <a:t>bwysig</a:t>
            </a:r>
            <a:r>
              <a:rPr lang="en-US" b="1" dirty="0"/>
              <a:t>?</a:t>
            </a:r>
          </a:p>
          <a:p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Mae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arfer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myfyriol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yn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bwysig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iawn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drwy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asesu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,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datblygu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a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gwerthuso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. “Reflection is a process which help you gain insight into your Professional practise by thinking analytically about any element of it” (Health and Care Professions Council, 2021).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Heb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ymarfer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myfyriol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ni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fydd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datblygiadau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a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newidiadau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yn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cael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ei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wneud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o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fewn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y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gweithle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gan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unigolion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,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boed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yn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newid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y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ffordd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rydym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yn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cyflwyno’r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dasg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neu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yn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ei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gynllunio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.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Fel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ymarferwyr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proffesiynnol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mae’n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bwysig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myfyrio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er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mwyn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datblygu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proffesiynnoldeb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.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Drwy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edrych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ar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y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wybodaeth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gan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Brifysgol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‘Cambridge’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maen’t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yn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sôn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am y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pwysigrwydd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o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fyfyrio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gan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nodi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unrhyw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rwystrau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o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ddysgu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sydd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gan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fyfyrwyr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neu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bobl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ifanc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wrth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ddysgu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,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yna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gall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myfyrio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a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chymryd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y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cyfle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hwn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i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werthuso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,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gwneud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hi’n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broses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llawer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fwy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syml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a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hwylus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i’m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dysgu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. (Cambridge International Education Teaching and Learning Team, 2019). Gall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myfyrio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wneud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i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ymarferwyr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feddwl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am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syniadau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newydd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,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ei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theimladau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tuag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at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newidiadau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a’i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datblygiadau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proffesiynol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. 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Heb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fyfyrio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ni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fyddwn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yn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datblygu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diddordebau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plant o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fewn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y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Blynyddoedd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Cynnar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,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na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ei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galluogi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nhw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i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fod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yn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wybodus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a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dysgu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rhag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ei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camgymeriadau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. </a:t>
            </a:r>
            <a:endParaRPr lang="en-GB" sz="1200" b="0" dirty="0">
              <a:effectLst/>
            </a:endParaRPr>
          </a:p>
          <a:p>
            <a:br>
              <a:rPr lang="en-GB" sz="1400" i="1" dirty="0">
                <a:effectLst/>
              </a:rPr>
            </a:br>
            <a:endParaRPr lang="en-GB" sz="1400" i="1" dirty="0">
              <a:effectLst/>
            </a:endParaRPr>
          </a:p>
          <a:p>
            <a:endParaRPr lang="en-US" sz="14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48BD34C-936D-4897-C816-00BDFA002681}"/>
              </a:ext>
            </a:extLst>
          </p:cNvPr>
          <p:cNvSpPr txBox="1"/>
          <p:nvPr/>
        </p:nvSpPr>
        <p:spPr>
          <a:xfrm>
            <a:off x="109727" y="3629146"/>
            <a:ext cx="6435452" cy="323165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b="1" dirty="0"/>
              <a:t>Sut gall </a:t>
            </a:r>
            <a:r>
              <a:rPr lang="en-US" b="1" dirty="0" err="1"/>
              <a:t>arfer</a:t>
            </a:r>
            <a:r>
              <a:rPr lang="en-US" b="1" dirty="0"/>
              <a:t> </a:t>
            </a:r>
            <a:r>
              <a:rPr lang="en-US" b="1" dirty="0" err="1"/>
              <a:t>myfyriol</a:t>
            </a:r>
            <a:r>
              <a:rPr lang="en-US" b="1" dirty="0"/>
              <a:t> </a:t>
            </a:r>
            <a:r>
              <a:rPr lang="en-US" b="1" dirty="0" err="1"/>
              <a:t>gwella</a:t>
            </a:r>
            <a:r>
              <a:rPr lang="en-US" b="1" dirty="0"/>
              <a:t> </a:t>
            </a:r>
            <a:r>
              <a:rPr lang="en-US" b="1" dirty="0" err="1"/>
              <a:t>ansawdd</a:t>
            </a:r>
            <a:r>
              <a:rPr lang="en-US" b="1" dirty="0"/>
              <a:t> o </a:t>
            </a:r>
            <a:r>
              <a:rPr lang="en-US" b="1" dirty="0" err="1"/>
              <a:t>fewn</a:t>
            </a:r>
            <a:r>
              <a:rPr lang="en-US" b="1" dirty="0"/>
              <a:t> y </a:t>
            </a:r>
            <a:r>
              <a:rPr lang="en-US" b="1" dirty="0" err="1"/>
              <a:t>Blynyddoedd</a:t>
            </a:r>
            <a:r>
              <a:rPr lang="en-US" b="1" dirty="0"/>
              <a:t> </a:t>
            </a:r>
            <a:r>
              <a:rPr lang="en-US" b="1" dirty="0" err="1"/>
              <a:t>Cynnar</a:t>
            </a:r>
            <a:r>
              <a:rPr lang="en-US" b="1" dirty="0"/>
              <a:t>?</a:t>
            </a:r>
          </a:p>
          <a:p>
            <a:r>
              <a:rPr lang="en-US" sz="1200" dirty="0"/>
              <a:t>Mae </a:t>
            </a:r>
            <a:r>
              <a:rPr lang="en-US" sz="1200" dirty="0" err="1"/>
              <a:t>arfer</a:t>
            </a:r>
            <a:r>
              <a:rPr lang="en-US" sz="1200" dirty="0"/>
              <a:t> </a:t>
            </a:r>
            <a:r>
              <a:rPr lang="en-US" sz="1200" dirty="0" err="1"/>
              <a:t>myfyriol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rhoi’r</a:t>
            </a:r>
            <a:r>
              <a:rPr lang="en-US" sz="1200" dirty="0"/>
              <a:t> </a:t>
            </a:r>
            <a:r>
              <a:rPr lang="en-US" sz="1200" dirty="0" err="1"/>
              <a:t>gallu</a:t>
            </a:r>
            <a:r>
              <a:rPr lang="en-US" sz="1200" dirty="0"/>
              <a:t> </a:t>
            </a:r>
            <a:r>
              <a:rPr lang="en-US" sz="1200" dirty="0" err="1"/>
              <a:t>i</a:t>
            </a:r>
            <a:r>
              <a:rPr lang="en-US" sz="1200" dirty="0"/>
              <a:t> </a:t>
            </a:r>
            <a:r>
              <a:rPr lang="en-US" sz="1200" dirty="0" err="1"/>
              <a:t>ymarferwyr</a:t>
            </a:r>
            <a:r>
              <a:rPr lang="en-US" sz="1200" dirty="0"/>
              <a:t> </a:t>
            </a:r>
            <a:r>
              <a:rPr lang="en-US" sz="1200" dirty="0" err="1"/>
              <a:t>proffesiynol</a:t>
            </a:r>
            <a:r>
              <a:rPr lang="en-US" sz="1200" dirty="0"/>
              <a:t> y </a:t>
            </a:r>
            <a:r>
              <a:rPr lang="en-US" sz="1200" dirty="0" err="1"/>
              <a:t>Blynyddoedd</a:t>
            </a:r>
            <a:r>
              <a:rPr lang="en-US" sz="1200" dirty="0"/>
              <a:t> </a:t>
            </a:r>
            <a:r>
              <a:rPr lang="en-US" sz="1200" dirty="0" err="1"/>
              <a:t>Cynnar</a:t>
            </a:r>
            <a:r>
              <a:rPr lang="en-US" sz="1200" dirty="0"/>
              <a:t> I </a:t>
            </a:r>
            <a:r>
              <a:rPr lang="en-US" sz="1200" dirty="0" err="1"/>
              <a:t>ddatblygu</a:t>
            </a:r>
            <a:r>
              <a:rPr lang="en-US" sz="1200" dirty="0"/>
              <a:t> </a:t>
            </a:r>
            <a:r>
              <a:rPr lang="en-US" sz="1200" dirty="0" err="1"/>
              <a:t>ei</a:t>
            </a:r>
            <a:r>
              <a:rPr lang="en-US" sz="1200" dirty="0"/>
              <a:t> </a:t>
            </a:r>
            <a:r>
              <a:rPr lang="en-US" sz="1200" dirty="0" err="1"/>
              <a:t>dealltwriaeth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feirniadol</a:t>
            </a:r>
            <a:r>
              <a:rPr lang="en-US" sz="1200" dirty="0"/>
              <a:t> o </a:t>
            </a:r>
            <a:r>
              <a:rPr lang="en-US" sz="1200" dirty="0" err="1"/>
              <a:t>ymarfer</a:t>
            </a:r>
            <a:r>
              <a:rPr lang="en-US" sz="1200" dirty="0"/>
              <a:t> </a:t>
            </a:r>
            <a:r>
              <a:rPr lang="en-US" sz="1200" dirty="0" err="1"/>
              <a:t>ei</a:t>
            </a:r>
            <a:r>
              <a:rPr lang="en-US" sz="1200" dirty="0"/>
              <a:t> </a:t>
            </a:r>
            <a:r>
              <a:rPr lang="en-US" sz="1200" dirty="0" err="1"/>
              <a:t>hun</a:t>
            </a:r>
            <a:r>
              <a:rPr lang="en-US" sz="1200" dirty="0"/>
              <a:t>. </a:t>
            </a:r>
            <a:r>
              <a:rPr lang="en-US" sz="1200" dirty="0" err="1"/>
              <a:t>Maent</a:t>
            </a:r>
            <a:r>
              <a:rPr lang="en-US" sz="1200" dirty="0"/>
              <a:t> o </a:t>
            </a:r>
            <a:r>
              <a:rPr lang="en-US" sz="1200" dirty="0" err="1"/>
              <a:t>hyd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gwella</a:t>
            </a:r>
            <a:r>
              <a:rPr lang="en-US" sz="1200" dirty="0"/>
              <a:t> </a:t>
            </a:r>
            <a:r>
              <a:rPr lang="en-US" sz="1200" dirty="0" err="1"/>
              <a:t>ei</a:t>
            </a:r>
            <a:r>
              <a:rPr lang="en-US" sz="1200" dirty="0"/>
              <a:t> </a:t>
            </a:r>
            <a:r>
              <a:rPr lang="en-US" sz="1200" dirty="0" err="1"/>
              <a:t>sgiliau</a:t>
            </a:r>
            <a:r>
              <a:rPr lang="en-US" sz="1200" dirty="0"/>
              <a:t>, </a:t>
            </a:r>
            <a:r>
              <a:rPr lang="en-US" sz="1200" dirty="0" err="1"/>
              <a:t>gwybodaeth</a:t>
            </a:r>
            <a:r>
              <a:rPr lang="en-US" sz="1200" dirty="0"/>
              <a:t> ac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defnyddio</a:t>
            </a:r>
            <a:r>
              <a:rPr lang="en-US" sz="1200" dirty="0"/>
              <a:t> </a:t>
            </a:r>
            <a:r>
              <a:rPr lang="en-US" sz="1200" dirty="0" err="1"/>
              <a:t>dulliau</a:t>
            </a:r>
            <a:r>
              <a:rPr lang="en-US" sz="1200" dirty="0"/>
              <a:t> o </a:t>
            </a:r>
            <a:r>
              <a:rPr lang="en-US" sz="1200" dirty="0" err="1"/>
              <a:t>weithredu</a:t>
            </a:r>
            <a:r>
              <a:rPr lang="en-US" sz="1200" dirty="0"/>
              <a:t> </a:t>
            </a:r>
            <a:r>
              <a:rPr lang="en-US" sz="1200" dirty="0" err="1"/>
              <a:t>sydd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angenrheidiol</a:t>
            </a:r>
            <a:r>
              <a:rPr lang="en-US" sz="1200" dirty="0"/>
              <a:t>, </a:t>
            </a:r>
            <a:r>
              <a:rPr lang="en-US" sz="1200" dirty="0" err="1"/>
              <a:t>i</a:t>
            </a:r>
            <a:r>
              <a:rPr lang="en-US" sz="1200" dirty="0"/>
              <a:t> </a:t>
            </a:r>
            <a:r>
              <a:rPr lang="en-US" sz="1200" dirty="0" err="1"/>
              <a:t>gyflawni</a:t>
            </a:r>
            <a:r>
              <a:rPr lang="en-US" sz="1200" dirty="0"/>
              <a:t> </a:t>
            </a:r>
            <a:r>
              <a:rPr lang="en-US" sz="1200" dirty="0" err="1"/>
              <a:t>potensial</a:t>
            </a:r>
            <a:r>
              <a:rPr lang="en-US" sz="1200" dirty="0"/>
              <a:t> </a:t>
            </a:r>
            <a:r>
              <a:rPr lang="en-US" sz="1200" dirty="0" err="1"/>
              <a:t>sy’n</a:t>
            </a:r>
            <a:r>
              <a:rPr lang="en-US" sz="1200" dirty="0"/>
              <a:t> </a:t>
            </a:r>
            <a:r>
              <a:rPr lang="en-US" sz="1200" dirty="0" err="1"/>
              <a:t>gwneud</a:t>
            </a:r>
            <a:r>
              <a:rPr lang="en-US" sz="1200" dirty="0"/>
              <a:t> </a:t>
            </a:r>
            <a:r>
              <a:rPr lang="en-US" sz="1200" dirty="0" err="1"/>
              <a:t>llawer</a:t>
            </a:r>
            <a:r>
              <a:rPr lang="en-US" sz="1200" dirty="0"/>
              <a:t> o </a:t>
            </a:r>
            <a:r>
              <a:rPr lang="en-US" sz="1200" dirty="0" err="1"/>
              <a:t>wahaniaeth</a:t>
            </a:r>
            <a:r>
              <a:rPr lang="en-US" sz="1200" dirty="0"/>
              <a:t> </a:t>
            </a:r>
            <a:r>
              <a:rPr lang="en-US" sz="1200" dirty="0" err="1"/>
              <a:t>ym</a:t>
            </a:r>
            <a:r>
              <a:rPr lang="en-US" sz="1200" dirty="0"/>
              <a:t> </a:t>
            </a:r>
            <a:r>
              <a:rPr lang="en-US" sz="1200" dirty="0" err="1"/>
              <a:t>mywyd</a:t>
            </a:r>
            <a:r>
              <a:rPr lang="en-US" sz="1200" dirty="0"/>
              <a:t> </a:t>
            </a:r>
            <a:r>
              <a:rPr lang="en-US" sz="1200" dirty="0" err="1"/>
              <a:t>plentyn</a:t>
            </a:r>
            <a:r>
              <a:rPr lang="en-US" sz="1200" dirty="0"/>
              <a:t> </a:t>
            </a:r>
            <a:r>
              <a:rPr lang="en-US" sz="1200" dirty="0" err="1"/>
              <a:t>ifanc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barhaus</a:t>
            </a:r>
            <a:r>
              <a:rPr lang="en-US" sz="1200" dirty="0"/>
              <a:t>. </a:t>
            </a:r>
            <a:r>
              <a:rPr lang="en-US" sz="1200" dirty="0" err="1"/>
              <a:t>A’i</a:t>
            </a:r>
            <a:r>
              <a:rPr lang="en-US" sz="1200" dirty="0"/>
              <a:t> </a:t>
            </a:r>
            <a:r>
              <a:rPr lang="en-US" sz="1200" dirty="0" err="1"/>
              <a:t>llwybr</a:t>
            </a:r>
            <a:r>
              <a:rPr lang="en-US" sz="1200" dirty="0"/>
              <a:t> </a:t>
            </a:r>
            <a:r>
              <a:rPr lang="en-US" sz="1200" dirty="0" err="1"/>
              <a:t>i</a:t>
            </a:r>
            <a:r>
              <a:rPr lang="en-US" sz="1200" dirty="0"/>
              <a:t> </a:t>
            </a:r>
            <a:r>
              <a:rPr lang="en-US" sz="1200" dirty="0" err="1"/>
              <a:t>lwyddiant</a:t>
            </a:r>
            <a:r>
              <a:rPr lang="en-US" sz="1200" dirty="0"/>
              <a:t> (Merrick, 2022). </a:t>
            </a:r>
            <a:r>
              <a:rPr lang="en-US" sz="1200" dirty="0" err="1"/>
              <a:t>Nid</a:t>
            </a:r>
            <a:r>
              <a:rPr lang="en-US" sz="1200" dirty="0"/>
              <a:t> dim </a:t>
            </a:r>
            <a:r>
              <a:rPr lang="en-US" sz="1200" dirty="0" err="1"/>
              <a:t>ond</a:t>
            </a:r>
            <a:r>
              <a:rPr lang="en-US" sz="1200" dirty="0"/>
              <a:t> </a:t>
            </a:r>
            <a:r>
              <a:rPr lang="en-US" sz="1200" dirty="0" err="1"/>
              <a:t>myfyrio</a:t>
            </a:r>
            <a:r>
              <a:rPr lang="en-US" sz="1200" dirty="0"/>
              <a:t> </a:t>
            </a:r>
            <a:r>
              <a:rPr lang="en-US" sz="1200" dirty="0" err="1"/>
              <a:t>ein</a:t>
            </a:r>
            <a:r>
              <a:rPr lang="en-US" sz="1200" dirty="0"/>
              <a:t> </a:t>
            </a:r>
            <a:r>
              <a:rPr lang="en-US" sz="1200" dirty="0" err="1"/>
              <a:t>hun</a:t>
            </a:r>
            <a:r>
              <a:rPr lang="en-US" sz="1200" dirty="0"/>
              <a:t> </a:t>
            </a:r>
            <a:r>
              <a:rPr lang="en-US" sz="1200" dirty="0" err="1"/>
              <a:t>rydym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gwneud</a:t>
            </a:r>
            <a:r>
              <a:rPr lang="en-US" sz="1200" dirty="0"/>
              <a:t> </a:t>
            </a:r>
            <a:r>
              <a:rPr lang="en-US" sz="1200" dirty="0" err="1"/>
              <a:t>drwy</a:t>
            </a:r>
            <a:r>
              <a:rPr lang="en-US" sz="1200" dirty="0"/>
              <a:t> </a:t>
            </a:r>
            <a:r>
              <a:rPr lang="en-US" sz="1200" dirty="0" err="1"/>
              <a:t>arfer</a:t>
            </a:r>
            <a:r>
              <a:rPr lang="en-US" sz="1200" dirty="0"/>
              <a:t> </a:t>
            </a:r>
            <a:r>
              <a:rPr lang="en-US" sz="1200" dirty="0" err="1"/>
              <a:t>myfyriol</a:t>
            </a:r>
            <a:r>
              <a:rPr lang="en-US" sz="1200" dirty="0"/>
              <a:t>. Mae </a:t>
            </a:r>
            <a:r>
              <a:rPr lang="en-US" sz="1200" dirty="0" err="1"/>
              <a:t>yna</a:t>
            </a:r>
            <a:r>
              <a:rPr lang="en-US" sz="1200" dirty="0"/>
              <a:t> </a:t>
            </a:r>
            <a:r>
              <a:rPr lang="en-US" sz="1200" dirty="0" err="1"/>
              <a:t>ddyletswydd</a:t>
            </a:r>
            <a:r>
              <a:rPr lang="en-US" sz="1200" dirty="0"/>
              <a:t> </a:t>
            </a:r>
            <a:r>
              <a:rPr lang="en-US" sz="1200" dirty="0" err="1"/>
              <a:t>ar</a:t>
            </a:r>
            <a:r>
              <a:rPr lang="en-US" sz="1200" dirty="0"/>
              <a:t> </a:t>
            </a:r>
            <a:r>
              <a:rPr lang="en-US" sz="1200" dirty="0" err="1"/>
              <a:t>ymarferwyr</a:t>
            </a:r>
            <a:r>
              <a:rPr lang="en-US" sz="1200" dirty="0"/>
              <a:t> </a:t>
            </a:r>
            <a:r>
              <a:rPr lang="en-US" sz="1200" dirty="0" err="1"/>
              <a:t>i</a:t>
            </a:r>
            <a:r>
              <a:rPr lang="en-US" sz="1200" dirty="0"/>
              <a:t> </a:t>
            </a:r>
            <a:r>
              <a:rPr lang="en-US" sz="1200" dirty="0" err="1"/>
              <a:t>gyd</a:t>
            </a:r>
            <a:r>
              <a:rPr lang="en-US" sz="1200" dirty="0"/>
              <a:t> </a:t>
            </a:r>
            <a:r>
              <a:rPr lang="en-US" sz="1200" dirty="0" err="1"/>
              <a:t>weithio</a:t>
            </a:r>
            <a:r>
              <a:rPr lang="en-US" sz="1200" dirty="0"/>
              <a:t> a </a:t>
            </a:r>
            <a:r>
              <a:rPr lang="en-US" sz="1200" dirty="0" err="1"/>
              <a:t>phlant</a:t>
            </a:r>
            <a:r>
              <a:rPr lang="en-US" sz="1200" dirty="0"/>
              <a:t> a </a:t>
            </a:r>
            <a:r>
              <a:rPr lang="en-US" sz="1200" dirty="0" err="1"/>
              <a:t>phobl</a:t>
            </a:r>
            <a:r>
              <a:rPr lang="en-US" sz="1200" dirty="0"/>
              <a:t> </a:t>
            </a:r>
            <a:r>
              <a:rPr lang="en-US" sz="1200" dirty="0" err="1"/>
              <a:t>ifanc</a:t>
            </a:r>
            <a:r>
              <a:rPr lang="en-US" sz="1200" dirty="0"/>
              <a:t> o </a:t>
            </a:r>
            <a:r>
              <a:rPr lang="en-US" sz="1200" dirty="0" err="1"/>
              <a:t>fewn</a:t>
            </a:r>
            <a:r>
              <a:rPr lang="en-US" sz="1200" dirty="0"/>
              <a:t> y </a:t>
            </a:r>
            <a:r>
              <a:rPr lang="en-US" sz="1200" dirty="0" err="1"/>
              <a:t>blynyddoedd</a:t>
            </a:r>
            <a:r>
              <a:rPr lang="en-US" sz="1200" dirty="0"/>
              <a:t> </a:t>
            </a:r>
            <a:r>
              <a:rPr lang="en-US" sz="1200" dirty="0" err="1"/>
              <a:t>cynnar</a:t>
            </a:r>
            <a:r>
              <a:rPr lang="en-US" sz="1200" dirty="0"/>
              <a:t> </a:t>
            </a:r>
            <a:r>
              <a:rPr lang="en-US" sz="1200" dirty="0" err="1"/>
              <a:t>i</a:t>
            </a:r>
            <a:r>
              <a:rPr lang="en-US" sz="1200" dirty="0"/>
              <a:t> </a:t>
            </a:r>
            <a:r>
              <a:rPr lang="en-US" sz="1200" dirty="0" err="1"/>
              <a:t>ystyried</a:t>
            </a:r>
            <a:r>
              <a:rPr lang="en-US" sz="1200" dirty="0"/>
              <a:t> </a:t>
            </a:r>
            <a:r>
              <a:rPr lang="en-US" sz="1200" dirty="0" err="1"/>
              <a:t>ei</a:t>
            </a:r>
            <a:r>
              <a:rPr lang="en-US" sz="1200" dirty="0"/>
              <a:t> barn </a:t>
            </a:r>
            <a:r>
              <a:rPr lang="en-US" sz="1200" dirty="0" err="1"/>
              <a:t>nhw</a:t>
            </a:r>
            <a:r>
              <a:rPr lang="en-US" sz="1200" dirty="0"/>
              <a:t>, </a:t>
            </a:r>
            <a:r>
              <a:rPr lang="en-US" sz="1200" dirty="0" err="1"/>
              <a:t>ei</a:t>
            </a:r>
            <a:r>
              <a:rPr lang="en-US" sz="1200" dirty="0"/>
              <a:t> </a:t>
            </a:r>
            <a:r>
              <a:rPr lang="en-US" sz="1200" dirty="0" err="1"/>
              <a:t>syniadau</a:t>
            </a:r>
            <a:r>
              <a:rPr lang="en-US" sz="1200" dirty="0"/>
              <a:t> </a:t>
            </a:r>
            <a:r>
              <a:rPr lang="en-US" sz="1200" dirty="0" err="1"/>
              <a:t>nhw</a:t>
            </a:r>
            <a:r>
              <a:rPr lang="en-US" sz="1200" dirty="0"/>
              <a:t> </a:t>
            </a:r>
            <a:r>
              <a:rPr lang="en-US" sz="1200" dirty="0" err="1"/>
              <a:t>a’r</a:t>
            </a:r>
            <a:r>
              <a:rPr lang="en-US" sz="1200" dirty="0"/>
              <a:t> </a:t>
            </a:r>
            <a:r>
              <a:rPr lang="en-US" sz="1200" dirty="0" err="1"/>
              <a:t>ffordd</a:t>
            </a:r>
            <a:r>
              <a:rPr lang="en-US" sz="1200" dirty="0"/>
              <a:t> y gall </a:t>
            </a:r>
            <a:r>
              <a:rPr lang="en-US" sz="1200" dirty="0" err="1"/>
              <a:t>dasg</a:t>
            </a:r>
            <a:r>
              <a:rPr lang="en-US" sz="1200" dirty="0"/>
              <a:t> neu </a:t>
            </a:r>
            <a:r>
              <a:rPr lang="en-US" sz="1200" dirty="0" err="1"/>
              <a:t>gynllun</a:t>
            </a:r>
            <a:r>
              <a:rPr lang="en-US" sz="1200" dirty="0"/>
              <a:t> </a:t>
            </a:r>
            <a:r>
              <a:rPr lang="en-US" sz="1200" dirty="0" err="1"/>
              <a:t>cael</a:t>
            </a:r>
            <a:r>
              <a:rPr lang="en-US" sz="1200" dirty="0"/>
              <a:t> </a:t>
            </a:r>
            <a:r>
              <a:rPr lang="en-US" sz="1200" dirty="0" err="1"/>
              <a:t>ei</a:t>
            </a:r>
            <a:r>
              <a:rPr lang="en-US" sz="1200" dirty="0"/>
              <a:t> </a:t>
            </a:r>
            <a:r>
              <a:rPr lang="en-US" sz="1200" dirty="0" err="1"/>
              <a:t>werthuso</a:t>
            </a:r>
            <a:r>
              <a:rPr lang="en-US" sz="1200" dirty="0"/>
              <a:t> </a:t>
            </a:r>
            <a:r>
              <a:rPr lang="en-US" sz="1200" dirty="0" err="1"/>
              <a:t>a’i</a:t>
            </a:r>
            <a:r>
              <a:rPr lang="en-US" sz="1200" dirty="0"/>
              <a:t> </a:t>
            </a:r>
            <a:r>
              <a:rPr lang="en-US" sz="1200" dirty="0" err="1"/>
              <a:t>fyfyrio</a:t>
            </a:r>
            <a:r>
              <a:rPr lang="en-US" sz="1200" dirty="0"/>
              <a:t>. Felly o </a:t>
            </a:r>
            <a:r>
              <a:rPr lang="en-US" sz="1200" dirty="0" err="1"/>
              <a:t>fewn</a:t>
            </a:r>
            <a:r>
              <a:rPr lang="en-US" sz="1200" dirty="0"/>
              <a:t> y </a:t>
            </a:r>
            <a:r>
              <a:rPr lang="en-US" sz="1200" dirty="0" err="1"/>
              <a:t>blynyddoedd</a:t>
            </a:r>
            <a:r>
              <a:rPr lang="en-US" sz="1200" dirty="0"/>
              <a:t> </a:t>
            </a:r>
            <a:r>
              <a:rPr lang="en-US" sz="1200" dirty="0" err="1"/>
              <a:t>cynnar</a:t>
            </a:r>
            <a:r>
              <a:rPr lang="en-US" sz="1200" dirty="0"/>
              <a:t> be gall </a:t>
            </a:r>
            <a:r>
              <a:rPr lang="en-US" sz="1200" dirty="0" err="1"/>
              <a:t>gael</a:t>
            </a:r>
            <a:r>
              <a:rPr lang="en-US" sz="1200" dirty="0"/>
              <a:t> </a:t>
            </a:r>
            <a:r>
              <a:rPr lang="en-US" sz="1200" dirty="0" err="1"/>
              <a:t>ei</a:t>
            </a:r>
            <a:r>
              <a:rPr lang="en-US" sz="1200" dirty="0"/>
              <a:t> </a:t>
            </a:r>
            <a:r>
              <a:rPr lang="en-US" sz="1200" dirty="0" err="1"/>
              <a:t>wneud</a:t>
            </a:r>
            <a:r>
              <a:rPr lang="en-US" sz="1200" dirty="0"/>
              <a:t>?. </a:t>
            </a:r>
            <a:r>
              <a:rPr lang="en-US" sz="1200" dirty="0" err="1"/>
              <a:t>Dyma’r</a:t>
            </a:r>
            <a:r>
              <a:rPr lang="en-US" sz="1200" dirty="0"/>
              <a:t> </a:t>
            </a:r>
            <a:r>
              <a:rPr lang="en-US" sz="1200" dirty="0" err="1"/>
              <a:t>ffyrdd</a:t>
            </a:r>
            <a:r>
              <a:rPr lang="en-US" sz="1200" dirty="0"/>
              <a:t> </a:t>
            </a:r>
            <a:r>
              <a:rPr lang="en-US" sz="1200" dirty="0" err="1"/>
              <a:t>rydym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myfyrio</a:t>
            </a:r>
            <a:r>
              <a:rPr lang="en-US" sz="1200" dirty="0"/>
              <a:t>. Y </a:t>
            </a:r>
            <a:r>
              <a:rPr lang="en-US" sz="1200" dirty="0" err="1"/>
              <a:t>ffordd</a:t>
            </a:r>
            <a:r>
              <a:rPr lang="en-US" sz="1200" dirty="0"/>
              <a:t> </a:t>
            </a:r>
            <a:r>
              <a:rPr lang="en-US" sz="1200" dirty="0" err="1"/>
              <a:t>syml</a:t>
            </a:r>
            <a:r>
              <a:rPr lang="en-US" sz="1200" dirty="0"/>
              <a:t> o </a:t>
            </a:r>
            <a:r>
              <a:rPr lang="en-US" sz="1200" dirty="0" err="1"/>
              <a:t>myfyrio</a:t>
            </a:r>
            <a:r>
              <a:rPr lang="en-US" sz="1200" dirty="0"/>
              <a:t> </a:t>
            </a:r>
            <a:r>
              <a:rPr lang="en-US" sz="1200" dirty="0" err="1"/>
              <a:t>ar</a:t>
            </a:r>
            <a:r>
              <a:rPr lang="en-US" sz="1200" dirty="0"/>
              <a:t> </a:t>
            </a:r>
            <a:r>
              <a:rPr lang="en-US" sz="1200" dirty="0" err="1"/>
              <a:t>unrhyw</a:t>
            </a:r>
            <a:r>
              <a:rPr lang="en-US" sz="1200" dirty="0"/>
              <a:t> </a:t>
            </a:r>
            <a:r>
              <a:rPr lang="en-US" sz="1200" dirty="0" err="1"/>
              <a:t>dasg</a:t>
            </a:r>
            <a:r>
              <a:rPr lang="en-US" sz="1200" dirty="0"/>
              <a:t> o </a:t>
            </a:r>
            <a:r>
              <a:rPr lang="en-US" sz="1200" dirty="0" err="1"/>
              <a:t>fewn</a:t>
            </a:r>
            <a:r>
              <a:rPr lang="en-US" sz="1200" dirty="0"/>
              <a:t> y </a:t>
            </a:r>
            <a:r>
              <a:rPr lang="en-US" sz="1200" dirty="0" err="1"/>
              <a:t>blynyddoedd</a:t>
            </a:r>
            <a:r>
              <a:rPr lang="en-US" sz="1200" dirty="0"/>
              <a:t> </a:t>
            </a:r>
            <a:r>
              <a:rPr lang="en-US" sz="1200" dirty="0" err="1"/>
              <a:t>cynnar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ol</a:t>
            </a:r>
            <a:r>
              <a:rPr lang="en-US" sz="1200" dirty="0"/>
              <a:t> 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(Professional association for childcare and early years, 2016)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ydy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myfyrio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ar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arfer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a’i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ddadansoddi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gwneud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newidiadau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a’i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gwella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a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manteisio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ar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y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newidiadau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hynny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’i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heffaith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Yn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ogystal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a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hyn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,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yn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ol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y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wefan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,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gweler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bod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angen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golwg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gytbwys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i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fewn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i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myfyrio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o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fewn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y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blynyddoedd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cynnar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.</a:t>
            </a:r>
            <a:endParaRPr lang="en-US" sz="1200" dirty="0"/>
          </a:p>
          <a:p>
            <a:r>
              <a:rPr lang="en-US" sz="1200" dirty="0" err="1"/>
              <a:t>Wrth</a:t>
            </a:r>
            <a:r>
              <a:rPr lang="en-US" sz="1200" dirty="0"/>
              <a:t> </a:t>
            </a:r>
            <a:r>
              <a:rPr lang="en-US" sz="1200" dirty="0" err="1"/>
              <a:t>weithio</a:t>
            </a:r>
            <a:r>
              <a:rPr lang="en-US" sz="1200" dirty="0"/>
              <a:t> a </a:t>
            </a:r>
            <a:r>
              <a:rPr lang="en-US" sz="1200" dirty="0" err="1"/>
              <a:t>phlant</a:t>
            </a:r>
            <a:r>
              <a:rPr lang="en-US" sz="1200" dirty="0"/>
              <a:t> o </a:t>
            </a:r>
            <a:r>
              <a:rPr lang="en-US" sz="1200" dirty="0" err="1"/>
              <a:t>fewn</a:t>
            </a:r>
            <a:r>
              <a:rPr lang="en-US" sz="1200" dirty="0"/>
              <a:t> y </a:t>
            </a:r>
            <a:r>
              <a:rPr lang="en-US" sz="1200" dirty="0" err="1"/>
              <a:t>blynyddoedd</a:t>
            </a:r>
            <a:r>
              <a:rPr lang="en-US" sz="1200" dirty="0"/>
              <a:t> </a:t>
            </a:r>
            <a:r>
              <a:rPr lang="en-US" sz="1200" dirty="0" err="1"/>
              <a:t>cynnar</a:t>
            </a:r>
            <a:r>
              <a:rPr lang="en-US" sz="1200" dirty="0"/>
              <a:t>, </a:t>
            </a:r>
            <a:r>
              <a:rPr lang="en-US" sz="1200" dirty="0" err="1"/>
              <a:t>rhaid</a:t>
            </a:r>
            <a:r>
              <a:rPr lang="en-US" sz="1200" dirty="0"/>
              <a:t> </a:t>
            </a:r>
            <a:r>
              <a:rPr lang="en-US" sz="1200" dirty="0" err="1"/>
              <a:t>dadansoddi</a:t>
            </a:r>
            <a:r>
              <a:rPr lang="en-US" sz="1200" dirty="0"/>
              <a:t> </a:t>
            </a:r>
            <a:r>
              <a:rPr lang="en-US" sz="1200" dirty="0" err="1"/>
              <a:t>ei</a:t>
            </a:r>
            <a:r>
              <a:rPr lang="en-US" sz="1200" dirty="0"/>
              <a:t> </a:t>
            </a:r>
            <a:r>
              <a:rPr lang="en-US" sz="1200" dirty="0" err="1"/>
              <a:t>teimladau</a:t>
            </a:r>
            <a:r>
              <a:rPr lang="en-US" sz="1200" dirty="0"/>
              <a:t> </a:t>
            </a:r>
            <a:r>
              <a:rPr lang="en-US" sz="1200" dirty="0" err="1"/>
              <a:t>nhw</a:t>
            </a:r>
            <a:r>
              <a:rPr lang="en-US" sz="1200" dirty="0"/>
              <a:t> ag </a:t>
            </a:r>
            <a:r>
              <a:rPr lang="en-US" sz="1200" dirty="0" err="1"/>
              <a:t>i</a:t>
            </a:r>
            <a:r>
              <a:rPr lang="en-US" sz="1200" dirty="0"/>
              <a:t> </a:t>
            </a:r>
            <a:r>
              <a:rPr lang="en-US" sz="1200" dirty="0" err="1"/>
              <a:t>fod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greadigol</a:t>
            </a:r>
            <a:r>
              <a:rPr lang="en-US" sz="1200" dirty="0"/>
              <a:t>,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hytrach</a:t>
            </a:r>
            <a:r>
              <a:rPr lang="en-US" sz="1200" dirty="0"/>
              <a:t> </a:t>
            </a:r>
            <a:r>
              <a:rPr lang="en-US" sz="1200" dirty="0" err="1"/>
              <a:t>na’r</a:t>
            </a:r>
            <a:r>
              <a:rPr lang="en-US" sz="1200" dirty="0"/>
              <a:t> </a:t>
            </a:r>
            <a:r>
              <a:rPr lang="en-US" sz="1200" dirty="0" err="1"/>
              <a:t>hyn</a:t>
            </a:r>
            <a:r>
              <a:rPr lang="en-US" sz="1200" dirty="0"/>
              <a:t> </a:t>
            </a:r>
            <a:r>
              <a:rPr lang="en-US" sz="1200" dirty="0" err="1"/>
              <a:t>rydym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ei</a:t>
            </a:r>
            <a:r>
              <a:rPr lang="en-US" sz="1200" dirty="0"/>
              <a:t> </a:t>
            </a:r>
            <a:r>
              <a:rPr lang="en-US" sz="1200" dirty="0" err="1"/>
              <a:t>wybod</a:t>
            </a:r>
            <a:r>
              <a:rPr lang="en-US" sz="1200" dirty="0"/>
              <a:t>. 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(Kelly, 2015). </a:t>
            </a:r>
            <a:endParaRPr lang="en-US" sz="16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0957AAA-CBBB-E82D-84EA-4D41B094DBA8}"/>
              </a:ext>
            </a:extLst>
          </p:cNvPr>
          <p:cNvSpPr txBox="1"/>
          <p:nvPr/>
        </p:nvSpPr>
        <p:spPr>
          <a:xfrm>
            <a:off x="6767683" y="18470"/>
            <a:ext cx="4632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err="1"/>
              <a:t>Pwysigrwydd</a:t>
            </a:r>
            <a:r>
              <a:rPr lang="en-US" b="1" dirty="0"/>
              <a:t> o </a:t>
            </a:r>
            <a:r>
              <a:rPr lang="en-US" b="1" dirty="0" err="1"/>
              <a:t>Arfer</a:t>
            </a:r>
            <a:r>
              <a:rPr lang="en-US" b="1" dirty="0"/>
              <a:t> </a:t>
            </a:r>
            <a:r>
              <a:rPr lang="en-US" b="1" dirty="0" err="1"/>
              <a:t>Myfyriol</a:t>
            </a:r>
            <a:endParaRPr lang="en-US" b="1" dirty="0"/>
          </a:p>
        </p:txBody>
      </p:sp>
      <p:pic>
        <p:nvPicPr>
          <p:cNvPr id="1026" name="Picture 2" descr="A circular diagram showing the 6 stages of Gibbs' Reflective cycle">
            <a:extLst>
              <a:ext uri="{FF2B5EF4-FFF2-40B4-BE49-F238E27FC236}">
                <a16:creationId xmlns:a16="http://schemas.microsoft.com/office/drawing/2014/main" id="{1417F587-5C7A-2B3B-F315-43525C28F5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7682" y="4751267"/>
            <a:ext cx="1618329" cy="142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1D53A54A-F9D8-9F02-7D74-36540EC28950}"/>
              </a:ext>
            </a:extLst>
          </p:cNvPr>
          <p:cNvSpPr txBox="1"/>
          <p:nvPr/>
        </p:nvSpPr>
        <p:spPr>
          <a:xfrm>
            <a:off x="6608786" y="6177810"/>
            <a:ext cx="2064331" cy="58477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(The University of Edinburgh, 2020b)</a:t>
            </a:r>
            <a:endParaRPr lang="en-US" sz="160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2F31D61-0074-1C91-6422-527042F75790}"/>
              </a:ext>
            </a:extLst>
          </p:cNvPr>
          <p:cNvSpPr txBox="1"/>
          <p:nvPr/>
        </p:nvSpPr>
        <p:spPr>
          <a:xfrm>
            <a:off x="16294100" y="5304937"/>
            <a:ext cx="45719" cy="61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pic>
        <p:nvPicPr>
          <p:cNvPr id="19" name="Picture 4" descr="Kolb's Learning Cycle">
            <a:extLst>
              <a:ext uri="{FF2B5EF4-FFF2-40B4-BE49-F238E27FC236}">
                <a16:creationId xmlns:a16="http://schemas.microsoft.com/office/drawing/2014/main" id="{66B2369E-711D-5638-BC21-9C9955F37C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37069" y="4632158"/>
            <a:ext cx="1922007" cy="1545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68E26AE7-E31E-884D-3F1F-7994A0A4091C}"/>
              </a:ext>
            </a:extLst>
          </p:cNvPr>
          <p:cNvSpPr txBox="1"/>
          <p:nvPr/>
        </p:nvSpPr>
        <p:spPr>
          <a:xfrm>
            <a:off x="10045700" y="6187881"/>
            <a:ext cx="1736373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(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Mcleod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2017b)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59723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70CF450-DF7C-6F2C-CE92-32BA89968271}"/>
              </a:ext>
            </a:extLst>
          </p:cNvPr>
          <p:cNvSpPr txBox="1"/>
          <p:nvPr/>
        </p:nvSpPr>
        <p:spPr>
          <a:xfrm>
            <a:off x="139700" y="0"/>
            <a:ext cx="46101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Molly Evans        2213370.        ECEY4002C </a:t>
            </a:r>
          </a:p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4E477D-7DF0-C779-A229-02EB52E84775}"/>
              </a:ext>
            </a:extLst>
          </p:cNvPr>
          <p:cNvSpPr txBox="1"/>
          <p:nvPr/>
        </p:nvSpPr>
        <p:spPr>
          <a:xfrm>
            <a:off x="139700" y="296613"/>
            <a:ext cx="11760200" cy="212365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b="1" dirty="0" err="1"/>
              <a:t>Modelau</a:t>
            </a:r>
            <a:r>
              <a:rPr lang="en-US" b="1" dirty="0"/>
              <a:t> a </a:t>
            </a:r>
            <a:r>
              <a:rPr lang="en-US" b="1" dirty="0" err="1"/>
              <a:t>Damcaniaethau</a:t>
            </a:r>
            <a:r>
              <a:rPr lang="en-US" b="1" dirty="0"/>
              <a:t> o </a:t>
            </a:r>
            <a:r>
              <a:rPr lang="en-US" b="1" dirty="0" err="1"/>
              <a:t>fyfyrio</a:t>
            </a:r>
            <a:r>
              <a:rPr lang="en-US" b="1" dirty="0"/>
              <a:t>. </a:t>
            </a:r>
          </a:p>
          <a:p>
            <a:r>
              <a:rPr lang="en-US" sz="1200" dirty="0"/>
              <a:t>Mae </a:t>
            </a:r>
            <a:r>
              <a:rPr lang="en-US" sz="1200" dirty="0" err="1"/>
              <a:t>yna</a:t>
            </a:r>
            <a:r>
              <a:rPr lang="en-US" sz="1200" dirty="0"/>
              <a:t> </a:t>
            </a:r>
            <a:r>
              <a:rPr lang="en-US" sz="1200" dirty="0" err="1"/>
              <a:t>lawer</a:t>
            </a:r>
            <a:r>
              <a:rPr lang="en-US" sz="1200" dirty="0"/>
              <a:t> o </a:t>
            </a:r>
            <a:r>
              <a:rPr lang="en-US" sz="1200" dirty="0" err="1"/>
              <a:t>fodelau</a:t>
            </a:r>
            <a:r>
              <a:rPr lang="en-US" sz="1200" dirty="0"/>
              <a:t> a </a:t>
            </a:r>
            <a:r>
              <a:rPr lang="en-US" sz="1200" dirty="0" err="1"/>
              <a:t>damcaniaethau</a:t>
            </a:r>
            <a:r>
              <a:rPr lang="en-US" sz="1200" dirty="0"/>
              <a:t> </a:t>
            </a:r>
            <a:r>
              <a:rPr lang="en-US" sz="1200" dirty="0" err="1"/>
              <a:t>sydd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gysylltiedig</a:t>
            </a:r>
            <a:r>
              <a:rPr lang="en-US" sz="1200" dirty="0"/>
              <a:t> ag </a:t>
            </a:r>
            <a:r>
              <a:rPr lang="en-US" sz="1200" dirty="0" err="1"/>
              <a:t>Arfer</a:t>
            </a:r>
            <a:r>
              <a:rPr lang="en-US" sz="1200" dirty="0"/>
              <a:t> </a:t>
            </a:r>
            <a:r>
              <a:rPr lang="en-US" sz="1200" dirty="0" err="1"/>
              <a:t>Myfyriol</a:t>
            </a:r>
            <a:r>
              <a:rPr lang="en-US" sz="1200" dirty="0"/>
              <a:t>. Gall y </a:t>
            </a:r>
            <a:r>
              <a:rPr lang="en-US" sz="1200" dirty="0" err="1"/>
              <a:t>modelau</a:t>
            </a:r>
            <a:r>
              <a:rPr lang="en-US" sz="1200" dirty="0"/>
              <a:t> </a:t>
            </a:r>
            <a:r>
              <a:rPr lang="en-US" sz="1200" dirty="0" err="1"/>
              <a:t>a’I</a:t>
            </a:r>
            <a:r>
              <a:rPr lang="en-US" sz="1200" dirty="0"/>
              <a:t> </a:t>
            </a:r>
            <a:r>
              <a:rPr lang="en-US" sz="1200" dirty="0" err="1"/>
              <a:t>damcaniaethau</a:t>
            </a:r>
            <a:r>
              <a:rPr lang="en-US" sz="1200" dirty="0"/>
              <a:t> bod o </a:t>
            </a:r>
            <a:r>
              <a:rPr lang="en-US" sz="1200" dirty="0" err="1"/>
              <a:t>ddefnydd</a:t>
            </a:r>
            <a:r>
              <a:rPr lang="en-US" sz="1200" dirty="0"/>
              <a:t> </a:t>
            </a:r>
            <a:r>
              <a:rPr lang="en-US" sz="1200" dirty="0" err="1"/>
              <a:t>drwy</a:t>
            </a:r>
            <a:r>
              <a:rPr lang="en-US" sz="1200" dirty="0"/>
              <a:t> </a:t>
            </a:r>
            <a:r>
              <a:rPr lang="en-US" sz="1200" dirty="0" err="1"/>
              <a:t>myfyrio</a:t>
            </a:r>
            <a:r>
              <a:rPr lang="en-US" sz="1200" dirty="0"/>
              <a:t> a </a:t>
            </a:r>
            <a:r>
              <a:rPr lang="en-US" sz="1200" dirty="0" err="1"/>
              <a:t>chefnogi</a:t>
            </a:r>
            <a:r>
              <a:rPr lang="en-US" sz="1200" dirty="0"/>
              <a:t>  </a:t>
            </a:r>
            <a:r>
              <a:rPr lang="en-US" sz="1200" dirty="0" err="1"/>
              <a:t>wrth</a:t>
            </a:r>
            <a:r>
              <a:rPr lang="en-US" sz="1200" dirty="0"/>
              <a:t> </a:t>
            </a:r>
            <a:r>
              <a:rPr lang="en-US" sz="1200" dirty="0" err="1"/>
              <a:t>weithio</a:t>
            </a:r>
            <a:r>
              <a:rPr lang="en-US" sz="1200" dirty="0"/>
              <a:t> o </a:t>
            </a:r>
            <a:r>
              <a:rPr lang="en-US" sz="1200" dirty="0" err="1"/>
              <a:t>fewn</a:t>
            </a:r>
            <a:r>
              <a:rPr lang="en-US" sz="1200" dirty="0"/>
              <a:t> y </a:t>
            </a:r>
            <a:r>
              <a:rPr lang="en-US" sz="1200" dirty="0" err="1"/>
              <a:t>blynyddoedd</a:t>
            </a:r>
            <a:r>
              <a:rPr lang="en-US" sz="1200" dirty="0"/>
              <a:t> </a:t>
            </a:r>
            <a:r>
              <a:rPr lang="en-US" sz="1200" dirty="0" err="1"/>
              <a:t>cynnar</a:t>
            </a:r>
            <a:r>
              <a:rPr lang="en-US" sz="1200" dirty="0"/>
              <a:t>, </a:t>
            </a:r>
            <a:r>
              <a:rPr lang="en-US" sz="1200" dirty="0" err="1"/>
              <a:t>a’n</a:t>
            </a:r>
            <a:r>
              <a:rPr lang="en-US" sz="1200" dirty="0"/>
              <a:t> </a:t>
            </a:r>
            <a:r>
              <a:rPr lang="en-US" sz="1200" dirty="0" err="1"/>
              <a:t>galluogi</a:t>
            </a:r>
            <a:r>
              <a:rPr lang="en-US" sz="1200" dirty="0"/>
              <a:t> </a:t>
            </a:r>
            <a:r>
              <a:rPr lang="en-US" sz="1200" dirty="0" err="1"/>
              <a:t>ni</a:t>
            </a:r>
            <a:r>
              <a:rPr lang="en-US" sz="1200" dirty="0"/>
              <a:t> </a:t>
            </a:r>
            <a:r>
              <a:rPr lang="en-US" sz="1200" dirty="0" err="1"/>
              <a:t>fel</a:t>
            </a:r>
            <a:r>
              <a:rPr lang="en-US" sz="1200" dirty="0"/>
              <a:t> </a:t>
            </a:r>
            <a:r>
              <a:rPr lang="en-US" sz="1200" dirty="0" err="1"/>
              <a:t>ymarferwyr</a:t>
            </a:r>
            <a:r>
              <a:rPr lang="en-US" sz="1200" dirty="0"/>
              <a:t> I </a:t>
            </a:r>
            <a:r>
              <a:rPr lang="en-US" sz="1200" dirty="0" err="1"/>
              <a:t>werthuso</a:t>
            </a:r>
            <a:r>
              <a:rPr lang="en-US" sz="1200" dirty="0"/>
              <a:t> </a:t>
            </a:r>
            <a:r>
              <a:rPr lang="en-US" sz="1200" dirty="0" err="1"/>
              <a:t>ar</a:t>
            </a:r>
            <a:r>
              <a:rPr lang="en-US" sz="1200" dirty="0"/>
              <a:t> </a:t>
            </a:r>
            <a:r>
              <a:rPr lang="en-US" sz="1200" dirty="0" err="1"/>
              <a:t>gwaith</a:t>
            </a:r>
            <a:r>
              <a:rPr lang="en-US" sz="1200" dirty="0"/>
              <a:t> </a:t>
            </a:r>
            <a:r>
              <a:rPr lang="en-US" sz="1200" dirty="0" err="1"/>
              <a:t>ein</a:t>
            </a:r>
            <a:r>
              <a:rPr lang="en-US" sz="1200" dirty="0"/>
              <a:t> </a:t>
            </a:r>
            <a:r>
              <a:rPr lang="en-US" sz="1200" dirty="0" err="1"/>
              <a:t>hun</a:t>
            </a:r>
            <a:r>
              <a:rPr lang="en-US" sz="1200" dirty="0"/>
              <a:t>. </a:t>
            </a:r>
            <a:r>
              <a:rPr lang="en-US" sz="1200" dirty="0" err="1"/>
              <a:t>Drwy</a:t>
            </a:r>
            <a:r>
              <a:rPr lang="en-US" sz="1200" dirty="0"/>
              <a:t> </a:t>
            </a:r>
            <a:r>
              <a:rPr lang="en-US" sz="1200" dirty="0" err="1"/>
              <a:t>edrych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fanwl</a:t>
            </a:r>
            <a:r>
              <a:rPr lang="en-US" sz="1200" dirty="0"/>
              <a:t> </a:t>
            </a:r>
            <a:r>
              <a:rPr lang="en-US" sz="1200" dirty="0" err="1"/>
              <a:t>ar</a:t>
            </a:r>
            <a:r>
              <a:rPr lang="en-US" sz="1200" dirty="0"/>
              <a:t> </a:t>
            </a:r>
            <a:r>
              <a:rPr lang="en-US" sz="1200" dirty="0" err="1"/>
              <a:t>wahanol</a:t>
            </a:r>
            <a:r>
              <a:rPr lang="en-US" sz="1200" dirty="0"/>
              <a:t> </a:t>
            </a:r>
            <a:r>
              <a:rPr lang="en-US" sz="1200" dirty="0" err="1"/>
              <a:t>fodelau</a:t>
            </a:r>
            <a:r>
              <a:rPr lang="en-US" sz="1200" dirty="0"/>
              <a:t>, er bod </a:t>
            </a:r>
            <a:r>
              <a:rPr lang="en-US" sz="1200" dirty="0" err="1"/>
              <a:t>pob</a:t>
            </a:r>
            <a:r>
              <a:rPr lang="en-US" sz="1200" dirty="0"/>
              <a:t> </a:t>
            </a:r>
            <a:r>
              <a:rPr lang="en-US" sz="1200" dirty="0" err="1"/>
              <a:t>damcaniaeth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wahanol</a:t>
            </a:r>
            <a:r>
              <a:rPr lang="en-US" sz="1200" dirty="0"/>
              <a:t> </a:t>
            </a:r>
            <a:r>
              <a:rPr lang="en-US" sz="1200" dirty="0" err="1"/>
              <a:t>maen’t</a:t>
            </a:r>
            <a:r>
              <a:rPr lang="en-US" sz="1200" dirty="0"/>
              <a:t> </a:t>
            </a:r>
            <a:r>
              <a:rPr lang="en-US" sz="1200" dirty="0" err="1"/>
              <a:t>i</a:t>
            </a:r>
            <a:r>
              <a:rPr lang="en-US" sz="1200" dirty="0"/>
              <a:t> </a:t>
            </a:r>
            <a:r>
              <a:rPr lang="en-US" sz="1200" dirty="0" err="1"/>
              <a:t>gyd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cynnwys</a:t>
            </a:r>
            <a:r>
              <a:rPr lang="en-US" sz="1200" dirty="0"/>
              <a:t> </a:t>
            </a:r>
            <a:r>
              <a:rPr lang="en-US" sz="1200" dirty="0" err="1"/>
              <a:t>camau</a:t>
            </a:r>
            <a:r>
              <a:rPr lang="en-US" sz="1200" dirty="0"/>
              <a:t> </a:t>
            </a:r>
            <a:r>
              <a:rPr lang="en-US" sz="1200" dirty="0" err="1"/>
              <a:t>tebyg</a:t>
            </a:r>
            <a:r>
              <a:rPr lang="en-US" sz="1200" dirty="0"/>
              <a:t>. Y </a:t>
            </a:r>
            <a:r>
              <a:rPr lang="en-US" sz="1200" dirty="0" err="1"/>
              <a:t>gylchred</a:t>
            </a:r>
            <a:r>
              <a:rPr lang="en-US" sz="1200" dirty="0"/>
              <a:t> </a:t>
            </a:r>
            <a:r>
              <a:rPr lang="en-US" sz="1200" dirty="0" err="1"/>
              <a:t>poblogaidd</a:t>
            </a:r>
            <a:r>
              <a:rPr lang="en-US" sz="1200" dirty="0"/>
              <a:t> </a:t>
            </a:r>
            <a:r>
              <a:rPr lang="en-US" sz="1200" dirty="0" err="1"/>
              <a:t>cyntaf</a:t>
            </a:r>
            <a:r>
              <a:rPr lang="en-US" sz="1200" dirty="0"/>
              <a:t> </a:t>
            </a:r>
            <a:r>
              <a:rPr lang="en-US" sz="1200" dirty="0" err="1"/>
              <a:t>ydy</a:t>
            </a:r>
            <a:r>
              <a:rPr lang="en-US" sz="1200" dirty="0"/>
              <a:t> </a:t>
            </a:r>
            <a:r>
              <a:rPr lang="en-US" sz="1200" dirty="0" err="1"/>
              <a:t>yr</a:t>
            </a:r>
            <a:r>
              <a:rPr lang="en-US" sz="1200" dirty="0"/>
              <a:t> </a:t>
            </a:r>
            <a:r>
              <a:rPr lang="en-US" sz="1200" dirty="0" err="1"/>
              <a:t>hyn</a:t>
            </a:r>
            <a:r>
              <a:rPr lang="en-US" sz="1200" dirty="0"/>
              <a:t> a </a:t>
            </a:r>
            <a:r>
              <a:rPr lang="en-US" sz="1200" dirty="0" err="1"/>
              <a:t>chafodd</a:t>
            </a:r>
            <a:r>
              <a:rPr lang="en-US" sz="1200" dirty="0"/>
              <a:t> </a:t>
            </a:r>
            <a:r>
              <a:rPr lang="en-US" sz="1200" dirty="0" err="1"/>
              <a:t>ei</a:t>
            </a:r>
            <a:r>
              <a:rPr lang="en-US" sz="1200" dirty="0"/>
              <a:t> </a:t>
            </a:r>
            <a:r>
              <a:rPr lang="en-US" sz="1200" dirty="0" err="1"/>
              <a:t>greu</a:t>
            </a:r>
            <a:r>
              <a:rPr lang="en-US" sz="1200" dirty="0"/>
              <a:t> </a:t>
            </a:r>
            <a:r>
              <a:rPr lang="en-US" sz="1200" dirty="0" err="1"/>
              <a:t>gan</a:t>
            </a:r>
            <a:r>
              <a:rPr lang="en-US" sz="1200" dirty="0"/>
              <a:t> Gibbs. </a:t>
            </a:r>
            <a:r>
              <a:rPr lang="en-US" sz="1200" dirty="0" err="1"/>
              <a:t>Yn</a:t>
            </a:r>
            <a:r>
              <a:rPr lang="en-US" sz="1200" dirty="0"/>
              <a:t> 1988 </a:t>
            </a:r>
            <a:r>
              <a:rPr lang="en-US" sz="1200" dirty="0" err="1"/>
              <a:t>cafodd</a:t>
            </a:r>
            <a:r>
              <a:rPr lang="en-US" sz="1200" dirty="0"/>
              <a:t> </a:t>
            </a:r>
            <a:r>
              <a:rPr lang="en-US" sz="1200" dirty="0" err="1"/>
              <a:t>gylchred</a:t>
            </a:r>
            <a:r>
              <a:rPr lang="en-US" sz="1200" dirty="0"/>
              <a:t> </a:t>
            </a:r>
            <a:r>
              <a:rPr lang="en-US" sz="1200" dirty="0" err="1"/>
              <a:t>ei</a:t>
            </a:r>
            <a:r>
              <a:rPr lang="en-US" sz="1200" dirty="0"/>
              <a:t> </a:t>
            </a:r>
            <a:r>
              <a:rPr lang="en-US" sz="1200" dirty="0" err="1"/>
              <a:t>ddadansoddi</a:t>
            </a:r>
            <a:r>
              <a:rPr lang="en-US" sz="1200" dirty="0"/>
              <a:t> </a:t>
            </a:r>
            <a:r>
              <a:rPr lang="en-US" sz="1200" dirty="0" err="1"/>
              <a:t>gan</a:t>
            </a:r>
            <a:r>
              <a:rPr lang="en-US" sz="1200" dirty="0"/>
              <a:t> </a:t>
            </a:r>
            <a:r>
              <a:rPr lang="en-US" sz="1200" dirty="0" err="1"/>
              <a:t>dyn</a:t>
            </a:r>
            <a:r>
              <a:rPr lang="en-US" sz="1200" dirty="0"/>
              <a:t> </a:t>
            </a:r>
            <a:r>
              <a:rPr lang="en-US" sz="1200" dirty="0" err="1"/>
              <a:t>o’r</a:t>
            </a:r>
            <a:r>
              <a:rPr lang="en-US" sz="1200" dirty="0"/>
              <a:t> </a:t>
            </a:r>
            <a:r>
              <a:rPr lang="en-US" sz="1200" dirty="0" err="1"/>
              <a:t>enw</a:t>
            </a:r>
            <a:r>
              <a:rPr lang="en-US" sz="1200" dirty="0"/>
              <a:t> Graham </a:t>
            </a:r>
            <a:r>
              <a:rPr lang="en-US" sz="1200" dirty="0" err="1"/>
              <a:t>gibbs</a:t>
            </a:r>
            <a:r>
              <a:rPr lang="en-US" sz="1200" dirty="0"/>
              <a:t>. </a:t>
            </a:r>
            <a:r>
              <a:rPr lang="en-US" sz="1200" dirty="0" err="1"/>
              <a:t>Mae’r</a:t>
            </a:r>
            <a:r>
              <a:rPr lang="en-US" sz="1200" dirty="0"/>
              <a:t> </a:t>
            </a:r>
            <a:r>
              <a:rPr lang="en-US" sz="1200" dirty="0" err="1"/>
              <a:t>gylchred</a:t>
            </a:r>
            <a:r>
              <a:rPr lang="en-US" sz="1200" dirty="0"/>
              <a:t> </a:t>
            </a:r>
            <a:r>
              <a:rPr lang="en-US" sz="1200" dirty="0" err="1"/>
              <a:t>yma</a:t>
            </a:r>
            <a:r>
              <a:rPr lang="en-US" sz="1200" dirty="0"/>
              <a:t> </a:t>
            </a:r>
            <a:r>
              <a:rPr lang="en-US" sz="1200" dirty="0" err="1"/>
              <a:t>wedi</a:t>
            </a:r>
            <a:r>
              <a:rPr lang="en-US" sz="1200" dirty="0"/>
              <a:t> </a:t>
            </a:r>
            <a:r>
              <a:rPr lang="en-US" sz="1200" dirty="0" err="1"/>
              <a:t>ei</a:t>
            </a:r>
            <a:r>
              <a:rPr lang="en-US" sz="1200" dirty="0"/>
              <a:t> </a:t>
            </a:r>
            <a:r>
              <a:rPr lang="en-US" sz="1200" dirty="0" err="1"/>
              <a:t>wneud</a:t>
            </a:r>
            <a:r>
              <a:rPr lang="en-US" sz="1200" dirty="0"/>
              <a:t> o </a:t>
            </a:r>
            <a:r>
              <a:rPr lang="en-US" sz="1200" dirty="0" err="1"/>
              <a:t>chwech</a:t>
            </a:r>
            <a:r>
              <a:rPr lang="en-US" sz="1200" dirty="0"/>
              <a:t> cam. </a:t>
            </a:r>
            <a:r>
              <a:rPr lang="en-US" sz="1200" dirty="0" err="1"/>
              <a:t>Mae'r</a:t>
            </a:r>
            <a:r>
              <a:rPr lang="en-US" sz="1200" dirty="0"/>
              <a:t> model </a:t>
            </a:r>
            <a:r>
              <a:rPr lang="en-US" sz="1200" dirty="0" err="1"/>
              <a:t>hwn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ffordd</a:t>
            </a:r>
            <a:r>
              <a:rPr lang="en-US" sz="1200" dirty="0"/>
              <a:t> </a:t>
            </a:r>
            <a:r>
              <a:rPr lang="en-US" sz="1200" dirty="0" err="1"/>
              <a:t>dda</a:t>
            </a:r>
            <a:r>
              <a:rPr lang="en-US" sz="1200" dirty="0"/>
              <a:t> o </a:t>
            </a:r>
            <a:r>
              <a:rPr lang="en-US" sz="1200" dirty="0" err="1"/>
              <a:t>weithio</a:t>
            </a:r>
            <a:r>
              <a:rPr lang="en-US" sz="1200" dirty="0"/>
              <a:t> </a:t>
            </a:r>
            <a:r>
              <a:rPr lang="en-US" sz="1200" dirty="0" err="1"/>
              <a:t>trwy</a:t>
            </a:r>
            <a:r>
              <a:rPr lang="en-US" sz="1200" dirty="0"/>
              <a:t> </a:t>
            </a:r>
            <a:r>
              <a:rPr lang="en-US" sz="1200" dirty="0" err="1"/>
              <a:t>brofiad</a:t>
            </a:r>
            <a:r>
              <a:rPr lang="en-US" sz="1200" dirty="0"/>
              <a:t>. </a:t>
            </a:r>
            <a:r>
              <a:rPr lang="en-US" sz="1200" dirty="0" err="1"/>
              <a:t>Gallai</a:t>
            </a:r>
            <a:r>
              <a:rPr lang="en-US" sz="1200" dirty="0"/>
              <a:t> </a:t>
            </a:r>
            <a:r>
              <a:rPr lang="en-US" sz="1200" dirty="0" err="1"/>
              <a:t>hyn</a:t>
            </a:r>
            <a:r>
              <a:rPr lang="en-US" sz="1200" dirty="0"/>
              <a:t> </a:t>
            </a:r>
            <a:r>
              <a:rPr lang="en-US" sz="1200" dirty="0" err="1"/>
              <a:t>fod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brofiad</a:t>
            </a:r>
            <a:r>
              <a:rPr lang="en-US" sz="1200" dirty="0"/>
              <a:t> </a:t>
            </a:r>
            <a:r>
              <a:rPr lang="en-US" sz="1200" dirty="0" err="1"/>
              <a:t>ar</a:t>
            </a:r>
            <a:r>
              <a:rPr lang="en-US" sz="1200" dirty="0"/>
              <a:t> </a:t>
            </a:r>
            <a:r>
              <a:rPr lang="en-US" sz="1200" dirty="0" err="1"/>
              <a:t>ei</a:t>
            </a:r>
            <a:r>
              <a:rPr lang="en-US" sz="1200" dirty="0"/>
              <a:t> ben </a:t>
            </a:r>
            <a:r>
              <a:rPr lang="en-US" sz="1200" dirty="0" err="1"/>
              <a:t>ei</a:t>
            </a:r>
            <a:r>
              <a:rPr lang="en-US" sz="1200" dirty="0"/>
              <a:t> </a:t>
            </a:r>
            <a:r>
              <a:rPr lang="en-US" sz="1200" dirty="0" err="1"/>
              <a:t>hun</a:t>
            </a:r>
            <a:r>
              <a:rPr lang="en-US" sz="1200" dirty="0"/>
              <a:t> </a:t>
            </a:r>
            <a:r>
              <a:rPr lang="en-US" sz="1200" dirty="0" err="1"/>
              <a:t>neu’n</a:t>
            </a:r>
            <a:r>
              <a:rPr lang="en-US" sz="1200" dirty="0"/>
              <a:t> </a:t>
            </a:r>
            <a:r>
              <a:rPr lang="en-US" sz="1200" dirty="0" err="1"/>
              <a:t>sefyllfa</a:t>
            </a:r>
            <a:r>
              <a:rPr lang="en-US" sz="1200" dirty="0"/>
              <a:t> </a:t>
            </a:r>
            <a:r>
              <a:rPr lang="en-US" sz="1200" dirty="0" err="1"/>
              <a:t>yr</a:t>
            </a:r>
            <a:r>
              <a:rPr lang="en-US" sz="1200" dirty="0"/>
              <a:t> </a:t>
            </a:r>
            <a:r>
              <a:rPr lang="en-US" sz="1200" dirty="0" err="1"/>
              <a:t>ydych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mynd</a:t>
            </a:r>
            <a:r>
              <a:rPr lang="en-US" sz="1200" dirty="0"/>
              <a:t> </a:t>
            </a:r>
            <a:r>
              <a:rPr lang="en-US" sz="1200" dirty="0" err="1"/>
              <a:t>drwyddi’n</a:t>
            </a:r>
            <a:r>
              <a:rPr lang="en-US" sz="1200" dirty="0"/>
              <a:t> </a:t>
            </a:r>
            <a:r>
              <a:rPr lang="en-US" sz="1200" dirty="0" err="1"/>
              <a:t>aml</a:t>
            </a:r>
            <a:r>
              <a:rPr lang="en-US" sz="1200" dirty="0"/>
              <a:t>, gall </a:t>
            </a:r>
            <a:r>
              <a:rPr lang="en-US" sz="1200" dirty="0" err="1"/>
              <a:t>hyn</a:t>
            </a:r>
            <a:r>
              <a:rPr lang="en-US" sz="1200" dirty="0"/>
              <a:t> </a:t>
            </a:r>
            <a:r>
              <a:rPr lang="en-US" sz="1200" dirty="0" err="1"/>
              <a:t>fod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waith</a:t>
            </a:r>
            <a:r>
              <a:rPr lang="en-US" sz="1200" dirty="0"/>
              <a:t> </a:t>
            </a:r>
            <a:r>
              <a:rPr lang="en-US" sz="1200" dirty="0" err="1"/>
              <a:t>thîm</a:t>
            </a:r>
            <a:r>
              <a:rPr lang="en-US" sz="1200" dirty="0"/>
              <a:t> neu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rhan</a:t>
            </a:r>
            <a:r>
              <a:rPr lang="en-US" sz="1200" dirty="0"/>
              <a:t> o </a:t>
            </a:r>
            <a:r>
              <a:rPr lang="en-US" sz="1200" dirty="0" err="1"/>
              <a:t>waith</a:t>
            </a:r>
            <a:r>
              <a:rPr lang="en-US" sz="1200" dirty="0"/>
              <a:t> </a:t>
            </a:r>
            <a:r>
              <a:rPr lang="en-US" sz="1200" dirty="0" err="1"/>
              <a:t>aml</a:t>
            </a:r>
            <a:r>
              <a:rPr lang="en-US" sz="1200" dirty="0"/>
              <a:t> </a:t>
            </a:r>
            <a:r>
              <a:rPr lang="en-US" sz="1200" dirty="0" err="1"/>
              <a:t>asiantaeth</a:t>
            </a:r>
            <a:r>
              <a:rPr lang="en-US" sz="1200" dirty="0"/>
              <a:t>.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wreiddiol</a:t>
            </a:r>
            <a:r>
              <a:rPr lang="en-US" sz="1200" dirty="0"/>
              <a:t>, </a:t>
            </a:r>
            <a:r>
              <a:rPr lang="en-US" sz="1200" dirty="0" err="1"/>
              <a:t>roedd</a:t>
            </a:r>
            <a:r>
              <a:rPr lang="en-US" sz="1200" dirty="0"/>
              <a:t> Gibbs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argymell</a:t>
            </a:r>
            <a:r>
              <a:rPr lang="en-US" sz="1200" dirty="0"/>
              <a:t> </a:t>
            </a:r>
            <a:r>
              <a:rPr lang="en-US" sz="1200" dirty="0" err="1"/>
              <a:t>ei</a:t>
            </a:r>
            <a:r>
              <a:rPr lang="en-US" sz="1200" dirty="0"/>
              <a:t> </a:t>
            </a:r>
            <a:r>
              <a:rPr lang="en-US" sz="1200" dirty="0" err="1"/>
              <a:t>ddefnyddio</a:t>
            </a:r>
            <a:r>
              <a:rPr lang="en-US" sz="1200" dirty="0"/>
              <a:t> </a:t>
            </a:r>
            <a:r>
              <a:rPr lang="en-US" sz="1200" dirty="0" err="1"/>
              <a:t>mewn</a:t>
            </a:r>
            <a:r>
              <a:rPr lang="en-US" sz="1200" dirty="0"/>
              <a:t> </a:t>
            </a:r>
            <a:r>
              <a:rPr lang="en-US" sz="1200" dirty="0" err="1"/>
              <a:t>sefyllfaoedd</a:t>
            </a:r>
            <a:r>
              <a:rPr lang="en-US" sz="1200" dirty="0"/>
              <a:t> </a:t>
            </a:r>
            <a:r>
              <a:rPr lang="en-US" sz="1200" dirty="0" err="1"/>
              <a:t>wahanol</a:t>
            </a:r>
            <a:r>
              <a:rPr lang="en-US" sz="1200" dirty="0"/>
              <a:t>. 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(The University of Edinburgh, 2020)</a:t>
            </a:r>
            <a:r>
              <a:rPr lang="en-US" sz="1200" b="0" i="0" u="none" strike="noStrike" dirty="0">
                <a:solidFill>
                  <a:srgbClr val="000000"/>
                </a:solidFill>
                <a:effectLst/>
              </a:rPr>
              <a:t>.</a:t>
            </a:r>
          </a:p>
          <a:p>
            <a:r>
              <a:rPr lang="en-US" sz="1200" dirty="0">
                <a:solidFill>
                  <a:srgbClr val="000000"/>
                </a:solidFill>
              </a:rPr>
              <a:t>Y </a:t>
            </a:r>
            <a:r>
              <a:rPr lang="en-US" sz="1200" dirty="0" err="1">
                <a:solidFill>
                  <a:srgbClr val="000000"/>
                </a:solidFill>
              </a:rPr>
              <a:t>chwech</a:t>
            </a:r>
            <a:r>
              <a:rPr lang="en-US" sz="1200" dirty="0">
                <a:solidFill>
                  <a:srgbClr val="000000"/>
                </a:solidFill>
              </a:rPr>
              <a:t> cam a </a:t>
            </a:r>
            <a:r>
              <a:rPr lang="en-US" sz="1200" dirty="0" err="1">
                <a:solidFill>
                  <a:srgbClr val="000000"/>
                </a:solidFill>
              </a:rPr>
              <a:t>grewyd</a:t>
            </a:r>
            <a:r>
              <a:rPr lang="en-US" sz="1200" dirty="0">
                <a:solidFill>
                  <a:srgbClr val="000000"/>
                </a:solidFill>
              </a:rPr>
              <a:t> </a:t>
            </a:r>
            <a:r>
              <a:rPr lang="en-US" sz="1200" dirty="0" err="1">
                <a:solidFill>
                  <a:srgbClr val="000000"/>
                </a:solidFill>
              </a:rPr>
              <a:t>gan</a:t>
            </a:r>
            <a:r>
              <a:rPr lang="en-US" sz="1200" dirty="0">
                <a:solidFill>
                  <a:srgbClr val="000000"/>
                </a:solidFill>
              </a:rPr>
              <a:t> Gibbs </a:t>
            </a:r>
            <a:r>
              <a:rPr lang="en-US" sz="1200" dirty="0" err="1">
                <a:solidFill>
                  <a:srgbClr val="000000"/>
                </a:solidFill>
              </a:rPr>
              <a:t>oedd</a:t>
            </a:r>
            <a:r>
              <a:rPr lang="en-US" sz="1200" dirty="0">
                <a:solidFill>
                  <a:srgbClr val="000000"/>
                </a:solidFill>
              </a:rPr>
              <a:t>, </a:t>
            </a:r>
            <a:r>
              <a:rPr lang="en-US" sz="1200" dirty="0" err="1">
                <a:solidFill>
                  <a:srgbClr val="000000"/>
                </a:solidFill>
              </a:rPr>
              <a:t>disgrifiad</a:t>
            </a:r>
            <a:r>
              <a:rPr lang="en-US" sz="1200" dirty="0">
                <a:solidFill>
                  <a:srgbClr val="000000"/>
                </a:solidFill>
              </a:rPr>
              <a:t>, </a:t>
            </a:r>
            <a:r>
              <a:rPr lang="en-US" sz="1200" dirty="0" err="1">
                <a:solidFill>
                  <a:srgbClr val="000000"/>
                </a:solidFill>
              </a:rPr>
              <a:t>teimladau</a:t>
            </a:r>
            <a:r>
              <a:rPr lang="en-US" sz="1200" dirty="0">
                <a:solidFill>
                  <a:srgbClr val="000000"/>
                </a:solidFill>
              </a:rPr>
              <a:t>, </a:t>
            </a:r>
            <a:r>
              <a:rPr lang="en-US" sz="1200" dirty="0" err="1">
                <a:solidFill>
                  <a:srgbClr val="000000"/>
                </a:solidFill>
              </a:rPr>
              <a:t>gwerthuso</a:t>
            </a:r>
            <a:r>
              <a:rPr lang="en-US" sz="1200" dirty="0">
                <a:solidFill>
                  <a:srgbClr val="000000"/>
                </a:solidFill>
              </a:rPr>
              <a:t>, </a:t>
            </a:r>
            <a:r>
              <a:rPr lang="en-US" sz="1200" dirty="0" err="1">
                <a:solidFill>
                  <a:srgbClr val="000000"/>
                </a:solidFill>
              </a:rPr>
              <a:t>dadansoddi</a:t>
            </a:r>
            <a:r>
              <a:rPr lang="en-US" sz="1200" dirty="0">
                <a:solidFill>
                  <a:srgbClr val="000000"/>
                </a:solidFill>
              </a:rPr>
              <a:t>, </a:t>
            </a:r>
            <a:r>
              <a:rPr lang="en-US" sz="1200" dirty="0" err="1">
                <a:solidFill>
                  <a:srgbClr val="000000"/>
                </a:solidFill>
              </a:rPr>
              <a:t>casgliad</a:t>
            </a:r>
            <a:r>
              <a:rPr lang="en-US" sz="1200" dirty="0">
                <a:solidFill>
                  <a:srgbClr val="000000"/>
                </a:solidFill>
              </a:rPr>
              <a:t> a </a:t>
            </a:r>
            <a:r>
              <a:rPr lang="en-US" sz="1200" dirty="0" err="1">
                <a:solidFill>
                  <a:srgbClr val="000000"/>
                </a:solidFill>
              </a:rPr>
              <a:t>chynllun</a:t>
            </a:r>
            <a:r>
              <a:rPr lang="en-US" sz="1200" dirty="0">
                <a:solidFill>
                  <a:srgbClr val="000000"/>
                </a:solidFill>
              </a:rPr>
              <a:t> </a:t>
            </a:r>
            <a:r>
              <a:rPr lang="en-US" sz="1200" dirty="0" err="1">
                <a:solidFill>
                  <a:srgbClr val="000000"/>
                </a:solidFill>
              </a:rPr>
              <a:t>gweithredu</a:t>
            </a:r>
            <a:r>
              <a:rPr lang="en-US" sz="1200" dirty="0">
                <a:solidFill>
                  <a:srgbClr val="000000"/>
                </a:solidFill>
              </a:rPr>
              <a:t>. 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(University of Cumbria, 2020)</a:t>
            </a:r>
          </a:p>
          <a:p>
            <a:r>
              <a:rPr lang="en-US" sz="1200" b="0" i="0" u="none" strike="noStrike" dirty="0" err="1">
                <a:solidFill>
                  <a:srgbClr val="000000"/>
                </a:solidFill>
                <a:effectLst/>
              </a:rPr>
              <a:t>Wrth</a:t>
            </a:r>
            <a:r>
              <a:rPr lang="en-US" sz="12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US" sz="1200" b="0" i="0" u="none" strike="noStrike" dirty="0" err="1">
                <a:solidFill>
                  <a:srgbClr val="000000"/>
                </a:solidFill>
                <a:effectLst/>
              </a:rPr>
              <a:t>ystyried</a:t>
            </a:r>
            <a:r>
              <a:rPr lang="en-US" sz="1200" b="0" i="0" u="none" strike="noStrike" dirty="0">
                <a:solidFill>
                  <a:srgbClr val="000000"/>
                </a:solidFill>
                <a:effectLst/>
              </a:rPr>
              <a:t> y </a:t>
            </a:r>
            <a:r>
              <a:rPr lang="en-US" sz="1200" b="0" i="0" u="none" strike="noStrike" dirty="0" err="1">
                <a:solidFill>
                  <a:srgbClr val="000000"/>
                </a:solidFill>
                <a:effectLst/>
              </a:rPr>
              <a:t>chwec</a:t>
            </a:r>
            <a:r>
              <a:rPr lang="en-US" sz="1200" dirty="0" err="1">
                <a:solidFill>
                  <a:srgbClr val="000000"/>
                </a:solidFill>
              </a:rPr>
              <a:t>h</a:t>
            </a:r>
            <a:r>
              <a:rPr lang="en-US" sz="1200" dirty="0">
                <a:solidFill>
                  <a:srgbClr val="000000"/>
                </a:solidFill>
              </a:rPr>
              <a:t> cam </a:t>
            </a:r>
            <a:r>
              <a:rPr lang="en-US" sz="1200" dirty="0" err="1">
                <a:solidFill>
                  <a:srgbClr val="000000"/>
                </a:solidFill>
              </a:rPr>
              <a:t>yma</a:t>
            </a:r>
            <a:r>
              <a:rPr lang="en-US" sz="1200" dirty="0">
                <a:solidFill>
                  <a:srgbClr val="000000"/>
                </a:solidFill>
              </a:rPr>
              <a:t> </a:t>
            </a:r>
            <a:r>
              <a:rPr lang="en-US" sz="1200" dirty="0" err="1">
                <a:solidFill>
                  <a:srgbClr val="000000"/>
                </a:solidFill>
              </a:rPr>
              <a:t>fel</a:t>
            </a:r>
            <a:r>
              <a:rPr lang="en-US" sz="1200" dirty="0">
                <a:solidFill>
                  <a:srgbClr val="000000"/>
                </a:solidFill>
              </a:rPr>
              <a:t> </a:t>
            </a:r>
            <a:r>
              <a:rPr lang="en-US" sz="1200" dirty="0" err="1">
                <a:solidFill>
                  <a:srgbClr val="000000"/>
                </a:solidFill>
              </a:rPr>
              <a:t>ymarferwyr</a:t>
            </a:r>
            <a:r>
              <a:rPr lang="en-US" sz="1200" dirty="0">
                <a:solidFill>
                  <a:srgbClr val="000000"/>
                </a:solidFill>
              </a:rPr>
              <a:t> </a:t>
            </a:r>
            <a:r>
              <a:rPr lang="en-US" sz="1200" dirty="0" err="1">
                <a:solidFill>
                  <a:srgbClr val="000000"/>
                </a:solidFill>
              </a:rPr>
              <a:t>proffesiynol</a:t>
            </a:r>
            <a:r>
              <a:rPr lang="en-US" sz="1200" dirty="0">
                <a:solidFill>
                  <a:srgbClr val="000000"/>
                </a:solidFill>
              </a:rPr>
              <a:t>, </a:t>
            </a:r>
            <a:r>
              <a:rPr lang="en-US" sz="1200" dirty="0" err="1">
                <a:solidFill>
                  <a:srgbClr val="000000"/>
                </a:solidFill>
              </a:rPr>
              <a:t>rhaid</a:t>
            </a:r>
            <a:r>
              <a:rPr lang="en-US" sz="1200" dirty="0">
                <a:solidFill>
                  <a:srgbClr val="000000"/>
                </a:solidFill>
              </a:rPr>
              <a:t> </a:t>
            </a:r>
            <a:r>
              <a:rPr lang="en-US" sz="1200" dirty="0" err="1">
                <a:solidFill>
                  <a:srgbClr val="000000"/>
                </a:solidFill>
              </a:rPr>
              <a:t>cofio</a:t>
            </a:r>
            <a:r>
              <a:rPr lang="en-US" sz="1200" dirty="0">
                <a:solidFill>
                  <a:srgbClr val="000000"/>
                </a:solidFill>
              </a:rPr>
              <a:t> </a:t>
            </a:r>
            <a:r>
              <a:rPr lang="en-US" sz="1200" dirty="0" err="1">
                <a:solidFill>
                  <a:srgbClr val="000000"/>
                </a:solidFill>
              </a:rPr>
              <a:t>ein</a:t>
            </a:r>
            <a:r>
              <a:rPr lang="en-US" sz="1200" dirty="0">
                <a:solidFill>
                  <a:srgbClr val="000000"/>
                </a:solidFill>
              </a:rPr>
              <a:t> bod </a:t>
            </a:r>
            <a:r>
              <a:rPr lang="en-US" sz="1200" dirty="0" err="1">
                <a:solidFill>
                  <a:srgbClr val="000000"/>
                </a:solidFill>
              </a:rPr>
              <a:t>yn</a:t>
            </a:r>
            <a:r>
              <a:rPr lang="en-US" sz="1200" dirty="0">
                <a:solidFill>
                  <a:srgbClr val="000000"/>
                </a:solidFill>
              </a:rPr>
              <a:t> </a:t>
            </a:r>
            <a:r>
              <a:rPr lang="en-US" sz="1200" dirty="0" err="1">
                <a:solidFill>
                  <a:srgbClr val="000000"/>
                </a:solidFill>
              </a:rPr>
              <a:t>defnyddio</a:t>
            </a:r>
            <a:r>
              <a:rPr lang="en-US" sz="1200" dirty="0">
                <a:solidFill>
                  <a:srgbClr val="000000"/>
                </a:solidFill>
              </a:rPr>
              <a:t> y model </a:t>
            </a:r>
            <a:r>
              <a:rPr lang="en-US" sz="1200" dirty="0" err="1">
                <a:solidFill>
                  <a:srgbClr val="000000"/>
                </a:solidFill>
              </a:rPr>
              <a:t>a’r</a:t>
            </a:r>
            <a:r>
              <a:rPr lang="en-US" sz="1200" dirty="0">
                <a:solidFill>
                  <a:srgbClr val="000000"/>
                </a:solidFill>
              </a:rPr>
              <a:t> </a:t>
            </a:r>
            <a:r>
              <a:rPr lang="en-US" sz="1200" dirty="0" err="1">
                <a:solidFill>
                  <a:srgbClr val="000000"/>
                </a:solidFill>
              </a:rPr>
              <a:t>camau</a:t>
            </a:r>
            <a:r>
              <a:rPr lang="en-US" sz="1200" dirty="0">
                <a:solidFill>
                  <a:srgbClr val="000000"/>
                </a:solidFill>
              </a:rPr>
              <a:t> </a:t>
            </a:r>
            <a:r>
              <a:rPr lang="en-US" sz="1200" dirty="0" err="1">
                <a:solidFill>
                  <a:srgbClr val="000000"/>
                </a:solidFill>
              </a:rPr>
              <a:t>yma</a:t>
            </a:r>
            <a:r>
              <a:rPr lang="en-US" sz="1200" dirty="0">
                <a:solidFill>
                  <a:srgbClr val="000000"/>
                </a:solidFill>
              </a:rPr>
              <a:t>, </a:t>
            </a:r>
            <a:r>
              <a:rPr lang="en-US" sz="1200" dirty="0" err="1">
                <a:solidFill>
                  <a:srgbClr val="000000"/>
                </a:solidFill>
              </a:rPr>
              <a:t>mewn</a:t>
            </a:r>
            <a:r>
              <a:rPr lang="en-US" sz="1200" dirty="0">
                <a:solidFill>
                  <a:srgbClr val="000000"/>
                </a:solidFill>
              </a:rPr>
              <a:t> </a:t>
            </a:r>
            <a:r>
              <a:rPr lang="en-US" sz="1200" dirty="0" err="1">
                <a:solidFill>
                  <a:srgbClr val="000000"/>
                </a:solidFill>
              </a:rPr>
              <a:t>sawl</a:t>
            </a:r>
            <a:r>
              <a:rPr lang="en-US" sz="1200" dirty="0">
                <a:solidFill>
                  <a:srgbClr val="000000"/>
                </a:solidFill>
              </a:rPr>
              <a:t> </a:t>
            </a:r>
            <a:r>
              <a:rPr lang="en-US" sz="1200" dirty="0" err="1">
                <a:solidFill>
                  <a:srgbClr val="000000"/>
                </a:solidFill>
              </a:rPr>
              <a:t>ffordd</a:t>
            </a:r>
            <a:r>
              <a:rPr lang="en-US" sz="1200" dirty="0">
                <a:solidFill>
                  <a:srgbClr val="000000"/>
                </a:solidFill>
              </a:rPr>
              <a:t> ag </a:t>
            </a:r>
            <a:r>
              <a:rPr lang="en-US" sz="1200" dirty="0" err="1">
                <a:solidFill>
                  <a:srgbClr val="000000"/>
                </a:solidFill>
              </a:rPr>
              <a:t>agwedd</a:t>
            </a:r>
            <a:r>
              <a:rPr lang="en-US" sz="1200" dirty="0">
                <a:solidFill>
                  <a:srgbClr val="000000"/>
                </a:solidFill>
              </a:rPr>
              <a:t> o </a:t>
            </a:r>
            <a:r>
              <a:rPr lang="en-US" sz="1200" dirty="0" err="1">
                <a:solidFill>
                  <a:srgbClr val="000000"/>
                </a:solidFill>
              </a:rPr>
              <a:t>fewn</a:t>
            </a:r>
            <a:r>
              <a:rPr lang="en-US" sz="1200" dirty="0">
                <a:solidFill>
                  <a:srgbClr val="000000"/>
                </a:solidFill>
              </a:rPr>
              <a:t> </a:t>
            </a:r>
            <a:r>
              <a:rPr lang="en-US" sz="1200" dirty="0" err="1">
                <a:solidFill>
                  <a:srgbClr val="000000"/>
                </a:solidFill>
              </a:rPr>
              <a:t>ein</a:t>
            </a:r>
            <a:r>
              <a:rPr lang="en-US" sz="1200" dirty="0">
                <a:solidFill>
                  <a:srgbClr val="000000"/>
                </a:solidFill>
              </a:rPr>
              <a:t> </a:t>
            </a:r>
            <a:r>
              <a:rPr lang="en-US" sz="1200" dirty="0" err="1">
                <a:solidFill>
                  <a:srgbClr val="000000"/>
                </a:solidFill>
              </a:rPr>
              <a:t>gweithle</a:t>
            </a:r>
            <a:r>
              <a:rPr lang="en-US" sz="1200" dirty="0">
                <a:solidFill>
                  <a:srgbClr val="000000"/>
                </a:solidFill>
              </a:rPr>
              <a:t> </a:t>
            </a:r>
            <a:r>
              <a:rPr lang="en-US" sz="1200" dirty="0" err="1">
                <a:solidFill>
                  <a:srgbClr val="000000"/>
                </a:solidFill>
              </a:rPr>
              <a:t>yn</a:t>
            </a:r>
            <a:r>
              <a:rPr lang="en-US" sz="1200" dirty="0">
                <a:solidFill>
                  <a:srgbClr val="000000"/>
                </a:solidFill>
              </a:rPr>
              <a:t> </a:t>
            </a:r>
            <a:r>
              <a:rPr lang="en-US" sz="1200" dirty="0" err="1">
                <a:solidFill>
                  <a:srgbClr val="000000"/>
                </a:solidFill>
              </a:rPr>
              <a:t>ddyddiol</a:t>
            </a:r>
            <a:r>
              <a:rPr lang="en-US" sz="1200" dirty="0">
                <a:solidFill>
                  <a:srgbClr val="000000"/>
                </a:solidFill>
              </a:rPr>
              <a:t>. </a:t>
            </a:r>
            <a:r>
              <a:rPr lang="en-US" sz="1200" dirty="0" err="1">
                <a:solidFill>
                  <a:srgbClr val="000000"/>
                </a:solidFill>
              </a:rPr>
              <a:t>Dyma’r</a:t>
            </a:r>
            <a:r>
              <a:rPr lang="en-US" sz="1200" dirty="0">
                <a:solidFill>
                  <a:srgbClr val="000000"/>
                </a:solidFill>
              </a:rPr>
              <a:t> </a:t>
            </a:r>
            <a:r>
              <a:rPr lang="en-US" sz="1200" dirty="0" err="1">
                <a:solidFill>
                  <a:srgbClr val="000000"/>
                </a:solidFill>
              </a:rPr>
              <a:t>ffyrdd</a:t>
            </a:r>
            <a:r>
              <a:rPr lang="en-US" sz="1200" dirty="0">
                <a:solidFill>
                  <a:srgbClr val="000000"/>
                </a:solidFill>
              </a:rPr>
              <a:t> </a:t>
            </a:r>
            <a:r>
              <a:rPr lang="en-US" sz="1200" dirty="0" err="1">
                <a:solidFill>
                  <a:srgbClr val="000000"/>
                </a:solidFill>
              </a:rPr>
              <a:t>rydym</a:t>
            </a:r>
            <a:r>
              <a:rPr lang="en-US" sz="1200" dirty="0">
                <a:solidFill>
                  <a:srgbClr val="000000"/>
                </a:solidFill>
              </a:rPr>
              <a:t> </a:t>
            </a:r>
            <a:r>
              <a:rPr lang="en-US" sz="1200" dirty="0" err="1">
                <a:solidFill>
                  <a:srgbClr val="000000"/>
                </a:solidFill>
              </a:rPr>
              <a:t>yn</a:t>
            </a:r>
            <a:r>
              <a:rPr lang="en-US" sz="1200" dirty="0">
                <a:solidFill>
                  <a:srgbClr val="000000"/>
                </a:solidFill>
              </a:rPr>
              <a:t> </a:t>
            </a:r>
            <a:r>
              <a:rPr lang="en-US" sz="1200" dirty="0" err="1">
                <a:solidFill>
                  <a:srgbClr val="000000"/>
                </a:solidFill>
              </a:rPr>
              <a:t>myfyrio</a:t>
            </a:r>
            <a:r>
              <a:rPr lang="en-US" sz="1200" dirty="0">
                <a:solidFill>
                  <a:srgbClr val="000000"/>
                </a:solidFill>
              </a:rPr>
              <a:t>. </a:t>
            </a:r>
          </a:p>
          <a:p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527888F-8653-E234-089E-CEF1D8CC8C0E}"/>
              </a:ext>
            </a:extLst>
          </p:cNvPr>
          <p:cNvSpPr txBox="1"/>
          <p:nvPr/>
        </p:nvSpPr>
        <p:spPr>
          <a:xfrm>
            <a:off x="139700" y="2411903"/>
            <a:ext cx="11760200" cy="110799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rgbClr val="000000"/>
                </a:solidFill>
              </a:rPr>
              <a:t>Model </a:t>
            </a:r>
            <a:r>
              <a:rPr lang="en-US" sz="1200" dirty="0" err="1">
                <a:solidFill>
                  <a:srgbClr val="000000"/>
                </a:solidFill>
              </a:rPr>
              <a:t>arall</a:t>
            </a:r>
            <a:r>
              <a:rPr lang="en-US" sz="1200" dirty="0">
                <a:solidFill>
                  <a:srgbClr val="000000"/>
                </a:solidFill>
              </a:rPr>
              <a:t> o </a:t>
            </a:r>
            <a:r>
              <a:rPr lang="en-US" sz="1200" dirty="0" err="1">
                <a:solidFill>
                  <a:srgbClr val="000000"/>
                </a:solidFill>
              </a:rPr>
              <a:t>fyfyrio</a:t>
            </a:r>
            <a:r>
              <a:rPr lang="en-US" sz="1200" dirty="0">
                <a:solidFill>
                  <a:srgbClr val="000000"/>
                </a:solidFill>
              </a:rPr>
              <a:t> </a:t>
            </a:r>
            <a:r>
              <a:rPr lang="en-US" sz="1200" dirty="0" err="1">
                <a:solidFill>
                  <a:srgbClr val="000000"/>
                </a:solidFill>
              </a:rPr>
              <a:t>ydy</a:t>
            </a:r>
            <a:r>
              <a:rPr lang="en-US" sz="1200" dirty="0">
                <a:solidFill>
                  <a:srgbClr val="000000"/>
                </a:solidFill>
              </a:rPr>
              <a:t> model Kolb’s a </a:t>
            </a:r>
            <a:r>
              <a:rPr lang="en-US" sz="1200" dirty="0" err="1">
                <a:solidFill>
                  <a:srgbClr val="000000"/>
                </a:solidFill>
              </a:rPr>
              <a:t>chafodd</a:t>
            </a:r>
            <a:r>
              <a:rPr lang="en-US" sz="1200" dirty="0">
                <a:solidFill>
                  <a:srgbClr val="000000"/>
                </a:solidFill>
              </a:rPr>
              <a:t> </a:t>
            </a:r>
            <a:r>
              <a:rPr lang="en-US" sz="1200" dirty="0" err="1">
                <a:solidFill>
                  <a:srgbClr val="000000"/>
                </a:solidFill>
              </a:rPr>
              <a:t>ei</a:t>
            </a:r>
            <a:r>
              <a:rPr lang="en-US" sz="1200" dirty="0">
                <a:solidFill>
                  <a:srgbClr val="000000"/>
                </a:solidFill>
              </a:rPr>
              <a:t> </a:t>
            </a:r>
            <a:r>
              <a:rPr lang="en-US" sz="1200" dirty="0" err="1">
                <a:solidFill>
                  <a:srgbClr val="000000"/>
                </a:solidFill>
              </a:rPr>
              <a:t>greu</a:t>
            </a:r>
            <a:r>
              <a:rPr lang="en-US" sz="1200" dirty="0">
                <a:solidFill>
                  <a:srgbClr val="000000"/>
                </a:solidFill>
              </a:rPr>
              <a:t> </a:t>
            </a:r>
            <a:r>
              <a:rPr lang="en-US" sz="1200" dirty="0" err="1">
                <a:solidFill>
                  <a:srgbClr val="000000"/>
                </a:solidFill>
              </a:rPr>
              <a:t>yn</a:t>
            </a:r>
            <a:r>
              <a:rPr lang="en-US" sz="1200" dirty="0">
                <a:solidFill>
                  <a:srgbClr val="000000"/>
                </a:solidFill>
              </a:rPr>
              <a:t> 1974. 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(L&amp;D, Learning Theory, 2021).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Seicolegydd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oedd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David Kolb.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Dangoswyd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ei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ddamcaniaeth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o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arddull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dysgu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1884. 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(Cherry, 2020)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Mae’r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Model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hyn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wedi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ei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wneud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o </a:t>
            </a:r>
            <a:r>
              <a:rPr lang="en-GB" sz="1200" dirty="0" err="1">
                <a:solidFill>
                  <a:srgbClr val="000000"/>
                </a:solidFill>
              </a:rPr>
              <a:t>b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edair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cam, ag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pwysleisio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mwy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y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profiad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hytrach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na’r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myfyrio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. Y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pedwar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cam a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chafodd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ei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ddarganfod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oedd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 “concrete experience, reflective observation, abstract conceptualization, active experimentation” (Smith and Rayfield, 2017). 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Credai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Kolb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ein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bod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dysgu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trwy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brofiadau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ac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o’r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hyn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sydd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wedi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digwydd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neu </a:t>
            </a:r>
            <a:r>
              <a:rPr lang="en-GB" sz="1200" dirty="0" err="1">
                <a:solidFill>
                  <a:srgbClr val="000000"/>
                </a:solidFill>
              </a:rPr>
              <a:t>n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ewydd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ddigwydd</a:t>
            </a:r>
            <a:r>
              <a:rPr lang="en-GB" sz="1200" dirty="0">
                <a:solidFill>
                  <a:srgbClr val="000000"/>
                </a:solidFill>
              </a:rPr>
              <a:t>. </a:t>
            </a:r>
            <a:r>
              <a:rPr lang="en-GB" sz="1200" dirty="0" err="1">
                <a:solidFill>
                  <a:srgbClr val="000000"/>
                </a:solidFill>
              </a:rPr>
              <a:t>R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oedd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hyn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fwriad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allweddol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o’I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ddamcaniaeth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. (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Mcleod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, 2017). </a:t>
            </a:r>
          </a:p>
          <a:p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A600EBD-D309-92D7-6719-A4D71A0C95B7}"/>
              </a:ext>
            </a:extLst>
          </p:cNvPr>
          <p:cNvSpPr txBox="1"/>
          <p:nvPr/>
        </p:nvSpPr>
        <p:spPr>
          <a:xfrm>
            <a:off x="139700" y="3451635"/>
            <a:ext cx="11760200" cy="147732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rgbClr val="000000"/>
                </a:solidFill>
              </a:rPr>
              <a:t>Model </a:t>
            </a:r>
            <a:r>
              <a:rPr lang="en-GB" sz="1200" dirty="0" err="1">
                <a:solidFill>
                  <a:srgbClr val="000000"/>
                </a:solidFill>
              </a:rPr>
              <a:t>effeithiol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arall</a:t>
            </a:r>
            <a:r>
              <a:rPr lang="en-GB" sz="1200" dirty="0">
                <a:solidFill>
                  <a:srgbClr val="000000"/>
                </a:solidFill>
              </a:rPr>
              <a:t> a </a:t>
            </a:r>
            <a:r>
              <a:rPr lang="en-GB" sz="1200" dirty="0" err="1">
                <a:solidFill>
                  <a:srgbClr val="000000"/>
                </a:solidFill>
              </a:rPr>
              <a:t>chafodd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ei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ddefnyddio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oedd</a:t>
            </a:r>
            <a:r>
              <a:rPr lang="en-GB" sz="1200" dirty="0">
                <a:solidFill>
                  <a:srgbClr val="000000"/>
                </a:solidFill>
              </a:rPr>
              <a:t> Model, Schon. Mae </a:t>
            </a:r>
            <a:r>
              <a:rPr lang="en-GB" sz="1200" dirty="0" err="1">
                <a:solidFill>
                  <a:srgbClr val="000000"/>
                </a:solidFill>
              </a:rPr>
              <a:t>Myfyrdod</a:t>
            </a:r>
            <a:r>
              <a:rPr lang="en-GB" sz="1200" dirty="0">
                <a:solidFill>
                  <a:srgbClr val="000000"/>
                </a:solidFill>
              </a:rPr>
              <a:t> Schön (1991) o </a:t>
            </a:r>
            <a:r>
              <a:rPr lang="en-GB" sz="1200" dirty="0" err="1">
                <a:solidFill>
                  <a:srgbClr val="000000"/>
                </a:solidFill>
              </a:rPr>
              <a:t>fewn</a:t>
            </a:r>
            <a:r>
              <a:rPr lang="en-GB" sz="1200" dirty="0">
                <a:solidFill>
                  <a:srgbClr val="000000"/>
                </a:solidFill>
              </a:rPr>
              <a:t> y </a:t>
            </a:r>
            <a:r>
              <a:rPr lang="en-GB" sz="1200" dirty="0" err="1">
                <a:solidFill>
                  <a:srgbClr val="000000"/>
                </a:solidFill>
              </a:rPr>
              <a:t>gweithle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tra’n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myfyrio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wrth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weithredu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yn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darparu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stratagaethau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ychwanegol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trwy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wahaniaethu</a:t>
            </a:r>
            <a:r>
              <a:rPr lang="en-GB" sz="1200" dirty="0">
                <a:solidFill>
                  <a:srgbClr val="000000"/>
                </a:solidFill>
              </a:rPr>
              <a:t>. Gall </a:t>
            </a:r>
            <a:r>
              <a:rPr lang="en-GB" sz="1200" dirty="0" err="1">
                <a:solidFill>
                  <a:srgbClr val="000000"/>
                </a:solidFill>
              </a:rPr>
              <a:t>fod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yn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ddefnyddiol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ystyried</a:t>
            </a:r>
            <a:r>
              <a:rPr lang="en-GB" sz="1200" dirty="0">
                <a:solidFill>
                  <a:srgbClr val="000000"/>
                </a:solidFill>
              </a:rPr>
              <a:t> y </a:t>
            </a:r>
            <a:r>
              <a:rPr lang="en-GB" sz="1200" dirty="0" err="1">
                <a:solidFill>
                  <a:srgbClr val="000000"/>
                </a:solidFill>
              </a:rPr>
              <a:t>gwahaniaeth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yn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ystod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ymarfer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myfyriol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eich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hun</a:t>
            </a:r>
            <a:r>
              <a:rPr lang="en-GB" sz="1200" dirty="0">
                <a:solidFill>
                  <a:srgbClr val="000000"/>
                </a:solidFill>
              </a:rPr>
              <a:t>.</a:t>
            </a:r>
          </a:p>
          <a:p>
            <a:r>
              <a:rPr lang="en-GB" sz="1200" dirty="0">
                <a:solidFill>
                  <a:srgbClr val="000000"/>
                </a:solidFill>
              </a:rPr>
              <a:t>Gall </a:t>
            </a:r>
            <a:r>
              <a:rPr lang="en-GB" sz="1200" dirty="0" err="1">
                <a:solidFill>
                  <a:srgbClr val="000000"/>
                </a:solidFill>
              </a:rPr>
              <a:t>hyn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fod</a:t>
            </a:r>
            <a:r>
              <a:rPr lang="en-GB" sz="1200" dirty="0">
                <a:solidFill>
                  <a:srgbClr val="000000"/>
                </a:solidFill>
              </a:rPr>
              <a:t> o </a:t>
            </a:r>
            <a:r>
              <a:rPr lang="en-GB" sz="1200" dirty="0" err="1">
                <a:solidFill>
                  <a:srgbClr val="000000"/>
                </a:solidFill>
              </a:rPr>
              <a:t>ddefnydd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mewn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sefyllfaoedd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ymarferol</a:t>
            </a:r>
            <a:r>
              <a:rPr lang="en-GB" sz="1200" dirty="0">
                <a:solidFill>
                  <a:srgbClr val="000000"/>
                </a:solidFill>
              </a:rPr>
              <a:t>, </a:t>
            </a:r>
            <a:r>
              <a:rPr lang="en-GB" sz="1200" dirty="0" err="1">
                <a:solidFill>
                  <a:srgbClr val="000000"/>
                </a:solidFill>
              </a:rPr>
              <a:t>lle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efallai</a:t>
            </a:r>
            <a:r>
              <a:rPr lang="en-GB" sz="1200" dirty="0">
                <a:solidFill>
                  <a:srgbClr val="000000"/>
                </a:solidFill>
              </a:rPr>
              <a:t> y </a:t>
            </a:r>
            <a:r>
              <a:rPr lang="en-GB" sz="1200" dirty="0" err="1">
                <a:solidFill>
                  <a:srgbClr val="000000"/>
                </a:solidFill>
              </a:rPr>
              <a:t>bydd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angen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i</a:t>
            </a:r>
            <a:r>
              <a:rPr lang="en-GB" sz="1200" dirty="0">
                <a:solidFill>
                  <a:srgbClr val="000000"/>
                </a:solidFill>
              </a:rPr>
              <a:t> chi </a:t>
            </a:r>
            <a:r>
              <a:rPr lang="en-GB" sz="1200" dirty="0" err="1">
                <a:solidFill>
                  <a:srgbClr val="000000"/>
                </a:solidFill>
              </a:rPr>
              <a:t>feddwl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yn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gyflym</a:t>
            </a:r>
            <a:r>
              <a:rPr lang="en-GB" sz="1200" dirty="0">
                <a:solidFill>
                  <a:srgbClr val="000000"/>
                </a:solidFill>
              </a:rPr>
              <a:t> a </a:t>
            </a:r>
            <a:r>
              <a:rPr lang="en-GB" sz="1200" dirty="0" err="1">
                <a:solidFill>
                  <a:srgbClr val="000000"/>
                </a:solidFill>
              </a:rPr>
              <a:t>rhoi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cynnig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ar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bethau</a:t>
            </a:r>
            <a:r>
              <a:rPr lang="en-GB" sz="1200" dirty="0">
                <a:solidFill>
                  <a:srgbClr val="000000"/>
                </a:solidFill>
              </a:rPr>
              <a:t>, a </a:t>
            </a:r>
            <a:r>
              <a:rPr lang="en-GB" sz="1200" dirty="0" err="1">
                <a:solidFill>
                  <a:srgbClr val="000000"/>
                </a:solidFill>
              </a:rPr>
              <a:t>gweithgareddau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hollol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newydd</a:t>
            </a:r>
            <a:r>
              <a:rPr lang="en-GB" sz="1200" dirty="0">
                <a:solidFill>
                  <a:srgbClr val="000000"/>
                </a:solidFill>
              </a:rPr>
              <a:t> pan </a:t>
            </a:r>
            <a:r>
              <a:rPr lang="en-GB" sz="1200" dirty="0" err="1">
                <a:solidFill>
                  <a:srgbClr val="000000"/>
                </a:solidFill>
              </a:rPr>
              <a:t>nad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yw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rhywbeth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yn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mynd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fel</a:t>
            </a:r>
            <a:r>
              <a:rPr lang="en-GB" sz="1200" dirty="0">
                <a:solidFill>
                  <a:srgbClr val="000000"/>
                </a:solidFill>
              </a:rPr>
              <a:t> y </a:t>
            </a:r>
            <a:r>
              <a:rPr lang="en-GB" sz="1200" dirty="0" err="1">
                <a:solidFill>
                  <a:srgbClr val="000000"/>
                </a:solidFill>
              </a:rPr>
              <a:t>byddech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wedi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ei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ddymuno</a:t>
            </a:r>
            <a:r>
              <a:rPr lang="en-GB" sz="1200" dirty="0">
                <a:solidFill>
                  <a:srgbClr val="000000"/>
                </a:solidFill>
              </a:rPr>
              <a:t>. 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(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Fallin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, 2020) </a:t>
            </a:r>
          </a:p>
          <a:p>
            <a:r>
              <a:rPr lang="en-GB" sz="1200" dirty="0" err="1">
                <a:solidFill>
                  <a:srgbClr val="000000"/>
                </a:solidFill>
              </a:rPr>
              <a:t>Pwrpas</a:t>
            </a:r>
            <a:r>
              <a:rPr lang="en-GB" sz="1200" dirty="0">
                <a:solidFill>
                  <a:srgbClr val="000000"/>
                </a:solidFill>
              </a:rPr>
              <a:t> y </a:t>
            </a:r>
            <a:r>
              <a:rPr lang="en-GB" sz="1200" dirty="0" err="1">
                <a:solidFill>
                  <a:srgbClr val="000000"/>
                </a:solidFill>
              </a:rPr>
              <a:t>fodel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yma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ydy</a:t>
            </a:r>
            <a:r>
              <a:rPr lang="en-GB" sz="1200" dirty="0">
                <a:solidFill>
                  <a:srgbClr val="000000"/>
                </a:solidFill>
              </a:rPr>
              <a:t> y </a:t>
            </a:r>
            <a:r>
              <a:rPr lang="en-GB" sz="1200" dirty="0" err="1">
                <a:solidFill>
                  <a:srgbClr val="000000"/>
                </a:solidFill>
              </a:rPr>
              <a:t>gallu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i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ymarferwyr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i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fyfyrio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ar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gwaith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ei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hun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gan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ystyried</a:t>
            </a:r>
            <a:r>
              <a:rPr lang="en-GB" sz="1200" dirty="0">
                <a:solidFill>
                  <a:srgbClr val="000000"/>
                </a:solidFill>
              </a:rPr>
              <a:t> y </a:t>
            </a:r>
            <a:r>
              <a:rPr lang="en-GB" sz="1200" dirty="0" err="1">
                <a:solidFill>
                  <a:srgbClr val="000000"/>
                </a:solidFill>
              </a:rPr>
              <a:t>damcaniaethau</a:t>
            </a:r>
            <a:r>
              <a:rPr lang="en-GB" sz="1200" dirty="0">
                <a:solidFill>
                  <a:srgbClr val="000000"/>
                </a:solidFill>
              </a:rPr>
              <a:t> er </a:t>
            </a:r>
            <a:r>
              <a:rPr lang="en-GB" sz="1200" dirty="0" err="1">
                <a:solidFill>
                  <a:srgbClr val="000000"/>
                </a:solidFill>
              </a:rPr>
              <a:t>mwyn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gallu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creu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rhai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ei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hun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yn</a:t>
            </a:r>
            <a:r>
              <a:rPr lang="en-GB" sz="1200" dirty="0">
                <a:solidFill>
                  <a:srgbClr val="000000"/>
                </a:solidFill>
              </a:rPr>
              <a:t> y </a:t>
            </a:r>
            <a:r>
              <a:rPr lang="en-GB" sz="1200" dirty="0" err="1">
                <a:solidFill>
                  <a:srgbClr val="000000"/>
                </a:solidFill>
              </a:rPr>
              <a:t>dyfodol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wrth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myfyrio</a:t>
            </a:r>
            <a:r>
              <a:rPr lang="en-GB" sz="1200" dirty="0">
                <a:solidFill>
                  <a:srgbClr val="000000"/>
                </a:solidFill>
              </a:rPr>
              <a:t>. 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(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Slesser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, 2019)</a:t>
            </a:r>
          </a:p>
          <a:p>
            <a:r>
              <a:rPr lang="en-GB" sz="1200" dirty="0" err="1">
                <a:solidFill>
                  <a:srgbClr val="000000"/>
                </a:solidFill>
              </a:rPr>
              <a:t>Pwrpas</a:t>
            </a:r>
            <a:r>
              <a:rPr lang="en-GB" sz="1200" dirty="0">
                <a:solidFill>
                  <a:srgbClr val="000000"/>
                </a:solidFill>
              </a:rPr>
              <a:t> y </a:t>
            </a:r>
            <a:r>
              <a:rPr lang="en-GB" sz="1200" dirty="0" err="1">
                <a:solidFill>
                  <a:srgbClr val="000000"/>
                </a:solidFill>
              </a:rPr>
              <a:t>ddamcaniaeth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yma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oedd</a:t>
            </a:r>
            <a:r>
              <a:rPr lang="en-GB" sz="1200" dirty="0">
                <a:solidFill>
                  <a:srgbClr val="000000"/>
                </a:solidFill>
              </a:rPr>
              <a:t> I </a:t>
            </a:r>
            <a:r>
              <a:rPr lang="en-GB" sz="1200" dirty="0" err="1">
                <a:solidFill>
                  <a:srgbClr val="000000"/>
                </a:solidFill>
              </a:rPr>
              <a:t>fyfyrio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wrth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weithio</a:t>
            </a:r>
            <a:r>
              <a:rPr lang="en-GB" sz="1200" dirty="0">
                <a:solidFill>
                  <a:srgbClr val="000000"/>
                </a:solidFill>
              </a:rPr>
              <a:t>. 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(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Slesser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2019)</a:t>
            </a:r>
          </a:p>
          <a:p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230DEF8-83B2-BBA5-9DEE-4C4CE36DA467}"/>
              </a:ext>
            </a:extLst>
          </p:cNvPr>
          <p:cNvSpPr txBox="1"/>
          <p:nvPr/>
        </p:nvSpPr>
        <p:spPr>
          <a:xfrm>
            <a:off x="139700" y="4896525"/>
            <a:ext cx="11760200" cy="73866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rgbClr val="000000"/>
                </a:solidFill>
              </a:rPr>
              <a:t>Er bod </a:t>
            </a:r>
            <a:r>
              <a:rPr lang="en-GB" sz="1200" dirty="0" err="1">
                <a:solidFill>
                  <a:srgbClr val="000000"/>
                </a:solidFill>
              </a:rPr>
              <a:t>yna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sawl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ddamcaniaeth</a:t>
            </a:r>
            <a:r>
              <a:rPr lang="en-GB" sz="1200" dirty="0">
                <a:solidFill>
                  <a:srgbClr val="000000"/>
                </a:solidFill>
              </a:rPr>
              <a:t> a model </a:t>
            </a:r>
            <a:r>
              <a:rPr lang="en-GB" sz="1200" dirty="0" err="1">
                <a:solidFill>
                  <a:srgbClr val="000000"/>
                </a:solidFill>
              </a:rPr>
              <a:t>I’w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gael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nid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yw’r</a:t>
            </a:r>
            <a:r>
              <a:rPr lang="en-GB" sz="1200" dirty="0">
                <a:solidFill>
                  <a:srgbClr val="000000"/>
                </a:solidFill>
              </a:rPr>
              <a:t> un </a:t>
            </a:r>
            <a:r>
              <a:rPr lang="en-GB" sz="1200" dirty="0" err="1">
                <a:solidFill>
                  <a:srgbClr val="000000"/>
                </a:solidFill>
              </a:rPr>
              <a:t>ohonym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gwmws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yr</a:t>
            </a:r>
            <a:r>
              <a:rPr lang="en-GB" sz="1200" dirty="0">
                <a:solidFill>
                  <a:srgbClr val="000000"/>
                </a:solidFill>
              </a:rPr>
              <a:t> un </a:t>
            </a:r>
            <a:r>
              <a:rPr lang="en-GB" sz="1200" dirty="0" err="1">
                <a:solidFill>
                  <a:srgbClr val="000000"/>
                </a:solidFill>
              </a:rPr>
              <a:t>peth</a:t>
            </a:r>
            <a:r>
              <a:rPr lang="en-GB" sz="1200" dirty="0">
                <a:solidFill>
                  <a:srgbClr val="000000"/>
                </a:solidFill>
              </a:rPr>
              <a:t>. Mae </a:t>
            </a:r>
            <a:r>
              <a:rPr lang="en-GB" sz="1200" dirty="0" err="1">
                <a:solidFill>
                  <a:srgbClr val="000000"/>
                </a:solidFill>
              </a:rPr>
              <a:t>ystyr</a:t>
            </a:r>
            <a:r>
              <a:rPr lang="en-GB" sz="1200" dirty="0">
                <a:solidFill>
                  <a:srgbClr val="000000"/>
                </a:solidFill>
              </a:rPr>
              <a:t> y </a:t>
            </a:r>
            <a:r>
              <a:rPr lang="en-GB" sz="1200" dirty="0" err="1">
                <a:solidFill>
                  <a:srgbClr val="000000"/>
                </a:solidFill>
              </a:rPr>
              <a:t>damcaniaethau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yn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sefyll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allan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ond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wrth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edrych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ar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yr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arfer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myfyrio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mae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gan</a:t>
            </a:r>
            <a:r>
              <a:rPr lang="en-GB" sz="1200" dirty="0">
                <a:solidFill>
                  <a:srgbClr val="000000"/>
                </a:solidFill>
              </a:rPr>
              <a:t> bob model </a:t>
            </a:r>
            <a:r>
              <a:rPr lang="en-GB" sz="1200" dirty="0" err="1">
                <a:solidFill>
                  <a:srgbClr val="000000"/>
                </a:solidFill>
              </a:rPr>
              <a:t>damcaniaeth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sy’n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gysylltiedig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a’n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arfer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myfyrio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ni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fel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gweithwyr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proffesiynnol</a:t>
            </a:r>
            <a:r>
              <a:rPr lang="en-GB" sz="1200" dirty="0">
                <a:solidFill>
                  <a:srgbClr val="000000"/>
                </a:solidFill>
              </a:rPr>
              <a:t>.</a:t>
            </a:r>
          </a:p>
          <a:p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62E38A4-5796-0E28-ACCE-89E9C1ADAF25}"/>
              </a:ext>
            </a:extLst>
          </p:cNvPr>
          <p:cNvSpPr txBox="1"/>
          <p:nvPr/>
        </p:nvSpPr>
        <p:spPr>
          <a:xfrm>
            <a:off x="63500" y="5623905"/>
            <a:ext cx="11912600" cy="132343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1600" b="1" dirty="0" err="1"/>
              <a:t>Casgliad</a:t>
            </a:r>
            <a:endParaRPr lang="en-US" sz="1600" b="1" dirty="0"/>
          </a:p>
          <a:p>
            <a:r>
              <a:rPr lang="en-US" sz="1200" dirty="0" err="1"/>
              <a:t>Wrth</a:t>
            </a:r>
            <a:r>
              <a:rPr lang="en-US" sz="1200" dirty="0"/>
              <a:t> </a:t>
            </a:r>
            <a:r>
              <a:rPr lang="en-US" sz="1200" dirty="0" err="1"/>
              <a:t>ddod</a:t>
            </a:r>
            <a:r>
              <a:rPr lang="en-US" sz="1200" dirty="0"/>
              <a:t> </a:t>
            </a:r>
            <a:r>
              <a:rPr lang="en-US" sz="1200" dirty="0" err="1"/>
              <a:t>i</a:t>
            </a:r>
            <a:r>
              <a:rPr lang="en-US" sz="1200" dirty="0"/>
              <a:t> </a:t>
            </a:r>
            <a:r>
              <a:rPr lang="en-US" sz="1200" dirty="0" err="1"/>
              <a:t>gasgliad</a:t>
            </a:r>
            <a:r>
              <a:rPr lang="en-US" sz="1200" dirty="0"/>
              <a:t> </a:t>
            </a:r>
            <a:r>
              <a:rPr lang="en-US" sz="1200" dirty="0" err="1"/>
              <a:t>dylai’r</a:t>
            </a:r>
            <a:r>
              <a:rPr lang="en-US" sz="1200" dirty="0"/>
              <a:t> </a:t>
            </a:r>
            <a:r>
              <a:rPr lang="en-US" sz="1200" dirty="0" err="1"/>
              <a:t>damcaniaethau</a:t>
            </a:r>
            <a:r>
              <a:rPr lang="en-US" sz="1200" dirty="0"/>
              <a:t> </a:t>
            </a:r>
            <a:r>
              <a:rPr lang="en-US" sz="1200" dirty="0" err="1"/>
              <a:t>uchod</a:t>
            </a:r>
            <a:r>
              <a:rPr lang="en-US" sz="1200" dirty="0"/>
              <a:t> </a:t>
            </a:r>
            <a:r>
              <a:rPr lang="en-US" sz="1200" dirty="0" err="1"/>
              <a:t>fod</a:t>
            </a:r>
            <a:r>
              <a:rPr lang="en-US" sz="1200" dirty="0"/>
              <a:t> o </a:t>
            </a:r>
            <a:r>
              <a:rPr lang="en-US" sz="1200" dirty="0" err="1"/>
              <a:t>gysur</a:t>
            </a:r>
            <a:r>
              <a:rPr lang="en-US" sz="1200" dirty="0"/>
              <a:t> ac o </a:t>
            </a:r>
            <a:r>
              <a:rPr lang="en-US" sz="1200" dirty="0" err="1"/>
              <a:t>gymorth</a:t>
            </a:r>
            <a:r>
              <a:rPr lang="en-US" sz="1200" dirty="0"/>
              <a:t> </a:t>
            </a:r>
            <a:r>
              <a:rPr lang="en-US" sz="1200" dirty="0" err="1"/>
              <a:t>i</a:t>
            </a:r>
            <a:r>
              <a:rPr lang="en-US" sz="1200" dirty="0"/>
              <a:t> </a:t>
            </a:r>
            <a:r>
              <a:rPr lang="en-US" sz="1200" dirty="0" err="1"/>
              <a:t>ymarferwyr</a:t>
            </a:r>
            <a:r>
              <a:rPr lang="en-US" sz="1200" dirty="0"/>
              <a:t> </a:t>
            </a:r>
            <a:r>
              <a:rPr lang="en-US" sz="1200" dirty="0" err="1"/>
              <a:t>wrth</a:t>
            </a:r>
            <a:r>
              <a:rPr lang="en-US" sz="1200" dirty="0"/>
              <a:t> </a:t>
            </a:r>
            <a:r>
              <a:rPr lang="en-US" sz="1200" dirty="0" err="1"/>
              <a:t>cychwyn</a:t>
            </a:r>
            <a:r>
              <a:rPr lang="en-US" sz="1200" dirty="0"/>
              <a:t> </a:t>
            </a:r>
            <a:r>
              <a:rPr lang="en-US" sz="1200" dirty="0" err="1"/>
              <a:t>ar</a:t>
            </a:r>
            <a:r>
              <a:rPr lang="en-US" sz="1200" dirty="0"/>
              <a:t> </a:t>
            </a:r>
            <a:r>
              <a:rPr lang="en-US" sz="1200" dirty="0" err="1"/>
              <a:t>ei</a:t>
            </a:r>
            <a:r>
              <a:rPr lang="en-US" sz="1200" dirty="0"/>
              <a:t> </a:t>
            </a:r>
            <a:r>
              <a:rPr lang="en-US" sz="1200" dirty="0" err="1"/>
              <a:t>arfer</a:t>
            </a:r>
            <a:r>
              <a:rPr lang="en-US" sz="1200" dirty="0"/>
              <a:t> </a:t>
            </a:r>
            <a:r>
              <a:rPr lang="en-US" sz="1200" dirty="0" err="1"/>
              <a:t>myfyriol</a:t>
            </a:r>
            <a:r>
              <a:rPr lang="en-US" sz="1200" dirty="0"/>
              <a:t>. Mae </a:t>
            </a:r>
            <a:r>
              <a:rPr lang="en-US" sz="1200" dirty="0" err="1"/>
              <a:t>myfyrio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sgil</a:t>
            </a:r>
            <a:r>
              <a:rPr lang="en-US" sz="1200" dirty="0"/>
              <a:t> ac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brif</a:t>
            </a:r>
            <a:r>
              <a:rPr lang="en-US" sz="1200" dirty="0"/>
              <a:t> </a:t>
            </a:r>
            <a:r>
              <a:rPr lang="en-US" sz="1200" dirty="0" err="1"/>
              <a:t>bwynt</a:t>
            </a:r>
            <a:r>
              <a:rPr lang="en-US" sz="1200" dirty="0"/>
              <a:t> </a:t>
            </a:r>
            <a:r>
              <a:rPr lang="en-US" sz="1200" dirty="0" err="1"/>
              <a:t>pwysig</a:t>
            </a:r>
            <a:r>
              <a:rPr lang="en-US" sz="1200" dirty="0"/>
              <a:t> o </a:t>
            </a:r>
            <a:r>
              <a:rPr lang="en-US" sz="1200" dirty="0" err="1"/>
              <a:t>fewn</a:t>
            </a:r>
            <a:r>
              <a:rPr lang="en-US" sz="1200" dirty="0"/>
              <a:t> y </a:t>
            </a:r>
            <a:r>
              <a:rPr lang="en-US" sz="1200" dirty="0" err="1"/>
              <a:t>blynyddoedd</a:t>
            </a:r>
            <a:r>
              <a:rPr lang="en-US" sz="1200" dirty="0"/>
              <a:t> </a:t>
            </a:r>
            <a:r>
              <a:rPr lang="en-US" sz="1200" dirty="0" err="1"/>
              <a:t>cynnar</a:t>
            </a:r>
            <a:r>
              <a:rPr lang="en-US" sz="1200" dirty="0"/>
              <a:t>, </a:t>
            </a:r>
            <a:r>
              <a:rPr lang="en-US" sz="1200" dirty="0" err="1"/>
              <a:t>sy’n</a:t>
            </a:r>
            <a:r>
              <a:rPr lang="en-US" sz="1200" dirty="0"/>
              <a:t> </a:t>
            </a:r>
            <a:r>
              <a:rPr lang="en-US" sz="1200" dirty="0" err="1"/>
              <a:t>ein</a:t>
            </a:r>
            <a:r>
              <a:rPr lang="en-US" sz="1200" dirty="0"/>
              <a:t> </a:t>
            </a:r>
            <a:r>
              <a:rPr lang="en-US" sz="1200" dirty="0" err="1"/>
              <a:t>ategu</a:t>
            </a:r>
            <a:r>
              <a:rPr lang="en-US" sz="1200" dirty="0"/>
              <a:t> </a:t>
            </a:r>
            <a:r>
              <a:rPr lang="en-US" sz="1200" dirty="0" err="1"/>
              <a:t>ni</a:t>
            </a:r>
            <a:r>
              <a:rPr lang="en-US" sz="1200" dirty="0"/>
              <a:t> </a:t>
            </a:r>
            <a:r>
              <a:rPr lang="en-US" sz="1200" dirty="0" err="1"/>
              <a:t>i</a:t>
            </a:r>
            <a:r>
              <a:rPr lang="en-US" sz="1200" dirty="0"/>
              <a:t> </a:t>
            </a:r>
            <a:r>
              <a:rPr lang="en-US" sz="1200" dirty="0" err="1"/>
              <a:t>weithio</a:t>
            </a:r>
            <a:r>
              <a:rPr lang="en-US" sz="1200" dirty="0"/>
              <a:t> o </a:t>
            </a:r>
            <a:r>
              <a:rPr lang="en-US" sz="1200" dirty="0" err="1"/>
              <a:t>fewn</a:t>
            </a:r>
            <a:r>
              <a:rPr lang="en-US" sz="1200" dirty="0"/>
              <a:t> </a:t>
            </a:r>
            <a:r>
              <a:rPr lang="en-US" sz="1200" dirty="0" err="1"/>
              <a:t>lleoliadau</a:t>
            </a:r>
            <a:r>
              <a:rPr lang="en-US" sz="1200" dirty="0"/>
              <a:t> </a:t>
            </a:r>
            <a:r>
              <a:rPr lang="en-US" sz="1200" dirty="0" err="1"/>
              <a:t>drwy</a:t>
            </a:r>
            <a:r>
              <a:rPr lang="en-US" sz="1200" dirty="0"/>
              <a:t> </a:t>
            </a:r>
            <a:r>
              <a:rPr lang="en-US" sz="1200" dirty="0" err="1"/>
              <a:t>gwerthuso</a:t>
            </a:r>
            <a:r>
              <a:rPr lang="en-US" sz="1200" dirty="0"/>
              <a:t> </a:t>
            </a:r>
            <a:r>
              <a:rPr lang="en-US" sz="1200" dirty="0" err="1"/>
              <a:t>ein</a:t>
            </a:r>
            <a:r>
              <a:rPr lang="en-US" sz="1200" dirty="0"/>
              <a:t> </a:t>
            </a:r>
            <a:r>
              <a:rPr lang="en-US" sz="1200" dirty="0" err="1"/>
              <a:t>perfformiadau</a:t>
            </a:r>
            <a:r>
              <a:rPr lang="en-US" sz="1200" dirty="0"/>
              <a:t> </a:t>
            </a:r>
            <a:r>
              <a:rPr lang="en-US" sz="1200" dirty="0" err="1"/>
              <a:t>a’n</a:t>
            </a:r>
            <a:r>
              <a:rPr lang="en-US" sz="1200" dirty="0"/>
              <a:t> </a:t>
            </a:r>
            <a:r>
              <a:rPr lang="en-US" sz="1200" dirty="0" err="1"/>
              <a:t>gallu</a:t>
            </a:r>
            <a:r>
              <a:rPr lang="en-US" sz="1200" dirty="0"/>
              <a:t> </a:t>
            </a:r>
            <a:r>
              <a:rPr lang="en-US" sz="1200" dirty="0" err="1"/>
              <a:t>ni</a:t>
            </a:r>
            <a:r>
              <a:rPr lang="en-US" sz="1200" dirty="0"/>
              <a:t> </a:t>
            </a:r>
            <a:r>
              <a:rPr lang="en-US" sz="1200" dirty="0" err="1"/>
              <a:t>i</a:t>
            </a:r>
            <a:r>
              <a:rPr lang="en-US" sz="1200" dirty="0"/>
              <a:t> </a:t>
            </a:r>
            <a:r>
              <a:rPr lang="en-US" sz="1200" dirty="0" err="1"/>
              <a:t>adfyfyrio</a:t>
            </a:r>
            <a:r>
              <a:rPr lang="en-US" sz="1200" dirty="0"/>
              <a:t>, </a:t>
            </a:r>
            <a:r>
              <a:rPr lang="en-US" sz="1200" dirty="0" err="1"/>
              <a:t>nid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unig</a:t>
            </a:r>
            <a:r>
              <a:rPr lang="en-US" sz="1200" dirty="0"/>
              <a:t> am </a:t>
            </a:r>
            <a:r>
              <a:rPr lang="en-US" sz="1200" dirty="0" err="1"/>
              <a:t>ein</a:t>
            </a:r>
            <a:r>
              <a:rPr lang="en-US" sz="1200" dirty="0"/>
              <a:t> </a:t>
            </a:r>
            <a:r>
              <a:rPr lang="en-US" sz="1200" dirty="0" err="1"/>
              <a:t>hun</a:t>
            </a:r>
            <a:r>
              <a:rPr lang="en-US" sz="1200" dirty="0"/>
              <a:t> </a:t>
            </a:r>
            <a:r>
              <a:rPr lang="en-US" sz="1200" dirty="0" err="1"/>
              <a:t>ond</a:t>
            </a:r>
            <a:r>
              <a:rPr lang="en-US" sz="1200" dirty="0"/>
              <a:t> o </a:t>
            </a:r>
            <a:r>
              <a:rPr lang="en-US" sz="1200" dirty="0" err="1"/>
              <a:t>fewn</a:t>
            </a:r>
            <a:r>
              <a:rPr lang="en-US" sz="1200" dirty="0"/>
              <a:t> </a:t>
            </a:r>
            <a:r>
              <a:rPr lang="en-US" sz="1200" dirty="0" err="1"/>
              <a:t>grwpiau</a:t>
            </a:r>
            <a:r>
              <a:rPr lang="en-US" sz="1200" dirty="0"/>
              <a:t> ac o </a:t>
            </a:r>
            <a:r>
              <a:rPr lang="en-US" sz="1200" dirty="0" err="1"/>
              <a:t>fewn</a:t>
            </a:r>
            <a:r>
              <a:rPr lang="en-US" sz="1200" dirty="0"/>
              <a:t> sector y </a:t>
            </a:r>
            <a:r>
              <a:rPr lang="en-US" sz="1200" dirty="0" err="1"/>
              <a:t>blynyddoedd</a:t>
            </a:r>
            <a:r>
              <a:rPr lang="en-US" sz="1200" dirty="0"/>
              <a:t> </a:t>
            </a:r>
            <a:r>
              <a:rPr lang="en-US" sz="1200" dirty="0" err="1"/>
              <a:t>cynnar</a:t>
            </a:r>
            <a:r>
              <a:rPr lang="en-US" sz="1200" dirty="0"/>
              <a:t>. Gall </a:t>
            </a:r>
            <a:r>
              <a:rPr lang="en-US" sz="1200" dirty="0" err="1"/>
              <a:t>edrych</a:t>
            </a:r>
            <a:r>
              <a:rPr lang="en-US" sz="1200" dirty="0"/>
              <a:t> I </a:t>
            </a:r>
            <a:r>
              <a:rPr lang="en-US" sz="1200" dirty="0" err="1"/>
              <a:t>fewn</a:t>
            </a:r>
            <a:r>
              <a:rPr lang="en-US" sz="1200" dirty="0"/>
              <a:t> </a:t>
            </a:r>
            <a:r>
              <a:rPr lang="en-US" sz="1200" dirty="0" err="1"/>
              <a:t>i</a:t>
            </a:r>
            <a:r>
              <a:rPr lang="en-US" sz="1200" dirty="0"/>
              <a:t> </a:t>
            </a:r>
            <a:r>
              <a:rPr lang="en-US" sz="1200" dirty="0" err="1"/>
              <a:t>wahanol</a:t>
            </a:r>
            <a:r>
              <a:rPr lang="en-US" sz="1200" dirty="0"/>
              <a:t> </a:t>
            </a:r>
            <a:r>
              <a:rPr lang="en-US" sz="1200" dirty="0" err="1"/>
              <a:t>ddamcaniaethau</a:t>
            </a:r>
            <a:r>
              <a:rPr lang="en-US" sz="1200" dirty="0"/>
              <a:t> a </a:t>
            </a:r>
            <a:r>
              <a:rPr lang="en-US" sz="1200" dirty="0" err="1"/>
              <a:t>fodelau</a:t>
            </a:r>
            <a:r>
              <a:rPr lang="en-US" sz="1200" dirty="0"/>
              <a:t> </a:t>
            </a:r>
            <a:r>
              <a:rPr lang="en-US" sz="1200" dirty="0" err="1"/>
              <a:t>fod</a:t>
            </a:r>
            <a:r>
              <a:rPr lang="en-US" sz="1200" dirty="0"/>
              <a:t> o </a:t>
            </a:r>
            <a:r>
              <a:rPr lang="en-US" sz="1200" dirty="0" err="1"/>
              <a:t>fudd</a:t>
            </a:r>
            <a:r>
              <a:rPr lang="en-US" sz="1200" dirty="0"/>
              <a:t> </a:t>
            </a:r>
            <a:r>
              <a:rPr lang="en-US" sz="1200" dirty="0" err="1"/>
              <a:t>i</a:t>
            </a:r>
            <a:r>
              <a:rPr lang="en-US" sz="1200" dirty="0"/>
              <a:t>  </a:t>
            </a:r>
            <a:r>
              <a:rPr lang="en-US" sz="1200" dirty="0" err="1"/>
              <a:t>myfyrwyr</a:t>
            </a:r>
            <a:r>
              <a:rPr lang="en-US" sz="1200" dirty="0"/>
              <a:t> ac </a:t>
            </a:r>
            <a:r>
              <a:rPr lang="en-US" sz="1200" dirty="0" err="1"/>
              <a:t>i</a:t>
            </a:r>
            <a:r>
              <a:rPr lang="en-US" sz="1200" dirty="0"/>
              <a:t>  </a:t>
            </a:r>
            <a:r>
              <a:rPr lang="en-US" sz="1200" dirty="0" err="1"/>
              <a:t>ymarferwyr</a:t>
            </a:r>
            <a:r>
              <a:rPr lang="en-US" sz="1200" dirty="0"/>
              <a:t> o </a:t>
            </a:r>
            <a:r>
              <a:rPr lang="en-US" sz="1200" dirty="0" err="1"/>
              <a:t>fewn</a:t>
            </a:r>
            <a:r>
              <a:rPr lang="en-US" sz="1200" dirty="0"/>
              <a:t> </a:t>
            </a:r>
            <a:r>
              <a:rPr lang="en-US" sz="1200" dirty="0" err="1"/>
              <a:t>lleoliadau</a:t>
            </a:r>
            <a:r>
              <a:rPr lang="en-US" sz="1200" dirty="0"/>
              <a:t> </a:t>
            </a:r>
            <a:r>
              <a:rPr lang="en-US" sz="1200" dirty="0" err="1"/>
              <a:t>addysg</a:t>
            </a:r>
            <a:r>
              <a:rPr lang="en-US" sz="1200" dirty="0"/>
              <a:t> ac y </a:t>
            </a:r>
            <a:r>
              <a:rPr lang="en-US" sz="1200" dirty="0" err="1"/>
              <a:t>blynyddoedd</a:t>
            </a:r>
            <a:r>
              <a:rPr lang="en-US" sz="1200" dirty="0"/>
              <a:t> </a:t>
            </a:r>
            <a:r>
              <a:rPr lang="en-US" sz="1200" dirty="0" err="1"/>
              <a:t>cynnar</a:t>
            </a:r>
            <a:r>
              <a:rPr lang="en-US" sz="1200" dirty="0"/>
              <a:t>. </a:t>
            </a:r>
            <a:r>
              <a:rPr lang="en-US" sz="1200" dirty="0" err="1"/>
              <a:t>Mae’r</a:t>
            </a:r>
            <a:r>
              <a:rPr lang="en-US" sz="1200" dirty="0"/>
              <a:t> </a:t>
            </a:r>
            <a:r>
              <a:rPr lang="en-US" sz="1200" dirty="0" err="1"/>
              <a:t>damcaniaethau</a:t>
            </a:r>
            <a:r>
              <a:rPr lang="en-US" sz="1200" dirty="0"/>
              <a:t> </a:t>
            </a:r>
            <a:r>
              <a:rPr lang="en-US" sz="1200" dirty="0" err="1"/>
              <a:t>sydd</a:t>
            </a:r>
            <a:r>
              <a:rPr lang="en-US" sz="1200" dirty="0"/>
              <a:t> </a:t>
            </a:r>
            <a:r>
              <a:rPr lang="en-US" sz="1200" dirty="0" err="1"/>
              <a:t>wedi</a:t>
            </a:r>
            <a:r>
              <a:rPr lang="en-US" sz="1200" dirty="0"/>
              <a:t> </a:t>
            </a:r>
            <a:r>
              <a:rPr lang="en-US" sz="1200" dirty="0" err="1"/>
              <a:t>cael</a:t>
            </a:r>
            <a:r>
              <a:rPr lang="en-US" sz="1200" dirty="0"/>
              <a:t> </a:t>
            </a:r>
            <a:r>
              <a:rPr lang="en-US" sz="1200" dirty="0" err="1"/>
              <a:t>ei</a:t>
            </a:r>
            <a:r>
              <a:rPr lang="en-US" sz="1200" dirty="0"/>
              <a:t> </a:t>
            </a:r>
            <a:r>
              <a:rPr lang="en-US" sz="1200" dirty="0" err="1"/>
              <a:t>gwneud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gymharol</a:t>
            </a:r>
            <a:r>
              <a:rPr lang="en-US" sz="1200" dirty="0"/>
              <a:t> </a:t>
            </a:r>
            <a:r>
              <a:rPr lang="en-US" sz="1200" dirty="0" err="1"/>
              <a:t>i’w</a:t>
            </a:r>
            <a:r>
              <a:rPr lang="en-US" sz="1200" dirty="0"/>
              <a:t> </a:t>
            </a:r>
            <a:r>
              <a:rPr lang="en-US" sz="1200" dirty="0" err="1"/>
              <a:t>gilydd</a:t>
            </a:r>
            <a:r>
              <a:rPr lang="en-US" sz="1200" dirty="0"/>
              <a:t> </a:t>
            </a:r>
            <a:r>
              <a:rPr lang="en-US" sz="1200" dirty="0" err="1"/>
              <a:t>ond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adeiladu</a:t>
            </a:r>
            <a:r>
              <a:rPr lang="en-US" sz="1200" dirty="0"/>
              <a:t> </a:t>
            </a:r>
            <a:r>
              <a:rPr lang="en-US" sz="1200" dirty="0" err="1"/>
              <a:t>pwrpas</a:t>
            </a:r>
            <a:r>
              <a:rPr lang="en-US" sz="1200" dirty="0"/>
              <a:t> ag </a:t>
            </a:r>
            <a:r>
              <a:rPr lang="en-US" sz="1200" dirty="0" err="1"/>
              <a:t>ystyr</a:t>
            </a:r>
            <a:r>
              <a:rPr lang="en-US" sz="1200" dirty="0"/>
              <a:t> </a:t>
            </a:r>
            <a:r>
              <a:rPr lang="en-US" sz="1200" dirty="0" err="1"/>
              <a:t>I’r</a:t>
            </a:r>
            <a:r>
              <a:rPr lang="en-US" sz="1200" dirty="0"/>
              <a:t> </a:t>
            </a:r>
            <a:r>
              <a:rPr lang="en-US" sz="1200" dirty="0" err="1"/>
              <a:t>hyn</a:t>
            </a:r>
            <a:r>
              <a:rPr lang="en-US" sz="1200" dirty="0"/>
              <a:t> </a:t>
            </a:r>
            <a:r>
              <a:rPr lang="en-US" sz="1200" dirty="0" err="1"/>
              <a:t>rydym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fyfyrio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aml</a:t>
            </a:r>
            <a:r>
              <a:rPr lang="en-US" sz="1200" dirty="0"/>
              <a:t>.</a:t>
            </a:r>
          </a:p>
          <a:p>
            <a:endParaRPr lang="en-US" sz="1600" b="1" dirty="0"/>
          </a:p>
        </p:txBody>
      </p:sp>
    </p:spTree>
    <p:extLst>
      <p:ext uri="{BB962C8B-B14F-4D97-AF65-F5344CB8AC3E}">
        <p14:creationId xmlns:p14="http://schemas.microsoft.com/office/powerpoint/2010/main" val="41378825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5B324C-0780-6B80-F003-75538700E8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/>
          <a:lstStyle/>
          <a:p>
            <a:r>
              <a:rPr lang="en-US" dirty="0" err="1"/>
              <a:t>Cyfeirnodi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EFF180-0146-111C-8527-A5AF46B98A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85838"/>
            <a:ext cx="10515600" cy="5703720"/>
          </a:xfrm>
        </p:spPr>
        <p:txBody>
          <a:bodyPr>
            <a:normAutofit/>
          </a:bodyPr>
          <a:lstStyle/>
          <a:p>
            <a:pPr algn="l"/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SkillsYouNeed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(2011). </a:t>
            </a:r>
            <a:r>
              <a:rPr lang="en-GB" sz="12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Reflective Practice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Skillsyouneed.com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Available at: 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2"/>
              </a:rPr>
              <a:t>https://www.skillsyouneed.com/ps/reflective-practice.html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</a:t>
            </a:r>
          </a:p>
          <a:p>
            <a:pPr algn="l"/>
            <a:endParaRPr lang="en-GB" sz="12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algn="l"/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‌ Cambridge International Education Teaching and Learning Team (2019). </a:t>
            </a:r>
            <a:r>
              <a:rPr lang="en-GB" sz="12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Getting Started with Reflective Practice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Cambridge-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community.org.uk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Available at: 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3"/>
              </a:rPr>
              <a:t>https://www.cambridge-community.org.uk/professional-development/gswrp/index.html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</a:t>
            </a:r>
          </a:p>
          <a:p>
            <a:pPr algn="l"/>
            <a:endParaRPr lang="en-GB" sz="12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algn="l"/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‌ 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Peter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Buwert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(2013). </a:t>
            </a:r>
            <a:r>
              <a:rPr lang="en-GB" sz="1200" b="0" i="1" u="none" strike="noStrike" dirty="0">
                <a:solidFill>
                  <a:srgbClr val="000000"/>
                </a:solidFill>
                <a:effectLst/>
              </a:rPr>
              <a:t>The Reflective Practitioner by Donald Schon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. [online] Gray’s Research Reading Group. Available at: 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hlinkClick r:id="rId4"/>
              </a:rPr>
              <a:t>https://graysreadinggroup.wordpress.com/2012/12/18/the-reflective-practitioner-by-donald-schon/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.</a:t>
            </a:r>
          </a:p>
          <a:p>
            <a:pPr algn="l"/>
            <a:endParaRPr lang="en-GB" sz="1200" b="0" i="0" u="none" strike="noStrike" dirty="0">
              <a:solidFill>
                <a:srgbClr val="000000"/>
              </a:solidFill>
              <a:effectLst/>
            </a:endParaRPr>
          </a:p>
          <a:p>
            <a:pPr algn="l"/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‌ Health and Care Professions Council (2021). </a:t>
            </a:r>
            <a:r>
              <a:rPr lang="en-GB" sz="1200" b="0" i="1" u="none" strike="noStrike" dirty="0">
                <a:solidFill>
                  <a:srgbClr val="000000"/>
                </a:solidFill>
                <a:effectLst/>
              </a:rPr>
              <a:t>What is reflection?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 [online]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www.hcpc-uk.org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. Available at: 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hlinkClick r:id="rId5"/>
              </a:rPr>
              <a:t>https://www.hcpc-uk.org/standards/meeting-our-standards/reflective-practice/what-is-reflection/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.</a:t>
            </a:r>
          </a:p>
          <a:p>
            <a:pPr algn="l"/>
            <a:endParaRPr lang="en-GB" sz="1200" b="0" i="0" u="none" strike="noStrike" dirty="0">
              <a:solidFill>
                <a:srgbClr val="000000"/>
              </a:solidFill>
              <a:effectLst/>
            </a:endParaRPr>
          </a:p>
          <a:p>
            <a:pPr algn="l"/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Professional association for childcare and early years (2016). </a:t>
            </a:r>
            <a:r>
              <a:rPr lang="en-GB" sz="12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Developing Self Reflective Practice Supporting members to provide the highest standards of care and learning for children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Available at: 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6"/>
              </a:rPr>
              <a:t>https://www.pacey.org.uk/Pacey/media/Website-files/PACEY%20member%20practice%20guides%20(PDFs)/PG04-self-reflective-practice.pdf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</a:t>
            </a:r>
          </a:p>
          <a:p>
            <a:pPr algn="l"/>
            <a:endParaRPr lang="en-GB" sz="1200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Kelly (2015). </a:t>
            </a:r>
            <a:r>
              <a:rPr lang="en-GB" sz="1200" b="0" i="1" u="none" strike="noStrike" dirty="0">
                <a:solidFill>
                  <a:srgbClr val="000000"/>
                </a:solidFill>
                <a:effectLst/>
              </a:rPr>
              <a:t>Reflective Practice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. [online]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Earlyyearscareers.com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. Available at: 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hlinkClick r:id="rId7"/>
              </a:rPr>
              <a:t>https://www.earlyyearscareers.com/eyc/latest-news/reflective-practice/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.</a:t>
            </a:r>
          </a:p>
          <a:p>
            <a:pPr algn="l"/>
            <a:endParaRPr lang="en-GB" sz="12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algn="l"/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The University of Edinburgh (2020). </a:t>
            </a:r>
            <a:r>
              <a:rPr lang="en-GB" sz="12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Gibbs’ Reflective Cycle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The University of Edinburgh. Available at: https://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www.ed.ac.uk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/reflection/reflectors-toolkit/reflecting-on-experience/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gibbs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-reflective-cycle.</a:t>
            </a:r>
          </a:p>
          <a:p>
            <a:pPr marL="0" indent="0">
              <a:buNone/>
            </a:pPr>
            <a:endParaRPr lang="en-GB" sz="12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endParaRPr lang="en-GB" sz="14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300" b="0" i="0" u="none" strike="noStrike" dirty="0">
              <a:solidFill>
                <a:srgbClr val="000000"/>
              </a:solidFill>
              <a:effectLst/>
            </a:endParaRPr>
          </a:p>
          <a:p>
            <a:endParaRPr lang="en-GB" sz="1600" b="0" i="0" u="none" strike="noStrike" dirty="0">
              <a:solidFill>
                <a:srgbClr val="000000"/>
              </a:solidFill>
              <a:effectLst/>
            </a:endParaRPr>
          </a:p>
          <a:p>
            <a:endParaRPr lang="en-GB" sz="1600" b="0" i="0" u="none" strike="noStrike" dirty="0">
              <a:solidFill>
                <a:srgbClr val="000000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6001259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C9D52BA-25B7-9B12-BA3C-59CF65BC1D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84221"/>
            <a:ext cx="10515600" cy="6583279"/>
          </a:xfrm>
        </p:spPr>
        <p:txBody>
          <a:bodyPr>
            <a:normAutofit fontScale="25000" lnSpcReduction="20000"/>
          </a:bodyPr>
          <a:lstStyle/>
          <a:p>
            <a:pPr marL="0" indent="0" algn="l">
              <a:buNone/>
            </a:pPr>
            <a:r>
              <a:rPr lang="en-GB" sz="3400" dirty="0">
                <a:solidFill>
                  <a:srgbClr val="000000"/>
                </a:solidFill>
              </a:rPr>
              <a:t> </a:t>
            </a:r>
          </a:p>
          <a:p>
            <a:pPr algn="l"/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Merrick, B. (2022). </a:t>
            </a:r>
            <a:r>
              <a:rPr lang="en-GB" sz="48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Reflective practice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Early Education. Available at: https://early-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education.org.uk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/reflective-practice/ [Accessed 28 Oct. 2022].</a:t>
            </a:r>
          </a:p>
          <a:p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‌</a:t>
            </a:r>
            <a:endParaRPr lang="en-GB" sz="4800" dirty="0">
              <a:solidFill>
                <a:srgbClr val="000000"/>
              </a:solidFill>
              <a:latin typeface="+mj-lt"/>
            </a:endParaRPr>
          </a:p>
          <a:p>
            <a:pPr marL="0" indent="0" algn="l">
              <a:buNone/>
            </a:pPr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+mj-lt"/>
              </a:rPr>
              <a:t>‌University of Cumbria (2020). </a:t>
            </a:r>
            <a:r>
              <a:rPr lang="en-GB" sz="4800" b="0" i="1" u="none" strike="noStrike" dirty="0">
                <a:solidFill>
                  <a:srgbClr val="000000"/>
                </a:solidFill>
                <a:effectLst/>
                <a:latin typeface="+mj-lt"/>
              </a:rPr>
              <a:t>Gibbs’ reflective cycle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+mj-lt"/>
              </a:rPr>
              <a:t>. [online] </a:t>
            </a:r>
            <a:r>
              <a:rPr lang="en-GB" sz="4800" b="0" i="1" u="none" strike="noStrike" dirty="0">
                <a:solidFill>
                  <a:srgbClr val="000000"/>
                </a:solidFill>
                <a:effectLst/>
                <a:latin typeface="+mj-lt"/>
              </a:rPr>
              <a:t>University of Cumbria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+mj-lt"/>
              </a:rPr>
              <a:t>. University of Cumbria. Available at: 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+mj-lt"/>
                <a:hlinkClick r:id="rId2"/>
              </a:rPr>
              <a:t>https://my.cumbria.ac.uk/media/mycumbria/documents/ReflectiveCycleGibbs.pdf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+mj-lt"/>
              </a:rPr>
              <a:t>.</a:t>
            </a:r>
          </a:p>
          <a:p>
            <a:pPr algn="l"/>
            <a:endParaRPr lang="en-GB" sz="4800" dirty="0">
              <a:solidFill>
                <a:srgbClr val="000000"/>
              </a:solidFill>
              <a:latin typeface="+mj-lt"/>
            </a:endParaRPr>
          </a:p>
          <a:p>
            <a:pPr algn="l"/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+mj-lt"/>
              </a:rPr>
              <a:t>L&amp;D, Learning Theory (2021). </a:t>
            </a:r>
            <a:r>
              <a:rPr lang="en-GB" sz="4800" b="0" i="1" u="none" strike="noStrike" dirty="0">
                <a:solidFill>
                  <a:srgbClr val="000000"/>
                </a:solidFill>
                <a:effectLst/>
                <a:latin typeface="+mj-lt"/>
              </a:rPr>
              <a:t>What Is Kolb’s Experiential Learning Theory?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+mj-lt"/>
              </a:rPr>
              <a:t> [online] Growth Engineering. Available at: 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+mj-lt"/>
                <a:hlinkClick r:id="rId3"/>
              </a:rPr>
              <a:t>https://www.growthengineering.co.uk/kolb-experiential-learning-theory/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+mj-lt"/>
              </a:rPr>
              <a:t>.</a:t>
            </a:r>
          </a:p>
          <a:p>
            <a:pPr algn="l"/>
            <a:endParaRPr lang="en-GB" sz="4800" dirty="0">
              <a:solidFill>
                <a:srgbClr val="000000"/>
              </a:solidFill>
              <a:latin typeface="+mj-lt"/>
            </a:endParaRPr>
          </a:p>
          <a:p>
            <a:pPr algn="l"/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+mj-lt"/>
              </a:rPr>
              <a:t>Smith, K. and Rayfield, J. (2017). Student Teaching Changed Me: A Look at Kolb’s Learning Style Inventory Scores Before and After the Student Teaching Experience. </a:t>
            </a:r>
            <a:r>
              <a:rPr lang="en-GB" sz="4800" b="0" i="1" u="none" strike="noStrike" dirty="0">
                <a:solidFill>
                  <a:srgbClr val="000000"/>
                </a:solidFill>
                <a:effectLst/>
                <a:latin typeface="+mj-lt"/>
              </a:rPr>
              <a:t>Journal of Agricultural Education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+mj-lt"/>
              </a:rPr>
              <a:t>, 58(1), pp.102–117. doi:10.5032/jae.2017.01102.</a:t>
            </a:r>
          </a:p>
          <a:p>
            <a:pPr marL="0" indent="0">
              <a:buNone/>
            </a:pPr>
            <a:endParaRPr lang="en-GB" sz="4800" b="0" i="0" u="none" strike="noStrike" dirty="0">
              <a:solidFill>
                <a:srgbClr val="000000"/>
              </a:solidFill>
              <a:effectLst/>
              <a:latin typeface="+mj-lt"/>
            </a:endParaRPr>
          </a:p>
          <a:p>
            <a:endParaRPr lang="en-GB" sz="4800" b="0" i="0" u="none" strike="noStrike" dirty="0">
              <a:solidFill>
                <a:srgbClr val="000000"/>
              </a:solidFill>
              <a:effectLst/>
              <a:latin typeface="+mj-lt"/>
            </a:endParaRPr>
          </a:p>
          <a:p>
            <a:pPr algn="l"/>
            <a:r>
              <a:rPr lang="en-GB" sz="4800" b="0" i="0" u="none" strike="noStrike" dirty="0" err="1">
                <a:solidFill>
                  <a:srgbClr val="000000"/>
                </a:solidFill>
                <a:effectLst/>
                <a:latin typeface="+mj-lt"/>
              </a:rPr>
              <a:t>Mcleod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+mj-lt"/>
              </a:rPr>
              <a:t>, S. (2017). </a:t>
            </a:r>
            <a:r>
              <a:rPr lang="en-GB" sz="4800" b="0" i="1" u="none" strike="noStrike" dirty="0">
                <a:solidFill>
                  <a:srgbClr val="000000"/>
                </a:solidFill>
                <a:effectLst/>
                <a:latin typeface="+mj-lt"/>
              </a:rPr>
              <a:t>Kolb’s Learning Styles and Experiential Learning Cycle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+mj-lt"/>
              </a:rPr>
              <a:t>. [online] Simply Psychology. Available at: 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+mj-lt"/>
                <a:hlinkClick r:id="rId4"/>
              </a:rPr>
              <a:t>https://www.simplypsychology.org/learning-kolb.html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+mj-lt"/>
              </a:rPr>
              <a:t>.</a:t>
            </a:r>
          </a:p>
          <a:p>
            <a:pPr algn="l"/>
            <a:endParaRPr lang="en-GB" sz="4800" b="0" i="0" u="none" strike="noStrike" dirty="0">
              <a:solidFill>
                <a:srgbClr val="000000"/>
              </a:solidFill>
              <a:effectLst/>
              <a:latin typeface="+mj-lt"/>
            </a:endParaRPr>
          </a:p>
          <a:p>
            <a:pPr algn="l"/>
            <a:r>
              <a:rPr lang="en-GB" sz="4800" b="0" i="0" u="none" strike="noStrike" dirty="0" err="1">
                <a:solidFill>
                  <a:srgbClr val="000000"/>
                </a:solidFill>
                <a:effectLst/>
                <a:latin typeface="+mj-lt"/>
              </a:rPr>
              <a:t>Fallin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+mj-lt"/>
              </a:rPr>
              <a:t>, L. (2020). </a:t>
            </a:r>
            <a:r>
              <a:rPr lang="en-GB" sz="4800" b="0" i="1" u="none" strike="noStrike" dirty="0" err="1">
                <a:solidFill>
                  <a:srgbClr val="000000"/>
                </a:solidFill>
                <a:effectLst/>
                <a:latin typeface="+mj-lt"/>
              </a:rPr>
              <a:t>LibGuides</a:t>
            </a:r>
            <a:r>
              <a:rPr lang="en-GB" sz="4800" b="0" i="1" u="none" strike="noStrike" dirty="0">
                <a:solidFill>
                  <a:srgbClr val="000000"/>
                </a:solidFill>
                <a:effectLst/>
                <a:latin typeface="+mj-lt"/>
              </a:rPr>
              <a:t>: Reflective writing: Schön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+mj-lt"/>
              </a:rPr>
              <a:t>. [online] 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  <a:latin typeface="+mj-lt"/>
              </a:rPr>
              <a:t>libguides.hull.ac.uk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+mj-lt"/>
              </a:rPr>
              <a:t>. Available at: 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+mj-lt"/>
                <a:hlinkClick r:id="rId5"/>
              </a:rPr>
              <a:t>https://libguides.hull.ac.uk/reflectivewriting/schon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+mj-lt"/>
              </a:rPr>
              <a:t>.</a:t>
            </a:r>
          </a:p>
          <a:p>
            <a:pPr algn="l"/>
            <a:endParaRPr lang="en-GB" sz="4800" dirty="0">
              <a:solidFill>
                <a:srgbClr val="000000"/>
              </a:solidFill>
              <a:latin typeface="+mj-lt"/>
            </a:endParaRPr>
          </a:p>
          <a:p>
            <a:pPr algn="l"/>
            <a:endParaRPr lang="en-GB" sz="4800" b="0" i="0" u="none" strike="noStrike" dirty="0">
              <a:solidFill>
                <a:srgbClr val="000000"/>
              </a:solidFill>
              <a:effectLst/>
              <a:latin typeface="+mj-lt"/>
            </a:endParaRPr>
          </a:p>
          <a:p>
            <a:pPr algn="l"/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+mj-lt"/>
              </a:rPr>
              <a:t>‌The University of Edinburgh (2020b). </a:t>
            </a:r>
            <a:r>
              <a:rPr lang="en-GB" sz="4800" b="0" i="1" u="none" strike="noStrike" dirty="0">
                <a:solidFill>
                  <a:srgbClr val="000000"/>
                </a:solidFill>
                <a:effectLst/>
                <a:latin typeface="+mj-lt"/>
              </a:rPr>
              <a:t>Gibbs’ Reflective Cycle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+mj-lt"/>
              </a:rPr>
              <a:t>. [online] The University of Edinburgh. Available at: https://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  <a:latin typeface="+mj-lt"/>
              </a:rPr>
              <a:t>www.ed.ac.uk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+mj-lt"/>
              </a:rPr>
              <a:t>/reflection/reflectors-toolkit/reflecting-on-experience/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  <a:latin typeface="+mj-lt"/>
              </a:rPr>
              <a:t>gibbs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+mj-lt"/>
              </a:rPr>
              <a:t>-reflective-cycle.</a:t>
            </a:r>
          </a:p>
          <a:p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+mj-lt"/>
              </a:rPr>
              <a:t>‌</a:t>
            </a:r>
          </a:p>
          <a:p>
            <a:pPr algn="l"/>
            <a:r>
              <a:rPr lang="en-GB" sz="4800" b="0" i="0" u="none" strike="noStrike" dirty="0" err="1">
                <a:solidFill>
                  <a:srgbClr val="000000"/>
                </a:solidFill>
                <a:effectLst/>
                <a:latin typeface="+mj-lt"/>
              </a:rPr>
              <a:t>Slesser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+mj-lt"/>
              </a:rPr>
              <a:t>, S. (2019). </a:t>
            </a:r>
            <a:r>
              <a:rPr lang="en-GB" sz="4800" b="0" i="1" u="none" strike="noStrike" dirty="0">
                <a:solidFill>
                  <a:srgbClr val="000000"/>
                </a:solidFill>
                <a:effectLst/>
                <a:latin typeface="+mj-lt"/>
              </a:rPr>
              <a:t>Reflective Practice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+mj-lt"/>
              </a:rPr>
              <a:t>. [online] Reflective Practice. Available at: 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+mj-lt"/>
                <a:hlinkClick r:id="rId6"/>
              </a:rPr>
              <a:t>https://content.iriss.org.uk/reflectivepractice/practitioner.html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+mj-lt"/>
              </a:rPr>
              <a:t>.</a:t>
            </a:r>
          </a:p>
          <a:p>
            <a:pPr algn="l"/>
            <a:endParaRPr lang="en-GB" sz="4800" b="0" i="0" u="none" strike="noStrike" dirty="0">
              <a:solidFill>
                <a:srgbClr val="000000"/>
              </a:solidFill>
              <a:effectLst/>
              <a:latin typeface="+mj-lt"/>
            </a:endParaRPr>
          </a:p>
          <a:p>
            <a:pPr algn="l"/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+mj-lt"/>
              </a:rPr>
              <a:t>‌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Mcleod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S. (2017b). </a:t>
            </a:r>
            <a:r>
              <a:rPr lang="en-GB" sz="48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Kolb’s Learning Styles and Experiential Learning Cycle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Simply Psychology. Available at: 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4"/>
              </a:rPr>
              <a:t>https://www.simplypsychology.org/learning-kolb.html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</a:t>
            </a:r>
          </a:p>
          <a:p>
            <a:pPr algn="l"/>
            <a:endParaRPr lang="en-GB" sz="48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algn="l"/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‌Cherry, K. (2020). </a:t>
            </a:r>
            <a:r>
              <a:rPr lang="en-GB" sz="48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Kolb’s Theory of Learning Styles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Verywell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Mind. Available at: https://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www.verywellmind.com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/kolbs-learning-styles-2795155.</a:t>
            </a:r>
          </a:p>
          <a:p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‌</a:t>
            </a:r>
            <a:endParaRPr lang="en-GB" sz="4800" b="0" i="0" u="none" strike="noStrike" dirty="0">
              <a:solidFill>
                <a:srgbClr val="000000"/>
              </a:solidFill>
              <a:effectLst/>
              <a:latin typeface="+mj-lt"/>
            </a:endParaRPr>
          </a:p>
          <a:p>
            <a:pPr marL="0" indent="0" algn="l">
              <a:buNone/>
            </a:pPr>
            <a:endParaRPr lang="en-GB" sz="4800" b="0" i="0" u="none" strike="noStrike" dirty="0">
              <a:solidFill>
                <a:srgbClr val="000000"/>
              </a:solidFill>
              <a:effectLst/>
            </a:endParaRPr>
          </a:p>
          <a:p>
            <a:pPr marL="0" indent="0">
              <a:buNone/>
            </a:pP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‌</a:t>
            </a:r>
          </a:p>
          <a:p>
            <a:endParaRPr lang="en-GB" sz="4800" dirty="0">
              <a:solidFill>
                <a:srgbClr val="000000"/>
              </a:solidFill>
            </a:endParaRPr>
          </a:p>
          <a:p>
            <a:pPr algn="l"/>
            <a:endParaRPr lang="en-GB" sz="4800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 algn="l"/>
            <a:endParaRPr lang="en-GB" sz="48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‌</a:t>
            </a:r>
            <a:endParaRPr lang="en-GB" sz="4800" b="0" i="0" u="none" strike="noStrike" dirty="0">
              <a:solidFill>
                <a:srgbClr val="000000"/>
              </a:solidFill>
              <a:effectLst/>
            </a:endParaRPr>
          </a:p>
          <a:p>
            <a:pPr algn="l"/>
            <a:endParaRPr lang="en-GB" sz="48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50724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717</TotalTime>
  <Words>2121</Words>
  <Application>Microsoft Macintosh PowerPoint</Application>
  <PresentationFormat>Widescreen</PresentationFormat>
  <Paragraphs>71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Calibri</vt:lpstr>
      <vt:lpstr>Calibri Light</vt:lpstr>
      <vt:lpstr>Times New Roman</vt:lpstr>
      <vt:lpstr>Office Theme</vt:lpstr>
      <vt:lpstr>PowerPoint Presentation</vt:lpstr>
      <vt:lpstr>PowerPoint Presentation</vt:lpstr>
      <vt:lpstr>Cyfeirnodi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Molly Evans (2213370)</dc:creator>
  <cp:keywords/>
  <dc:description/>
  <cp:lastModifiedBy>Molly Evans (2213370)</cp:lastModifiedBy>
  <cp:revision>1</cp:revision>
  <dcterms:created xsi:type="dcterms:W3CDTF">2022-10-25T18:22:56Z</dcterms:created>
  <dcterms:modified xsi:type="dcterms:W3CDTF">2022-10-28T20:37:13Z</dcterms:modified>
  <cp:category/>
</cp:coreProperties>
</file>