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0"/>
  </p:notesMasterIdLst>
  <p:handoutMasterIdLst>
    <p:handoutMasterId r:id="rId21"/>
  </p:handoutMasterIdLst>
  <p:sldIdLst>
    <p:sldId id="286" r:id="rId5"/>
    <p:sldId id="257" r:id="rId6"/>
    <p:sldId id="274" r:id="rId7"/>
    <p:sldId id="275" r:id="rId8"/>
    <p:sldId id="276" r:id="rId9"/>
    <p:sldId id="277" r:id="rId10"/>
    <p:sldId id="278" r:id="rId11"/>
    <p:sldId id="279" r:id="rId12"/>
    <p:sldId id="280" r:id="rId13"/>
    <p:sldId id="281" r:id="rId14"/>
    <p:sldId id="282" r:id="rId15"/>
    <p:sldId id="283" r:id="rId16"/>
    <p:sldId id="284" r:id="rId17"/>
    <p:sldId id="334" r:id="rId18"/>
    <p:sldId id="285"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4690"/>
  </p:normalViewPr>
  <p:slideViewPr>
    <p:cSldViewPr>
      <p:cViewPr varScale="1">
        <p:scale>
          <a:sx n="99" d="100"/>
          <a:sy n="99" d="100"/>
        </p:scale>
        <p:origin x="1464" y="18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06/02/2021</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2/6/21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936E1E2-17D2-5E4C-B96D-EEDAC0EF77DB}" type="slidenum">
              <a:rPr lang="en-US" smtClean="0"/>
              <a:t>2</a:t>
            </a:fld>
            <a:endParaRPr lang="en-US"/>
          </a:p>
        </p:txBody>
      </p:sp>
    </p:spTree>
    <p:extLst>
      <p:ext uri="{BB962C8B-B14F-4D97-AF65-F5344CB8AC3E}">
        <p14:creationId xmlns:p14="http://schemas.microsoft.com/office/powerpoint/2010/main" val="28373174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936E1E2-17D2-5E4C-B96D-EEDAC0EF77DB}" type="slidenum">
              <a:rPr lang="en-US" smtClean="0"/>
              <a:t>3</a:t>
            </a:fld>
            <a:endParaRPr lang="en-US"/>
          </a:p>
        </p:txBody>
      </p:sp>
    </p:spTree>
    <p:extLst>
      <p:ext uri="{BB962C8B-B14F-4D97-AF65-F5344CB8AC3E}">
        <p14:creationId xmlns:p14="http://schemas.microsoft.com/office/powerpoint/2010/main" val="14975106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936E1E2-17D2-5E4C-B96D-EEDAC0EF77DB}" type="slidenum">
              <a:rPr lang="en-US" smtClean="0"/>
              <a:t>4</a:t>
            </a:fld>
            <a:endParaRPr lang="en-US"/>
          </a:p>
        </p:txBody>
      </p:sp>
    </p:spTree>
    <p:extLst>
      <p:ext uri="{BB962C8B-B14F-4D97-AF65-F5344CB8AC3E}">
        <p14:creationId xmlns:p14="http://schemas.microsoft.com/office/powerpoint/2010/main" val="37944026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936E1E2-17D2-5E4C-B96D-EEDAC0EF77DB}" type="slidenum">
              <a:rPr lang="en-US" smtClean="0"/>
              <a:t>5</a:t>
            </a:fld>
            <a:endParaRPr lang="en-US"/>
          </a:p>
        </p:txBody>
      </p:sp>
    </p:spTree>
    <p:extLst>
      <p:ext uri="{BB962C8B-B14F-4D97-AF65-F5344CB8AC3E}">
        <p14:creationId xmlns:p14="http://schemas.microsoft.com/office/powerpoint/2010/main" val="3559185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936E1E2-17D2-5E4C-B96D-EEDAC0EF77DB}" type="slidenum">
              <a:rPr lang="en-US" smtClean="0"/>
              <a:t>6</a:t>
            </a:fld>
            <a:endParaRPr lang="en-US"/>
          </a:p>
        </p:txBody>
      </p:sp>
    </p:spTree>
    <p:extLst>
      <p:ext uri="{BB962C8B-B14F-4D97-AF65-F5344CB8AC3E}">
        <p14:creationId xmlns:p14="http://schemas.microsoft.com/office/powerpoint/2010/main" val="20999289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936E1E2-17D2-5E4C-B96D-EEDAC0EF77DB}" type="slidenum">
              <a:rPr lang="en-US" smtClean="0"/>
              <a:t>7</a:t>
            </a:fld>
            <a:endParaRPr lang="en-US"/>
          </a:p>
        </p:txBody>
      </p:sp>
    </p:spTree>
    <p:extLst>
      <p:ext uri="{BB962C8B-B14F-4D97-AF65-F5344CB8AC3E}">
        <p14:creationId xmlns:p14="http://schemas.microsoft.com/office/powerpoint/2010/main" val="11712937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936E1E2-17D2-5E4C-B96D-EEDAC0EF77DB}" type="slidenum">
              <a:rPr lang="en-US" smtClean="0"/>
              <a:t>8</a:t>
            </a:fld>
            <a:endParaRPr lang="en-US"/>
          </a:p>
        </p:txBody>
      </p:sp>
    </p:spTree>
    <p:extLst>
      <p:ext uri="{BB962C8B-B14F-4D97-AF65-F5344CB8AC3E}">
        <p14:creationId xmlns:p14="http://schemas.microsoft.com/office/powerpoint/2010/main" val="7156328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936E1E2-17D2-5E4C-B96D-EEDAC0EF77DB}" type="slidenum">
              <a:rPr lang="en-US" smtClean="0"/>
              <a:t>9</a:t>
            </a:fld>
            <a:endParaRPr lang="en-US"/>
          </a:p>
        </p:txBody>
      </p:sp>
    </p:spTree>
    <p:extLst>
      <p:ext uri="{BB962C8B-B14F-4D97-AF65-F5344CB8AC3E}">
        <p14:creationId xmlns:p14="http://schemas.microsoft.com/office/powerpoint/2010/main" val="7491183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936E1E2-17D2-5E4C-B96D-EEDAC0EF77DB}" type="slidenum">
              <a:rPr lang="en-US" smtClean="0"/>
              <a:t>10</a:t>
            </a:fld>
            <a:endParaRPr lang="en-US"/>
          </a:p>
        </p:txBody>
      </p:sp>
    </p:spTree>
    <p:extLst>
      <p:ext uri="{BB962C8B-B14F-4D97-AF65-F5344CB8AC3E}">
        <p14:creationId xmlns:p14="http://schemas.microsoft.com/office/powerpoint/2010/main" val="26326228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936E1E2-17D2-5E4C-B96D-EEDAC0EF77DB}" type="slidenum">
              <a:rPr lang="en-US" smtClean="0"/>
              <a:t>11</a:t>
            </a:fld>
            <a:endParaRPr lang="en-US"/>
          </a:p>
        </p:txBody>
      </p:sp>
    </p:spTree>
    <p:extLst>
      <p:ext uri="{BB962C8B-B14F-4D97-AF65-F5344CB8AC3E}">
        <p14:creationId xmlns:p14="http://schemas.microsoft.com/office/powerpoint/2010/main" val="7659094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936E1E2-17D2-5E4C-B96D-EEDAC0EF77DB}" type="slidenum">
              <a:rPr lang="en-US" smtClean="0"/>
              <a:t>12</a:t>
            </a:fld>
            <a:endParaRPr lang="en-US"/>
          </a:p>
        </p:txBody>
      </p:sp>
    </p:spTree>
    <p:extLst>
      <p:ext uri="{BB962C8B-B14F-4D97-AF65-F5344CB8AC3E}">
        <p14:creationId xmlns:p14="http://schemas.microsoft.com/office/powerpoint/2010/main" val="8816358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936E1E2-17D2-5E4C-B96D-EEDAC0EF77DB}" type="slidenum">
              <a:rPr lang="en-US" smtClean="0"/>
              <a:t>13</a:t>
            </a:fld>
            <a:endParaRPr lang="en-US"/>
          </a:p>
        </p:txBody>
      </p:sp>
    </p:spTree>
    <p:extLst>
      <p:ext uri="{BB962C8B-B14F-4D97-AF65-F5344CB8AC3E}">
        <p14:creationId xmlns:p14="http://schemas.microsoft.com/office/powerpoint/2010/main" val="126937910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936E1E2-17D2-5E4C-B96D-EEDAC0EF77DB}" type="slidenum">
              <a:rPr lang="en-US" smtClean="0"/>
              <a:t>15</a:t>
            </a:fld>
            <a:endParaRPr lang="en-US"/>
          </a:p>
        </p:txBody>
      </p:sp>
    </p:spTree>
    <p:extLst>
      <p:ext uri="{BB962C8B-B14F-4D97-AF65-F5344CB8AC3E}">
        <p14:creationId xmlns:p14="http://schemas.microsoft.com/office/powerpoint/2010/main" val="76538741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06/02/2021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06/02/2021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06/02/2021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06/02/2021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06/02/2021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06/02/2021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06/02/2021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06/02/2021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06/02/2021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06/02/2021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06/02/2021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06/02/2021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82E91FEA-4E34-5042-95F8-78E605935F3A}"/>
              </a:ext>
            </a:extLst>
          </p:cNvPr>
          <p:cNvSpPr>
            <a:spLocks noGrp="1"/>
          </p:cNvSpPr>
          <p:nvPr>
            <p:ph type="dt" sz="quarter" idx="10"/>
          </p:nvPr>
        </p:nvSpPr>
        <p:spPr/>
        <p:txBody>
          <a:bodyPr/>
          <a:lstStyle/>
          <a:p>
            <a:pPr>
              <a:defRPr/>
            </a:pPr>
            <a:fld id="{5EC0FA7E-6D3B-48D7-9F80-6C4D37659D9C}" type="datetime1">
              <a:rPr lang="en-GB" altLang="en-US"/>
              <a:pPr>
                <a:defRPr/>
              </a:pPr>
              <a:t>06/02/2021</a:t>
            </a:fld>
            <a:endParaRPr lang="en-GB" altLang="en-US"/>
          </a:p>
        </p:txBody>
      </p:sp>
      <p:sp>
        <p:nvSpPr>
          <p:cNvPr id="15362" name="Slide Number Placeholder 5">
            <a:extLst>
              <a:ext uri="{FF2B5EF4-FFF2-40B4-BE49-F238E27FC236}">
                <a16:creationId xmlns:a16="http://schemas.microsoft.com/office/drawing/2014/main" id="{6EE93E7C-2099-6042-A6F4-39F3C398214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3538C9E7-D7DF-A54F-8FAB-ACD089FAF3CA}"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2" name="TextBox 1">
            <a:extLst>
              <a:ext uri="{FF2B5EF4-FFF2-40B4-BE49-F238E27FC236}">
                <a16:creationId xmlns:a16="http://schemas.microsoft.com/office/drawing/2014/main" id="{9765A795-0548-C74A-A52B-20CDCD8C062A}"/>
              </a:ext>
            </a:extLst>
          </p:cNvPr>
          <p:cNvSpPr txBox="1"/>
          <p:nvPr/>
        </p:nvSpPr>
        <p:spPr>
          <a:xfrm>
            <a:off x="1366839" y="1341438"/>
            <a:ext cx="6877050" cy="1322387"/>
          </a:xfrm>
          <a:prstGeom prst="rect">
            <a:avLst/>
          </a:prstGeom>
          <a:noFill/>
        </p:spPr>
        <p:txBody>
          <a:bodyPr wrap="square">
            <a:spAutoFit/>
          </a:bodyPr>
          <a:lstStyle/>
          <a:p>
            <a:pPr>
              <a:defRPr/>
            </a:pPr>
            <a:r>
              <a:rPr lang="en-US" sz="4000" b="1" dirty="0">
                <a:latin typeface="+mj-lt"/>
              </a:rPr>
              <a:t>Cloud Computing Architecture</a:t>
            </a:r>
          </a:p>
          <a:p>
            <a:pPr algn="ctr">
              <a:defRPr/>
            </a:pPr>
            <a:r>
              <a:rPr lang="en-US" sz="4000" b="1" dirty="0">
                <a:latin typeface="+mj-lt"/>
              </a:rPr>
              <a:t>ACCA 5025</a:t>
            </a:r>
          </a:p>
        </p:txBody>
      </p:sp>
      <p:sp>
        <p:nvSpPr>
          <p:cNvPr id="4" name="TextBox 3">
            <a:extLst>
              <a:ext uri="{FF2B5EF4-FFF2-40B4-BE49-F238E27FC236}">
                <a16:creationId xmlns:a16="http://schemas.microsoft.com/office/drawing/2014/main" id="{D98A25DA-DD42-334B-A9CF-7BA64E42939C}"/>
              </a:ext>
            </a:extLst>
          </p:cNvPr>
          <p:cNvSpPr txBox="1"/>
          <p:nvPr/>
        </p:nvSpPr>
        <p:spPr>
          <a:xfrm>
            <a:off x="4597189" y="4039752"/>
            <a:ext cx="4089611" cy="646331"/>
          </a:xfrm>
          <a:prstGeom prst="rect">
            <a:avLst/>
          </a:prstGeom>
          <a:noFill/>
        </p:spPr>
        <p:txBody>
          <a:bodyPr wrap="square">
            <a:spAutoFit/>
          </a:bodyPr>
          <a:lstStyle/>
          <a:p>
            <a:pPr algn="ctr">
              <a:defRPr/>
            </a:pPr>
            <a:r>
              <a:rPr lang="en-US" b="1" dirty="0">
                <a:latin typeface="+mn-lt"/>
              </a:rPr>
              <a:t>Week 2: Session 2 – Architecture of Cloud Computing </a:t>
            </a:r>
          </a:p>
        </p:txBody>
      </p:sp>
    </p:spTree>
    <p:extLst>
      <p:ext uri="{BB962C8B-B14F-4D97-AF65-F5344CB8AC3E}">
        <p14:creationId xmlns:p14="http://schemas.microsoft.com/office/powerpoint/2010/main" val="32776990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Outcomes</a:t>
            </a:r>
          </a:p>
        </p:txBody>
      </p:sp>
      <p:sp>
        <p:nvSpPr>
          <p:cNvPr id="3" name="Content Placeholder 2"/>
          <p:cNvSpPr>
            <a:spLocks noGrp="1"/>
          </p:cNvSpPr>
          <p:nvPr>
            <p:ph idx="1"/>
          </p:nvPr>
        </p:nvSpPr>
        <p:spPr>
          <a:xfrm>
            <a:off x="899592" y="1556792"/>
            <a:ext cx="7550496" cy="2952328"/>
          </a:xfrm>
        </p:spPr>
        <p:txBody>
          <a:bodyPr>
            <a:normAutofit/>
          </a:bodyPr>
          <a:lstStyle/>
          <a:p>
            <a:r>
              <a:rPr lang="en-GB" dirty="0"/>
              <a:t>Cloud Architecture</a:t>
            </a:r>
          </a:p>
          <a:p>
            <a:r>
              <a:rPr lang="en-GB" dirty="0"/>
              <a:t>Types of Cloud Architecture</a:t>
            </a:r>
          </a:p>
          <a:p>
            <a:r>
              <a:rPr lang="en-GB" dirty="0"/>
              <a:t>Anatomy of the Cloud</a:t>
            </a:r>
          </a:p>
          <a:p>
            <a:r>
              <a:rPr lang="en-GB" dirty="0"/>
              <a:t>Components of Cloud Anatomy</a:t>
            </a:r>
          </a:p>
          <a:p>
            <a:r>
              <a:rPr lang="en-GB" dirty="0"/>
              <a:t>Features of Cloud Computing </a:t>
            </a:r>
          </a:p>
          <a:p>
            <a:pPr marL="0" indent="0">
              <a:buNone/>
            </a:pPr>
            <a:endParaRPr lang="en-GB" dirty="0"/>
          </a:p>
        </p:txBody>
      </p:sp>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864096"/>
          </a:xfrm>
        </p:spPr>
        <p:txBody>
          <a:bodyPr/>
          <a:lstStyle/>
          <a:p>
            <a:r>
              <a:rPr lang="en-GB" b="1" dirty="0"/>
              <a:t>Cloud Architecture</a:t>
            </a:r>
          </a:p>
        </p:txBody>
      </p:sp>
      <p:sp>
        <p:nvSpPr>
          <p:cNvPr id="4" name="TextBox 3">
            <a:extLst>
              <a:ext uri="{FF2B5EF4-FFF2-40B4-BE49-F238E27FC236}">
                <a16:creationId xmlns:a16="http://schemas.microsoft.com/office/drawing/2014/main" id="{5C0314B2-8077-A840-ADE2-BC974472223C}"/>
              </a:ext>
            </a:extLst>
          </p:cNvPr>
          <p:cNvSpPr txBox="1"/>
          <p:nvPr/>
        </p:nvSpPr>
        <p:spPr>
          <a:xfrm>
            <a:off x="457200" y="1412776"/>
            <a:ext cx="8291264" cy="4124206"/>
          </a:xfrm>
          <a:prstGeom prst="rect">
            <a:avLst/>
          </a:prstGeom>
          <a:noFill/>
        </p:spPr>
        <p:txBody>
          <a:bodyPr wrap="square" rtlCol="0">
            <a:spAutoFit/>
          </a:bodyPr>
          <a:lstStyle/>
          <a:p>
            <a:pPr marL="285750" indent="-285750" algn="just">
              <a:buFont typeface="Arial" panose="020B0604020202020204" pitchFamily="34" charset="0"/>
              <a:buChar char="•"/>
            </a:pPr>
            <a:r>
              <a:rPr lang="en-US" sz="2400" dirty="0"/>
              <a:t>Any technological model consists of an architecture based on which the model functions, which is a hierarchical view of describing the technology </a:t>
            </a:r>
          </a:p>
          <a:p>
            <a:pPr marL="285750" indent="-285750" algn="just">
              <a:buFont typeface="Arial" panose="020B0604020202020204" pitchFamily="34" charset="0"/>
              <a:buChar char="•"/>
            </a:pPr>
            <a:endParaRPr lang="en-US" sz="2400" dirty="0"/>
          </a:p>
          <a:p>
            <a:pPr marL="285750" indent="-285750" algn="just">
              <a:buFont typeface="Arial" panose="020B0604020202020204" pitchFamily="34" charset="0"/>
              <a:buChar char="•"/>
            </a:pPr>
            <a:r>
              <a:rPr lang="en-US" sz="2400" dirty="0"/>
              <a:t>The Cloud has an architecture that describes its working mechanism including the dependencies on which it works and the components that work over it. </a:t>
            </a:r>
          </a:p>
          <a:p>
            <a:pPr marL="285750" indent="-285750" algn="just">
              <a:buFont typeface="Arial" panose="020B0604020202020204" pitchFamily="34" charset="0"/>
              <a:buChar char="•"/>
            </a:pPr>
            <a:endParaRPr lang="en-US" sz="2400" dirty="0"/>
          </a:p>
          <a:p>
            <a:pPr marL="285750" indent="-285750" algn="just">
              <a:buFont typeface="Arial" panose="020B0604020202020204" pitchFamily="34" charset="0"/>
              <a:buChar char="•"/>
            </a:pPr>
            <a:r>
              <a:rPr lang="en-US" sz="2400" dirty="0"/>
              <a:t>The Cloud is a recent technology that is completely dependent on the Internet for its functioning</a:t>
            </a:r>
          </a:p>
          <a:p>
            <a:pPr marL="285750" indent="-285750" algn="just">
              <a:buFont typeface="Arial" panose="020B0604020202020204" pitchFamily="34" charset="0"/>
              <a:buChar char="•"/>
            </a:pPr>
            <a:endParaRPr lang="en-US" sz="2200" dirty="0"/>
          </a:p>
        </p:txBody>
      </p:sp>
    </p:spTree>
    <p:extLst>
      <p:ext uri="{BB962C8B-B14F-4D97-AF65-F5344CB8AC3E}">
        <p14:creationId xmlns:p14="http://schemas.microsoft.com/office/powerpoint/2010/main" val="25097603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864096"/>
          </a:xfrm>
        </p:spPr>
        <p:txBody>
          <a:bodyPr/>
          <a:lstStyle/>
          <a:p>
            <a:r>
              <a:rPr lang="en-GB" b="1" dirty="0"/>
              <a:t>Types of Cloud Architecture</a:t>
            </a:r>
          </a:p>
        </p:txBody>
      </p:sp>
      <p:sp>
        <p:nvSpPr>
          <p:cNvPr id="4" name="TextBox 3">
            <a:extLst>
              <a:ext uri="{FF2B5EF4-FFF2-40B4-BE49-F238E27FC236}">
                <a16:creationId xmlns:a16="http://schemas.microsoft.com/office/drawing/2014/main" id="{5C0314B2-8077-A840-ADE2-BC974472223C}"/>
              </a:ext>
            </a:extLst>
          </p:cNvPr>
          <p:cNvSpPr txBox="1"/>
          <p:nvPr/>
        </p:nvSpPr>
        <p:spPr>
          <a:xfrm>
            <a:off x="457200" y="1412776"/>
            <a:ext cx="8291264" cy="1538883"/>
          </a:xfrm>
          <a:prstGeom prst="rect">
            <a:avLst/>
          </a:prstGeom>
          <a:noFill/>
        </p:spPr>
        <p:txBody>
          <a:bodyPr wrap="square" rtlCol="0">
            <a:spAutoFit/>
          </a:bodyPr>
          <a:lstStyle/>
          <a:p>
            <a:pPr marL="285750" indent="-285750" algn="just">
              <a:buFont typeface="Arial" panose="020B0604020202020204" pitchFamily="34" charset="0"/>
              <a:buChar char="•"/>
            </a:pPr>
            <a:r>
              <a:rPr lang="en-US" sz="2400" dirty="0"/>
              <a:t>The Cloud architecture can be divided into four layers such as 1) User/Client Layer, 2) Network Layer, 3) Cloud Management Layer and 4) Hardware Resource Layer </a:t>
            </a:r>
          </a:p>
          <a:p>
            <a:pPr marL="285750" indent="-285750" algn="just">
              <a:buFont typeface="Arial" panose="020B0604020202020204" pitchFamily="34" charset="0"/>
              <a:buChar char="•"/>
            </a:pPr>
            <a:endParaRPr lang="en-US" sz="2200" dirty="0"/>
          </a:p>
        </p:txBody>
      </p:sp>
      <p:pic>
        <p:nvPicPr>
          <p:cNvPr id="3" name="Picture 2">
            <a:extLst>
              <a:ext uri="{FF2B5EF4-FFF2-40B4-BE49-F238E27FC236}">
                <a16:creationId xmlns:a16="http://schemas.microsoft.com/office/drawing/2014/main" id="{5D3B0F0B-4F93-8C4F-AC6E-EAE1A09986A0}"/>
              </a:ext>
            </a:extLst>
          </p:cNvPr>
          <p:cNvPicPr>
            <a:picLocks noChangeAspect="1"/>
          </p:cNvPicPr>
          <p:nvPr/>
        </p:nvPicPr>
        <p:blipFill>
          <a:blip r:embed="rId3"/>
          <a:stretch>
            <a:fillRect/>
          </a:stretch>
        </p:blipFill>
        <p:spPr>
          <a:xfrm>
            <a:off x="899592" y="2564904"/>
            <a:ext cx="7200800" cy="3096344"/>
          </a:xfrm>
          <a:prstGeom prst="rect">
            <a:avLst/>
          </a:prstGeom>
        </p:spPr>
      </p:pic>
    </p:spTree>
    <p:extLst>
      <p:ext uri="{BB962C8B-B14F-4D97-AF65-F5344CB8AC3E}">
        <p14:creationId xmlns:p14="http://schemas.microsoft.com/office/powerpoint/2010/main" val="13113729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864096"/>
          </a:xfrm>
        </p:spPr>
        <p:txBody>
          <a:bodyPr/>
          <a:lstStyle/>
          <a:p>
            <a:r>
              <a:rPr lang="en-GB" b="1" dirty="0"/>
              <a:t>Types of Cloud Architecture</a:t>
            </a:r>
          </a:p>
        </p:txBody>
      </p:sp>
      <p:sp>
        <p:nvSpPr>
          <p:cNvPr id="4" name="TextBox 3">
            <a:extLst>
              <a:ext uri="{FF2B5EF4-FFF2-40B4-BE49-F238E27FC236}">
                <a16:creationId xmlns:a16="http://schemas.microsoft.com/office/drawing/2014/main" id="{5C0314B2-8077-A840-ADE2-BC974472223C}"/>
              </a:ext>
            </a:extLst>
          </p:cNvPr>
          <p:cNvSpPr txBox="1"/>
          <p:nvPr/>
        </p:nvSpPr>
        <p:spPr>
          <a:xfrm>
            <a:off x="457200" y="1412776"/>
            <a:ext cx="8291264" cy="4154984"/>
          </a:xfrm>
          <a:prstGeom prst="rect">
            <a:avLst/>
          </a:prstGeom>
          <a:noFill/>
        </p:spPr>
        <p:txBody>
          <a:bodyPr wrap="square" rtlCol="0">
            <a:spAutoFit/>
          </a:bodyPr>
          <a:lstStyle/>
          <a:p>
            <a:pPr marL="285750" indent="-285750" algn="just">
              <a:buFont typeface="Arial" panose="020B0604020202020204" pitchFamily="34" charset="0"/>
              <a:buChar char="•"/>
            </a:pPr>
            <a:r>
              <a:rPr lang="en-US" sz="2400" b="1" dirty="0"/>
              <a:t>Layer 1 (User/Client Layer): </a:t>
            </a:r>
          </a:p>
          <a:p>
            <a:pPr algn="just"/>
            <a:endParaRPr lang="en-US" sz="2400" b="1" dirty="0"/>
          </a:p>
          <a:p>
            <a:pPr marL="800100" lvl="1" indent="-342900" algn="just">
              <a:buFontTx/>
              <a:buChar char="-"/>
            </a:pPr>
            <a:r>
              <a:rPr lang="en-US" sz="2400" dirty="0"/>
              <a:t>User/Client layer is the lowest layer in the Cloud architecture. All the users or client belong to this layer</a:t>
            </a:r>
          </a:p>
          <a:p>
            <a:pPr lvl="1" algn="just"/>
            <a:endParaRPr lang="en-US" sz="2400" dirty="0"/>
          </a:p>
          <a:p>
            <a:pPr marL="800100" lvl="1" indent="-342900" algn="just">
              <a:buFontTx/>
              <a:buChar char="-"/>
            </a:pPr>
            <a:r>
              <a:rPr lang="en-US" sz="2400" dirty="0"/>
              <a:t>In this layer client/user initiates the connection to the Cloud</a:t>
            </a:r>
          </a:p>
          <a:p>
            <a:pPr lvl="1" algn="just"/>
            <a:endParaRPr lang="en-US" sz="2400" dirty="0"/>
          </a:p>
          <a:p>
            <a:pPr marL="800100" lvl="1" indent="-342900" algn="just">
              <a:buFontTx/>
              <a:buChar char="-"/>
            </a:pPr>
            <a:r>
              <a:rPr lang="en-US" sz="2400" dirty="0"/>
              <a:t>The client can be any device such as a thin client, thick client, or mobile or any handheld devices that would support basic functionalities to access a web application. </a:t>
            </a:r>
          </a:p>
        </p:txBody>
      </p:sp>
    </p:spTree>
    <p:extLst>
      <p:ext uri="{BB962C8B-B14F-4D97-AF65-F5344CB8AC3E}">
        <p14:creationId xmlns:p14="http://schemas.microsoft.com/office/powerpoint/2010/main" val="39845550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864096"/>
          </a:xfrm>
        </p:spPr>
        <p:txBody>
          <a:bodyPr/>
          <a:lstStyle/>
          <a:p>
            <a:r>
              <a:rPr lang="en-GB" b="1" dirty="0"/>
              <a:t>Types of Cloud Architecture</a:t>
            </a:r>
          </a:p>
        </p:txBody>
      </p:sp>
      <p:sp>
        <p:nvSpPr>
          <p:cNvPr id="4" name="TextBox 3">
            <a:extLst>
              <a:ext uri="{FF2B5EF4-FFF2-40B4-BE49-F238E27FC236}">
                <a16:creationId xmlns:a16="http://schemas.microsoft.com/office/drawing/2014/main" id="{5C0314B2-8077-A840-ADE2-BC974472223C}"/>
              </a:ext>
            </a:extLst>
          </p:cNvPr>
          <p:cNvSpPr txBox="1"/>
          <p:nvPr/>
        </p:nvSpPr>
        <p:spPr>
          <a:xfrm>
            <a:off x="457200" y="1052736"/>
            <a:ext cx="8291264" cy="4524315"/>
          </a:xfrm>
          <a:prstGeom prst="rect">
            <a:avLst/>
          </a:prstGeom>
          <a:noFill/>
        </p:spPr>
        <p:txBody>
          <a:bodyPr wrap="square" rtlCol="0">
            <a:spAutoFit/>
          </a:bodyPr>
          <a:lstStyle/>
          <a:p>
            <a:pPr marL="285750" indent="-285750" algn="just">
              <a:buFont typeface="Arial" panose="020B0604020202020204" pitchFamily="34" charset="0"/>
              <a:buChar char="•"/>
            </a:pPr>
            <a:r>
              <a:rPr lang="en-US" sz="2400" b="1" dirty="0"/>
              <a:t>Layer 2 (Network Layer): </a:t>
            </a:r>
          </a:p>
          <a:p>
            <a:pPr algn="just"/>
            <a:endParaRPr lang="en-US" sz="2400" b="1" dirty="0"/>
          </a:p>
          <a:p>
            <a:pPr marL="800100" lvl="1" indent="-342900" algn="just">
              <a:buFontTx/>
              <a:buChar char="-"/>
            </a:pPr>
            <a:r>
              <a:rPr lang="en-US" sz="2400" dirty="0"/>
              <a:t>This layer allows the users to connect to the Cloud </a:t>
            </a:r>
          </a:p>
          <a:p>
            <a:pPr marL="800100" lvl="1" indent="-342900" algn="just">
              <a:buFontTx/>
              <a:buChar char="-"/>
            </a:pPr>
            <a:r>
              <a:rPr lang="en-US" sz="2400" dirty="0"/>
              <a:t>The whole Cloud infrastructure is dependent on this connection where the services are offered to the customers </a:t>
            </a:r>
          </a:p>
          <a:p>
            <a:pPr marL="800100" lvl="1" indent="-342900" algn="just">
              <a:buFontTx/>
              <a:buChar char="-"/>
            </a:pPr>
            <a:r>
              <a:rPr lang="en-US" sz="2400" dirty="0"/>
              <a:t>The Network layer is primarily the Internet in the case of a Public Cloud </a:t>
            </a:r>
          </a:p>
          <a:p>
            <a:pPr marL="800100" lvl="1" indent="-342900" algn="just">
              <a:buFontTx/>
              <a:buChar char="-"/>
            </a:pPr>
            <a:r>
              <a:rPr lang="en-US" sz="2400" dirty="0"/>
              <a:t>This layer does not come under the purview of service-level-agreements (SLAs), this is, SLAs do not take into account the Internet connection between the user and Cloud for quality of service (QoS)</a:t>
            </a:r>
          </a:p>
        </p:txBody>
      </p:sp>
    </p:spTree>
    <p:extLst>
      <p:ext uri="{BB962C8B-B14F-4D97-AF65-F5344CB8AC3E}">
        <p14:creationId xmlns:p14="http://schemas.microsoft.com/office/powerpoint/2010/main" val="32209604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864096"/>
          </a:xfrm>
        </p:spPr>
        <p:txBody>
          <a:bodyPr/>
          <a:lstStyle/>
          <a:p>
            <a:r>
              <a:rPr lang="en-GB" b="1" dirty="0"/>
              <a:t>Types of Cloud Architecture</a:t>
            </a:r>
          </a:p>
        </p:txBody>
      </p:sp>
      <p:sp>
        <p:nvSpPr>
          <p:cNvPr id="4" name="TextBox 3">
            <a:extLst>
              <a:ext uri="{FF2B5EF4-FFF2-40B4-BE49-F238E27FC236}">
                <a16:creationId xmlns:a16="http://schemas.microsoft.com/office/drawing/2014/main" id="{5C0314B2-8077-A840-ADE2-BC974472223C}"/>
              </a:ext>
            </a:extLst>
          </p:cNvPr>
          <p:cNvSpPr txBox="1"/>
          <p:nvPr/>
        </p:nvSpPr>
        <p:spPr>
          <a:xfrm>
            <a:off x="457200" y="1052736"/>
            <a:ext cx="8291264" cy="4893647"/>
          </a:xfrm>
          <a:prstGeom prst="rect">
            <a:avLst/>
          </a:prstGeom>
          <a:noFill/>
        </p:spPr>
        <p:txBody>
          <a:bodyPr wrap="square" rtlCol="0">
            <a:spAutoFit/>
          </a:bodyPr>
          <a:lstStyle/>
          <a:p>
            <a:pPr marL="285750" indent="-285750" algn="just">
              <a:buFont typeface="Arial" panose="020B0604020202020204" pitchFamily="34" charset="0"/>
              <a:buChar char="•"/>
            </a:pPr>
            <a:r>
              <a:rPr lang="en-US" sz="2400" b="1" dirty="0"/>
              <a:t>Layer 3 (Cloud Management Layer): </a:t>
            </a:r>
          </a:p>
          <a:p>
            <a:pPr marL="800100" lvl="1" indent="-342900" algn="just">
              <a:buFontTx/>
              <a:buChar char="-"/>
            </a:pPr>
            <a:r>
              <a:rPr lang="en-US" sz="2400" dirty="0"/>
              <a:t>This layer consists of </a:t>
            </a:r>
            <a:r>
              <a:rPr lang="en-US" sz="2400" dirty="0" err="1"/>
              <a:t>softwares</a:t>
            </a:r>
            <a:r>
              <a:rPr lang="en-US" sz="2400" dirty="0"/>
              <a:t> that are used in managing the Cloud</a:t>
            </a:r>
          </a:p>
          <a:p>
            <a:pPr marL="800100" lvl="1" indent="-342900" algn="just">
              <a:buFontTx/>
              <a:buChar char="-"/>
            </a:pPr>
            <a:endParaRPr lang="en-US" sz="2400" dirty="0"/>
          </a:p>
          <a:p>
            <a:pPr marL="800100" lvl="1" indent="-342900" algn="just">
              <a:buFontTx/>
              <a:buChar char="-"/>
            </a:pPr>
            <a:r>
              <a:rPr lang="en-US" sz="2400" dirty="0"/>
              <a:t>The </a:t>
            </a:r>
            <a:r>
              <a:rPr lang="en-US" sz="2400" dirty="0" err="1"/>
              <a:t>softwares</a:t>
            </a:r>
            <a:r>
              <a:rPr lang="en-US" sz="2400" dirty="0"/>
              <a:t> can be a Cloud operating system (OS), a software that acts as an interface between the data center (actual resources) and the user, or a management software that allows managing resources </a:t>
            </a:r>
          </a:p>
          <a:p>
            <a:pPr marL="800100" lvl="1" indent="-342900" algn="just">
              <a:buFontTx/>
              <a:buChar char="-"/>
            </a:pPr>
            <a:endParaRPr lang="en-US" sz="2400" dirty="0"/>
          </a:p>
          <a:p>
            <a:pPr marL="800100" lvl="1" indent="-342900" algn="just">
              <a:buFontTx/>
              <a:buChar char="-"/>
            </a:pPr>
            <a:r>
              <a:rPr lang="en-US" sz="2300" dirty="0"/>
              <a:t>This layer comes under the purview of SLAs, that is, the operations taking place in this layer would affect the SLAs that are being decided upon between the users and the service providers. </a:t>
            </a:r>
          </a:p>
        </p:txBody>
      </p:sp>
    </p:spTree>
    <p:extLst>
      <p:ext uri="{BB962C8B-B14F-4D97-AF65-F5344CB8AC3E}">
        <p14:creationId xmlns:p14="http://schemas.microsoft.com/office/powerpoint/2010/main" val="17529701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864096"/>
          </a:xfrm>
        </p:spPr>
        <p:txBody>
          <a:bodyPr/>
          <a:lstStyle/>
          <a:p>
            <a:r>
              <a:rPr lang="en-GB" b="1" dirty="0"/>
              <a:t>Types of Cloud Architecture</a:t>
            </a:r>
          </a:p>
        </p:txBody>
      </p:sp>
      <p:sp>
        <p:nvSpPr>
          <p:cNvPr id="4" name="TextBox 3">
            <a:extLst>
              <a:ext uri="{FF2B5EF4-FFF2-40B4-BE49-F238E27FC236}">
                <a16:creationId xmlns:a16="http://schemas.microsoft.com/office/drawing/2014/main" id="{5C0314B2-8077-A840-ADE2-BC974472223C}"/>
              </a:ext>
            </a:extLst>
          </p:cNvPr>
          <p:cNvSpPr txBox="1"/>
          <p:nvPr/>
        </p:nvSpPr>
        <p:spPr>
          <a:xfrm>
            <a:off x="457200" y="1052736"/>
            <a:ext cx="8291264" cy="4755148"/>
          </a:xfrm>
          <a:prstGeom prst="rect">
            <a:avLst/>
          </a:prstGeom>
          <a:noFill/>
        </p:spPr>
        <p:txBody>
          <a:bodyPr wrap="square" rtlCol="0">
            <a:spAutoFit/>
          </a:bodyPr>
          <a:lstStyle/>
          <a:p>
            <a:pPr marL="285750" indent="-285750" algn="just">
              <a:buFont typeface="Arial" panose="020B0604020202020204" pitchFamily="34" charset="0"/>
              <a:buChar char="•"/>
            </a:pPr>
            <a:r>
              <a:rPr lang="en-US" sz="2400" b="1" dirty="0"/>
              <a:t>Layer 4 (Hardware Resource Layer): </a:t>
            </a:r>
          </a:p>
          <a:p>
            <a:pPr marL="800100" lvl="1" indent="-342900" algn="just">
              <a:buFontTx/>
              <a:buChar char="-"/>
            </a:pPr>
            <a:r>
              <a:rPr lang="en-US" sz="2400" dirty="0"/>
              <a:t>This layer consists of provisions for actual hardware resources</a:t>
            </a:r>
          </a:p>
          <a:p>
            <a:pPr marL="800100" lvl="1" indent="-342900" algn="just">
              <a:buFontTx/>
              <a:buChar char="-"/>
            </a:pPr>
            <a:endParaRPr lang="en-US" sz="2400" dirty="0"/>
          </a:p>
          <a:p>
            <a:pPr marL="800100" lvl="1" indent="-342900" algn="just">
              <a:buFontTx/>
              <a:buChar char="-"/>
            </a:pPr>
            <a:r>
              <a:rPr lang="en-US" sz="2300" dirty="0"/>
              <a:t>This layer comes under the purview of SLAs</a:t>
            </a:r>
          </a:p>
          <a:p>
            <a:pPr marL="800100" lvl="1" indent="-342900" algn="just">
              <a:buFontTx/>
              <a:buChar char="-"/>
            </a:pPr>
            <a:endParaRPr lang="en-US" sz="2300" dirty="0"/>
          </a:p>
          <a:p>
            <a:pPr marL="800100" lvl="1" indent="-342900" algn="just">
              <a:buFontTx/>
              <a:buChar char="-"/>
            </a:pPr>
            <a:r>
              <a:rPr lang="en-US" sz="2300" dirty="0"/>
              <a:t>This is the most important layer that governs the SLAs. </a:t>
            </a:r>
          </a:p>
          <a:p>
            <a:pPr marL="800100" lvl="1" indent="-342900" algn="just">
              <a:buFontTx/>
              <a:buChar char="-"/>
            </a:pPr>
            <a:endParaRPr lang="en-US" sz="2300" dirty="0"/>
          </a:p>
          <a:p>
            <a:pPr marL="800100" lvl="1" indent="-342900" algn="just">
              <a:buFontTx/>
              <a:buChar char="-"/>
            </a:pPr>
            <a:r>
              <a:rPr lang="en-US" sz="2300" dirty="0"/>
              <a:t>This layer affects the SLAs most in the case of data centers </a:t>
            </a:r>
          </a:p>
          <a:p>
            <a:pPr marL="800100" lvl="1" indent="-342900" algn="just">
              <a:buFontTx/>
              <a:buChar char="-"/>
            </a:pPr>
            <a:endParaRPr lang="en-US" sz="2300" dirty="0"/>
          </a:p>
          <a:p>
            <a:pPr marL="800100" lvl="1" indent="-342900" algn="just">
              <a:buFontTx/>
              <a:buChar char="-"/>
            </a:pPr>
            <a:r>
              <a:rPr lang="en-US" sz="2300" dirty="0"/>
              <a:t>Whenever a user accesses the Cloud, it should be available to the users as quickly as possible and should be within the time that is defined by the SLAs. </a:t>
            </a:r>
          </a:p>
        </p:txBody>
      </p:sp>
    </p:spTree>
    <p:extLst>
      <p:ext uri="{BB962C8B-B14F-4D97-AF65-F5344CB8AC3E}">
        <p14:creationId xmlns:p14="http://schemas.microsoft.com/office/powerpoint/2010/main" val="18636288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864096"/>
          </a:xfrm>
        </p:spPr>
        <p:txBody>
          <a:bodyPr/>
          <a:lstStyle/>
          <a:p>
            <a:r>
              <a:rPr lang="en-GB" b="1" dirty="0"/>
              <a:t>Anatomy of the Cloud</a:t>
            </a:r>
          </a:p>
        </p:txBody>
      </p:sp>
      <p:sp>
        <p:nvSpPr>
          <p:cNvPr id="4" name="TextBox 3">
            <a:extLst>
              <a:ext uri="{FF2B5EF4-FFF2-40B4-BE49-F238E27FC236}">
                <a16:creationId xmlns:a16="http://schemas.microsoft.com/office/drawing/2014/main" id="{5C0314B2-8077-A840-ADE2-BC974472223C}"/>
              </a:ext>
            </a:extLst>
          </p:cNvPr>
          <p:cNvSpPr txBox="1"/>
          <p:nvPr/>
        </p:nvSpPr>
        <p:spPr>
          <a:xfrm>
            <a:off x="457200" y="1085124"/>
            <a:ext cx="8291264" cy="4847481"/>
          </a:xfrm>
          <a:prstGeom prst="rect">
            <a:avLst/>
          </a:prstGeom>
          <a:noFill/>
        </p:spPr>
        <p:txBody>
          <a:bodyPr wrap="square" rtlCol="0">
            <a:spAutoFit/>
          </a:bodyPr>
          <a:lstStyle/>
          <a:p>
            <a:pPr marL="800100" lvl="1" indent="-342900" algn="just">
              <a:buFont typeface="Arial" panose="020B0604020202020204" pitchFamily="34" charset="0"/>
              <a:buChar char="•"/>
            </a:pPr>
            <a:r>
              <a:rPr lang="en-US" sz="2400" dirty="0"/>
              <a:t>Cloud anatomy can be simply defined as the structure of the Cloud</a:t>
            </a:r>
          </a:p>
          <a:p>
            <a:pPr marL="800100" lvl="1" indent="-342900" algn="just">
              <a:buFont typeface="Arial" panose="020B0604020202020204" pitchFamily="34" charset="0"/>
              <a:buChar char="•"/>
            </a:pPr>
            <a:endParaRPr lang="en-US" sz="2400" dirty="0"/>
          </a:p>
          <a:p>
            <a:pPr marL="800100" lvl="1" indent="-342900" algn="just">
              <a:buFont typeface="Arial" panose="020B0604020202020204" pitchFamily="34" charset="0"/>
              <a:buChar char="•"/>
            </a:pPr>
            <a:r>
              <a:rPr lang="en-US" sz="2400" dirty="0"/>
              <a:t>Cloud anatomy cannot be considered the same as Cloud architecture</a:t>
            </a:r>
          </a:p>
          <a:p>
            <a:pPr marL="800100" lvl="1" indent="-342900" algn="just">
              <a:buFont typeface="Arial" panose="020B0604020202020204" pitchFamily="34" charset="0"/>
              <a:buChar char="•"/>
            </a:pPr>
            <a:endParaRPr lang="en-US" sz="2400" dirty="0"/>
          </a:p>
          <a:p>
            <a:pPr marL="800100" lvl="1" indent="-342900" algn="just">
              <a:buFont typeface="Arial" panose="020B0604020202020204" pitchFamily="34" charset="0"/>
              <a:buChar char="•"/>
            </a:pPr>
            <a:r>
              <a:rPr lang="en-US" sz="2400" dirty="0"/>
              <a:t>Cloud anatomy does not include any dependency on which or over which the technology works, whereas Cloud architecture wholly defines and describes the technology over which it is working</a:t>
            </a:r>
            <a:r>
              <a:rPr lang="en-US" sz="2300" dirty="0"/>
              <a:t> </a:t>
            </a:r>
          </a:p>
          <a:p>
            <a:pPr marL="800100" lvl="1" indent="-342900" algn="just">
              <a:buFont typeface="Arial" panose="020B0604020202020204" pitchFamily="34" charset="0"/>
              <a:buChar char="•"/>
            </a:pPr>
            <a:endParaRPr lang="en-US" sz="2300" dirty="0"/>
          </a:p>
          <a:p>
            <a:pPr marL="800100" lvl="1" indent="-342900" algn="just">
              <a:buFont typeface="Arial" panose="020B0604020202020204" pitchFamily="34" charset="0"/>
              <a:buChar char="•"/>
            </a:pPr>
            <a:r>
              <a:rPr lang="en-US" sz="2300" dirty="0"/>
              <a:t>Anatomy or Cloud anatomy can be considered as a part of Cloud architecture</a:t>
            </a:r>
          </a:p>
        </p:txBody>
      </p:sp>
    </p:spTree>
    <p:extLst>
      <p:ext uri="{BB962C8B-B14F-4D97-AF65-F5344CB8AC3E}">
        <p14:creationId xmlns:p14="http://schemas.microsoft.com/office/powerpoint/2010/main" val="32731314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864096"/>
          </a:xfrm>
        </p:spPr>
        <p:txBody>
          <a:bodyPr/>
          <a:lstStyle/>
          <a:p>
            <a:r>
              <a:rPr lang="en-GB" b="1" dirty="0"/>
              <a:t>Components of Cloud Anatomy</a:t>
            </a:r>
          </a:p>
        </p:txBody>
      </p:sp>
      <p:sp>
        <p:nvSpPr>
          <p:cNvPr id="4" name="TextBox 3">
            <a:extLst>
              <a:ext uri="{FF2B5EF4-FFF2-40B4-BE49-F238E27FC236}">
                <a16:creationId xmlns:a16="http://schemas.microsoft.com/office/drawing/2014/main" id="{5C0314B2-8077-A840-ADE2-BC974472223C}"/>
              </a:ext>
            </a:extLst>
          </p:cNvPr>
          <p:cNvSpPr txBox="1"/>
          <p:nvPr/>
        </p:nvSpPr>
        <p:spPr>
          <a:xfrm>
            <a:off x="457200" y="1085124"/>
            <a:ext cx="5266928" cy="5047536"/>
          </a:xfrm>
          <a:prstGeom prst="rect">
            <a:avLst/>
          </a:prstGeom>
          <a:noFill/>
        </p:spPr>
        <p:txBody>
          <a:bodyPr wrap="square" rtlCol="0">
            <a:spAutoFit/>
          </a:bodyPr>
          <a:lstStyle/>
          <a:p>
            <a:pPr lvl="1" algn="just"/>
            <a:r>
              <a:rPr lang="en-US" sz="2300" dirty="0"/>
              <a:t>There are five components of the Cloud anatomy: </a:t>
            </a:r>
          </a:p>
          <a:p>
            <a:pPr lvl="1" algn="just"/>
            <a:endParaRPr lang="en-US" sz="2300" dirty="0"/>
          </a:p>
          <a:p>
            <a:pPr marL="914400" lvl="1" indent="-457200" algn="just">
              <a:buAutoNum type="arabicPeriod"/>
            </a:pPr>
            <a:r>
              <a:rPr lang="en-US" sz="2300" b="1" dirty="0"/>
              <a:t>Application: </a:t>
            </a:r>
            <a:r>
              <a:rPr lang="en-US" sz="2300" dirty="0"/>
              <a:t>The upper layer is the application layer. In this layer, any applications are executed </a:t>
            </a:r>
          </a:p>
          <a:p>
            <a:pPr marL="914400" lvl="1" indent="-457200" algn="just">
              <a:buAutoNum type="arabicPeriod"/>
            </a:pPr>
            <a:endParaRPr lang="en-US" sz="2300" dirty="0"/>
          </a:p>
          <a:p>
            <a:pPr marL="914400" lvl="1" indent="-457200" algn="just">
              <a:buAutoNum type="arabicPeriod"/>
            </a:pPr>
            <a:r>
              <a:rPr lang="en-US" sz="2300" b="1" dirty="0"/>
              <a:t>Platform: </a:t>
            </a:r>
            <a:r>
              <a:rPr lang="en-US" sz="2300" dirty="0"/>
              <a:t>This component consists of platforms that are responsible for the execution of the application. This platform is between the infrastructure and the application</a:t>
            </a:r>
          </a:p>
          <a:p>
            <a:pPr marL="914400" lvl="1" indent="-457200" algn="just">
              <a:buAutoNum type="arabicPeriod"/>
            </a:pPr>
            <a:endParaRPr lang="en-US" sz="2300" dirty="0"/>
          </a:p>
        </p:txBody>
      </p:sp>
      <p:pic>
        <p:nvPicPr>
          <p:cNvPr id="3" name="Picture 2">
            <a:extLst>
              <a:ext uri="{FF2B5EF4-FFF2-40B4-BE49-F238E27FC236}">
                <a16:creationId xmlns:a16="http://schemas.microsoft.com/office/drawing/2014/main" id="{C582F217-1DBC-244D-A169-D9CD80552EC1}"/>
              </a:ext>
            </a:extLst>
          </p:cNvPr>
          <p:cNvPicPr>
            <a:picLocks noChangeAspect="1"/>
          </p:cNvPicPr>
          <p:nvPr/>
        </p:nvPicPr>
        <p:blipFill>
          <a:blip r:embed="rId3"/>
          <a:stretch>
            <a:fillRect/>
          </a:stretch>
        </p:blipFill>
        <p:spPr>
          <a:xfrm>
            <a:off x="5868144" y="1412776"/>
            <a:ext cx="2664296" cy="3960440"/>
          </a:xfrm>
          <a:prstGeom prst="rect">
            <a:avLst/>
          </a:prstGeom>
        </p:spPr>
      </p:pic>
    </p:spTree>
    <p:extLst>
      <p:ext uri="{BB962C8B-B14F-4D97-AF65-F5344CB8AC3E}">
        <p14:creationId xmlns:p14="http://schemas.microsoft.com/office/powerpoint/2010/main" val="41372787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864096"/>
          </a:xfrm>
        </p:spPr>
        <p:txBody>
          <a:bodyPr/>
          <a:lstStyle/>
          <a:p>
            <a:r>
              <a:rPr lang="en-GB" b="1" dirty="0"/>
              <a:t>Components of Cloud Anatomy</a:t>
            </a:r>
          </a:p>
        </p:txBody>
      </p:sp>
      <p:sp>
        <p:nvSpPr>
          <p:cNvPr id="4" name="TextBox 3">
            <a:extLst>
              <a:ext uri="{FF2B5EF4-FFF2-40B4-BE49-F238E27FC236}">
                <a16:creationId xmlns:a16="http://schemas.microsoft.com/office/drawing/2014/main" id="{5C0314B2-8077-A840-ADE2-BC974472223C}"/>
              </a:ext>
            </a:extLst>
          </p:cNvPr>
          <p:cNvSpPr txBox="1"/>
          <p:nvPr/>
        </p:nvSpPr>
        <p:spPr>
          <a:xfrm>
            <a:off x="457200" y="1085124"/>
            <a:ext cx="8075240" cy="4339650"/>
          </a:xfrm>
          <a:prstGeom prst="rect">
            <a:avLst/>
          </a:prstGeom>
          <a:noFill/>
        </p:spPr>
        <p:txBody>
          <a:bodyPr wrap="square" rtlCol="0">
            <a:spAutoFit/>
          </a:bodyPr>
          <a:lstStyle/>
          <a:p>
            <a:pPr lvl="1" algn="just"/>
            <a:endParaRPr lang="en-US" sz="2300" dirty="0"/>
          </a:p>
          <a:p>
            <a:pPr lvl="1" algn="just"/>
            <a:r>
              <a:rPr lang="en-US" sz="2300" b="1" dirty="0"/>
              <a:t>3. Infrastructure: </a:t>
            </a:r>
            <a:r>
              <a:rPr lang="en-US" sz="2300" dirty="0"/>
              <a:t>The infrastructure consists of resources over which the other components work. This provides computational capability to the user</a:t>
            </a:r>
          </a:p>
          <a:p>
            <a:pPr lvl="1" algn="just"/>
            <a:endParaRPr lang="en-US" sz="2300" dirty="0"/>
          </a:p>
          <a:p>
            <a:pPr lvl="1" algn="just"/>
            <a:r>
              <a:rPr lang="en-US" sz="2300" b="1" dirty="0"/>
              <a:t>4. Virtualization: </a:t>
            </a:r>
            <a:r>
              <a:rPr lang="en-US" sz="2300" dirty="0"/>
              <a:t>Virtualization is the process of making logical components of resources over the existing physical resources. The logical components are isolated and independent, which form the infrastructure </a:t>
            </a:r>
            <a:endParaRPr lang="en-US" sz="2300" b="1" dirty="0"/>
          </a:p>
          <a:p>
            <a:pPr marL="914400" lvl="1" indent="-457200" algn="just">
              <a:buAutoNum type="arabicPeriod"/>
            </a:pPr>
            <a:endParaRPr lang="en-US" sz="2300" dirty="0"/>
          </a:p>
          <a:p>
            <a:pPr lvl="1" algn="just"/>
            <a:r>
              <a:rPr lang="en-US" sz="2300" b="1" dirty="0"/>
              <a:t>5. Physical Hardwar: </a:t>
            </a:r>
            <a:r>
              <a:rPr lang="en-US" sz="2300" dirty="0"/>
              <a:t>The physical hardware is provided by server and storage units</a:t>
            </a:r>
          </a:p>
        </p:txBody>
      </p:sp>
    </p:spTree>
    <p:extLst>
      <p:ext uri="{BB962C8B-B14F-4D97-AF65-F5344CB8AC3E}">
        <p14:creationId xmlns:p14="http://schemas.microsoft.com/office/powerpoint/2010/main" val="542181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864096"/>
          </a:xfrm>
        </p:spPr>
        <p:txBody>
          <a:bodyPr/>
          <a:lstStyle/>
          <a:p>
            <a:r>
              <a:rPr lang="en-GB" b="1" dirty="0"/>
              <a:t>Features of Cloud Computing</a:t>
            </a:r>
          </a:p>
        </p:txBody>
      </p:sp>
      <p:sp>
        <p:nvSpPr>
          <p:cNvPr id="4" name="TextBox 3">
            <a:extLst>
              <a:ext uri="{FF2B5EF4-FFF2-40B4-BE49-F238E27FC236}">
                <a16:creationId xmlns:a16="http://schemas.microsoft.com/office/drawing/2014/main" id="{5C0314B2-8077-A840-ADE2-BC974472223C}"/>
              </a:ext>
            </a:extLst>
          </p:cNvPr>
          <p:cNvSpPr txBox="1"/>
          <p:nvPr/>
        </p:nvSpPr>
        <p:spPr>
          <a:xfrm>
            <a:off x="457200" y="1085124"/>
            <a:ext cx="8075240" cy="4339650"/>
          </a:xfrm>
          <a:prstGeom prst="rect">
            <a:avLst/>
          </a:prstGeom>
          <a:noFill/>
        </p:spPr>
        <p:txBody>
          <a:bodyPr wrap="square" rtlCol="0">
            <a:spAutoFit/>
          </a:bodyPr>
          <a:lstStyle/>
          <a:p>
            <a:pPr lvl="1" algn="just"/>
            <a:endParaRPr lang="en-US" sz="2300" dirty="0"/>
          </a:p>
          <a:p>
            <a:pPr marL="800100" lvl="1" indent="-342900" algn="just">
              <a:buFont typeface="Arial" panose="020B0604020202020204" pitchFamily="34" charset="0"/>
              <a:buChar char="•"/>
            </a:pPr>
            <a:r>
              <a:rPr lang="en-US" sz="2300" b="1" dirty="0"/>
              <a:t>Scalability and on-demand services: </a:t>
            </a:r>
            <a:r>
              <a:rPr lang="en-US" sz="2300" dirty="0"/>
              <a:t>Cloud computing provides resources and services for users on demand. The resources are scalable over several data centers </a:t>
            </a:r>
          </a:p>
          <a:p>
            <a:pPr lvl="1" algn="just"/>
            <a:endParaRPr lang="en-US" sz="2300" dirty="0"/>
          </a:p>
          <a:p>
            <a:pPr marL="800100" lvl="1" indent="-342900" algn="just">
              <a:buFont typeface="Arial" panose="020B0604020202020204" pitchFamily="34" charset="0"/>
              <a:buChar char="•"/>
            </a:pPr>
            <a:r>
              <a:rPr lang="en-US" sz="2300" b="1" dirty="0"/>
              <a:t>User-centric interface: </a:t>
            </a:r>
            <a:r>
              <a:rPr lang="en-US" sz="2300" dirty="0"/>
              <a:t>Cloud interfaces are location independent and can be accessed by well established interfaces such as Web services and Internet browsers</a:t>
            </a:r>
          </a:p>
          <a:p>
            <a:pPr marL="800100" lvl="1" indent="-342900" algn="just">
              <a:buFont typeface="Arial" panose="020B0604020202020204" pitchFamily="34" charset="0"/>
              <a:buChar char="•"/>
            </a:pPr>
            <a:endParaRPr lang="en-US" sz="2300" dirty="0"/>
          </a:p>
          <a:p>
            <a:pPr marL="800100" lvl="1" indent="-342900" algn="just">
              <a:buFont typeface="Arial" panose="020B0604020202020204" pitchFamily="34" charset="0"/>
              <a:buChar char="•"/>
            </a:pPr>
            <a:r>
              <a:rPr lang="en-US" sz="2300" b="1" dirty="0"/>
              <a:t>Guaranteed Quality of Services (QoS): </a:t>
            </a:r>
            <a:r>
              <a:rPr lang="en-US" sz="2300" dirty="0"/>
              <a:t>Cloud computer can guarantee QoS for users in terms of hardware/CPU performance, bandwidth, and memory capacity</a:t>
            </a:r>
          </a:p>
        </p:txBody>
      </p:sp>
    </p:spTree>
    <p:extLst>
      <p:ext uri="{BB962C8B-B14F-4D97-AF65-F5344CB8AC3E}">
        <p14:creationId xmlns:p14="http://schemas.microsoft.com/office/powerpoint/2010/main" val="31790949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864096"/>
          </a:xfrm>
        </p:spPr>
        <p:txBody>
          <a:bodyPr/>
          <a:lstStyle/>
          <a:p>
            <a:r>
              <a:rPr lang="en-GB" b="1" dirty="0"/>
              <a:t>Features of Cloud Computing</a:t>
            </a:r>
          </a:p>
        </p:txBody>
      </p:sp>
      <p:sp>
        <p:nvSpPr>
          <p:cNvPr id="4" name="TextBox 3">
            <a:extLst>
              <a:ext uri="{FF2B5EF4-FFF2-40B4-BE49-F238E27FC236}">
                <a16:creationId xmlns:a16="http://schemas.microsoft.com/office/drawing/2014/main" id="{5C0314B2-8077-A840-ADE2-BC974472223C}"/>
              </a:ext>
            </a:extLst>
          </p:cNvPr>
          <p:cNvSpPr txBox="1"/>
          <p:nvPr/>
        </p:nvSpPr>
        <p:spPr>
          <a:xfrm>
            <a:off x="457200" y="1085124"/>
            <a:ext cx="8075240" cy="4339650"/>
          </a:xfrm>
          <a:prstGeom prst="rect">
            <a:avLst/>
          </a:prstGeom>
          <a:noFill/>
        </p:spPr>
        <p:txBody>
          <a:bodyPr wrap="square" rtlCol="0">
            <a:spAutoFit/>
          </a:bodyPr>
          <a:lstStyle/>
          <a:p>
            <a:pPr lvl="1" algn="just"/>
            <a:endParaRPr lang="en-US" sz="2300" dirty="0"/>
          </a:p>
          <a:p>
            <a:pPr marL="800100" lvl="1" indent="-342900" algn="just">
              <a:buFont typeface="Arial" panose="020B0604020202020204" pitchFamily="34" charset="0"/>
              <a:buChar char="•"/>
            </a:pPr>
            <a:r>
              <a:rPr lang="en-US" sz="2300" b="1" dirty="0"/>
              <a:t>Autonomous system: </a:t>
            </a:r>
          </a:p>
          <a:p>
            <a:pPr marL="800100" lvl="1" indent="-342900" algn="just">
              <a:buFontTx/>
              <a:buChar char="-"/>
            </a:pPr>
            <a:r>
              <a:rPr lang="en-US" sz="2300" dirty="0"/>
              <a:t>The Cloud computing systems are autonomous systems managed transparently to users. </a:t>
            </a:r>
          </a:p>
          <a:p>
            <a:pPr marL="800100" lvl="1" indent="-342900" algn="just">
              <a:buFontTx/>
              <a:buChar char="-"/>
            </a:pPr>
            <a:r>
              <a:rPr lang="en-US" sz="2300" dirty="0"/>
              <a:t>Software and data inside Clouds can be automatically reconfigured and consolidated to a simple platform depending on user’s demands/needs</a:t>
            </a:r>
          </a:p>
          <a:p>
            <a:pPr lvl="1" algn="just"/>
            <a:endParaRPr lang="en-US" sz="2300" dirty="0"/>
          </a:p>
          <a:p>
            <a:pPr marL="800100" lvl="1" indent="-342900" algn="just">
              <a:buFont typeface="Arial" panose="020B0604020202020204" pitchFamily="34" charset="0"/>
              <a:buChar char="•"/>
            </a:pPr>
            <a:r>
              <a:rPr lang="en-US" sz="2300" b="1" dirty="0"/>
              <a:t>Pricing: </a:t>
            </a:r>
          </a:p>
          <a:p>
            <a:pPr marL="800100" lvl="1" indent="-342900" algn="just">
              <a:buFontTx/>
              <a:buChar char="-"/>
            </a:pPr>
            <a:r>
              <a:rPr lang="en-US" sz="2300" dirty="0"/>
              <a:t>Cloud computing does not require up-from investment. </a:t>
            </a:r>
          </a:p>
          <a:p>
            <a:pPr marL="800100" lvl="1" indent="-342900" algn="just">
              <a:buFontTx/>
              <a:buChar char="-"/>
            </a:pPr>
            <a:r>
              <a:rPr lang="en-US" sz="2300" dirty="0"/>
              <a:t>No capital expenditure is required. </a:t>
            </a:r>
          </a:p>
          <a:p>
            <a:pPr marL="800100" lvl="1" indent="-342900" algn="just">
              <a:buFontTx/>
              <a:buChar char="-"/>
            </a:pPr>
            <a:r>
              <a:rPr lang="en-US" sz="2300" dirty="0"/>
              <a:t>Users pay for services and capacity as they need them</a:t>
            </a:r>
          </a:p>
        </p:txBody>
      </p:sp>
    </p:spTree>
    <p:extLst>
      <p:ext uri="{BB962C8B-B14F-4D97-AF65-F5344CB8AC3E}">
        <p14:creationId xmlns:p14="http://schemas.microsoft.com/office/powerpoint/2010/main" val="33869052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51F7E3D-579D-F94C-A782-216EF527B42B}"/>
              </a:ext>
            </a:extLst>
          </p:cNvPr>
          <p:cNvSpPr>
            <a:spLocks noGrp="1"/>
          </p:cNvSpPr>
          <p:nvPr>
            <p:ph type="dt" sz="quarter" idx="10"/>
          </p:nvPr>
        </p:nvSpPr>
        <p:spPr/>
        <p:txBody>
          <a:bodyPr/>
          <a:lstStyle/>
          <a:p>
            <a:pPr>
              <a:defRPr/>
            </a:pPr>
            <a:fld id="{00BA5387-BDC0-481B-86B8-25A2F1852DE2}" type="datetime1">
              <a:rPr lang="en-GB" altLang="en-US"/>
              <a:pPr>
                <a:defRPr/>
              </a:pPr>
              <a:t>06/02/2021</a:t>
            </a:fld>
            <a:endParaRPr lang="en-GB" altLang="en-US"/>
          </a:p>
        </p:txBody>
      </p:sp>
      <p:sp>
        <p:nvSpPr>
          <p:cNvPr id="40962" name="Slide Number Placeholder 5">
            <a:extLst>
              <a:ext uri="{FF2B5EF4-FFF2-40B4-BE49-F238E27FC236}">
                <a16:creationId xmlns:a16="http://schemas.microsoft.com/office/drawing/2014/main" id="{357F6A27-BD98-5944-B705-3D16B0A9845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111E318-2112-0C4B-B53E-7C6303B09FD6}" type="slidenum">
              <a:rPr lang="en-GB" altLang="en-US" sz="1200" smtClean="0">
                <a:solidFill>
                  <a:srgbClr val="898989"/>
                </a:solidFill>
              </a:rPr>
              <a:pPr>
                <a:spcBef>
                  <a:spcPct val="0"/>
                </a:spcBef>
                <a:buFontTx/>
                <a:buNone/>
              </a:pPr>
              <a:t>14</a:t>
            </a:fld>
            <a:endParaRPr lang="en-GB" altLang="en-US" sz="1200">
              <a:solidFill>
                <a:srgbClr val="898989"/>
              </a:solidFill>
            </a:endParaRPr>
          </a:p>
        </p:txBody>
      </p:sp>
      <p:sp>
        <p:nvSpPr>
          <p:cNvPr id="17411" name="TextBox 7">
            <a:extLst>
              <a:ext uri="{FF2B5EF4-FFF2-40B4-BE49-F238E27FC236}">
                <a16:creationId xmlns:a16="http://schemas.microsoft.com/office/drawing/2014/main" id="{E909B23D-97FA-1746-910F-D1C2C5D7E058}"/>
              </a:ext>
            </a:extLst>
          </p:cNvPr>
          <p:cNvSpPr txBox="1">
            <a:spLocks noChangeArrowheads="1"/>
          </p:cNvSpPr>
          <p:nvPr/>
        </p:nvSpPr>
        <p:spPr bwMode="auto">
          <a:xfrm>
            <a:off x="719138" y="836613"/>
            <a:ext cx="7704137" cy="584200"/>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References</a:t>
            </a:r>
          </a:p>
        </p:txBody>
      </p:sp>
      <p:sp>
        <p:nvSpPr>
          <p:cNvPr id="6" name="TextBox 1">
            <a:extLst>
              <a:ext uri="{FF2B5EF4-FFF2-40B4-BE49-F238E27FC236}">
                <a16:creationId xmlns:a16="http://schemas.microsoft.com/office/drawing/2014/main" id="{046E17D8-86BF-3B43-B97C-C2E9B6EEE0B1}"/>
              </a:ext>
            </a:extLst>
          </p:cNvPr>
          <p:cNvSpPr txBox="1">
            <a:spLocks noChangeArrowheads="1"/>
          </p:cNvSpPr>
          <p:nvPr/>
        </p:nvSpPr>
        <p:spPr bwMode="auto">
          <a:xfrm>
            <a:off x="466725" y="1773238"/>
            <a:ext cx="8220075" cy="2122487"/>
          </a:xfrm>
          <a:prstGeom prst="rect">
            <a:avLst/>
          </a:prstGeom>
          <a:noFill/>
          <a:ln>
            <a:noFill/>
          </a:ln>
        </p:spPr>
        <p:txBody>
          <a:bodyPr>
            <a:spAutoFit/>
          </a:bodyPr>
          <a:lstStyle>
            <a:lvl1pPr marL="285750" indent="-285750">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457200" indent="-457200" algn="just">
              <a:buFontTx/>
              <a:buAutoNum type="arabicPeriod"/>
              <a:defRPr/>
            </a:pPr>
            <a:r>
              <a:rPr lang="en-US" altLang="en-US" sz="2200" dirty="0" err="1">
                <a:latin typeface="+mn-lt"/>
              </a:rPr>
              <a:t>Erl</a:t>
            </a:r>
            <a:r>
              <a:rPr lang="en-US" altLang="en-US" sz="2200" dirty="0">
                <a:latin typeface="+mn-lt"/>
              </a:rPr>
              <a:t>, T., Mahmood, Z. &amp; </a:t>
            </a:r>
            <a:r>
              <a:rPr lang="en-US" altLang="en-US" sz="2200" dirty="0" err="1">
                <a:latin typeface="+mn-lt"/>
              </a:rPr>
              <a:t>Puttini</a:t>
            </a:r>
            <a:r>
              <a:rPr lang="en-US" altLang="en-US" sz="2200" dirty="0">
                <a:latin typeface="+mn-lt"/>
              </a:rPr>
              <a:t>, R. (2013). </a:t>
            </a:r>
            <a:r>
              <a:rPr lang="en-US" altLang="en-US" sz="2200" i="1" dirty="0">
                <a:latin typeface="+mn-lt"/>
              </a:rPr>
              <a:t>Cloud Computing Concepts, Technology &amp; Architecture. </a:t>
            </a:r>
            <a:r>
              <a:rPr lang="en-US" altLang="en-US" sz="2200" dirty="0">
                <a:latin typeface="+mn-lt"/>
              </a:rPr>
              <a:t>London. Prentice Hall</a:t>
            </a:r>
          </a:p>
          <a:p>
            <a:pPr marL="457200" indent="-457200" algn="just">
              <a:buFontTx/>
              <a:buAutoNum type="arabicPeriod"/>
              <a:defRPr/>
            </a:pPr>
            <a:r>
              <a:rPr lang="en-US" altLang="en-US" sz="2200" dirty="0">
                <a:latin typeface="+mn-lt"/>
              </a:rPr>
              <a:t>Mell, P. and </a:t>
            </a:r>
            <a:r>
              <a:rPr lang="en-US" altLang="en-US" sz="2200" dirty="0" err="1">
                <a:latin typeface="+mn-lt"/>
              </a:rPr>
              <a:t>Grance</a:t>
            </a:r>
            <a:r>
              <a:rPr lang="en-US" altLang="en-US" sz="2200" dirty="0">
                <a:latin typeface="+mn-lt"/>
              </a:rPr>
              <a:t>, T. (2011). </a:t>
            </a:r>
            <a:r>
              <a:rPr lang="en-US" altLang="en-US" sz="2200" i="1" dirty="0">
                <a:latin typeface="+mn-lt"/>
              </a:rPr>
              <a:t>The NIST definition of cloud computing (draft). </a:t>
            </a:r>
            <a:r>
              <a:rPr lang="en-US" altLang="en-US" sz="2200" dirty="0">
                <a:latin typeface="+mn-lt"/>
              </a:rPr>
              <a:t>NIST Special Publication </a:t>
            </a:r>
          </a:p>
          <a:p>
            <a:pPr marL="457200" indent="-457200" algn="just">
              <a:buFontTx/>
              <a:buAutoNum type="arabicPeriod"/>
              <a:defRPr/>
            </a:pPr>
            <a:r>
              <a:rPr lang="en-US" altLang="en-US" sz="2200" dirty="0">
                <a:latin typeface="+mn-lt"/>
              </a:rPr>
              <a:t>NIST (2012). </a:t>
            </a:r>
            <a:r>
              <a:rPr lang="en-US" altLang="en-US" sz="2200" i="1" dirty="0">
                <a:latin typeface="+mn-lt"/>
              </a:rPr>
              <a:t>Cloud computing synopsis and recommendations. </a:t>
            </a:r>
            <a:r>
              <a:rPr lang="en-US" altLang="en-US" sz="2200" dirty="0">
                <a:latin typeface="+mn-lt"/>
              </a:rPr>
              <a:t>NIST Special Publication </a:t>
            </a:r>
          </a:p>
        </p:txBody>
      </p:sp>
    </p:spTree>
    <p:extLst>
      <p:ext uri="{BB962C8B-B14F-4D97-AF65-F5344CB8AC3E}">
        <p14:creationId xmlns:p14="http://schemas.microsoft.com/office/powerpoint/2010/main" val="5355850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2276872"/>
            <a:ext cx="8229600" cy="864096"/>
          </a:xfrm>
        </p:spPr>
        <p:txBody>
          <a:bodyPr>
            <a:normAutofit fontScale="90000"/>
          </a:bodyPr>
          <a:lstStyle/>
          <a:p>
            <a:r>
              <a:rPr lang="en-GB" b="1" dirty="0"/>
              <a:t>Questions </a:t>
            </a:r>
            <a:br>
              <a:rPr lang="en-GB" b="1" dirty="0"/>
            </a:br>
            <a:r>
              <a:rPr lang="en-GB" b="1" dirty="0"/>
              <a:t>&amp; </a:t>
            </a:r>
            <a:br>
              <a:rPr lang="en-GB" b="1" dirty="0"/>
            </a:br>
            <a:r>
              <a:rPr lang="en-GB" b="1" dirty="0"/>
              <a:t>Answers!!!</a:t>
            </a:r>
          </a:p>
        </p:txBody>
      </p:sp>
    </p:spTree>
    <p:extLst>
      <p:ext uri="{BB962C8B-B14F-4D97-AF65-F5344CB8AC3E}">
        <p14:creationId xmlns:p14="http://schemas.microsoft.com/office/powerpoint/2010/main" val="131450105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purl.org/dc/dcmitype/"/>
    <ds:schemaRef ds:uri="http://schemas.microsoft.com/office/2006/documentManagement/types"/>
    <ds:schemaRef ds:uri="http://purl.org/dc/terms/"/>
    <ds:schemaRef ds:uri="303dbf9b-b85b-46a0-94f1-894078c07ecd"/>
    <ds:schemaRef ds:uri="http://www.w3.org/XML/1998/namespace"/>
    <ds:schemaRef ds:uri="http://purl.org/dc/elements/1.1/"/>
    <ds:schemaRef ds:uri="http://schemas.microsoft.com/office/infopath/2007/PartnerControls"/>
    <ds:schemaRef ds:uri="http://schemas.openxmlformats.org/package/2006/metadata/core-properties"/>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38135</TotalTime>
  <Words>917</Words>
  <Application>Microsoft Macintosh PowerPoint</Application>
  <PresentationFormat>On-screen Show (4:3)</PresentationFormat>
  <Paragraphs>110</Paragraphs>
  <Slides>15</Slides>
  <Notes>13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Myriad Pro</vt:lpstr>
      <vt:lpstr>20140311PresentationUWTSDTemplate</vt:lpstr>
      <vt:lpstr>PowerPoint Presentation</vt:lpstr>
      <vt:lpstr>Learning Outcomes</vt:lpstr>
      <vt:lpstr>Cloud Architecture</vt:lpstr>
      <vt:lpstr>Types of Cloud Architecture</vt:lpstr>
      <vt:lpstr>Types of Cloud Architecture</vt:lpstr>
      <vt:lpstr>Types of Cloud Architecture</vt:lpstr>
      <vt:lpstr>Types of Cloud Architecture</vt:lpstr>
      <vt:lpstr>Types of Cloud Architecture</vt:lpstr>
      <vt:lpstr>Anatomy of the Cloud</vt:lpstr>
      <vt:lpstr>Components of Cloud Anatomy</vt:lpstr>
      <vt:lpstr>Components of Cloud Anatomy</vt:lpstr>
      <vt:lpstr>Features of Cloud Computing</vt:lpstr>
      <vt:lpstr>Features of Cloud Computing</vt:lpstr>
      <vt:lpstr>PowerPoint Presentation</vt:lpstr>
      <vt:lpstr>Questions  &amp;  Answers!!!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Anupam Mazumdar</cp:lastModifiedBy>
  <cp:revision>74</cp:revision>
  <dcterms:created xsi:type="dcterms:W3CDTF">2015-04-14T15:21:28Z</dcterms:created>
  <dcterms:modified xsi:type="dcterms:W3CDTF">2021-02-06T15:06:10Z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